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6" r:id="rId2"/>
    <p:sldMasterId id="2147483676" r:id="rId3"/>
    <p:sldMasterId id="2147483684" r:id="rId4"/>
  </p:sldMasterIdLst>
  <p:notesMasterIdLst>
    <p:notesMasterId r:id="rId17"/>
  </p:notesMasterIdLst>
  <p:sldIdLst>
    <p:sldId id="256" r:id="rId5"/>
    <p:sldId id="257" r:id="rId6"/>
    <p:sldId id="267" r:id="rId7"/>
    <p:sldId id="262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58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98" d="100"/>
          <a:sy n="98" d="100"/>
        </p:scale>
        <p:origin x="276" y="90"/>
      </p:cViewPr>
      <p:guideLst/>
    </p:cSldViewPr>
  </p:slideViewPr>
  <p:outlineViewPr>
    <p:cViewPr>
      <p:scale>
        <a:sx n="33" d="100"/>
        <a:sy n="33" d="100"/>
      </p:scale>
      <p:origin x="0" y="-7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43700-037D-4C41-9591-01827FFE6D5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D3980-AC6A-7C4D-88C2-28C7C1853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1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ran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CE77-779F-D74A-9200-84A1C668C2B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BDE-F8BA-164A-81A1-2066374124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arroll University_Reverse Vertica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175" y="1588998"/>
            <a:ext cx="5453650" cy="342606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0DC2-5B60-A645-A865-3251ED29A70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C89EC6-73CA-FF44-A0BC-F01398938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0DC2-5B60-A645-A865-3251ED29A70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C89EC6-73CA-FF44-A0BC-F01398938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3199-86C6-3E44-8FC7-B81A06F7CDB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D8C-19C5-BA43-8E8A-03893FC65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3199-86C6-3E44-8FC7-B81A06F7CDB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D8C-19C5-BA43-8E8A-03893FC65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3199-86C6-3E44-8FC7-B81A06F7CDB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D8C-19C5-BA43-8E8A-03893FC65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3199-86C6-3E44-8FC7-B81A06F7CDB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D8C-19C5-BA43-8E8A-03893FC65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3199-86C6-3E44-8FC7-B81A06F7CDB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D8C-19C5-BA43-8E8A-03893FC65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3199-86C6-3E44-8FC7-B81A06F7CDB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D8C-19C5-BA43-8E8A-03893FC65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3199-86C6-3E44-8FC7-B81A06F7CDB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D8C-19C5-BA43-8E8A-03893FC65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AB0-D135-BB46-9E25-9B9217A3E7F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F050-E292-744B-B738-F1A4B4AB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7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resenta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ran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76458"/>
            <a:ext cx="1735318" cy="39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965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762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CE77-779F-D74A-9200-84A1C668C2B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BDE-F8BA-164A-81A1-2066374124E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AB0-D135-BB46-9E25-9B9217A3E7F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F050-E292-744B-B738-F1A4B4AB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41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AB0-D135-BB46-9E25-9B9217A3E7F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F050-E292-744B-B738-F1A4B4AB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91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AB0-D135-BB46-9E25-9B9217A3E7F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F050-E292-744B-B738-F1A4B4AB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495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AB0-D135-BB46-9E25-9B9217A3E7F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F050-E292-744B-B738-F1A4B4AB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3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AB0-D135-BB46-9E25-9B9217A3E7F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F050-E292-744B-B738-F1A4B4AB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14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AB0-D135-BB46-9E25-9B9217A3E7F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F050-E292-744B-B738-F1A4B4AB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4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ark 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965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762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CE77-779F-D74A-9200-84A1C668C2B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BDE-F8BA-164A-81A1-2066374124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76458"/>
            <a:ext cx="1735318" cy="39822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Light 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01226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8095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CE77-779F-D74A-9200-84A1C668C2B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BDE-F8BA-164A-81A1-2066374124E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81138"/>
            <a:ext cx="1724843" cy="3958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0DC2-5B60-A645-A865-3251ED29A70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C89EC6-73CA-FF44-A0BC-F01398938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0DC2-5B60-A645-A865-3251ED29A70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C89EC6-73CA-FF44-A0BC-F01398938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0DC2-5B60-A645-A865-3251ED29A70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C89EC6-73CA-FF44-A0BC-F01398938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0DC2-5B60-A645-A865-3251ED29A70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C89EC6-73CA-FF44-A0BC-F01398938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0DC2-5B60-A645-A865-3251ED29A70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C89EC6-73CA-FF44-A0BC-F01398938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5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3CE77-779F-D74A-9200-84A1C668C2B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89BDE-F8BA-164A-81A1-206637412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0122.jpg"/>
          <p:cNvPicPr>
            <a:picLocks noChangeAspect="1"/>
          </p:cNvPicPr>
          <p:nvPr userDrawn="1"/>
        </p:nvPicPr>
        <p:blipFill rotWithShape="1">
          <a:blip r:embed="rId9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t="1297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50DC2-5B60-A645-A865-3251ED29A70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440EE-55E3-3C4A-B8A4-EC23A263A3E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81138"/>
            <a:ext cx="1724843" cy="3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8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53199-86C6-3E44-8FC7-B81A06F7CDB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82D8C-19C5-BA43-8E8A-03893FC6526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81138"/>
            <a:ext cx="1724843" cy="3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09AB0-D135-BB46-9E25-9B9217A3E7F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F050-E292-744B-B738-F1A4B4ABAE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81138"/>
            <a:ext cx="1724843" cy="3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9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hyperlink" Target="https://pixabay.com/en/question-question-mark-response-1015308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ytesizebio.net/2010/08/04/i-cant-hear-you-the-bacteria-are-too-noisy/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1223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3FFE-0250-4A0A-962A-55E97DC0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Investigation</a:t>
            </a:r>
            <a:r>
              <a:rPr lang="en-US" baseline="0" dirty="0"/>
              <a:t> Tools</a:t>
            </a:r>
            <a:endParaRPr lang="en-US" dirty="0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B275963E-EB87-4E32-AF77-7DE2105A5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707957"/>
              </p:ext>
            </p:extLst>
          </p:nvPr>
        </p:nvGraphicFramePr>
        <p:xfrm>
          <a:off x="838200" y="1825625"/>
          <a:ext cx="10515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930107928"/>
                    </a:ext>
                  </a:extLst>
                </a:gridCol>
                <a:gridCol w="8458200">
                  <a:extLst>
                    <a:ext uri="{9D8B030D-6E8A-4147-A177-3AD203B41FA5}">
                      <a16:colId xmlns:a16="http://schemas.microsoft.com/office/drawing/2014/main" val="2296810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19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Zoom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Zooming in to shorter time periods within the series can reveal patterns that are hidden when viewing the entire series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Especially important when</a:t>
                      </a:r>
                      <a:r>
                        <a:rPr lang="en-US" baseline="0" dirty="0"/>
                        <a:t> the time series is long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03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Change scale</a:t>
                      </a:r>
                      <a:r>
                        <a:rPr lang="en-US" baseline="0" dirty="0"/>
                        <a:t> of series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order to better</a:t>
                      </a:r>
                      <a:r>
                        <a:rPr lang="en-US" baseline="0" dirty="0"/>
                        <a:t> identify the shape of a trend, it is useful to change the scale of the series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Example: change vertical scale to a logarithmic scale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89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 trend lines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trying different trendlines (linear, exponential,</a:t>
                      </a:r>
                      <a:r>
                        <a:rPr lang="en-US" baseline="0" dirty="0"/>
                        <a:t> etc.), one can see what type of trend best approximates the 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39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Suppress seasonality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often easier</a:t>
                      </a:r>
                      <a:r>
                        <a:rPr lang="en-US" baseline="0" dirty="0"/>
                        <a:t> to see trends in the data when seasonality is suppressed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630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976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C4EF-423E-4F97-BCAF-2FE34535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Forecasts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6B1E2CEC-BBE5-4C31-8896-55E46C9FC6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833097"/>
              </p:ext>
            </p:extLst>
          </p:nvPr>
        </p:nvGraphicFramePr>
        <p:xfrm>
          <a:off x="838200" y="1825625"/>
          <a:ext cx="105156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930107928"/>
                    </a:ext>
                  </a:extLst>
                </a:gridCol>
                <a:gridCol w="8458200">
                  <a:extLst>
                    <a:ext uri="{9D8B030D-6E8A-4147-A177-3AD203B41FA5}">
                      <a16:colId xmlns:a16="http://schemas.microsoft.com/office/drawing/2014/main" val="2296810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19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 the previous value (t) in the series to “forecast” the current period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Also</a:t>
                      </a:r>
                      <a:r>
                        <a:rPr lang="en-US" baseline="0" dirty="0"/>
                        <a:t> possible to use t + k to handle seasonality within a time series, where k is the length of the seasonal cycle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03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Moving average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Type of smoothing method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Averages values across a window of consecutive periods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89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Exponential</a:t>
                      </a:r>
                      <a:r>
                        <a:rPr lang="en-US" baseline="0" dirty="0"/>
                        <a:t> smoothing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Type of smoothing method, popular forecasting method in business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Uses an alpha value to weight the past and recent </a:t>
                      </a:r>
                      <a:r>
                        <a:rPr lang="en-US"/>
                        <a:t>previous values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39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linear</a:t>
                      </a:r>
                      <a:r>
                        <a:rPr lang="en-US" baseline="0" dirty="0"/>
                        <a:t> regression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Based on linear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Uses</a:t>
                      </a:r>
                      <a:r>
                        <a:rPr lang="en-US" baseline="0" dirty="0"/>
                        <a:t> predictors (variables) to estimate trend and/or seasonality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630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70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73D19-DA38-4C5C-BA99-AC1F49F77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375164" y="708164"/>
            <a:ext cx="5441672" cy="544167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FA7739-A4D4-40C2-BD70-91A45A12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54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Forecasting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BUS391: Special Topics – Financial Modeling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78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A4751-63E1-4B1F-BDFA-E9FBBDDC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Time Series Data?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F308FC-6AB6-4C5D-92E8-66A2CA0B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series of data points collected in time order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Stock prices</a:t>
            </a:r>
            <a:r>
              <a:rPr lang="en-US" baseline="0" dirty="0"/>
              <a:t> over time</a:t>
            </a:r>
          </a:p>
          <a:p>
            <a:pPr lvl="1"/>
            <a:r>
              <a:rPr lang="en-US" baseline="0" dirty="0"/>
              <a:t>Airline passenger counts over time</a:t>
            </a:r>
          </a:p>
          <a:p>
            <a:pPr lvl="1"/>
            <a:r>
              <a:rPr lang="en-US" dirty="0"/>
              <a:t>Yearly sea surface</a:t>
            </a:r>
            <a:r>
              <a:rPr lang="en-US" baseline="0" dirty="0"/>
              <a:t> temperatures over time</a:t>
            </a:r>
          </a:p>
          <a:p>
            <a:pPr lvl="1"/>
            <a:r>
              <a:rPr lang="en-US" baseline="0" dirty="0"/>
              <a:t>Number of hotel visitors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3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AF36-7EEB-4B61-8E3B-4FDD6758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vs. Predictive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CCA7E-BCF2-4F09-84CA-E408C5E09E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C3599-7390-4D09-9F60-A6E5452D82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Time series analysis</a:t>
            </a:r>
          </a:p>
          <a:p>
            <a:r>
              <a:rPr lang="en-US" sz="2400" dirty="0"/>
              <a:t>Time series is modeled to determine its components in terms of seasonal patterns, trends, etc.</a:t>
            </a:r>
          </a:p>
          <a:p>
            <a:r>
              <a:rPr lang="en-US" sz="2400" dirty="0"/>
              <a:t>Extract meaningful statistics and other characteristics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F6EB9B-8E39-45D8-B718-A82C5D85B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2C2D4D-FFDF-4D1E-8967-B76BC4E7BB5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Time series forecasting</a:t>
            </a:r>
          </a:p>
          <a:p>
            <a:r>
              <a:rPr lang="en-US" sz="2400" dirty="0"/>
              <a:t>Uses information in the time series to forecast future values of that series</a:t>
            </a:r>
          </a:p>
          <a:p>
            <a:r>
              <a:rPr lang="en-US" sz="2400" dirty="0"/>
              <a:t>Prospective in nature (looking ahead)</a:t>
            </a:r>
          </a:p>
        </p:txBody>
      </p:sp>
    </p:spTree>
    <p:extLst>
      <p:ext uri="{BB962C8B-B14F-4D97-AF65-F5344CB8AC3E}">
        <p14:creationId xmlns:p14="http://schemas.microsoft.com/office/powerpoint/2010/main" val="141301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DCE2-7288-46E6-8CF2-EA58A3B6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  <a:r>
              <a:rPr lang="en-US" baseline="0" dirty="0"/>
              <a:t> Series Forecasting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42EDDE-0D0D-40D1-91E0-5C159620C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Performed in nearly every organization that works</a:t>
            </a:r>
            <a:r>
              <a:rPr lang="en-US" baseline="0" dirty="0"/>
              <a:t> with quantifiable data</a:t>
            </a:r>
          </a:p>
          <a:p>
            <a:r>
              <a:rPr lang="en-US" baseline="0" dirty="0"/>
              <a:t>Examples:</a:t>
            </a:r>
          </a:p>
          <a:p>
            <a:pPr lvl="1"/>
            <a:r>
              <a:rPr lang="en-US" dirty="0"/>
              <a:t>Forecasting sales for retail stores</a:t>
            </a:r>
          </a:p>
          <a:p>
            <a:pPr lvl="1"/>
            <a:r>
              <a:rPr lang="en-US" dirty="0"/>
              <a:t>Forecasting</a:t>
            </a:r>
            <a:r>
              <a:rPr lang="en-US" baseline="0" dirty="0"/>
              <a:t> energy reserves for energy</a:t>
            </a:r>
            <a:r>
              <a:rPr lang="en-US" dirty="0"/>
              <a:t> companies</a:t>
            </a:r>
            <a:endParaRPr lang="en-US" baseline="0" dirty="0"/>
          </a:p>
          <a:p>
            <a:pPr lvl="1"/>
            <a:r>
              <a:rPr lang="en-US" baseline="0" dirty="0"/>
              <a:t>Forecasting tax receipts and spending for government agencies</a:t>
            </a:r>
          </a:p>
          <a:p>
            <a:pPr lvl="1"/>
            <a:r>
              <a:rPr lang="en-US" dirty="0"/>
              <a:t>Forecasting inflation and economic activity</a:t>
            </a:r>
          </a:p>
        </p:txBody>
      </p:sp>
    </p:spTree>
    <p:extLst>
      <p:ext uri="{BB962C8B-B14F-4D97-AF65-F5344CB8AC3E}">
        <p14:creationId xmlns:p14="http://schemas.microsoft.com/office/powerpoint/2010/main" val="213980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5E6C-5E57-4A70-B1F2-A8E2DFB7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Data –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38539-11FA-40BE-AF24-1A7BDB85C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recorded </a:t>
            </a:r>
            <a:r>
              <a:rPr lang="en-US" baseline="0" dirty="0"/>
              <a:t>frequently with assistance of current technology</a:t>
            </a:r>
          </a:p>
          <a:p>
            <a:r>
              <a:rPr lang="en-US" baseline="0" dirty="0"/>
              <a:t>Examples</a:t>
            </a:r>
          </a:p>
          <a:p>
            <a:pPr lvl="1"/>
            <a:r>
              <a:rPr lang="en-US" dirty="0"/>
              <a:t>Stock prices daily and throughout the day</a:t>
            </a:r>
          </a:p>
          <a:p>
            <a:pPr lvl="1"/>
            <a:r>
              <a:rPr lang="en-US" dirty="0"/>
              <a:t>Internet of Things (IoT) sensor readings every second, minute, etc.</a:t>
            </a:r>
          </a:p>
        </p:txBody>
      </p:sp>
    </p:spTree>
    <p:extLst>
      <p:ext uri="{BB962C8B-B14F-4D97-AF65-F5344CB8AC3E}">
        <p14:creationId xmlns:p14="http://schemas.microsoft.com/office/powerpoint/2010/main" val="115884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1DCF-E7AA-4EF3-935A-58A3488F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vs.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2D79-DF17-4409-AC39-AF3A3BAF7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02680" cy="4351338"/>
          </a:xfrm>
        </p:spPr>
        <p:txBody>
          <a:bodyPr/>
          <a:lstStyle/>
          <a:p>
            <a:r>
              <a:rPr lang="en-US" dirty="0"/>
              <a:t>More frequent measurements typically mean more noise</a:t>
            </a:r>
            <a:r>
              <a:rPr lang="en-US" baseline="0" dirty="0"/>
              <a:t> (variation)</a:t>
            </a:r>
          </a:p>
          <a:p>
            <a:r>
              <a:rPr lang="en-US" baseline="0" dirty="0"/>
              <a:t>Need to determine the appropriate frequency for the type of forecasting (forecast of monthly sales likely doesn’t need daily sales data)</a:t>
            </a:r>
          </a:p>
        </p:txBody>
      </p:sp>
      <p:pic>
        <p:nvPicPr>
          <p:cNvPr id="6" name="Content Placeholder 5" descr="A picture containing person, photo, child, white&#10;&#10;Description automatically generated">
            <a:extLst>
              <a:ext uri="{FF2B5EF4-FFF2-40B4-BE49-F238E27FC236}">
                <a16:creationId xmlns:a16="http://schemas.microsoft.com/office/drawing/2014/main" id="{195EEB0D-A0E8-4EA5-BDEF-20869C3D08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13040" y="1690688"/>
            <a:ext cx="3032760" cy="376725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BC9961-6370-49BE-96FB-BA5395D12172}"/>
              </a:ext>
            </a:extLst>
          </p:cNvPr>
          <p:cNvSpPr txBox="1"/>
          <p:nvPr/>
        </p:nvSpPr>
        <p:spPr>
          <a:xfrm>
            <a:off x="7813040" y="5457945"/>
            <a:ext cx="303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bytesizebio.net/2010/08/04/i-cant-hear-you-the-bacteria-are-too-noisy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3949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9EB796-B1DE-4197-9F4F-109F9AC6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Components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18A75CF-6168-46D3-8E89-46D76818A1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020628"/>
              </p:ext>
            </p:extLst>
          </p:nvPr>
        </p:nvGraphicFramePr>
        <p:xfrm>
          <a:off x="838200" y="1825625"/>
          <a:ext cx="105156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40">
                  <a:extLst>
                    <a:ext uri="{9D8B030D-6E8A-4147-A177-3AD203B41FA5}">
                      <a16:colId xmlns:a16="http://schemas.microsoft.com/office/drawing/2014/main" val="3930107928"/>
                    </a:ext>
                  </a:extLst>
                </a:gridCol>
                <a:gridCol w="8874760">
                  <a:extLst>
                    <a:ext uri="{9D8B030D-6E8A-4147-A177-3AD203B41FA5}">
                      <a16:colId xmlns:a16="http://schemas.microsoft.com/office/drawing/2014/main" val="2296810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19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value of the time series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03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Change in the series from one period to the next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General direction in which something is developing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89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Seasonality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Short-term cyclical</a:t>
                      </a:r>
                      <a:r>
                        <a:rPr lang="en-US" baseline="0" dirty="0"/>
                        <a:t> behavior of the series which can be observed several times within a given time series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Pattern that repeats at a regular time interval (every month, every 6 months, etc.)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39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Noise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  <a:r>
                        <a:rPr lang="en-US" baseline="0" dirty="0"/>
                        <a:t> variation that results from measurement error or other causes not accounted for (always present to some degree in every time series dataset)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630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52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4B8B-A84E-4C2A-9BAF-C48CEE2A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C1EBB-5688-4E07-AF8F-366C602417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Visualize the times series</a:t>
            </a:r>
            <a:endParaRPr lang="en-US" baseline="0" dirty="0"/>
          </a:p>
          <a:p>
            <a:r>
              <a:rPr lang="en-US" baseline="0" dirty="0"/>
              <a:t>Best approach</a:t>
            </a:r>
          </a:p>
          <a:p>
            <a:pPr lvl="1"/>
            <a:r>
              <a:rPr lang="en-US" dirty="0"/>
              <a:t>Line chart</a:t>
            </a:r>
          </a:p>
          <a:p>
            <a:pPr lvl="1"/>
            <a:r>
              <a:rPr lang="en-US" dirty="0"/>
              <a:t>Values over</a:t>
            </a:r>
            <a:r>
              <a:rPr lang="en-US" baseline="0" dirty="0"/>
              <a:t> time</a:t>
            </a:r>
          </a:p>
          <a:p>
            <a:pPr lvl="1"/>
            <a:r>
              <a:rPr lang="en-US" baseline="0" dirty="0"/>
              <a:t>Temporal labels</a:t>
            </a:r>
          </a:p>
          <a:p>
            <a:pPr lvl="0"/>
            <a:r>
              <a:rPr lang="en-US" dirty="0"/>
              <a:t>Known as a time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E3FA05-C3AA-4A9D-A7C8-290EE5538D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46767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537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3"/>
  <p:tag name="ARTICULATE_DESIGN_ID_WHITE MASTER" val="iumDTuC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itle Master">
  <a:themeElements>
    <a:clrScheme name="Carroll University">
      <a:dk1>
        <a:srgbClr val="4C4D4C"/>
      </a:dk1>
      <a:lt1>
        <a:srgbClr val="FFFFFF"/>
      </a:lt1>
      <a:dk2>
        <a:srgbClr val="E15F29"/>
      </a:dk2>
      <a:lt2>
        <a:srgbClr val="E7E6E6"/>
      </a:lt2>
      <a:accent1>
        <a:srgbClr val="00A0D1"/>
      </a:accent1>
      <a:accent2>
        <a:srgbClr val="9EA73B"/>
      </a:accent2>
      <a:accent3>
        <a:srgbClr val="574C62"/>
      </a:accent3>
      <a:accent4>
        <a:srgbClr val="FACD20"/>
      </a:accent4>
      <a:accent5>
        <a:srgbClr val="CEC7B0"/>
      </a:accent5>
      <a:accent6>
        <a:srgbClr val="003C31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5EC893D-E743-6D46-8C58-8FA9F22094FF}" vid="{162A3973-54FA-4743-ADA9-14F58B98DD14}"/>
    </a:ext>
  </a:extLst>
</a:theme>
</file>

<file path=ppt/theme/theme2.xml><?xml version="1.0" encoding="utf-8"?>
<a:theme xmlns:a="http://schemas.openxmlformats.org/drawingml/2006/main" name="Main Hall Master">
  <a:themeElements>
    <a:clrScheme name="Carroll University">
      <a:dk1>
        <a:srgbClr val="4C4D4C"/>
      </a:dk1>
      <a:lt1>
        <a:srgbClr val="FFFFFF"/>
      </a:lt1>
      <a:dk2>
        <a:srgbClr val="E15F29"/>
      </a:dk2>
      <a:lt2>
        <a:srgbClr val="E7E6E6"/>
      </a:lt2>
      <a:accent1>
        <a:srgbClr val="00A0D1"/>
      </a:accent1>
      <a:accent2>
        <a:srgbClr val="9EA73B"/>
      </a:accent2>
      <a:accent3>
        <a:srgbClr val="574C62"/>
      </a:accent3>
      <a:accent4>
        <a:srgbClr val="FACD20"/>
      </a:accent4>
      <a:accent5>
        <a:srgbClr val="CEC7B0"/>
      </a:accent5>
      <a:accent6>
        <a:srgbClr val="003C31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5EC893D-E743-6D46-8C58-8FA9F22094FF}" vid="{BC364DEF-3D9C-5C43-97B9-B7213119B6B3}"/>
    </a:ext>
  </a:extLst>
</a:theme>
</file>

<file path=ppt/theme/theme3.xml><?xml version="1.0" encoding="utf-8"?>
<a:theme xmlns:a="http://schemas.openxmlformats.org/drawingml/2006/main" name="White Master">
  <a:themeElements>
    <a:clrScheme name="Carroll University">
      <a:dk1>
        <a:srgbClr val="4C4D4C"/>
      </a:dk1>
      <a:lt1>
        <a:srgbClr val="FFFFFF"/>
      </a:lt1>
      <a:dk2>
        <a:srgbClr val="E15F29"/>
      </a:dk2>
      <a:lt2>
        <a:srgbClr val="E7E6E6"/>
      </a:lt2>
      <a:accent1>
        <a:srgbClr val="00A0D1"/>
      </a:accent1>
      <a:accent2>
        <a:srgbClr val="9EA73B"/>
      </a:accent2>
      <a:accent3>
        <a:srgbClr val="574C62"/>
      </a:accent3>
      <a:accent4>
        <a:srgbClr val="FACD20"/>
      </a:accent4>
      <a:accent5>
        <a:srgbClr val="CEC7B0"/>
      </a:accent5>
      <a:accent6>
        <a:srgbClr val="003C31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5EC893D-E743-6D46-8C58-8FA9F22094FF}" vid="{E521CDA2-B9AE-1740-A1CA-1B57D20FAAFF}"/>
    </a:ext>
  </a:extLst>
</a:theme>
</file>

<file path=ppt/theme/theme4.xml><?xml version="1.0" encoding="utf-8"?>
<a:theme xmlns:a="http://schemas.openxmlformats.org/drawingml/2006/main" name="Grey Master">
  <a:themeElements>
    <a:clrScheme name="Carroll University">
      <a:dk1>
        <a:srgbClr val="4C4D4C"/>
      </a:dk1>
      <a:lt1>
        <a:srgbClr val="FFFFFF"/>
      </a:lt1>
      <a:dk2>
        <a:srgbClr val="E15F29"/>
      </a:dk2>
      <a:lt2>
        <a:srgbClr val="E7E6E6"/>
      </a:lt2>
      <a:accent1>
        <a:srgbClr val="00A0D1"/>
      </a:accent1>
      <a:accent2>
        <a:srgbClr val="9EA73B"/>
      </a:accent2>
      <a:accent3>
        <a:srgbClr val="574C62"/>
      </a:accent3>
      <a:accent4>
        <a:srgbClr val="FACD20"/>
      </a:accent4>
      <a:accent5>
        <a:srgbClr val="CEC7B0"/>
      </a:accent5>
      <a:accent6>
        <a:srgbClr val="003C31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5EC893D-E743-6D46-8C58-8FA9F22094FF}" vid="{8BE1ED75-240D-DE48-AF61-D94692BA971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Carroll University PowerPoint Template</Template>
  <TotalTime>593</TotalTime>
  <Words>555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Title Master</vt:lpstr>
      <vt:lpstr>Main Hall Master</vt:lpstr>
      <vt:lpstr>White Master</vt:lpstr>
      <vt:lpstr>Grey Master</vt:lpstr>
      <vt:lpstr>PowerPoint Presentation</vt:lpstr>
      <vt:lpstr>Time Series Forecasting</vt:lpstr>
      <vt:lpstr>What is Time Series Data?</vt:lpstr>
      <vt:lpstr>Descriptive vs. Predictive</vt:lpstr>
      <vt:lpstr>Time Series Forecasting</vt:lpstr>
      <vt:lpstr>Time Series Data – Frequency</vt:lpstr>
      <vt:lpstr>Frequency vs. Noise</vt:lpstr>
      <vt:lpstr>Time Series Components</vt:lpstr>
      <vt:lpstr>Identifying Components</vt:lpstr>
      <vt:lpstr>Common Investigation Tools</vt:lpstr>
      <vt:lpstr>Types of Forecasts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A McCarthy</dc:creator>
  <cp:lastModifiedBy>Katie McCarthy</cp:lastModifiedBy>
  <cp:revision>10</cp:revision>
  <dcterms:created xsi:type="dcterms:W3CDTF">2020-01-09T16:31:39Z</dcterms:created>
  <dcterms:modified xsi:type="dcterms:W3CDTF">2020-03-02T05:29:38Z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83D49EA7-37B7-40EE-BD65-3F161DB47B12</vt:lpwstr>
  </property>
  <property fmtid="{D5CDD505-2E9C-101B-9397-08002B2CF9AE}" pid="3" name="ArticulatePath">
    <vt:lpwstr>BUS391_XX_YY_ZZ - Template</vt:lpwstr>
  </property>
</Properties>
</file>