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66" r:id="rId5"/>
    <p:sldMasterId id="2147483676" r:id="rId6"/>
    <p:sldMasterId id="2147483684" r:id="rId7"/>
  </p:sldMasterIdLst>
  <p:notesMasterIdLst>
    <p:notesMasterId r:id="rId40"/>
  </p:notesMasterIdLst>
  <p:sldIdLst>
    <p:sldId id="256" r:id="rId8"/>
    <p:sldId id="276" r:id="rId9"/>
    <p:sldId id="258" r:id="rId10"/>
    <p:sldId id="259" r:id="rId11"/>
    <p:sldId id="260" r:id="rId12"/>
    <p:sldId id="265" r:id="rId13"/>
    <p:sldId id="275" r:id="rId14"/>
    <p:sldId id="263" r:id="rId15"/>
    <p:sldId id="261" r:id="rId16"/>
    <p:sldId id="262" r:id="rId17"/>
    <p:sldId id="264" r:id="rId18"/>
    <p:sldId id="277" r:id="rId19"/>
    <p:sldId id="281" r:id="rId20"/>
    <p:sldId id="278" r:id="rId21"/>
    <p:sldId id="282" r:id="rId22"/>
    <p:sldId id="279" r:id="rId23"/>
    <p:sldId id="284" r:id="rId24"/>
    <p:sldId id="283" r:id="rId25"/>
    <p:sldId id="286" r:id="rId26"/>
    <p:sldId id="288" r:id="rId27"/>
    <p:sldId id="289" r:id="rId28"/>
    <p:sldId id="280" r:id="rId29"/>
    <p:sldId id="287" r:id="rId30"/>
    <p:sldId id="285" r:id="rId31"/>
    <p:sldId id="290" r:id="rId32"/>
    <p:sldId id="291" r:id="rId33"/>
    <p:sldId id="292" r:id="rId34"/>
    <p:sldId id="266" r:id="rId35"/>
    <p:sldId id="293" r:id="rId36"/>
    <p:sldId id="296" r:id="rId37"/>
    <p:sldId id="294" r:id="rId38"/>
    <p:sldId id="295" r:id="rId3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934DE9-25F0-4FFF-80B3-4E6BCB7A4D53}">
          <p14:sldIdLst>
            <p14:sldId id="256"/>
            <p14:sldId id="276"/>
            <p14:sldId id="258"/>
            <p14:sldId id="259"/>
            <p14:sldId id="260"/>
            <p14:sldId id="265"/>
            <p14:sldId id="275"/>
            <p14:sldId id="263"/>
            <p14:sldId id="261"/>
            <p14:sldId id="262"/>
            <p14:sldId id="264"/>
            <p14:sldId id="277"/>
            <p14:sldId id="281"/>
            <p14:sldId id="278"/>
            <p14:sldId id="282"/>
            <p14:sldId id="279"/>
            <p14:sldId id="284"/>
            <p14:sldId id="283"/>
            <p14:sldId id="286"/>
            <p14:sldId id="288"/>
            <p14:sldId id="289"/>
            <p14:sldId id="280"/>
            <p14:sldId id="287"/>
            <p14:sldId id="285"/>
            <p14:sldId id="290"/>
            <p14:sldId id="291"/>
            <p14:sldId id="292"/>
            <p14:sldId id="266"/>
            <p14:sldId id="293"/>
            <p14:sldId id="296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5F29"/>
    <a:srgbClr val="0563C1"/>
    <a:srgbClr val="42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90"/>
  </p:normalViewPr>
  <p:slideViewPr>
    <p:cSldViewPr snapToGrid="0" snapToObjects="1">
      <p:cViewPr varScale="1">
        <p:scale>
          <a:sx n="79" d="100"/>
          <a:sy n="79" d="100"/>
        </p:scale>
        <p:origin x="114" y="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kuhleme\Desktop\SP20%20BUS391\Melbourne%20Australia%20temperature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kuhleme\Desktop\SP20%20BUS391\Melbourne%20Australia%20temperature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kuhleme\Desktop\SP20%20BUS391\Melbourne%20Australia%20temperature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kuhleme\Desktop\SP20%20BUS391\Melbourne%20Australia%20temperature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kuhleme\Desktop\SP20%20BUS391\Melbourne%20Australia%20temperature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Melbourne, Australia Average Monthly Lows - 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'Monthly Average Lows'!$C$1</c:f>
              <c:strCache>
                <c:ptCount val="1"/>
                <c:pt idx="0">
                  <c:v>Temp 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'Monthly Average Lows'!$A$2:$A$121</c:f>
              <c:numCache>
                <c:formatCode>[$-409]mmm\-yy;@</c:formatCode>
                <c:ptCount val="120"/>
                <c:pt idx="0">
                  <c:v>29587</c:v>
                </c:pt>
                <c:pt idx="1">
                  <c:v>29618</c:v>
                </c:pt>
                <c:pt idx="2">
                  <c:v>29646</c:v>
                </c:pt>
                <c:pt idx="3">
                  <c:v>29677</c:v>
                </c:pt>
                <c:pt idx="4">
                  <c:v>29707</c:v>
                </c:pt>
                <c:pt idx="5">
                  <c:v>29738</c:v>
                </c:pt>
                <c:pt idx="6">
                  <c:v>29768</c:v>
                </c:pt>
                <c:pt idx="7">
                  <c:v>29799</c:v>
                </c:pt>
                <c:pt idx="8">
                  <c:v>29830</c:v>
                </c:pt>
                <c:pt idx="9">
                  <c:v>29860</c:v>
                </c:pt>
                <c:pt idx="10">
                  <c:v>29891</c:v>
                </c:pt>
                <c:pt idx="11">
                  <c:v>29921</c:v>
                </c:pt>
                <c:pt idx="12">
                  <c:v>29952</c:v>
                </c:pt>
                <c:pt idx="13">
                  <c:v>29983</c:v>
                </c:pt>
                <c:pt idx="14">
                  <c:v>30011</c:v>
                </c:pt>
                <c:pt idx="15">
                  <c:v>30042</c:v>
                </c:pt>
                <c:pt idx="16">
                  <c:v>30072</c:v>
                </c:pt>
                <c:pt idx="17">
                  <c:v>30103</c:v>
                </c:pt>
                <c:pt idx="18">
                  <c:v>30133</c:v>
                </c:pt>
                <c:pt idx="19">
                  <c:v>30164</c:v>
                </c:pt>
                <c:pt idx="20">
                  <c:v>30195</c:v>
                </c:pt>
                <c:pt idx="21">
                  <c:v>30225</c:v>
                </c:pt>
                <c:pt idx="22">
                  <c:v>30256</c:v>
                </c:pt>
                <c:pt idx="23">
                  <c:v>30286</c:v>
                </c:pt>
                <c:pt idx="24">
                  <c:v>30317</c:v>
                </c:pt>
                <c:pt idx="25">
                  <c:v>30348</c:v>
                </c:pt>
                <c:pt idx="26">
                  <c:v>30376</c:v>
                </c:pt>
                <c:pt idx="27">
                  <c:v>30407</c:v>
                </c:pt>
                <c:pt idx="28">
                  <c:v>30437</c:v>
                </c:pt>
                <c:pt idx="29">
                  <c:v>30468</c:v>
                </c:pt>
                <c:pt idx="30">
                  <c:v>30498</c:v>
                </c:pt>
                <c:pt idx="31">
                  <c:v>30529</c:v>
                </c:pt>
                <c:pt idx="32">
                  <c:v>30560</c:v>
                </c:pt>
                <c:pt idx="33">
                  <c:v>30590</c:v>
                </c:pt>
                <c:pt idx="34">
                  <c:v>30621</c:v>
                </c:pt>
                <c:pt idx="35">
                  <c:v>30651</c:v>
                </c:pt>
                <c:pt idx="36">
                  <c:v>30682</c:v>
                </c:pt>
                <c:pt idx="37">
                  <c:v>30713</c:v>
                </c:pt>
                <c:pt idx="38">
                  <c:v>30742</c:v>
                </c:pt>
                <c:pt idx="39">
                  <c:v>30773</c:v>
                </c:pt>
                <c:pt idx="40">
                  <c:v>30803</c:v>
                </c:pt>
                <c:pt idx="41">
                  <c:v>30834</c:v>
                </c:pt>
                <c:pt idx="42">
                  <c:v>30864</c:v>
                </c:pt>
                <c:pt idx="43">
                  <c:v>30895</c:v>
                </c:pt>
                <c:pt idx="44">
                  <c:v>30926</c:v>
                </c:pt>
                <c:pt idx="45">
                  <c:v>30956</c:v>
                </c:pt>
                <c:pt idx="46">
                  <c:v>30987</c:v>
                </c:pt>
                <c:pt idx="47">
                  <c:v>31017</c:v>
                </c:pt>
                <c:pt idx="48">
                  <c:v>31048</c:v>
                </c:pt>
                <c:pt idx="49">
                  <c:v>31079</c:v>
                </c:pt>
                <c:pt idx="50">
                  <c:v>31107</c:v>
                </c:pt>
                <c:pt idx="51">
                  <c:v>31138</c:v>
                </c:pt>
                <c:pt idx="52">
                  <c:v>31168</c:v>
                </c:pt>
                <c:pt idx="53">
                  <c:v>31199</c:v>
                </c:pt>
                <c:pt idx="54">
                  <c:v>31229</c:v>
                </c:pt>
                <c:pt idx="55">
                  <c:v>31260</c:v>
                </c:pt>
                <c:pt idx="56">
                  <c:v>31291</c:v>
                </c:pt>
                <c:pt idx="57">
                  <c:v>31321</c:v>
                </c:pt>
                <c:pt idx="58">
                  <c:v>31352</c:v>
                </c:pt>
                <c:pt idx="59">
                  <c:v>31382</c:v>
                </c:pt>
                <c:pt idx="60">
                  <c:v>31413</c:v>
                </c:pt>
                <c:pt idx="61">
                  <c:v>31444</c:v>
                </c:pt>
                <c:pt idx="62">
                  <c:v>31472</c:v>
                </c:pt>
                <c:pt idx="63">
                  <c:v>31503</c:v>
                </c:pt>
                <c:pt idx="64">
                  <c:v>31533</c:v>
                </c:pt>
                <c:pt idx="65">
                  <c:v>31564</c:v>
                </c:pt>
                <c:pt idx="66">
                  <c:v>31594</c:v>
                </c:pt>
                <c:pt idx="67">
                  <c:v>31625</c:v>
                </c:pt>
                <c:pt idx="68">
                  <c:v>31656</c:v>
                </c:pt>
                <c:pt idx="69">
                  <c:v>31686</c:v>
                </c:pt>
                <c:pt idx="70">
                  <c:v>31717</c:v>
                </c:pt>
                <c:pt idx="71">
                  <c:v>31747</c:v>
                </c:pt>
                <c:pt idx="72">
                  <c:v>31778</c:v>
                </c:pt>
                <c:pt idx="73">
                  <c:v>31809</c:v>
                </c:pt>
                <c:pt idx="74">
                  <c:v>31837</c:v>
                </c:pt>
                <c:pt idx="75">
                  <c:v>31868</c:v>
                </c:pt>
                <c:pt idx="76">
                  <c:v>31898</c:v>
                </c:pt>
                <c:pt idx="77">
                  <c:v>31929</c:v>
                </c:pt>
                <c:pt idx="78">
                  <c:v>31959</c:v>
                </c:pt>
                <c:pt idx="79">
                  <c:v>31990</c:v>
                </c:pt>
                <c:pt idx="80">
                  <c:v>32021</c:v>
                </c:pt>
                <c:pt idx="81">
                  <c:v>32051</c:v>
                </c:pt>
                <c:pt idx="82">
                  <c:v>32082</c:v>
                </c:pt>
                <c:pt idx="83">
                  <c:v>32112</c:v>
                </c:pt>
                <c:pt idx="84">
                  <c:v>32143</c:v>
                </c:pt>
                <c:pt idx="85">
                  <c:v>32174</c:v>
                </c:pt>
                <c:pt idx="86">
                  <c:v>32203</c:v>
                </c:pt>
                <c:pt idx="87">
                  <c:v>32234</c:v>
                </c:pt>
                <c:pt idx="88">
                  <c:v>32264</c:v>
                </c:pt>
                <c:pt idx="89">
                  <c:v>32295</c:v>
                </c:pt>
                <c:pt idx="90">
                  <c:v>32325</c:v>
                </c:pt>
                <c:pt idx="91">
                  <c:v>32356</c:v>
                </c:pt>
                <c:pt idx="92">
                  <c:v>32387</c:v>
                </c:pt>
                <c:pt idx="93">
                  <c:v>32417</c:v>
                </c:pt>
                <c:pt idx="94">
                  <c:v>32448</c:v>
                </c:pt>
                <c:pt idx="95">
                  <c:v>32478</c:v>
                </c:pt>
                <c:pt idx="96">
                  <c:v>32509</c:v>
                </c:pt>
                <c:pt idx="97">
                  <c:v>32540</c:v>
                </c:pt>
                <c:pt idx="98">
                  <c:v>32568</c:v>
                </c:pt>
                <c:pt idx="99">
                  <c:v>32599</c:v>
                </c:pt>
                <c:pt idx="100">
                  <c:v>32629</c:v>
                </c:pt>
                <c:pt idx="101">
                  <c:v>32660</c:v>
                </c:pt>
                <c:pt idx="102">
                  <c:v>32690</c:v>
                </c:pt>
                <c:pt idx="103">
                  <c:v>32721</c:v>
                </c:pt>
                <c:pt idx="104">
                  <c:v>32752</c:v>
                </c:pt>
                <c:pt idx="105">
                  <c:v>32782</c:v>
                </c:pt>
                <c:pt idx="106">
                  <c:v>32813</c:v>
                </c:pt>
                <c:pt idx="107">
                  <c:v>32843</c:v>
                </c:pt>
                <c:pt idx="108">
                  <c:v>32874</c:v>
                </c:pt>
                <c:pt idx="109">
                  <c:v>32905</c:v>
                </c:pt>
                <c:pt idx="110">
                  <c:v>32933</c:v>
                </c:pt>
                <c:pt idx="111">
                  <c:v>32964</c:v>
                </c:pt>
                <c:pt idx="112">
                  <c:v>32994</c:v>
                </c:pt>
                <c:pt idx="113">
                  <c:v>33025</c:v>
                </c:pt>
                <c:pt idx="114">
                  <c:v>33055</c:v>
                </c:pt>
                <c:pt idx="115">
                  <c:v>33086</c:v>
                </c:pt>
                <c:pt idx="116">
                  <c:v>33117</c:v>
                </c:pt>
                <c:pt idx="117">
                  <c:v>33147</c:v>
                </c:pt>
                <c:pt idx="118">
                  <c:v>33178</c:v>
                </c:pt>
                <c:pt idx="119">
                  <c:v>33208</c:v>
                </c:pt>
              </c:numCache>
            </c:numRef>
          </c:cat>
          <c:val>
            <c:numRef>
              <c:f>'Monthly Average Lows'!$C$2:$C$121</c:f>
              <c:numCache>
                <c:formatCode>0.00</c:formatCode>
                <c:ptCount val="120"/>
                <c:pt idx="0">
                  <c:v>63.883225806451605</c:v>
                </c:pt>
                <c:pt idx="1">
                  <c:v>63.821428571428569</c:v>
                </c:pt>
                <c:pt idx="2">
                  <c:v>56.3</c:v>
                </c:pt>
                <c:pt idx="3">
                  <c:v>54.24199999999999</c:v>
                </c:pt>
                <c:pt idx="4">
                  <c:v>49.082580645161286</c:v>
                </c:pt>
                <c:pt idx="5">
                  <c:v>45.152000000000001</c:v>
                </c:pt>
                <c:pt idx="6">
                  <c:v>45.639354838709679</c:v>
                </c:pt>
                <c:pt idx="7">
                  <c:v>45.02967741935484</c:v>
                </c:pt>
                <c:pt idx="8">
                  <c:v>50.257999999999996</c:v>
                </c:pt>
                <c:pt idx="9">
                  <c:v>50.156774193548387</c:v>
                </c:pt>
                <c:pt idx="10">
                  <c:v>53.402000000000001</c:v>
                </c:pt>
                <c:pt idx="11">
                  <c:v>56.62516129032258</c:v>
                </c:pt>
                <c:pt idx="12">
                  <c:v>61.821935483870973</c:v>
                </c:pt>
                <c:pt idx="13">
                  <c:v>60.658571428571435</c:v>
                </c:pt>
                <c:pt idx="14">
                  <c:v>58.883870967741935</c:v>
                </c:pt>
                <c:pt idx="15">
                  <c:v>52.646000000000001</c:v>
                </c:pt>
                <c:pt idx="16">
                  <c:v>49.250967741935483</c:v>
                </c:pt>
                <c:pt idx="17">
                  <c:v>42.091999999999999</c:v>
                </c:pt>
                <c:pt idx="18">
                  <c:v>40.355483870967745</c:v>
                </c:pt>
                <c:pt idx="19">
                  <c:v>46.225806451612897</c:v>
                </c:pt>
                <c:pt idx="20">
                  <c:v>45.103999999999999</c:v>
                </c:pt>
                <c:pt idx="21">
                  <c:v>49.181290322580644</c:v>
                </c:pt>
                <c:pt idx="22">
                  <c:v>54.475999999999999</c:v>
                </c:pt>
                <c:pt idx="23">
                  <c:v>56.758709677419361</c:v>
                </c:pt>
                <c:pt idx="24">
                  <c:v>55.725161290322582</c:v>
                </c:pt>
                <c:pt idx="25">
                  <c:v>62.252857142857138</c:v>
                </c:pt>
                <c:pt idx="26">
                  <c:v>60.399354838709669</c:v>
                </c:pt>
                <c:pt idx="27">
                  <c:v>51.073999999999998</c:v>
                </c:pt>
                <c:pt idx="28">
                  <c:v>50.209032258064518</c:v>
                </c:pt>
                <c:pt idx="29">
                  <c:v>43.879999999999995</c:v>
                </c:pt>
                <c:pt idx="30">
                  <c:v>44.402580645161294</c:v>
                </c:pt>
                <c:pt idx="31">
                  <c:v>47.671612903225807</c:v>
                </c:pt>
                <c:pt idx="32">
                  <c:v>48.578000000000003</c:v>
                </c:pt>
                <c:pt idx="33">
                  <c:v>50.563225806451612</c:v>
                </c:pt>
                <c:pt idx="34">
                  <c:v>53.588000000000001</c:v>
                </c:pt>
                <c:pt idx="35">
                  <c:v>57.914193548387097</c:v>
                </c:pt>
                <c:pt idx="36">
                  <c:v>57.75741935483871</c:v>
                </c:pt>
                <c:pt idx="37">
                  <c:v>58.900689655172414</c:v>
                </c:pt>
                <c:pt idx="38">
                  <c:v>55.16193548387097</c:v>
                </c:pt>
                <c:pt idx="39">
                  <c:v>51.35</c:v>
                </c:pt>
                <c:pt idx="40">
                  <c:v>46.603225806451611</c:v>
                </c:pt>
                <c:pt idx="41">
                  <c:v>45.914000000000001</c:v>
                </c:pt>
                <c:pt idx="42">
                  <c:v>42.776774193548384</c:v>
                </c:pt>
                <c:pt idx="43">
                  <c:v>47.654193548387099</c:v>
                </c:pt>
                <c:pt idx="44">
                  <c:v>46.483999999999995</c:v>
                </c:pt>
                <c:pt idx="45">
                  <c:v>51.138064516129035</c:v>
                </c:pt>
                <c:pt idx="46">
                  <c:v>54.722000000000008</c:v>
                </c:pt>
                <c:pt idx="47">
                  <c:v>54.758000000000003</c:v>
                </c:pt>
                <c:pt idx="48">
                  <c:v>57.594838709677418</c:v>
                </c:pt>
                <c:pt idx="49">
                  <c:v>57.257857142857148</c:v>
                </c:pt>
                <c:pt idx="50">
                  <c:v>60.579354838709676</c:v>
                </c:pt>
                <c:pt idx="51">
                  <c:v>55.358000000000004</c:v>
                </c:pt>
                <c:pt idx="52">
                  <c:v>48.954838709677425</c:v>
                </c:pt>
                <c:pt idx="53">
                  <c:v>44.731999999999999</c:v>
                </c:pt>
                <c:pt idx="54">
                  <c:v>43.043870967741938</c:v>
                </c:pt>
                <c:pt idx="55">
                  <c:v>45.743870967741934</c:v>
                </c:pt>
                <c:pt idx="56">
                  <c:v>47.846000000000004</c:v>
                </c:pt>
                <c:pt idx="57">
                  <c:v>50.882580645161283</c:v>
                </c:pt>
                <c:pt idx="58">
                  <c:v>55.531999999999996</c:v>
                </c:pt>
                <c:pt idx="59">
                  <c:v>57.397419354838711</c:v>
                </c:pt>
                <c:pt idx="60">
                  <c:v>56.88645161290323</c:v>
                </c:pt>
                <c:pt idx="61">
                  <c:v>57.553571428571431</c:v>
                </c:pt>
                <c:pt idx="62">
                  <c:v>58.442580645161286</c:v>
                </c:pt>
                <c:pt idx="63">
                  <c:v>52.975999999999999</c:v>
                </c:pt>
                <c:pt idx="64">
                  <c:v>50.493548387096773</c:v>
                </c:pt>
                <c:pt idx="65">
                  <c:v>45.548000000000002</c:v>
                </c:pt>
                <c:pt idx="66">
                  <c:v>44.530322580645162</c:v>
                </c:pt>
                <c:pt idx="67">
                  <c:v>45.296774193548387</c:v>
                </c:pt>
                <c:pt idx="68">
                  <c:v>48.080000000000005</c:v>
                </c:pt>
                <c:pt idx="69">
                  <c:v>49.430967741935483</c:v>
                </c:pt>
                <c:pt idx="70">
                  <c:v>53.228000000000009</c:v>
                </c:pt>
                <c:pt idx="71">
                  <c:v>55.283870967741933</c:v>
                </c:pt>
                <c:pt idx="72">
                  <c:v>55.823870967741932</c:v>
                </c:pt>
                <c:pt idx="73">
                  <c:v>57.000714285714281</c:v>
                </c:pt>
                <c:pt idx="74">
                  <c:v>54.714838709677423</c:v>
                </c:pt>
                <c:pt idx="75">
                  <c:v>54.050000000000011</c:v>
                </c:pt>
                <c:pt idx="76">
                  <c:v>49.651612903225811</c:v>
                </c:pt>
                <c:pt idx="77">
                  <c:v>46.892000000000003</c:v>
                </c:pt>
                <c:pt idx="78">
                  <c:v>42.770967741935479</c:v>
                </c:pt>
                <c:pt idx="79">
                  <c:v>46.44064516129032</c:v>
                </c:pt>
                <c:pt idx="80">
                  <c:v>49.658000000000001</c:v>
                </c:pt>
                <c:pt idx="81">
                  <c:v>50.429677419354839</c:v>
                </c:pt>
                <c:pt idx="82">
                  <c:v>55.67</c:v>
                </c:pt>
                <c:pt idx="83">
                  <c:v>55.858709677419355</c:v>
                </c:pt>
                <c:pt idx="84">
                  <c:v>61.6883870967742</c:v>
                </c:pt>
                <c:pt idx="85">
                  <c:v>58.14344827586207</c:v>
                </c:pt>
                <c:pt idx="86">
                  <c:v>58.547096774193548</c:v>
                </c:pt>
                <c:pt idx="87">
                  <c:v>55.099999999999994</c:v>
                </c:pt>
                <c:pt idx="88">
                  <c:v>52.49677419354839</c:v>
                </c:pt>
                <c:pt idx="89">
                  <c:v>47.096000000000004</c:v>
                </c:pt>
                <c:pt idx="90">
                  <c:v>46.818064516129034</c:v>
                </c:pt>
                <c:pt idx="91">
                  <c:v>47.706451612903223</c:v>
                </c:pt>
                <c:pt idx="92">
                  <c:v>49.789999999999992</c:v>
                </c:pt>
                <c:pt idx="93">
                  <c:v>51.602580645161289</c:v>
                </c:pt>
                <c:pt idx="94">
                  <c:v>54.055999999999997</c:v>
                </c:pt>
                <c:pt idx="95">
                  <c:v>59.786000000000001</c:v>
                </c:pt>
                <c:pt idx="96">
                  <c:v>59.325161290322583</c:v>
                </c:pt>
                <c:pt idx="97">
                  <c:v>61.468571428571437</c:v>
                </c:pt>
                <c:pt idx="98">
                  <c:v>60.44580645161291</c:v>
                </c:pt>
                <c:pt idx="99">
                  <c:v>54.614000000000004</c:v>
                </c:pt>
                <c:pt idx="100">
                  <c:v>51.306451612903231</c:v>
                </c:pt>
                <c:pt idx="101">
                  <c:v>43.808</c:v>
                </c:pt>
                <c:pt idx="102">
                  <c:v>43.398064516129025</c:v>
                </c:pt>
                <c:pt idx="103">
                  <c:v>44.187741935483871</c:v>
                </c:pt>
                <c:pt idx="104">
                  <c:v>47.276000000000003</c:v>
                </c:pt>
                <c:pt idx="105">
                  <c:v>49.761935483870971</c:v>
                </c:pt>
                <c:pt idx="106">
                  <c:v>55.177999999999997</c:v>
                </c:pt>
                <c:pt idx="107">
                  <c:v>57.112903225806448</c:v>
                </c:pt>
                <c:pt idx="108">
                  <c:v>60.039354838709684</c:v>
                </c:pt>
                <c:pt idx="109">
                  <c:v>59.752142857142857</c:v>
                </c:pt>
                <c:pt idx="110">
                  <c:v>58.703870967741935</c:v>
                </c:pt>
                <c:pt idx="111">
                  <c:v>56.179999999999993</c:v>
                </c:pt>
                <c:pt idx="112">
                  <c:v>49.547096774193548</c:v>
                </c:pt>
                <c:pt idx="113">
                  <c:v>45.896000000000001</c:v>
                </c:pt>
                <c:pt idx="114">
                  <c:v>46.730967741935487</c:v>
                </c:pt>
                <c:pt idx="115">
                  <c:v>46.086451612903225</c:v>
                </c:pt>
                <c:pt idx="116">
                  <c:v>48.5</c:v>
                </c:pt>
                <c:pt idx="117">
                  <c:v>52.421290322580646</c:v>
                </c:pt>
                <c:pt idx="118">
                  <c:v>54.781999999999996</c:v>
                </c:pt>
                <c:pt idx="119">
                  <c:v>57.861935483870965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97-4D4D-9AF9-027CAC314C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0455824"/>
        <c:axId val="183766889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'Monthly Average Lows'!$B$1</c15:sqref>
                        </c15:formulaRef>
                      </c:ext>
                    </c:extLst>
                    <c:strCache>
                      <c:ptCount val="1"/>
                      <c:pt idx="0">
                        <c:v>Temp C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'Monthly Average Lows'!$A$2:$A$121</c15:sqref>
                        </c15:formulaRef>
                      </c:ext>
                    </c:extLst>
                    <c:numCache>
                      <c:formatCode>[$-409]mmm\-yy;@</c:formatCode>
                      <c:ptCount val="120"/>
                      <c:pt idx="0">
                        <c:v>29587</c:v>
                      </c:pt>
                      <c:pt idx="1">
                        <c:v>29618</c:v>
                      </c:pt>
                      <c:pt idx="2">
                        <c:v>29646</c:v>
                      </c:pt>
                      <c:pt idx="3">
                        <c:v>29677</c:v>
                      </c:pt>
                      <c:pt idx="4">
                        <c:v>29707</c:v>
                      </c:pt>
                      <c:pt idx="5">
                        <c:v>29738</c:v>
                      </c:pt>
                      <c:pt idx="6">
                        <c:v>29768</c:v>
                      </c:pt>
                      <c:pt idx="7">
                        <c:v>29799</c:v>
                      </c:pt>
                      <c:pt idx="8">
                        <c:v>29830</c:v>
                      </c:pt>
                      <c:pt idx="9">
                        <c:v>29860</c:v>
                      </c:pt>
                      <c:pt idx="10">
                        <c:v>29891</c:v>
                      </c:pt>
                      <c:pt idx="11">
                        <c:v>29921</c:v>
                      </c:pt>
                      <c:pt idx="12">
                        <c:v>29952</c:v>
                      </c:pt>
                      <c:pt idx="13">
                        <c:v>29983</c:v>
                      </c:pt>
                      <c:pt idx="14">
                        <c:v>30011</c:v>
                      </c:pt>
                      <c:pt idx="15">
                        <c:v>30042</c:v>
                      </c:pt>
                      <c:pt idx="16">
                        <c:v>30072</c:v>
                      </c:pt>
                      <c:pt idx="17">
                        <c:v>30103</c:v>
                      </c:pt>
                      <c:pt idx="18">
                        <c:v>30133</c:v>
                      </c:pt>
                      <c:pt idx="19">
                        <c:v>30164</c:v>
                      </c:pt>
                      <c:pt idx="20">
                        <c:v>30195</c:v>
                      </c:pt>
                      <c:pt idx="21">
                        <c:v>30225</c:v>
                      </c:pt>
                      <c:pt idx="22">
                        <c:v>30256</c:v>
                      </c:pt>
                      <c:pt idx="23">
                        <c:v>30286</c:v>
                      </c:pt>
                      <c:pt idx="24">
                        <c:v>30317</c:v>
                      </c:pt>
                      <c:pt idx="25">
                        <c:v>30348</c:v>
                      </c:pt>
                      <c:pt idx="26">
                        <c:v>30376</c:v>
                      </c:pt>
                      <c:pt idx="27">
                        <c:v>30407</c:v>
                      </c:pt>
                      <c:pt idx="28">
                        <c:v>30437</c:v>
                      </c:pt>
                      <c:pt idx="29">
                        <c:v>30468</c:v>
                      </c:pt>
                      <c:pt idx="30">
                        <c:v>30498</c:v>
                      </c:pt>
                      <c:pt idx="31">
                        <c:v>30529</c:v>
                      </c:pt>
                      <c:pt idx="32">
                        <c:v>30560</c:v>
                      </c:pt>
                      <c:pt idx="33">
                        <c:v>30590</c:v>
                      </c:pt>
                      <c:pt idx="34">
                        <c:v>30621</c:v>
                      </c:pt>
                      <c:pt idx="35">
                        <c:v>30651</c:v>
                      </c:pt>
                      <c:pt idx="36">
                        <c:v>30682</c:v>
                      </c:pt>
                      <c:pt idx="37">
                        <c:v>30713</c:v>
                      </c:pt>
                      <c:pt idx="38">
                        <c:v>30742</c:v>
                      </c:pt>
                      <c:pt idx="39">
                        <c:v>30773</c:v>
                      </c:pt>
                      <c:pt idx="40">
                        <c:v>30803</c:v>
                      </c:pt>
                      <c:pt idx="41">
                        <c:v>30834</c:v>
                      </c:pt>
                      <c:pt idx="42">
                        <c:v>30864</c:v>
                      </c:pt>
                      <c:pt idx="43">
                        <c:v>30895</c:v>
                      </c:pt>
                      <c:pt idx="44">
                        <c:v>30926</c:v>
                      </c:pt>
                      <c:pt idx="45">
                        <c:v>30956</c:v>
                      </c:pt>
                      <c:pt idx="46">
                        <c:v>30987</c:v>
                      </c:pt>
                      <c:pt idx="47">
                        <c:v>31017</c:v>
                      </c:pt>
                      <c:pt idx="48">
                        <c:v>31048</c:v>
                      </c:pt>
                      <c:pt idx="49">
                        <c:v>31079</c:v>
                      </c:pt>
                      <c:pt idx="50">
                        <c:v>31107</c:v>
                      </c:pt>
                      <c:pt idx="51">
                        <c:v>31138</c:v>
                      </c:pt>
                      <c:pt idx="52">
                        <c:v>31168</c:v>
                      </c:pt>
                      <c:pt idx="53">
                        <c:v>31199</c:v>
                      </c:pt>
                      <c:pt idx="54">
                        <c:v>31229</c:v>
                      </c:pt>
                      <c:pt idx="55">
                        <c:v>31260</c:v>
                      </c:pt>
                      <c:pt idx="56">
                        <c:v>31291</c:v>
                      </c:pt>
                      <c:pt idx="57">
                        <c:v>31321</c:v>
                      </c:pt>
                      <c:pt idx="58">
                        <c:v>31352</c:v>
                      </c:pt>
                      <c:pt idx="59">
                        <c:v>31382</c:v>
                      </c:pt>
                      <c:pt idx="60">
                        <c:v>31413</c:v>
                      </c:pt>
                      <c:pt idx="61">
                        <c:v>31444</c:v>
                      </c:pt>
                      <c:pt idx="62">
                        <c:v>31472</c:v>
                      </c:pt>
                      <c:pt idx="63">
                        <c:v>31503</c:v>
                      </c:pt>
                      <c:pt idx="64">
                        <c:v>31533</c:v>
                      </c:pt>
                      <c:pt idx="65">
                        <c:v>31564</c:v>
                      </c:pt>
                      <c:pt idx="66">
                        <c:v>31594</c:v>
                      </c:pt>
                      <c:pt idx="67">
                        <c:v>31625</c:v>
                      </c:pt>
                      <c:pt idx="68">
                        <c:v>31656</c:v>
                      </c:pt>
                      <c:pt idx="69">
                        <c:v>31686</c:v>
                      </c:pt>
                      <c:pt idx="70">
                        <c:v>31717</c:v>
                      </c:pt>
                      <c:pt idx="71">
                        <c:v>31747</c:v>
                      </c:pt>
                      <c:pt idx="72">
                        <c:v>31778</c:v>
                      </c:pt>
                      <c:pt idx="73">
                        <c:v>31809</c:v>
                      </c:pt>
                      <c:pt idx="74">
                        <c:v>31837</c:v>
                      </c:pt>
                      <c:pt idx="75">
                        <c:v>31868</c:v>
                      </c:pt>
                      <c:pt idx="76">
                        <c:v>31898</c:v>
                      </c:pt>
                      <c:pt idx="77">
                        <c:v>31929</c:v>
                      </c:pt>
                      <c:pt idx="78">
                        <c:v>31959</c:v>
                      </c:pt>
                      <c:pt idx="79">
                        <c:v>31990</c:v>
                      </c:pt>
                      <c:pt idx="80">
                        <c:v>32021</c:v>
                      </c:pt>
                      <c:pt idx="81">
                        <c:v>32051</c:v>
                      </c:pt>
                      <c:pt idx="82">
                        <c:v>32082</c:v>
                      </c:pt>
                      <c:pt idx="83">
                        <c:v>32112</c:v>
                      </c:pt>
                      <c:pt idx="84">
                        <c:v>32143</c:v>
                      </c:pt>
                      <c:pt idx="85">
                        <c:v>32174</c:v>
                      </c:pt>
                      <c:pt idx="86">
                        <c:v>32203</c:v>
                      </c:pt>
                      <c:pt idx="87">
                        <c:v>32234</c:v>
                      </c:pt>
                      <c:pt idx="88">
                        <c:v>32264</c:v>
                      </c:pt>
                      <c:pt idx="89">
                        <c:v>32295</c:v>
                      </c:pt>
                      <c:pt idx="90">
                        <c:v>32325</c:v>
                      </c:pt>
                      <c:pt idx="91">
                        <c:v>32356</c:v>
                      </c:pt>
                      <c:pt idx="92">
                        <c:v>32387</c:v>
                      </c:pt>
                      <c:pt idx="93">
                        <c:v>32417</c:v>
                      </c:pt>
                      <c:pt idx="94">
                        <c:v>32448</c:v>
                      </c:pt>
                      <c:pt idx="95">
                        <c:v>32478</c:v>
                      </c:pt>
                      <c:pt idx="96">
                        <c:v>32509</c:v>
                      </c:pt>
                      <c:pt idx="97">
                        <c:v>32540</c:v>
                      </c:pt>
                      <c:pt idx="98">
                        <c:v>32568</c:v>
                      </c:pt>
                      <c:pt idx="99">
                        <c:v>32599</c:v>
                      </c:pt>
                      <c:pt idx="100">
                        <c:v>32629</c:v>
                      </c:pt>
                      <c:pt idx="101">
                        <c:v>32660</c:v>
                      </c:pt>
                      <c:pt idx="102">
                        <c:v>32690</c:v>
                      </c:pt>
                      <c:pt idx="103">
                        <c:v>32721</c:v>
                      </c:pt>
                      <c:pt idx="104">
                        <c:v>32752</c:v>
                      </c:pt>
                      <c:pt idx="105">
                        <c:v>32782</c:v>
                      </c:pt>
                      <c:pt idx="106">
                        <c:v>32813</c:v>
                      </c:pt>
                      <c:pt idx="107">
                        <c:v>32843</c:v>
                      </c:pt>
                      <c:pt idx="108">
                        <c:v>32874</c:v>
                      </c:pt>
                      <c:pt idx="109">
                        <c:v>32905</c:v>
                      </c:pt>
                      <c:pt idx="110">
                        <c:v>32933</c:v>
                      </c:pt>
                      <c:pt idx="111">
                        <c:v>32964</c:v>
                      </c:pt>
                      <c:pt idx="112">
                        <c:v>32994</c:v>
                      </c:pt>
                      <c:pt idx="113">
                        <c:v>33025</c:v>
                      </c:pt>
                      <c:pt idx="114">
                        <c:v>33055</c:v>
                      </c:pt>
                      <c:pt idx="115">
                        <c:v>33086</c:v>
                      </c:pt>
                      <c:pt idx="116">
                        <c:v>33117</c:v>
                      </c:pt>
                      <c:pt idx="117">
                        <c:v>33147</c:v>
                      </c:pt>
                      <c:pt idx="118">
                        <c:v>33178</c:v>
                      </c:pt>
                      <c:pt idx="119">
                        <c:v>33208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'Monthly Average Lows'!$B$2:$B$121</c15:sqref>
                        </c15:formulaRef>
                      </c:ext>
                    </c:extLst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9797-4D4D-9AF9-027CAC314CBE}"/>
                  </c:ext>
                </c:extLst>
              </c15:ser>
            </c15:filteredLineSeries>
          </c:ext>
        </c:extLst>
      </c:lineChart>
      <c:dateAx>
        <c:axId val="1910455824"/>
        <c:scaling>
          <c:orientation val="minMax"/>
        </c:scaling>
        <c:delete val="0"/>
        <c:axPos val="b"/>
        <c:numFmt formatCode="[$-409]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668896"/>
        <c:crosses val="autoZero"/>
        <c:auto val="1"/>
        <c:lblOffset val="100"/>
        <c:baseTimeUnit val="months"/>
      </c:dateAx>
      <c:valAx>
        <c:axId val="1837668896"/>
        <c:scaling>
          <c:orientation val="minMax"/>
          <c:max val="70"/>
          <c:min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45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[Melbourne Australia temperature data.xlsx]Sheet4!PivotTable3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Temperature over Decade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Sheet4!$B$4:$B$16</c:f>
              <c:numCache>
                <c:formatCode>0.00</c:formatCode>
                <c:ptCount val="12"/>
                <c:pt idx="0">
                  <c:v>59.054580645161288</c:v>
                </c:pt>
                <c:pt idx="1">
                  <c:v>59.680985221674874</c:v>
                </c:pt>
                <c:pt idx="2">
                  <c:v>58.217870967741945</c:v>
                </c:pt>
                <c:pt idx="3">
                  <c:v>53.758999999999993</c:v>
                </c:pt>
                <c:pt idx="4">
                  <c:v>49.759612903225808</c:v>
                </c:pt>
                <c:pt idx="5">
                  <c:v>45.100999999999999</c:v>
                </c:pt>
                <c:pt idx="6">
                  <c:v>44.046645161290321</c:v>
                </c:pt>
                <c:pt idx="7">
                  <c:v>46.204322580645155</c:v>
                </c:pt>
                <c:pt idx="8">
                  <c:v>48.157400000000003</c:v>
                </c:pt>
                <c:pt idx="9">
                  <c:v>50.556838709677422</c:v>
                </c:pt>
                <c:pt idx="10">
                  <c:v>54.4634</c:v>
                </c:pt>
                <c:pt idx="11">
                  <c:v>56.935690322580648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82-4B1E-813A-621F7C45F5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3630336"/>
        <c:axId val="1832911008"/>
      </c:lineChart>
      <c:catAx>
        <c:axId val="176363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911008"/>
        <c:crosses val="autoZero"/>
        <c:auto val="1"/>
        <c:lblAlgn val="ctr"/>
        <c:lblOffset val="100"/>
        <c:noMultiLvlLbl val="0"/>
      </c:catAx>
      <c:valAx>
        <c:axId val="1832911008"/>
        <c:scaling>
          <c:orientation val="minMax"/>
          <c:min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363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Melbourne, Australia Average Monthly Lows - F</a:t>
            </a:r>
          </a:p>
          <a:p>
            <a:pPr>
              <a:defRPr/>
            </a:pPr>
            <a:r>
              <a:rPr lang="en-US"/>
              <a:t>12-Month</a:t>
            </a:r>
            <a:r>
              <a:rPr lang="en-US" baseline="0"/>
              <a:t> Moving Average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'Monthly Average Lows'!$C$1</c:f>
              <c:strCache>
                <c:ptCount val="1"/>
                <c:pt idx="0">
                  <c:v>Temp 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12"/>
            <c:dispRSqr val="0"/>
            <c:dispEq val="0"/>
          </c:trendline>
          <c:cat>
            <c:numRef>
              <c:f>'Monthly Average Lows'!$A$2:$A$121</c:f>
              <c:numCache>
                <c:formatCode>[$-409]mmm\-yy;@</c:formatCode>
                <c:ptCount val="120"/>
                <c:pt idx="0">
                  <c:v>29587</c:v>
                </c:pt>
                <c:pt idx="1">
                  <c:v>29618</c:v>
                </c:pt>
                <c:pt idx="2">
                  <c:v>29646</c:v>
                </c:pt>
                <c:pt idx="3">
                  <c:v>29677</c:v>
                </c:pt>
                <c:pt idx="4">
                  <c:v>29707</c:v>
                </c:pt>
                <c:pt idx="5">
                  <c:v>29738</c:v>
                </c:pt>
                <c:pt idx="6">
                  <c:v>29768</c:v>
                </c:pt>
                <c:pt idx="7">
                  <c:v>29799</c:v>
                </c:pt>
                <c:pt idx="8">
                  <c:v>29830</c:v>
                </c:pt>
                <c:pt idx="9">
                  <c:v>29860</c:v>
                </c:pt>
                <c:pt idx="10">
                  <c:v>29891</c:v>
                </c:pt>
                <c:pt idx="11">
                  <c:v>29921</c:v>
                </c:pt>
                <c:pt idx="12">
                  <c:v>29952</c:v>
                </c:pt>
                <c:pt idx="13">
                  <c:v>29983</c:v>
                </c:pt>
                <c:pt idx="14">
                  <c:v>30011</c:v>
                </c:pt>
                <c:pt idx="15">
                  <c:v>30042</c:v>
                </c:pt>
                <c:pt idx="16">
                  <c:v>30072</c:v>
                </c:pt>
                <c:pt idx="17">
                  <c:v>30103</c:v>
                </c:pt>
                <c:pt idx="18">
                  <c:v>30133</c:v>
                </c:pt>
                <c:pt idx="19">
                  <c:v>30164</c:v>
                </c:pt>
                <c:pt idx="20">
                  <c:v>30195</c:v>
                </c:pt>
                <c:pt idx="21">
                  <c:v>30225</c:v>
                </c:pt>
                <c:pt idx="22">
                  <c:v>30256</c:v>
                </c:pt>
                <c:pt idx="23">
                  <c:v>30286</c:v>
                </c:pt>
                <c:pt idx="24">
                  <c:v>30317</c:v>
                </c:pt>
                <c:pt idx="25">
                  <c:v>30348</c:v>
                </c:pt>
                <c:pt idx="26">
                  <c:v>30376</c:v>
                </c:pt>
                <c:pt idx="27">
                  <c:v>30407</c:v>
                </c:pt>
                <c:pt idx="28">
                  <c:v>30437</c:v>
                </c:pt>
                <c:pt idx="29">
                  <c:v>30468</c:v>
                </c:pt>
                <c:pt idx="30">
                  <c:v>30498</c:v>
                </c:pt>
                <c:pt idx="31">
                  <c:v>30529</c:v>
                </c:pt>
                <c:pt idx="32">
                  <c:v>30560</c:v>
                </c:pt>
                <c:pt idx="33">
                  <c:v>30590</c:v>
                </c:pt>
                <c:pt idx="34">
                  <c:v>30621</c:v>
                </c:pt>
                <c:pt idx="35">
                  <c:v>30651</c:v>
                </c:pt>
                <c:pt idx="36">
                  <c:v>30682</c:v>
                </c:pt>
                <c:pt idx="37">
                  <c:v>30713</c:v>
                </c:pt>
                <c:pt idx="38">
                  <c:v>30742</c:v>
                </c:pt>
                <c:pt idx="39">
                  <c:v>30773</c:v>
                </c:pt>
                <c:pt idx="40">
                  <c:v>30803</c:v>
                </c:pt>
                <c:pt idx="41">
                  <c:v>30834</c:v>
                </c:pt>
                <c:pt idx="42">
                  <c:v>30864</c:v>
                </c:pt>
                <c:pt idx="43">
                  <c:v>30895</c:v>
                </c:pt>
                <c:pt idx="44">
                  <c:v>30926</c:v>
                </c:pt>
                <c:pt idx="45">
                  <c:v>30956</c:v>
                </c:pt>
                <c:pt idx="46">
                  <c:v>30987</c:v>
                </c:pt>
                <c:pt idx="47">
                  <c:v>31017</c:v>
                </c:pt>
                <c:pt idx="48">
                  <c:v>31048</c:v>
                </c:pt>
                <c:pt idx="49">
                  <c:v>31079</c:v>
                </c:pt>
                <c:pt idx="50">
                  <c:v>31107</c:v>
                </c:pt>
                <c:pt idx="51">
                  <c:v>31138</c:v>
                </c:pt>
                <c:pt idx="52">
                  <c:v>31168</c:v>
                </c:pt>
                <c:pt idx="53">
                  <c:v>31199</c:v>
                </c:pt>
                <c:pt idx="54">
                  <c:v>31229</c:v>
                </c:pt>
                <c:pt idx="55">
                  <c:v>31260</c:v>
                </c:pt>
                <c:pt idx="56">
                  <c:v>31291</c:v>
                </c:pt>
                <c:pt idx="57">
                  <c:v>31321</c:v>
                </c:pt>
                <c:pt idx="58">
                  <c:v>31352</c:v>
                </c:pt>
                <c:pt idx="59">
                  <c:v>31382</c:v>
                </c:pt>
                <c:pt idx="60">
                  <c:v>31413</c:v>
                </c:pt>
                <c:pt idx="61">
                  <c:v>31444</c:v>
                </c:pt>
                <c:pt idx="62">
                  <c:v>31472</c:v>
                </c:pt>
                <c:pt idx="63">
                  <c:v>31503</c:v>
                </c:pt>
                <c:pt idx="64">
                  <c:v>31533</c:v>
                </c:pt>
                <c:pt idx="65">
                  <c:v>31564</c:v>
                </c:pt>
                <c:pt idx="66">
                  <c:v>31594</c:v>
                </c:pt>
                <c:pt idx="67">
                  <c:v>31625</c:v>
                </c:pt>
                <c:pt idx="68">
                  <c:v>31656</c:v>
                </c:pt>
                <c:pt idx="69">
                  <c:v>31686</c:v>
                </c:pt>
                <c:pt idx="70">
                  <c:v>31717</c:v>
                </c:pt>
                <c:pt idx="71">
                  <c:v>31747</c:v>
                </c:pt>
                <c:pt idx="72">
                  <c:v>31778</c:v>
                </c:pt>
                <c:pt idx="73">
                  <c:v>31809</c:v>
                </c:pt>
                <c:pt idx="74">
                  <c:v>31837</c:v>
                </c:pt>
                <c:pt idx="75">
                  <c:v>31868</c:v>
                </c:pt>
                <c:pt idx="76">
                  <c:v>31898</c:v>
                </c:pt>
                <c:pt idx="77">
                  <c:v>31929</c:v>
                </c:pt>
                <c:pt idx="78">
                  <c:v>31959</c:v>
                </c:pt>
                <c:pt idx="79">
                  <c:v>31990</c:v>
                </c:pt>
                <c:pt idx="80">
                  <c:v>32021</c:v>
                </c:pt>
                <c:pt idx="81">
                  <c:v>32051</c:v>
                </c:pt>
                <c:pt idx="82">
                  <c:v>32082</c:v>
                </c:pt>
                <c:pt idx="83">
                  <c:v>32112</c:v>
                </c:pt>
                <c:pt idx="84">
                  <c:v>32143</c:v>
                </c:pt>
                <c:pt idx="85">
                  <c:v>32174</c:v>
                </c:pt>
                <c:pt idx="86">
                  <c:v>32203</c:v>
                </c:pt>
                <c:pt idx="87">
                  <c:v>32234</c:v>
                </c:pt>
                <c:pt idx="88">
                  <c:v>32264</c:v>
                </c:pt>
                <c:pt idx="89">
                  <c:v>32295</c:v>
                </c:pt>
                <c:pt idx="90">
                  <c:v>32325</c:v>
                </c:pt>
                <c:pt idx="91">
                  <c:v>32356</c:v>
                </c:pt>
                <c:pt idx="92">
                  <c:v>32387</c:v>
                </c:pt>
                <c:pt idx="93">
                  <c:v>32417</c:v>
                </c:pt>
                <c:pt idx="94">
                  <c:v>32448</c:v>
                </c:pt>
                <c:pt idx="95">
                  <c:v>32478</c:v>
                </c:pt>
                <c:pt idx="96">
                  <c:v>32509</c:v>
                </c:pt>
                <c:pt idx="97">
                  <c:v>32540</c:v>
                </c:pt>
                <c:pt idx="98">
                  <c:v>32568</c:v>
                </c:pt>
                <c:pt idx="99">
                  <c:v>32599</c:v>
                </c:pt>
                <c:pt idx="100">
                  <c:v>32629</c:v>
                </c:pt>
                <c:pt idx="101">
                  <c:v>32660</c:v>
                </c:pt>
                <c:pt idx="102">
                  <c:v>32690</c:v>
                </c:pt>
                <c:pt idx="103">
                  <c:v>32721</c:v>
                </c:pt>
                <c:pt idx="104">
                  <c:v>32752</c:v>
                </c:pt>
                <c:pt idx="105">
                  <c:v>32782</c:v>
                </c:pt>
                <c:pt idx="106">
                  <c:v>32813</c:v>
                </c:pt>
                <c:pt idx="107">
                  <c:v>32843</c:v>
                </c:pt>
                <c:pt idx="108">
                  <c:v>32874</c:v>
                </c:pt>
                <c:pt idx="109">
                  <c:v>32905</c:v>
                </c:pt>
                <c:pt idx="110">
                  <c:v>32933</c:v>
                </c:pt>
                <c:pt idx="111">
                  <c:v>32964</c:v>
                </c:pt>
                <c:pt idx="112">
                  <c:v>32994</c:v>
                </c:pt>
                <c:pt idx="113">
                  <c:v>33025</c:v>
                </c:pt>
                <c:pt idx="114">
                  <c:v>33055</c:v>
                </c:pt>
                <c:pt idx="115">
                  <c:v>33086</c:v>
                </c:pt>
                <c:pt idx="116">
                  <c:v>33117</c:v>
                </c:pt>
                <c:pt idx="117">
                  <c:v>33147</c:v>
                </c:pt>
                <c:pt idx="118">
                  <c:v>33178</c:v>
                </c:pt>
                <c:pt idx="119">
                  <c:v>33208</c:v>
                </c:pt>
              </c:numCache>
            </c:numRef>
          </c:cat>
          <c:val>
            <c:numRef>
              <c:f>'Monthly Average Lows'!$C$2:$C$121</c:f>
              <c:numCache>
                <c:formatCode>0.00</c:formatCode>
                <c:ptCount val="120"/>
                <c:pt idx="0">
                  <c:v>63.883225806451605</c:v>
                </c:pt>
                <c:pt idx="1">
                  <c:v>63.821428571428569</c:v>
                </c:pt>
                <c:pt idx="2">
                  <c:v>56.3</c:v>
                </c:pt>
                <c:pt idx="3">
                  <c:v>54.24199999999999</c:v>
                </c:pt>
                <c:pt idx="4">
                  <c:v>49.082580645161286</c:v>
                </c:pt>
                <c:pt idx="5">
                  <c:v>45.152000000000001</c:v>
                </c:pt>
                <c:pt idx="6">
                  <c:v>45.639354838709679</c:v>
                </c:pt>
                <c:pt idx="7">
                  <c:v>45.02967741935484</c:v>
                </c:pt>
                <c:pt idx="8">
                  <c:v>50.257999999999996</c:v>
                </c:pt>
                <c:pt idx="9">
                  <c:v>50.156774193548387</c:v>
                </c:pt>
                <c:pt idx="10">
                  <c:v>53.402000000000001</c:v>
                </c:pt>
                <c:pt idx="11">
                  <c:v>56.62516129032258</c:v>
                </c:pt>
                <c:pt idx="12">
                  <c:v>61.821935483870973</c:v>
                </c:pt>
                <c:pt idx="13">
                  <c:v>60.658571428571435</c:v>
                </c:pt>
                <c:pt idx="14">
                  <c:v>58.883870967741935</c:v>
                </c:pt>
                <c:pt idx="15">
                  <c:v>52.646000000000001</c:v>
                </c:pt>
                <c:pt idx="16">
                  <c:v>49.250967741935483</c:v>
                </c:pt>
                <c:pt idx="17">
                  <c:v>42.091999999999999</c:v>
                </c:pt>
                <c:pt idx="18">
                  <c:v>40.355483870967745</c:v>
                </c:pt>
                <c:pt idx="19">
                  <c:v>46.225806451612897</c:v>
                </c:pt>
                <c:pt idx="20">
                  <c:v>45.103999999999999</c:v>
                </c:pt>
                <c:pt idx="21">
                  <c:v>49.181290322580644</c:v>
                </c:pt>
                <c:pt idx="22">
                  <c:v>54.475999999999999</c:v>
                </c:pt>
                <c:pt idx="23">
                  <c:v>56.758709677419361</c:v>
                </c:pt>
                <c:pt idx="24">
                  <c:v>55.725161290322582</c:v>
                </c:pt>
                <c:pt idx="25">
                  <c:v>62.252857142857138</c:v>
                </c:pt>
                <c:pt idx="26">
                  <c:v>60.399354838709669</c:v>
                </c:pt>
                <c:pt idx="27">
                  <c:v>51.073999999999998</c:v>
                </c:pt>
                <c:pt idx="28">
                  <c:v>50.209032258064518</c:v>
                </c:pt>
                <c:pt idx="29">
                  <c:v>43.879999999999995</c:v>
                </c:pt>
                <c:pt idx="30">
                  <c:v>44.402580645161294</c:v>
                </c:pt>
                <c:pt idx="31">
                  <c:v>47.671612903225807</c:v>
                </c:pt>
                <c:pt idx="32">
                  <c:v>48.578000000000003</c:v>
                </c:pt>
                <c:pt idx="33">
                  <c:v>50.563225806451612</c:v>
                </c:pt>
                <c:pt idx="34">
                  <c:v>53.588000000000001</c:v>
                </c:pt>
                <c:pt idx="35">
                  <c:v>57.914193548387097</c:v>
                </c:pt>
                <c:pt idx="36">
                  <c:v>57.75741935483871</c:v>
                </c:pt>
                <c:pt idx="37">
                  <c:v>58.900689655172414</c:v>
                </c:pt>
                <c:pt idx="38">
                  <c:v>55.16193548387097</c:v>
                </c:pt>
                <c:pt idx="39">
                  <c:v>51.35</c:v>
                </c:pt>
                <c:pt idx="40">
                  <c:v>46.603225806451611</c:v>
                </c:pt>
                <c:pt idx="41">
                  <c:v>45.914000000000001</c:v>
                </c:pt>
                <c:pt idx="42">
                  <c:v>42.776774193548384</c:v>
                </c:pt>
                <c:pt idx="43">
                  <c:v>47.654193548387099</c:v>
                </c:pt>
                <c:pt idx="44">
                  <c:v>46.483999999999995</c:v>
                </c:pt>
                <c:pt idx="45">
                  <c:v>51.138064516129035</c:v>
                </c:pt>
                <c:pt idx="46">
                  <c:v>54.722000000000008</c:v>
                </c:pt>
                <c:pt idx="47">
                  <c:v>54.758000000000003</c:v>
                </c:pt>
                <c:pt idx="48">
                  <c:v>57.594838709677418</c:v>
                </c:pt>
                <c:pt idx="49">
                  <c:v>57.257857142857148</c:v>
                </c:pt>
                <c:pt idx="50">
                  <c:v>60.579354838709676</c:v>
                </c:pt>
                <c:pt idx="51">
                  <c:v>55.358000000000004</c:v>
                </c:pt>
                <c:pt idx="52">
                  <c:v>48.954838709677425</c:v>
                </c:pt>
                <c:pt idx="53">
                  <c:v>44.731999999999999</c:v>
                </c:pt>
                <c:pt idx="54">
                  <c:v>43.043870967741938</c:v>
                </c:pt>
                <c:pt idx="55">
                  <c:v>45.743870967741934</c:v>
                </c:pt>
                <c:pt idx="56">
                  <c:v>47.846000000000004</c:v>
                </c:pt>
                <c:pt idx="57">
                  <c:v>50.882580645161283</c:v>
                </c:pt>
                <c:pt idx="58">
                  <c:v>55.531999999999996</c:v>
                </c:pt>
                <c:pt idx="59">
                  <c:v>57.397419354838711</c:v>
                </c:pt>
                <c:pt idx="60">
                  <c:v>56.88645161290323</c:v>
                </c:pt>
                <c:pt idx="61">
                  <c:v>57.553571428571431</c:v>
                </c:pt>
                <c:pt idx="62">
                  <c:v>58.442580645161286</c:v>
                </c:pt>
                <c:pt idx="63">
                  <c:v>52.975999999999999</c:v>
                </c:pt>
                <c:pt idx="64">
                  <c:v>50.493548387096773</c:v>
                </c:pt>
                <c:pt idx="65">
                  <c:v>45.548000000000002</c:v>
                </c:pt>
                <c:pt idx="66">
                  <c:v>44.530322580645162</c:v>
                </c:pt>
                <c:pt idx="67">
                  <c:v>45.296774193548387</c:v>
                </c:pt>
                <c:pt idx="68">
                  <c:v>48.080000000000005</c:v>
                </c:pt>
                <c:pt idx="69">
                  <c:v>49.430967741935483</c:v>
                </c:pt>
                <c:pt idx="70">
                  <c:v>53.228000000000009</c:v>
                </c:pt>
                <c:pt idx="71">
                  <c:v>55.283870967741933</c:v>
                </c:pt>
                <c:pt idx="72">
                  <c:v>55.823870967741932</c:v>
                </c:pt>
                <c:pt idx="73">
                  <c:v>57.000714285714281</c:v>
                </c:pt>
                <c:pt idx="74">
                  <c:v>54.714838709677423</c:v>
                </c:pt>
                <c:pt idx="75">
                  <c:v>54.050000000000011</c:v>
                </c:pt>
                <c:pt idx="76">
                  <c:v>49.651612903225811</c:v>
                </c:pt>
                <c:pt idx="77">
                  <c:v>46.892000000000003</c:v>
                </c:pt>
                <c:pt idx="78">
                  <c:v>42.770967741935479</c:v>
                </c:pt>
                <c:pt idx="79">
                  <c:v>46.44064516129032</c:v>
                </c:pt>
                <c:pt idx="80">
                  <c:v>49.658000000000001</c:v>
                </c:pt>
                <c:pt idx="81">
                  <c:v>50.429677419354839</c:v>
                </c:pt>
                <c:pt idx="82">
                  <c:v>55.67</c:v>
                </c:pt>
                <c:pt idx="83">
                  <c:v>55.858709677419355</c:v>
                </c:pt>
                <c:pt idx="84">
                  <c:v>61.6883870967742</c:v>
                </c:pt>
                <c:pt idx="85">
                  <c:v>58.14344827586207</c:v>
                </c:pt>
                <c:pt idx="86">
                  <c:v>58.547096774193548</c:v>
                </c:pt>
                <c:pt idx="87">
                  <c:v>55.099999999999994</c:v>
                </c:pt>
                <c:pt idx="88">
                  <c:v>52.49677419354839</c:v>
                </c:pt>
                <c:pt idx="89">
                  <c:v>47.096000000000004</c:v>
                </c:pt>
                <c:pt idx="90">
                  <c:v>46.818064516129034</c:v>
                </c:pt>
                <c:pt idx="91">
                  <c:v>47.706451612903223</c:v>
                </c:pt>
                <c:pt idx="92">
                  <c:v>49.789999999999992</c:v>
                </c:pt>
                <c:pt idx="93">
                  <c:v>51.602580645161289</c:v>
                </c:pt>
                <c:pt idx="94">
                  <c:v>54.055999999999997</c:v>
                </c:pt>
                <c:pt idx="95">
                  <c:v>59.786000000000001</c:v>
                </c:pt>
                <c:pt idx="96">
                  <c:v>59.325161290322583</c:v>
                </c:pt>
                <c:pt idx="97">
                  <c:v>61.468571428571437</c:v>
                </c:pt>
                <c:pt idx="98">
                  <c:v>60.44580645161291</c:v>
                </c:pt>
                <c:pt idx="99">
                  <c:v>54.614000000000004</c:v>
                </c:pt>
                <c:pt idx="100">
                  <c:v>51.306451612903231</c:v>
                </c:pt>
                <c:pt idx="101">
                  <c:v>43.808</c:v>
                </c:pt>
                <c:pt idx="102">
                  <c:v>43.398064516129025</c:v>
                </c:pt>
                <c:pt idx="103">
                  <c:v>44.187741935483871</c:v>
                </c:pt>
                <c:pt idx="104">
                  <c:v>47.276000000000003</c:v>
                </c:pt>
                <c:pt idx="105">
                  <c:v>49.761935483870971</c:v>
                </c:pt>
                <c:pt idx="106">
                  <c:v>55.177999999999997</c:v>
                </c:pt>
                <c:pt idx="107">
                  <c:v>57.112903225806448</c:v>
                </c:pt>
                <c:pt idx="108">
                  <c:v>60.039354838709684</c:v>
                </c:pt>
                <c:pt idx="109">
                  <c:v>59.752142857142857</c:v>
                </c:pt>
                <c:pt idx="110">
                  <c:v>58.703870967741935</c:v>
                </c:pt>
                <c:pt idx="111">
                  <c:v>56.179999999999993</c:v>
                </c:pt>
                <c:pt idx="112">
                  <c:v>49.547096774193548</c:v>
                </c:pt>
                <c:pt idx="113">
                  <c:v>45.896000000000001</c:v>
                </c:pt>
                <c:pt idx="114">
                  <c:v>46.730967741935487</c:v>
                </c:pt>
                <c:pt idx="115">
                  <c:v>46.086451612903225</c:v>
                </c:pt>
                <c:pt idx="116">
                  <c:v>48.5</c:v>
                </c:pt>
                <c:pt idx="117">
                  <c:v>52.421290322580646</c:v>
                </c:pt>
                <c:pt idx="118">
                  <c:v>54.781999999999996</c:v>
                </c:pt>
                <c:pt idx="119">
                  <c:v>57.861935483870965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DC-4071-9CD9-D8048CEC2D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0455824"/>
        <c:axId val="183766889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'Monthly Average Lows'!$B$1</c15:sqref>
                        </c15:formulaRef>
                      </c:ext>
                    </c:extLst>
                    <c:strCache>
                      <c:ptCount val="1"/>
                      <c:pt idx="0">
                        <c:v>Temp C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'Monthly Average Lows'!$A$2:$A$121</c15:sqref>
                        </c15:formulaRef>
                      </c:ext>
                    </c:extLst>
                    <c:numCache>
                      <c:formatCode>[$-409]mmm\-yy;@</c:formatCode>
                      <c:ptCount val="120"/>
                      <c:pt idx="0">
                        <c:v>29587</c:v>
                      </c:pt>
                      <c:pt idx="1">
                        <c:v>29618</c:v>
                      </c:pt>
                      <c:pt idx="2">
                        <c:v>29646</c:v>
                      </c:pt>
                      <c:pt idx="3">
                        <c:v>29677</c:v>
                      </c:pt>
                      <c:pt idx="4">
                        <c:v>29707</c:v>
                      </c:pt>
                      <c:pt idx="5">
                        <c:v>29738</c:v>
                      </c:pt>
                      <c:pt idx="6">
                        <c:v>29768</c:v>
                      </c:pt>
                      <c:pt idx="7">
                        <c:v>29799</c:v>
                      </c:pt>
                      <c:pt idx="8">
                        <c:v>29830</c:v>
                      </c:pt>
                      <c:pt idx="9">
                        <c:v>29860</c:v>
                      </c:pt>
                      <c:pt idx="10">
                        <c:v>29891</c:v>
                      </c:pt>
                      <c:pt idx="11">
                        <c:v>29921</c:v>
                      </c:pt>
                      <c:pt idx="12">
                        <c:v>29952</c:v>
                      </c:pt>
                      <c:pt idx="13">
                        <c:v>29983</c:v>
                      </c:pt>
                      <c:pt idx="14">
                        <c:v>30011</c:v>
                      </c:pt>
                      <c:pt idx="15">
                        <c:v>30042</c:v>
                      </c:pt>
                      <c:pt idx="16">
                        <c:v>30072</c:v>
                      </c:pt>
                      <c:pt idx="17">
                        <c:v>30103</c:v>
                      </c:pt>
                      <c:pt idx="18">
                        <c:v>30133</c:v>
                      </c:pt>
                      <c:pt idx="19">
                        <c:v>30164</c:v>
                      </c:pt>
                      <c:pt idx="20">
                        <c:v>30195</c:v>
                      </c:pt>
                      <c:pt idx="21">
                        <c:v>30225</c:v>
                      </c:pt>
                      <c:pt idx="22">
                        <c:v>30256</c:v>
                      </c:pt>
                      <c:pt idx="23">
                        <c:v>30286</c:v>
                      </c:pt>
                      <c:pt idx="24">
                        <c:v>30317</c:v>
                      </c:pt>
                      <c:pt idx="25">
                        <c:v>30348</c:v>
                      </c:pt>
                      <c:pt idx="26">
                        <c:v>30376</c:v>
                      </c:pt>
                      <c:pt idx="27">
                        <c:v>30407</c:v>
                      </c:pt>
                      <c:pt idx="28">
                        <c:v>30437</c:v>
                      </c:pt>
                      <c:pt idx="29">
                        <c:v>30468</c:v>
                      </c:pt>
                      <c:pt idx="30">
                        <c:v>30498</c:v>
                      </c:pt>
                      <c:pt idx="31">
                        <c:v>30529</c:v>
                      </c:pt>
                      <c:pt idx="32">
                        <c:v>30560</c:v>
                      </c:pt>
                      <c:pt idx="33">
                        <c:v>30590</c:v>
                      </c:pt>
                      <c:pt idx="34">
                        <c:v>30621</c:v>
                      </c:pt>
                      <c:pt idx="35">
                        <c:v>30651</c:v>
                      </c:pt>
                      <c:pt idx="36">
                        <c:v>30682</c:v>
                      </c:pt>
                      <c:pt idx="37">
                        <c:v>30713</c:v>
                      </c:pt>
                      <c:pt idx="38">
                        <c:v>30742</c:v>
                      </c:pt>
                      <c:pt idx="39">
                        <c:v>30773</c:v>
                      </c:pt>
                      <c:pt idx="40">
                        <c:v>30803</c:v>
                      </c:pt>
                      <c:pt idx="41">
                        <c:v>30834</c:v>
                      </c:pt>
                      <c:pt idx="42">
                        <c:v>30864</c:v>
                      </c:pt>
                      <c:pt idx="43">
                        <c:v>30895</c:v>
                      </c:pt>
                      <c:pt idx="44">
                        <c:v>30926</c:v>
                      </c:pt>
                      <c:pt idx="45">
                        <c:v>30956</c:v>
                      </c:pt>
                      <c:pt idx="46">
                        <c:v>30987</c:v>
                      </c:pt>
                      <c:pt idx="47">
                        <c:v>31017</c:v>
                      </c:pt>
                      <c:pt idx="48">
                        <c:v>31048</c:v>
                      </c:pt>
                      <c:pt idx="49">
                        <c:v>31079</c:v>
                      </c:pt>
                      <c:pt idx="50">
                        <c:v>31107</c:v>
                      </c:pt>
                      <c:pt idx="51">
                        <c:v>31138</c:v>
                      </c:pt>
                      <c:pt idx="52">
                        <c:v>31168</c:v>
                      </c:pt>
                      <c:pt idx="53">
                        <c:v>31199</c:v>
                      </c:pt>
                      <c:pt idx="54">
                        <c:v>31229</c:v>
                      </c:pt>
                      <c:pt idx="55">
                        <c:v>31260</c:v>
                      </c:pt>
                      <c:pt idx="56">
                        <c:v>31291</c:v>
                      </c:pt>
                      <c:pt idx="57">
                        <c:v>31321</c:v>
                      </c:pt>
                      <c:pt idx="58">
                        <c:v>31352</c:v>
                      </c:pt>
                      <c:pt idx="59">
                        <c:v>31382</c:v>
                      </c:pt>
                      <c:pt idx="60">
                        <c:v>31413</c:v>
                      </c:pt>
                      <c:pt idx="61">
                        <c:v>31444</c:v>
                      </c:pt>
                      <c:pt idx="62">
                        <c:v>31472</c:v>
                      </c:pt>
                      <c:pt idx="63">
                        <c:v>31503</c:v>
                      </c:pt>
                      <c:pt idx="64">
                        <c:v>31533</c:v>
                      </c:pt>
                      <c:pt idx="65">
                        <c:v>31564</c:v>
                      </c:pt>
                      <c:pt idx="66">
                        <c:v>31594</c:v>
                      </c:pt>
                      <c:pt idx="67">
                        <c:v>31625</c:v>
                      </c:pt>
                      <c:pt idx="68">
                        <c:v>31656</c:v>
                      </c:pt>
                      <c:pt idx="69">
                        <c:v>31686</c:v>
                      </c:pt>
                      <c:pt idx="70">
                        <c:v>31717</c:v>
                      </c:pt>
                      <c:pt idx="71">
                        <c:v>31747</c:v>
                      </c:pt>
                      <c:pt idx="72">
                        <c:v>31778</c:v>
                      </c:pt>
                      <c:pt idx="73">
                        <c:v>31809</c:v>
                      </c:pt>
                      <c:pt idx="74">
                        <c:v>31837</c:v>
                      </c:pt>
                      <c:pt idx="75">
                        <c:v>31868</c:v>
                      </c:pt>
                      <c:pt idx="76">
                        <c:v>31898</c:v>
                      </c:pt>
                      <c:pt idx="77">
                        <c:v>31929</c:v>
                      </c:pt>
                      <c:pt idx="78">
                        <c:v>31959</c:v>
                      </c:pt>
                      <c:pt idx="79">
                        <c:v>31990</c:v>
                      </c:pt>
                      <c:pt idx="80">
                        <c:v>32021</c:v>
                      </c:pt>
                      <c:pt idx="81">
                        <c:v>32051</c:v>
                      </c:pt>
                      <c:pt idx="82">
                        <c:v>32082</c:v>
                      </c:pt>
                      <c:pt idx="83">
                        <c:v>32112</c:v>
                      </c:pt>
                      <c:pt idx="84">
                        <c:v>32143</c:v>
                      </c:pt>
                      <c:pt idx="85">
                        <c:v>32174</c:v>
                      </c:pt>
                      <c:pt idx="86">
                        <c:v>32203</c:v>
                      </c:pt>
                      <c:pt idx="87">
                        <c:v>32234</c:v>
                      </c:pt>
                      <c:pt idx="88">
                        <c:v>32264</c:v>
                      </c:pt>
                      <c:pt idx="89">
                        <c:v>32295</c:v>
                      </c:pt>
                      <c:pt idx="90">
                        <c:v>32325</c:v>
                      </c:pt>
                      <c:pt idx="91">
                        <c:v>32356</c:v>
                      </c:pt>
                      <c:pt idx="92">
                        <c:v>32387</c:v>
                      </c:pt>
                      <c:pt idx="93">
                        <c:v>32417</c:v>
                      </c:pt>
                      <c:pt idx="94">
                        <c:v>32448</c:v>
                      </c:pt>
                      <c:pt idx="95">
                        <c:v>32478</c:v>
                      </c:pt>
                      <c:pt idx="96">
                        <c:v>32509</c:v>
                      </c:pt>
                      <c:pt idx="97">
                        <c:v>32540</c:v>
                      </c:pt>
                      <c:pt idx="98">
                        <c:v>32568</c:v>
                      </c:pt>
                      <c:pt idx="99">
                        <c:v>32599</c:v>
                      </c:pt>
                      <c:pt idx="100">
                        <c:v>32629</c:v>
                      </c:pt>
                      <c:pt idx="101">
                        <c:v>32660</c:v>
                      </c:pt>
                      <c:pt idx="102">
                        <c:v>32690</c:v>
                      </c:pt>
                      <c:pt idx="103">
                        <c:v>32721</c:v>
                      </c:pt>
                      <c:pt idx="104">
                        <c:v>32752</c:v>
                      </c:pt>
                      <c:pt idx="105">
                        <c:v>32782</c:v>
                      </c:pt>
                      <c:pt idx="106">
                        <c:v>32813</c:v>
                      </c:pt>
                      <c:pt idx="107">
                        <c:v>32843</c:v>
                      </c:pt>
                      <c:pt idx="108">
                        <c:v>32874</c:v>
                      </c:pt>
                      <c:pt idx="109">
                        <c:v>32905</c:v>
                      </c:pt>
                      <c:pt idx="110">
                        <c:v>32933</c:v>
                      </c:pt>
                      <c:pt idx="111">
                        <c:v>32964</c:v>
                      </c:pt>
                      <c:pt idx="112">
                        <c:v>32994</c:v>
                      </c:pt>
                      <c:pt idx="113">
                        <c:v>33025</c:v>
                      </c:pt>
                      <c:pt idx="114">
                        <c:v>33055</c:v>
                      </c:pt>
                      <c:pt idx="115">
                        <c:v>33086</c:v>
                      </c:pt>
                      <c:pt idx="116">
                        <c:v>33117</c:v>
                      </c:pt>
                      <c:pt idx="117">
                        <c:v>33147</c:v>
                      </c:pt>
                      <c:pt idx="118">
                        <c:v>33178</c:v>
                      </c:pt>
                      <c:pt idx="119">
                        <c:v>33208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'Monthly Average Lows'!$B$2:$B$121</c15:sqref>
                        </c15:formulaRef>
                      </c:ext>
                    </c:extLst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ADDC-4071-9CD9-D8048CEC2D6A}"/>
                  </c:ext>
                </c:extLst>
              </c15:ser>
            </c15:filteredLineSeries>
          </c:ext>
        </c:extLst>
      </c:lineChart>
      <c:dateAx>
        <c:axId val="1910455824"/>
        <c:scaling>
          <c:orientation val="minMax"/>
        </c:scaling>
        <c:delete val="0"/>
        <c:axPos val="b"/>
        <c:numFmt formatCode="[$-409]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668896"/>
        <c:crosses val="autoZero"/>
        <c:auto val="1"/>
        <c:lblOffset val="100"/>
        <c:baseTimeUnit val="months"/>
      </c:dateAx>
      <c:valAx>
        <c:axId val="1837668896"/>
        <c:scaling>
          <c:orientation val="minMax"/>
          <c:max val="70"/>
          <c:min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45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Melbourne, Australia Average Monthly Lows - F</a:t>
            </a:r>
          </a:p>
          <a:p>
            <a:pPr>
              <a:defRPr/>
            </a:pPr>
            <a:r>
              <a:rPr lang="en-US" dirty="0"/>
              <a:t>3-Month</a:t>
            </a:r>
            <a:r>
              <a:rPr lang="en-US" baseline="0" dirty="0"/>
              <a:t> Moving Average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'Monthly Average Lows'!$C$1</c:f>
              <c:strCache>
                <c:ptCount val="1"/>
                <c:pt idx="0">
                  <c:v>Temp 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3"/>
            <c:dispRSqr val="0"/>
            <c:dispEq val="0"/>
          </c:trendline>
          <c:cat>
            <c:numRef>
              <c:f>'Monthly Average Lows'!$A$2:$A$121</c:f>
              <c:numCache>
                <c:formatCode>[$-409]mmm\-yy;@</c:formatCode>
                <c:ptCount val="120"/>
                <c:pt idx="0">
                  <c:v>29587</c:v>
                </c:pt>
                <c:pt idx="1">
                  <c:v>29618</c:v>
                </c:pt>
                <c:pt idx="2">
                  <c:v>29646</c:v>
                </c:pt>
                <c:pt idx="3">
                  <c:v>29677</c:v>
                </c:pt>
                <c:pt idx="4">
                  <c:v>29707</c:v>
                </c:pt>
                <c:pt idx="5">
                  <c:v>29738</c:v>
                </c:pt>
                <c:pt idx="6">
                  <c:v>29768</c:v>
                </c:pt>
                <c:pt idx="7">
                  <c:v>29799</c:v>
                </c:pt>
                <c:pt idx="8">
                  <c:v>29830</c:v>
                </c:pt>
                <c:pt idx="9">
                  <c:v>29860</c:v>
                </c:pt>
                <c:pt idx="10">
                  <c:v>29891</c:v>
                </c:pt>
                <c:pt idx="11">
                  <c:v>29921</c:v>
                </c:pt>
                <c:pt idx="12">
                  <c:v>29952</c:v>
                </c:pt>
                <c:pt idx="13">
                  <c:v>29983</c:v>
                </c:pt>
                <c:pt idx="14">
                  <c:v>30011</c:v>
                </c:pt>
                <c:pt idx="15">
                  <c:v>30042</c:v>
                </c:pt>
                <c:pt idx="16">
                  <c:v>30072</c:v>
                </c:pt>
                <c:pt idx="17">
                  <c:v>30103</c:v>
                </c:pt>
                <c:pt idx="18">
                  <c:v>30133</c:v>
                </c:pt>
                <c:pt idx="19">
                  <c:v>30164</c:v>
                </c:pt>
                <c:pt idx="20">
                  <c:v>30195</c:v>
                </c:pt>
                <c:pt idx="21">
                  <c:v>30225</c:v>
                </c:pt>
                <c:pt idx="22">
                  <c:v>30256</c:v>
                </c:pt>
                <c:pt idx="23">
                  <c:v>30286</c:v>
                </c:pt>
                <c:pt idx="24">
                  <c:v>30317</c:v>
                </c:pt>
                <c:pt idx="25">
                  <c:v>30348</c:v>
                </c:pt>
                <c:pt idx="26">
                  <c:v>30376</c:v>
                </c:pt>
                <c:pt idx="27">
                  <c:v>30407</c:v>
                </c:pt>
                <c:pt idx="28">
                  <c:v>30437</c:v>
                </c:pt>
                <c:pt idx="29">
                  <c:v>30468</c:v>
                </c:pt>
                <c:pt idx="30">
                  <c:v>30498</c:v>
                </c:pt>
                <c:pt idx="31">
                  <c:v>30529</c:v>
                </c:pt>
                <c:pt idx="32">
                  <c:v>30560</c:v>
                </c:pt>
                <c:pt idx="33">
                  <c:v>30590</c:v>
                </c:pt>
                <c:pt idx="34">
                  <c:v>30621</c:v>
                </c:pt>
                <c:pt idx="35">
                  <c:v>30651</c:v>
                </c:pt>
                <c:pt idx="36">
                  <c:v>30682</c:v>
                </c:pt>
                <c:pt idx="37">
                  <c:v>30713</c:v>
                </c:pt>
                <c:pt idx="38">
                  <c:v>30742</c:v>
                </c:pt>
                <c:pt idx="39">
                  <c:v>30773</c:v>
                </c:pt>
                <c:pt idx="40">
                  <c:v>30803</c:v>
                </c:pt>
                <c:pt idx="41">
                  <c:v>30834</c:v>
                </c:pt>
                <c:pt idx="42">
                  <c:v>30864</c:v>
                </c:pt>
                <c:pt idx="43">
                  <c:v>30895</c:v>
                </c:pt>
                <c:pt idx="44">
                  <c:v>30926</c:v>
                </c:pt>
                <c:pt idx="45">
                  <c:v>30956</c:v>
                </c:pt>
                <c:pt idx="46">
                  <c:v>30987</c:v>
                </c:pt>
                <c:pt idx="47">
                  <c:v>31017</c:v>
                </c:pt>
                <c:pt idx="48">
                  <c:v>31048</c:v>
                </c:pt>
                <c:pt idx="49">
                  <c:v>31079</c:v>
                </c:pt>
                <c:pt idx="50">
                  <c:v>31107</c:v>
                </c:pt>
                <c:pt idx="51">
                  <c:v>31138</c:v>
                </c:pt>
                <c:pt idx="52">
                  <c:v>31168</c:v>
                </c:pt>
                <c:pt idx="53">
                  <c:v>31199</c:v>
                </c:pt>
                <c:pt idx="54">
                  <c:v>31229</c:v>
                </c:pt>
                <c:pt idx="55">
                  <c:v>31260</c:v>
                </c:pt>
                <c:pt idx="56">
                  <c:v>31291</c:v>
                </c:pt>
                <c:pt idx="57">
                  <c:v>31321</c:v>
                </c:pt>
                <c:pt idx="58">
                  <c:v>31352</c:v>
                </c:pt>
                <c:pt idx="59">
                  <c:v>31382</c:v>
                </c:pt>
                <c:pt idx="60">
                  <c:v>31413</c:v>
                </c:pt>
                <c:pt idx="61">
                  <c:v>31444</c:v>
                </c:pt>
                <c:pt idx="62">
                  <c:v>31472</c:v>
                </c:pt>
                <c:pt idx="63">
                  <c:v>31503</c:v>
                </c:pt>
                <c:pt idx="64">
                  <c:v>31533</c:v>
                </c:pt>
                <c:pt idx="65">
                  <c:v>31564</c:v>
                </c:pt>
                <c:pt idx="66">
                  <c:v>31594</c:v>
                </c:pt>
                <c:pt idx="67">
                  <c:v>31625</c:v>
                </c:pt>
                <c:pt idx="68">
                  <c:v>31656</c:v>
                </c:pt>
                <c:pt idx="69">
                  <c:v>31686</c:v>
                </c:pt>
                <c:pt idx="70">
                  <c:v>31717</c:v>
                </c:pt>
                <c:pt idx="71">
                  <c:v>31747</c:v>
                </c:pt>
                <c:pt idx="72">
                  <c:v>31778</c:v>
                </c:pt>
                <c:pt idx="73">
                  <c:v>31809</c:v>
                </c:pt>
                <c:pt idx="74">
                  <c:v>31837</c:v>
                </c:pt>
                <c:pt idx="75">
                  <c:v>31868</c:v>
                </c:pt>
                <c:pt idx="76">
                  <c:v>31898</c:v>
                </c:pt>
                <c:pt idx="77">
                  <c:v>31929</c:v>
                </c:pt>
                <c:pt idx="78">
                  <c:v>31959</c:v>
                </c:pt>
                <c:pt idx="79">
                  <c:v>31990</c:v>
                </c:pt>
                <c:pt idx="80">
                  <c:v>32021</c:v>
                </c:pt>
                <c:pt idx="81">
                  <c:v>32051</c:v>
                </c:pt>
                <c:pt idx="82">
                  <c:v>32082</c:v>
                </c:pt>
                <c:pt idx="83">
                  <c:v>32112</c:v>
                </c:pt>
                <c:pt idx="84">
                  <c:v>32143</c:v>
                </c:pt>
                <c:pt idx="85">
                  <c:v>32174</c:v>
                </c:pt>
                <c:pt idx="86">
                  <c:v>32203</c:v>
                </c:pt>
                <c:pt idx="87">
                  <c:v>32234</c:v>
                </c:pt>
                <c:pt idx="88">
                  <c:v>32264</c:v>
                </c:pt>
                <c:pt idx="89">
                  <c:v>32295</c:v>
                </c:pt>
                <c:pt idx="90">
                  <c:v>32325</c:v>
                </c:pt>
                <c:pt idx="91">
                  <c:v>32356</c:v>
                </c:pt>
                <c:pt idx="92">
                  <c:v>32387</c:v>
                </c:pt>
                <c:pt idx="93">
                  <c:v>32417</c:v>
                </c:pt>
                <c:pt idx="94">
                  <c:v>32448</c:v>
                </c:pt>
                <c:pt idx="95">
                  <c:v>32478</c:v>
                </c:pt>
                <c:pt idx="96">
                  <c:v>32509</c:v>
                </c:pt>
                <c:pt idx="97">
                  <c:v>32540</c:v>
                </c:pt>
                <c:pt idx="98">
                  <c:v>32568</c:v>
                </c:pt>
                <c:pt idx="99">
                  <c:v>32599</c:v>
                </c:pt>
                <c:pt idx="100">
                  <c:v>32629</c:v>
                </c:pt>
                <c:pt idx="101">
                  <c:v>32660</c:v>
                </c:pt>
                <c:pt idx="102">
                  <c:v>32690</c:v>
                </c:pt>
                <c:pt idx="103">
                  <c:v>32721</c:v>
                </c:pt>
                <c:pt idx="104">
                  <c:v>32752</c:v>
                </c:pt>
                <c:pt idx="105">
                  <c:v>32782</c:v>
                </c:pt>
                <c:pt idx="106">
                  <c:v>32813</c:v>
                </c:pt>
                <c:pt idx="107">
                  <c:v>32843</c:v>
                </c:pt>
                <c:pt idx="108">
                  <c:v>32874</c:v>
                </c:pt>
                <c:pt idx="109">
                  <c:v>32905</c:v>
                </c:pt>
                <c:pt idx="110">
                  <c:v>32933</c:v>
                </c:pt>
                <c:pt idx="111">
                  <c:v>32964</c:v>
                </c:pt>
                <c:pt idx="112">
                  <c:v>32994</c:v>
                </c:pt>
                <c:pt idx="113">
                  <c:v>33025</c:v>
                </c:pt>
                <c:pt idx="114">
                  <c:v>33055</c:v>
                </c:pt>
                <c:pt idx="115">
                  <c:v>33086</c:v>
                </c:pt>
                <c:pt idx="116">
                  <c:v>33117</c:v>
                </c:pt>
                <c:pt idx="117">
                  <c:v>33147</c:v>
                </c:pt>
                <c:pt idx="118">
                  <c:v>33178</c:v>
                </c:pt>
                <c:pt idx="119">
                  <c:v>33208</c:v>
                </c:pt>
              </c:numCache>
            </c:numRef>
          </c:cat>
          <c:val>
            <c:numRef>
              <c:f>'Monthly Average Lows'!$C$2:$C$121</c:f>
              <c:numCache>
                <c:formatCode>0.00</c:formatCode>
                <c:ptCount val="120"/>
                <c:pt idx="0">
                  <c:v>63.883225806451605</c:v>
                </c:pt>
                <c:pt idx="1">
                  <c:v>63.821428571428569</c:v>
                </c:pt>
                <c:pt idx="2">
                  <c:v>56.3</c:v>
                </c:pt>
                <c:pt idx="3">
                  <c:v>54.24199999999999</c:v>
                </c:pt>
                <c:pt idx="4">
                  <c:v>49.082580645161286</c:v>
                </c:pt>
                <c:pt idx="5">
                  <c:v>45.152000000000001</c:v>
                </c:pt>
                <c:pt idx="6">
                  <c:v>45.639354838709679</c:v>
                </c:pt>
                <c:pt idx="7">
                  <c:v>45.02967741935484</c:v>
                </c:pt>
                <c:pt idx="8">
                  <c:v>50.257999999999996</c:v>
                </c:pt>
                <c:pt idx="9">
                  <c:v>50.156774193548387</c:v>
                </c:pt>
                <c:pt idx="10">
                  <c:v>53.402000000000001</c:v>
                </c:pt>
                <c:pt idx="11">
                  <c:v>56.62516129032258</c:v>
                </c:pt>
                <c:pt idx="12">
                  <c:v>61.821935483870973</c:v>
                </c:pt>
                <c:pt idx="13">
                  <c:v>60.658571428571435</c:v>
                </c:pt>
                <c:pt idx="14">
                  <c:v>58.883870967741935</c:v>
                </c:pt>
                <c:pt idx="15">
                  <c:v>52.646000000000001</c:v>
                </c:pt>
                <c:pt idx="16">
                  <c:v>49.250967741935483</c:v>
                </c:pt>
                <c:pt idx="17">
                  <c:v>42.091999999999999</c:v>
                </c:pt>
                <c:pt idx="18">
                  <c:v>40.355483870967745</c:v>
                </c:pt>
                <c:pt idx="19">
                  <c:v>46.225806451612897</c:v>
                </c:pt>
                <c:pt idx="20">
                  <c:v>45.103999999999999</c:v>
                </c:pt>
                <c:pt idx="21">
                  <c:v>49.181290322580644</c:v>
                </c:pt>
                <c:pt idx="22">
                  <c:v>54.475999999999999</c:v>
                </c:pt>
                <c:pt idx="23">
                  <c:v>56.758709677419361</c:v>
                </c:pt>
                <c:pt idx="24">
                  <c:v>55.725161290322582</c:v>
                </c:pt>
                <c:pt idx="25">
                  <c:v>62.252857142857138</c:v>
                </c:pt>
                <c:pt idx="26">
                  <c:v>60.399354838709669</c:v>
                </c:pt>
                <c:pt idx="27">
                  <c:v>51.073999999999998</c:v>
                </c:pt>
                <c:pt idx="28">
                  <c:v>50.209032258064518</c:v>
                </c:pt>
                <c:pt idx="29">
                  <c:v>43.879999999999995</c:v>
                </c:pt>
                <c:pt idx="30">
                  <c:v>44.402580645161294</c:v>
                </c:pt>
                <c:pt idx="31">
                  <c:v>47.671612903225807</c:v>
                </c:pt>
                <c:pt idx="32">
                  <c:v>48.578000000000003</c:v>
                </c:pt>
                <c:pt idx="33">
                  <c:v>50.563225806451612</c:v>
                </c:pt>
                <c:pt idx="34">
                  <c:v>53.588000000000001</c:v>
                </c:pt>
                <c:pt idx="35">
                  <c:v>57.914193548387097</c:v>
                </c:pt>
                <c:pt idx="36">
                  <c:v>57.75741935483871</c:v>
                </c:pt>
                <c:pt idx="37">
                  <c:v>58.900689655172414</c:v>
                </c:pt>
                <c:pt idx="38">
                  <c:v>55.16193548387097</c:v>
                </c:pt>
                <c:pt idx="39">
                  <c:v>51.35</c:v>
                </c:pt>
                <c:pt idx="40">
                  <c:v>46.603225806451611</c:v>
                </c:pt>
                <c:pt idx="41">
                  <c:v>45.914000000000001</c:v>
                </c:pt>
                <c:pt idx="42">
                  <c:v>42.776774193548384</c:v>
                </c:pt>
                <c:pt idx="43">
                  <c:v>47.654193548387099</c:v>
                </c:pt>
                <c:pt idx="44">
                  <c:v>46.483999999999995</c:v>
                </c:pt>
                <c:pt idx="45">
                  <c:v>51.138064516129035</c:v>
                </c:pt>
                <c:pt idx="46">
                  <c:v>54.722000000000008</c:v>
                </c:pt>
                <c:pt idx="47">
                  <c:v>54.758000000000003</c:v>
                </c:pt>
                <c:pt idx="48">
                  <c:v>57.594838709677418</c:v>
                </c:pt>
                <c:pt idx="49">
                  <c:v>57.257857142857148</c:v>
                </c:pt>
                <c:pt idx="50">
                  <c:v>60.579354838709676</c:v>
                </c:pt>
                <c:pt idx="51">
                  <c:v>55.358000000000004</c:v>
                </c:pt>
                <c:pt idx="52">
                  <c:v>48.954838709677425</c:v>
                </c:pt>
                <c:pt idx="53">
                  <c:v>44.731999999999999</c:v>
                </c:pt>
                <c:pt idx="54">
                  <c:v>43.043870967741938</c:v>
                </c:pt>
                <c:pt idx="55">
                  <c:v>45.743870967741934</c:v>
                </c:pt>
                <c:pt idx="56">
                  <c:v>47.846000000000004</c:v>
                </c:pt>
                <c:pt idx="57">
                  <c:v>50.882580645161283</c:v>
                </c:pt>
                <c:pt idx="58">
                  <c:v>55.531999999999996</c:v>
                </c:pt>
                <c:pt idx="59">
                  <c:v>57.397419354838711</c:v>
                </c:pt>
                <c:pt idx="60">
                  <c:v>56.88645161290323</c:v>
                </c:pt>
                <c:pt idx="61">
                  <c:v>57.553571428571431</c:v>
                </c:pt>
                <c:pt idx="62">
                  <c:v>58.442580645161286</c:v>
                </c:pt>
                <c:pt idx="63">
                  <c:v>52.975999999999999</c:v>
                </c:pt>
                <c:pt idx="64">
                  <c:v>50.493548387096773</c:v>
                </c:pt>
                <c:pt idx="65">
                  <c:v>45.548000000000002</c:v>
                </c:pt>
                <c:pt idx="66">
                  <c:v>44.530322580645162</c:v>
                </c:pt>
                <c:pt idx="67">
                  <c:v>45.296774193548387</c:v>
                </c:pt>
                <c:pt idx="68">
                  <c:v>48.080000000000005</c:v>
                </c:pt>
                <c:pt idx="69">
                  <c:v>49.430967741935483</c:v>
                </c:pt>
                <c:pt idx="70">
                  <c:v>53.228000000000009</c:v>
                </c:pt>
                <c:pt idx="71">
                  <c:v>55.283870967741933</c:v>
                </c:pt>
                <c:pt idx="72">
                  <c:v>55.823870967741932</c:v>
                </c:pt>
                <c:pt idx="73">
                  <c:v>57.000714285714281</c:v>
                </c:pt>
                <c:pt idx="74">
                  <c:v>54.714838709677423</c:v>
                </c:pt>
                <c:pt idx="75">
                  <c:v>54.050000000000011</c:v>
                </c:pt>
                <c:pt idx="76">
                  <c:v>49.651612903225811</c:v>
                </c:pt>
                <c:pt idx="77">
                  <c:v>46.892000000000003</c:v>
                </c:pt>
                <c:pt idx="78">
                  <c:v>42.770967741935479</c:v>
                </c:pt>
                <c:pt idx="79">
                  <c:v>46.44064516129032</c:v>
                </c:pt>
                <c:pt idx="80">
                  <c:v>49.658000000000001</c:v>
                </c:pt>
                <c:pt idx="81">
                  <c:v>50.429677419354839</c:v>
                </c:pt>
                <c:pt idx="82">
                  <c:v>55.67</c:v>
                </c:pt>
                <c:pt idx="83">
                  <c:v>55.858709677419355</c:v>
                </c:pt>
                <c:pt idx="84">
                  <c:v>61.6883870967742</c:v>
                </c:pt>
                <c:pt idx="85">
                  <c:v>58.14344827586207</c:v>
                </c:pt>
                <c:pt idx="86">
                  <c:v>58.547096774193548</c:v>
                </c:pt>
                <c:pt idx="87">
                  <c:v>55.099999999999994</c:v>
                </c:pt>
                <c:pt idx="88">
                  <c:v>52.49677419354839</c:v>
                </c:pt>
                <c:pt idx="89">
                  <c:v>47.096000000000004</c:v>
                </c:pt>
                <c:pt idx="90">
                  <c:v>46.818064516129034</c:v>
                </c:pt>
                <c:pt idx="91">
                  <c:v>47.706451612903223</c:v>
                </c:pt>
                <c:pt idx="92">
                  <c:v>49.789999999999992</c:v>
                </c:pt>
                <c:pt idx="93">
                  <c:v>51.602580645161289</c:v>
                </c:pt>
                <c:pt idx="94">
                  <c:v>54.055999999999997</c:v>
                </c:pt>
                <c:pt idx="95">
                  <c:v>59.786000000000001</c:v>
                </c:pt>
                <c:pt idx="96">
                  <c:v>59.325161290322583</c:v>
                </c:pt>
                <c:pt idx="97">
                  <c:v>61.468571428571437</c:v>
                </c:pt>
                <c:pt idx="98">
                  <c:v>60.44580645161291</c:v>
                </c:pt>
                <c:pt idx="99">
                  <c:v>54.614000000000004</c:v>
                </c:pt>
                <c:pt idx="100">
                  <c:v>51.306451612903231</c:v>
                </c:pt>
                <c:pt idx="101">
                  <c:v>43.808</c:v>
                </c:pt>
                <c:pt idx="102">
                  <c:v>43.398064516129025</c:v>
                </c:pt>
                <c:pt idx="103">
                  <c:v>44.187741935483871</c:v>
                </c:pt>
                <c:pt idx="104">
                  <c:v>47.276000000000003</c:v>
                </c:pt>
                <c:pt idx="105">
                  <c:v>49.761935483870971</c:v>
                </c:pt>
                <c:pt idx="106">
                  <c:v>55.177999999999997</c:v>
                </c:pt>
                <c:pt idx="107">
                  <c:v>57.112903225806448</c:v>
                </c:pt>
                <c:pt idx="108">
                  <c:v>60.039354838709684</c:v>
                </c:pt>
                <c:pt idx="109">
                  <c:v>59.752142857142857</c:v>
                </c:pt>
                <c:pt idx="110">
                  <c:v>58.703870967741935</c:v>
                </c:pt>
                <c:pt idx="111">
                  <c:v>56.179999999999993</c:v>
                </c:pt>
                <c:pt idx="112">
                  <c:v>49.547096774193548</c:v>
                </c:pt>
                <c:pt idx="113">
                  <c:v>45.896000000000001</c:v>
                </c:pt>
                <c:pt idx="114">
                  <c:v>46.730967741935487</c:v>
                </c:pt>
                <c:pt idx="115">
                  <c:v>46.086451612903225</c:v>
                </c:pt>
                <c:pt idx="116">
                  <c:v>48.5</c:v>
                </c:pt>
                <c:pt idx="117">
                  <c:v>52.421290322580646</c:v>
                </c:pt>
                <c:pt idx="118">
                  <c:v>54.781999999999996</c:v>
                </c:pt>
                <c:pt idx="119">
                  <c:v>57.861935483870965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0D-4724-BE6F-AC4878D6FD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0455824"/>
        <c:axId val="183766889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'Monthly Average Lows'!$B$1</c15:sqref>
                        </c15:formulaRef>
                      </c:ext>
                    </c:extLst>
                    <c:strCache>
                      <c:ptCount val="1"/>
                      <c:pt idx="0">
                        <c:v>Temp C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'Monthly Average Lows'!$A$2:$A$121</c15:sqref>
                        </c15:formulaRef>
                      </c:ext>
                    </c:extLst>
                    <c:numCache>
                      <c:formatCode>[$-409]mmm\-yy;@</c:formatCode>
                      <c:ptCount val="120"/>
                      <c:pt idx="0">
                        <c:v>29587</c:v>
                      </c:pt>
                      <c:pt idx="1">
                        <c:v>29618</c:v>
                      </c:pt>
                      <c:pt idx="2">
                        <c:v>29646</c:v>
                      </c:pt>
                      <c:pt idx="3">
                        <c:v>29677</c:v>
                      </c:pt>
                      <c:pt idx="4">
                        <c:v>29707</c:v>
                      </c:pt>
                      <c:pt idx="5">
                        <c:v>29738</c:v>
                      </c:pt>
                      <c:pt idx="6">
                        <c:v>29768</c:v>
                      </c:pt>
                      <c:pt idx="7">
                        <c:v>29799</c:v>
                      </c:pt>
                      <c:pt idx="8">
                        <c:v>29830</c:v>
                      </c:pt>
                      <c:pt idx="9">
                        <c:v>29860</c:v>
                      </c:pt>
                      <c:pt idx="10">
                        <c:v>29891</c:v>
                      </c:pt>
                      <c:pt idx="11">
                        <c:v>29921</c:v>
                      </c:pt>
                      <c:pt idx="12">
                        <c:v>29952</c:v>
                      </c:pt>
                      <c:pt idx="13">
                        <c:v>29983</c:v>
                      </c:pt>
                      <c:pt idx="14">
                        <c:v>30011</c:v>
                      </c:pt>
                      <c:pt idx="15">
                        <c:v>30042</c:v>
                      </c:pt>
                      <c:pt idx="16">
                        <c:v>30072</c:v>
                      </c:pt>
                      <c:pt idx="17">
                        <c:v>30103</c:v>
                      </c:pt>
                      <c:pt idx="18">
                        <c:v>30133</c:v>
                      </c:pt>
                      <c:pt idx="19">
                        <c:v>30164</c:v>
                      </c:pt>
                      <c:pt idx="20">
                        <c:v>30195</c:v>
                      </c:pt>
                      <c:pt idx="21">
                        <c:v>30225</c:v>
                      </c:pt>
                      <c:pt idx="22">
                        <c:v>30256</c:v>
                      </c:pt>
                      <c:pt idx="23">
                        <c:v>30286</c:v>
                      </c:pt>
                      <c:pt idx="24">
                        <c:v>30317</c:v>
                      </c:pt>
                      <c:pt idx="25">
                        <c:v>30348</c:v>
                      </c:pt>
                      <c:pt idx="26">
                        <c:v>30376</c:v>
                      </c:pt>
                      <c:pt idx="27">
                        <c:v>30407</c:v>
                      </c:pt>
                      <c:pt idx="28">
                        <c:v>30437</c:v>
                      </c:pt>
                      <c:pt idx="29">
                        <c:v>30468</c:v>
                      </c:pt>
                      <c:pt idx="30">
                        <c:v>30498</c:v>
                      </c:pt>
                      <c:pt idx="31">
                        <c:v>30529</c:v>
                      </c:pt>
                      <c:pt idx="32">
                        <c:v>30560</c:v>
                      </c:pt>
                      <c:pt idx="33">
                        <c:v>30590</c:v>
                      </c:pt>
                      <c:pt idx="34">
                        <c:v>30621</c:v>
                      </c:pt>
                      <c:pt idx="35">
                        <c:v>30651</c:v>
                      </c:pt>
                      <c:pt idx="36">
                        <c:v>30682</c:v>
                      </c:pt>
                      <c:pt idx="37">
                        <c:v>30713</c:v>
                      </c:pt>
                      <c:pt idx="38">
                        <c:v>30742</c:v>
                      </c:pt>
                      <c:pt idx="39">
                        <c:v>30773</c:v>
                      </c:pt>
                      <c:pt idx="40">
                        <c:v>30803</c:v>
                      </c:pt>
                      <c:pt idx="41">
                        <c:v>30834</c:v>
                      </c:pt>
                      <c:pt idx="42">
                        <c:v>30864</c:v>
                      </c:pt>
                      <c:pt idx="43">
                        <c:v>30895</c:v>
                      </c:pt>
                      <c:pt idx="44">
                        <c:v>30926</c:v>
                      </c:pt>
                      <c:pt idx="45">
                        <c:v>30956</c:v>
                      </c:pt>
                      <c:pt idx="46">
                        <c:v>30987</c:v>
                      </c:pt>
                      <c:pt idx="47">
                        <c:v>31017</c:v>
                      </c:pt>
                      <c:pt idx="48">
                        <c:v>31048</c:v>
                      </c:pt>
                      <c:pt idx="49">
                        <c:v>31079</c:v>
                      </c:pt>
                      <c:pt idx="50">
                        <c:v>31107</c:v>
                      </c:pt>
                      <c:pt idx="51">
                        <c:v>31138</c:v>
                      </c:pt>
                      <c:pt idx="52">
                        <c:v>31168</c:v>
                      </c:pt>
                      <c:pt idx="53">
                        <c:v>31199</c:v>
                      </c:pt>
                      <c:pt idx="54">
                        <c:v>31229</c:v>
                      </c:pt>
                      <c:pt idx="55">
                        <c:v>31260</c:v>
                      </c:pt>
                      <c:pt idx="56">
                        <c:v>31291</c:v>
                      </c:pt>
                      <c:pt idx="57">
                        <c:v>31321</c:v>
                      </c:pt>
                      <c:pt idx="58">
                        <c:v>31352</c:v>
                      </c:pt>
                      <c:pt idx="59">
                        <c:v>31382</c:v>
                      </c:pt>
                      <c:pt idx="60">
                        <c:v>31413</c:v>
                      </c:pt>
                      <c:pt idx="61">
                        <c:v>31444</c:v>
                      </c:pt>
                      <c:pt idx="62">
                        <c:v>31472</c:v>
                      </c:pt>
                      <c:pt idx="63">
                        <c:v>31503</c:v>
                      </c:pt>
                      <c:pt idx="64">
                        <c:v>31533</c:v>
                      </c:pt>
                      <c:pt idx="65">
                        <c:v>31564</c:v>
                      </c:pt>
                      <c:pt idx="66">
                        <c:v>31594</c:v>
                      </c:pt>
                      <c:pt idx="67">
                        <c:v>31625</c:v>
                      </c:pt>
                      <c:pt idx="68">
                        <c:v>31656</c:v>
                      </c:pt>
                      <c:pt idx="69">
                        <c:v>31686</c:v>
                      </c:pt>
                      <c:pt idx="70">
                        <c:v>31717</c:v>
                      </c:pt>
                      <c:pt idx="71">
                        <c:v>31747</c:v>
                      </c:pt>
                      <c:pt idx="72">
                        <c:v>31778</c:v>
                      </c:pt>
                      <c:pt idx="73">
                        <c:v>31809</c:v>
                      </c:pt>
                      <c:pt idx="74">
                        <c:v>31837</c:v>
                      </c:pt>
                      <c:pt idx="75">
                        <c:v>31868</c:v>
                      </c:pt>
                      <c:pt idx="76">
                        <c:v>31898</c:v>
                      </c:pt>
                      <c:pt idx="77">
                        <c:v>31929</c:v>
                      </c:pt>
                      <c:pt idx="78">
                        <c:v>31959</c:v>
                      </c:pt>
                      <c:pt idx="79">
                        <c:v>31990</c:v>
                      </c:pt>
                      <c:pt idx="80">
                        <c:v>32021</c:v>
                      </c:pt>
                      <c:pt idx="81">
                        <c:v>32051</c:v>
                      </c:pt>
                      <c:pt idx="82">
                        <c:v>32082</c:v>
                      </c:pt>
                      <c:pt idx="83">
                        <c:v>32112</c:v>
                      </c:pt>
                      <c:pt idx="84">
                        <c:v>32143</c:v>
                      </c:pt>
                      <c:pt idx="85">
                        <c:v>32174</c:v>
                      </c:pt>
                      <c:pt idx="86">
                        <c:v>32203</c:v>
                      </c:pt>
                      <c:pt idx="87">
                        <c:v>32234</c:v>
                      </c:pt>
                      <c:pt idx="88">
                        <c:v>32264</c:v>
                      </c:pt>
                      <c:pt idx="89">
                        <c:v>32295</c:v>
                      </c:pt>
                      <c:pt idx="90">
                        <c:v>32325</c:v>
                      </c:pt>
                      <c:pt idx="91">
                        <c:v>32356</c:v>
                      </c:pt>
                      <c:pt idx="92">
                        <c:v>32387</c:v>
                      </c:pt>
                      <c:pt idx="93">
                        <c:v>32417</c:v>
                      </c:pt>
                      <c:pt idx="94">
                        <c:v>32448</c:v>
                      </c:pt>
                      <c:pt idx="95">
                        <c:v>32478</c:v>
                      </c:pt>
                      <c:pt idx="96">
                        <c:v>32509</c:v>
                      </c:pt>
                      <c:pt idx="97">
                        <c:v>32540</c:v>
                      </c:pt>
                      <c:pt idx="98">
                        <c:v>32568</c:v>
                      </c:pt>
                      <c:pt idx="99">
                        <c:v>32599</c:v>
                      </c:pt>
                      <c:pt idx="100">
                        <c:v>32629</c:v>
                      </c:pt>
                      <c:pt idx="101">
                        <c:v>32660</c:v>
                      </c:pt>
                      <c:pt idx="102">
                        <c:v>32690</c:v>
                      </c:pt>
                      <c:pt idx="103">
                        <c:v>32721</c:v>
                      </c:pt>
                      <c:pt idx="104">
                        <c:v>32752</c:v>
                      </c:pt>
                      <c:pt idx="105">
                        <c:v>32782</c:v>
                      </c:pt>
                      <c:pt idx="106">
                        <c:v>32813</c:v>
                      </c:pt>
                      <c:pt idx="107">
                        <c:v>32843</c:v>
                      </c:pt>
                      <c:pt idx="108">
                        <c:v>32874</c:v>
                      </c:pt>
                      <c:pt idx="109">
                        <c:v>32905</c:v>
                      </c:pt>
                      <c:pt idx="110">
                        <c:v>32933</c:v>
                      </c:pt>
                      <c:pt idx="111">
                        <c:v>32964</c:v>
                      </c:pt>
                      <c:pt idx="112">
                        <c:v>32994</c:v>
                      </c:pt>
                      <c:pt idx="113">
                        <c:v>33025</c:v>
                      </c:pt>
                      <c:pt idx="114">
                        <c:v>33055</c:v>
                      </c:pt>
                      <c:pt idx="115">
                        <c:v>33086</c:v>
                      </c:pt>
                      <c:pt idx="116">
                        <c:v>33117</c:v>
                      </c:pt>
                      <c:pt idx="117">
                        <c:v>33147</c:v>
                      </c:pt>
                      <c:pt idx="118">
                        <c:v>33178</c:v>
                      </c:pt>
                      <c:pt idx="119">
                        <c:v>33208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'Monthly Average Lows'!$B$2:$B$121</c15:sqref>
                        </c15:formulaRef>
                      </c:ext>
                    </c:extLst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8A0D-4724-BE6F-AC4878D6FD17}"/>
                  </c:ext>
                </c:extLst>
              </c15:ser>
            </c15:filteredLineSeries>
          </c:ext>
        </c:extLst>
      </c:lineChart>
      <c:dateAx>
        <c:axId val="1910455824"/>
        <c:scaling>
          <c:orientation val="minMax"/>
        </c:scaling>
        <c:delete val="0"/>
        <c:axPos val="b"/>
        <c:numFmt formatCode="[$-409]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668896"/>
        <c:crosses val="autoZero"/>
        <c:auto val="1"/>
        <c:lblOffset val="100"/>
        <c:baseTimeUnit val="months"/>
      </c:dateAx>
      <c:valAx>
        <c:axId val="1837668896"/>
        <c:scaling>
          <c:orientation val="minMax"/>
          <c:max val="70"/>
          <c:min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45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Melbourne, Australia Average Monthly Lows - F</a:t>
            </a:r>
          </a:p>
          <a:p>
            <a:pPr>
              <a:defRPr/>
            </a:pPr>
            <a:r>
              <a:rPr lang="en-US" dirty="0"/>
              <a:t>Linear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'Monthly Average Lows'!$C$1</c:f>
              <c:strCache>
                <c:ptCount val="1"/>
                <c:pt idx="0">
                  <c:v>Temp 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1.8671916010498689E-2"/>
                  <c:y val="-0.2094553805774278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numRef>
              <c:f>'Monthly Average Lows'!$A$2:$A$121</c:f>
              <c:numCache>
                <c:formatCode>[$-409]mmm\-yy;@</c:formatCode>
                <c:ptCount val="120"/>
                <c:pt idx="0">
                  <c:v>29587</c:v>
                </c:pt>
                <c:pt idx="1">
                  <c:v>29618</c:v>
                </c:pt>
                <c:pt idx="2">
                  <c:v>29646</c:v>
                </c:pt>
                <c:pt idx="3">
                  <c:v>29677</c:v>
                </c:pt>
                <c:pt idx="4">
                  <c:v>29707</c:v>
                </c:pt>
                <c:pt idx="5">
                  <c:v>29738</c:v>
                </c:pt>
                <c:pt idx="6">
                  <c:v>29768</c:v>
                </c:pt>
                <c:pt idx="7">
                  <c:v>29799</c:v>
                </c:pt>
                <c:pt idx="8">
                  <c:v>29830</c:v>
                </c:pt>
                <c:pt idx="9">
                  <c:v>29860</c:v>
                </c:pt>
                <c:pt idx="10">
                  <c:v>29891</c:v>
                </c:pt>
                <c:pt idx="11">
                  <c:v>29921</c:v>
                </c:pt>
                <c:pt idx="12">
                  <c:v>29952</c:v>
                </c:pt>
                <c:pt idx="13">
                  <c:v>29983</c:v>
                </c:pt>
                <c:pt idx="14">
                  <c:v>30011</c:v>
                </c:pt>
                <c:pt idx="15">
                  <c:v>30042</c:v>
                </c:pt>
                <c:pt idx="16">
                  <c:v>30072</c:v>
                </c:pt>
                <c:pt idx="17">
                  <c:v>30103</c:v>
                </c:pt>
                <c:pt idx="18">
                  <c:v>30133</c:v>
                </c:pt>
                <c:pt idx="19">
                  <c:v>30164</c:v>
                </c:pt>
                <c:pt idx="20">
                  <c:v>30195</c:v>
                </c:pt>
                <c:pt idx="21">
                  <c:v>30225</c:v>
                </c:pt>
                <c:pt idx="22">
                  <c:v>30256</c:v>
                </c:pt>
                <c:pt idx="23">
                  <c:v>30286</c:v>
                </c:pt>
                <c:pt idx="24">
                  <c:v>30317</c:v>
                </c:pt>
                <c:pt idx="25">
                  <c:v>30348</c:v>
                </c:pt>
                <c:pt idx="26">
                  <c:v>30376</c:v>
                </c:pt>
                <c:pt idx="27">
                  <c:v>30407</c:v>
                </c:pt>
                <c:pt idx="28">
                  <c:v>30437</c:v>
                </c:pt>
                <c:pt idx="29">
                  <c:v>30468</c:v>
                </c:pt>
                <c:pt idx="30">
                  <c:v>30498</c:v>
                </c:pt>
                <c:pt idx="31">
                  <c:v>30529</c:v>
                </c:pt>
                <c:pt idx="32">
                  <c:v>30560</c:v>
                </c:pt>
                <c:pt idx="33">
                  <c:v>30590</c:v>
                </c:pt>
                <c:pt idx="34">
                  <c:v>30621</c:v>
                </c:pt>
                <c:pt idx="35">
                  <c:v>30651</c:v>
                </c:pt>
                <c:pt idx="36">
                  <c:v>30682</c:v>
                </c:pt>
                <c:pt idx="37">
                  <c:v>30713</c:v>
                </c:pt>
                <c:pt idx="38">
                  <c:v>30742</c:v>
                </c:pt>
                <c:pt idx="39">
                  <c:v>30773</c:v>
                </c:pt>
                <c:pt idx="40">
                  <c:v>30803</c:v>
                </c:pt>
                <c:pt idx="41">
                  <c:v>30834</c:v>
                </c:pt>
                <c:pt idx="42">
                  <c:v>30864</c:v>
                </c:pt>
                <c:pt idx="43">
                  <c:v>30895</c:v>
                </c:pt>
                <c:pt idx="44">
                  <c:v>30926</c:v>
                </c:pt>
                <c:pt idx="45">
                  <c:v>30956</c:v>
                </c:pt>
                <c:pt idx="46">
                  <c:v>30987</c:v>
                </c:pt>
                <c:pt idx="47">
                  <c:v>31017</c:v>
                </c:pt>
                <c:pt idx="48">
                  <c:v>31048</c:v>
                </c:pt>
                <c:pt idx="49">
                  <c:v>31079</c:v>
                </c:pt>
                <c:pt idx="50">
                  <c:v>31107</c:v>
                </c:pt>
                <c:pt idx="51">
                  <c:v>31138</c:v>
                </c:pt>
                <c:pt idx="52">
                  <c:v>31168</c:v>
                </c:pt>
                <c:pt idx="53">
                  <c:v>31199</c:v>
                </c:pt>
                <c:pt idx="54">
                  <c:v>31229</c:v>
                </c:pt>
                <c:pt idx="55">
                  <c:v>31260</c:v>
                </c:pt>
                <c:pt idx="56">
                  <c:v>31291</c:v>
                </c:pt>
                <c:pt idx="57">
                  <c:v>31321</c:v>
                </c:pt>
                <c:pt idx="58">
                  <c:v>31352</c:v>
                </c:pt>
                <c:pt idx="59">
                  <c:v>31382</c:v>
                </c:pt>
                <c:pt idx="60">
                  <c:v>31413</c:v>
                </c:pt>
                <c:pt idx="61">
                  <c:v>31444</c:v>
                </c:pt>
                <c:pt idx="62">
                  <c:v>31472</c:v>
                </c:pt>
                <c:pt idx="63">
                  <c:v>31503</c:v>
                </c:pt>
                <c:pt idx="64">
                  <c:v>31533</c:v>
                </c:pt>
                <c:pt idx="65">
                  <c:v>31564</c:v>
                </c:pt>
                <c:pt idx="66">
                  <c:v>31594</c:v>
                </c:pt>
                <c:pt idx="67">
                  <c:v>31625</c:v>
                </c:pt>
                <c:pt idx="68">
                  <c:v>31656</c:v>
                </c:pt>
                <c:pt idx="69">
                  <c:v>31686</c:v>
                </c:pt>
                <c:pt idx="70">
                  <c:v>31717</c:v>
                </c:pt>
                <c:pt idx="71">
                  <c:v>31747</c:v>
                </c:pt>
                <c:pt idx="72">
                  <c:v>31778</c:v>
                </c:pt>
                <c:pt idx="73">
                  <c:v>31809</c:v>
                </c:pt>
                <c:pt idx="74">
                  <c:v>31837</c:v>
                </c:pt>
                <c:pt idx="75">
                  <c:v>31868</c:v>
                </c:pt>
                <c:pt idx="76">
                  <c:v>31898</c:v>
                </c:pt>
                <c:pt idx="77">
                  <c:v>31929</c:v>
                </c:pt>
                <c:pt idx="78">
                  <c:v>31959</c:v>
                </c:pt>
                <c:pt idx="79">
                  <c:v>31990</c:v>
                </c:pt>
                <c:pt idx="80">
                  <c:v>32021</c:v>
                </c:pt>
                <c:pt idx="81">
                  <c:v>32051</c:v>
                </c:pt>
                <c:pt idx="82">
                  <c:v>32082</c:v>
                </c:pt>
                <c:pt idx="83">
                  <c:v>32112</c:v>
                </c:pt>
                <c:pt idx="84">
                  <c:v>32143</c:v>
                </c:pt>
                <c:pt idx="85">
                  <c:v>32174</c:v>
                </c:pt>
                <c:pt idx="86">
                  <c:v>32203</c:v>
                </c:pt>
                <c:pt idx="87">
                  <c:v>32234</c:v>
                </c:pt>
                <c:pt idx="88">
                  <c:v>32264</c:v>
                </c:pt>
                <c:pt idx="89">
                  <c:v>32295</c:v>
                </c:pt>
                <c:pt idx="90">
                  <c:v>32325</c:v>
                </c:pt>
                <c:pt idx="91">
                  <c:v>32356</c:v>
                </c:pt>
                <c:pt idx="92">
                  <c:v>32387</c:v>
                </c:pt>
                <c:pt idx="93">
                  <c:v>32417</c:v>
                </c:pt>
                <c:pt idx="94">
                  <c:v>32448</c:v>
                </c:pt>
                <c:pt idx="95">
                  <c:v>32478</c:v>
                </c:pt>
                <c:pt idx="96">
                  <c:v>32509</c:v>
                </c:pt>
                <c:pt idx="97">
                  <c:v>32540</c:v>
                </c:pt>
                <c:pt idx="98">
                  <c:v>32568</c:v>
                </c:pt>
                <c:pt idx="99">
                  <c:v>32599</c:v>
                </c:pt>
                <c:pt idx="100">
                  <c:v>32629</c:v>
                </c:pt>
                <c:pt idx="101">
                  <c:v>32660</c:v>
                </c:pt>
                <c:pt idx="102">
                  <c:v>32690</c:v>
                </c:pt>
                <c:pt idx="103">
                  <c:v>32721</c:v>
                </c:pt>
                <c:pt idx="104">
                  <c:v>32752</c:v>
                </c:pt>
                <c:pt idx="105">
                  <c:v>32782</c:v>
                </c:pt>
                <c:pt idx="106">
                  <c:v>32813</c:v>
                </c:pt>
                <c:pt idx="107">
                  <c:v>32843</c:v>
                </c:pt>
                <c:pt idx="108">
                  <c:v>32874</c:v>
                </c:pt>
                <c:pt idx="109">
                  <c:v>32905</c:v>
                </c:pt>
                <c:pt idx="110">
                  <c:v>32933</c:v>
                </c:pt>
                <c:pt idx="111">
                  <c:v>32964</c:v>
                </c:pt>
                <c:pt idx="112">
                  <c:v>32994</c:v>
                </c:pt>
                <c:pt idx="113">
                  <c:v>33025</c:v>
                </c:pt>
                <c:pt idx="114">
                  <c:v>33055</c:v>
                </c:pt>
                <c:pt idx="115">
                  <c:v>33086</c:v>
                </c:pt>
                <c:pt idx="116">
                  <c:v>33117</c:v>
                </c:pt>
                <c:pt idx="117">
                  <c:v>33147</c:v>
                </c:pt>
                <c:pt idx="118">
                  <c:v>33178</c:v>
                </c:pt>
                <c:pt idx="119">
                  <c:v>33208</c:v>
                </c:pt>
              </c:numCache>
            </c:numRef>
          </c:cat>
          <c:val>
            <c:numRef>
              <c:f>'Monthly Average Lows'!$C$2:$C$121</c:f>
              <c:numCache>
                <c:formatCode>0.00</c:formatCode>
                <c:ptCount val="120"/>
                <c:pt idx="0">
                  <c:v>63.883225806451605</c:v>
                </c:pt>
                <c:pt idx="1">
                  <c:v>63.821428571428569</c:v>
                </c:pt>
                <c:pt idx="2">
                  <c:v>56.3</c:v>
                </c:pt>
                <c:pt idx="3">
                  <c:v>54.24199999999999</c:v>
                </c:pt>
                <c:pt idx="4">
                  <c:v>49.082580645161286</c:v>
                </c:pt>
                <c:pt idx="5">
                  <c:v>45.152000000000001</c:v>
                </c:pt>
                <c:pt idx="6">
                  <c:v>45.639354838709679</c:v>
                </c:pt>
                <c:pt idx="7">
                  <c:v>45.02967741935484</c:v>
                </c:pt>
                <c:pt idx="8">
                  <c:v>50.257999999999996</c:v>
                </c:pt>
                <c:pt idx="9">
                  <c:v>50.156774193548387</c:v>
                </c:pt>
                <c:pt idx="10">
                  <c:v>53.402000000000001</c:v>
                </c:pt>
                <c:pt idx="11">
                  <c:v>56.62516129032258</c:v>
                </c:pt>
                <c:pt idx="12">
                  <c:v>61.821935483870973</c:v>
                </c:pt>
                <c:pt idx="13">
                  <c:v>60.658571428571435</c:v>
                </c:pt>
                <c:pt idx="14">
                  <c:v>58.883870967741935</c:v>
                </c:pt>
                <c:pt idx="15">
                  <c:v>52.646000000000001</c:v>
                </c:pt>
                <c:pt idx="16">
                  <c:v>49.250967741935483</c:v>
                </c:pt>
                <c:pt idx="17">
                  <c:v>42.091999999999999</c:v>
                </c:pt>
                <c:pt idx="18">
                  <c:v>40.355483870967745</c:v>
                </c:pt>
                <c:pt idx="19">
                  <c:v>46.225806451612897</c:v>
                </c:pt>
                <c:pt idx="20">
                  <c:v>45.103999999999999</c:v>
                </c:pt>
                <c:pt idx="21">
                  <c:v>49.181290322580644</c:v>
                </c:pt>
                <c:pt idx="22">
                  <c:v>54.475999999999999</c:v>
                </c:pt>
                <c:pt idx="23">
                  <c:v>56.758709677419361</c:v>
                </c:pt>
                <c:pt idx="24">
                  <c:v>55.725161290322582</c:v>
                </c:pt>
                <c:pt idx="25">
                  <c:v>62.252857142857138</c:v>
                </c:pt>
                <c:pt idx="26">
                  <c:v>60.399354838709669</c:v>
                </c:pt>
                <c:pt idx="27">
                  <c:v>51.073999999999998</c:v>
                </c:pt>
                <c:pt idx="28">
                  <c:v>50.209032258064518</c:v>
                </c:pt>
                <c:pt idx="29">
                  <c:v>43.879999999999995</c:v>
                </c:pt>
                <c:pt idx="30">
                  <c:v>44.402580645161294</c:v>
                </c:pt>
                <c:pt idx="31">
                  <c:v>47.671612903225807</c:v>
                </c:pt>
                <c:pt idx="32">
                  <c:v>48.578000000000003</c:v>
                </c:pt>
                <c:pt idx="33">
                  <c:v>50.563225806451612</c:v>
                </c:pt>
                <c:pt idx="34">
                  <c:v>53.588000000000001</c:v>
                </c:pt>
                <c:pt idx="35">
                  <c:v>57.914193548387097</c:v>
                </c:pt>
                <c:pt idx="36">
                  <c:v>57.75741935483871</c:v>
                </c:pt>
                <c:pt idx="37">
                  <c:v>58.900689655172414</c:v>
                </c:pt>
                <c:pt idx="38">
                  <c:v>55.16193548387097</c:v>
                </c:pt>
                <c:pt idx="39">
                  <c:v>51.35</c:v>
                </c:pt>
                <c:pt idx="40">
                  <c:v>46.603225806451611</c:v>
                </c:pt>
                <c:pt idx="41">
                  <c:v>45.914000000000001</c:v>
                </c:pt>
                <c:pt idx="42">
                  <c:v>42.776774193548384</c:v>
                </c:pt>
                <c:pt idx="43">
                  <c:v>47.654193548387099</c:v>
                </c:pt>
                <c:pt idx="44">
                  <c:v>46.483999999999995</c:v>
                </c:pt>
                <c:pt idx="45">
                  <c:v>51.138064516129035</c:v>
                </c:pt>
                <c:pt idx="46">
                  <c:v>54.722000000000008</c:v>
                </c:pt>
                <c:pt idx="47">
                  <c:v>54.758000000000003</c:v>
                </c:pt>
                <c:pt idx="48">
                  <c:v>57.594838709677418</c:v>
                </c:pt>
                <c:pt idx="49">
                  <c:v>57.257857142857148</c:v>
                </c:pt>
                <c:pt idx="50">
                  <c:v>60.579354838709676</c:v>
                </c:pt>
                <c:pt idx="51">
                  <c:v>55.358000000000004</c:v>
                </c:pt>
                <c:pt idx="52">
                  <c:v>48.954838709677425</c:v>
                </c:pt>
                <c:pt idx="53">
                  <c:v>44.731999999999999</c:v>
                </c:pt>
                <c:pt idx="54">
                  <c:v>43.043870967741938</c:v>
                </c:pt>
                <c:pt idx="55">
                  <c:v>45.743870967741934</c:v>
                </c:pt>
                <c:pt idx="56">
                  <c:v>47.846000000000004</c:v>
                </c:pt>
                <c:pt idx="57">
                  <c:v>50.882580645161283</c:v>
                </c:pt>
                <c:pt idx="58">
                  <c:v>55.531999999999996</c:v>
                </c:pt>
                <c:pt idx="59">
                  <c:v>57.397419354838711</c:v>
                </c:pt>
                <c:pt idx="60">
                  <c:v>56.88645161290323</c:v>
                </c:pt>
                <c:pt idx="61">
                  <c:v>57.553571428571431</c:v>
                </c:pt>
                <c:pt idx="62">
                  <c:v>58.442580645161286</c:v>
                </c:pt>
                <c:pt idx="63">
                  <c:v>52.975999999999999</c:v>
                </c:pt>
                <c:pt idx="64">
                  <c:v>50.493548387096773</c:v>
                </c:pt>
                <c:pt idx="65">
                  <c:v>45.548000000000002</c:v>
                </c:pt>
                <c:pt idx="66">
                  <c:v>44.530322580645162</c:v>
                </c:pt>
                <c:pt idx="67">
                  <c:v>45.296774193548387</c:v>
                </c:pt>
                <c:pt idx="68">
                  <c:v>48.080000000000005</c:v>
                </c:pt>
                <c:pt idx="69">
                  <c:v>49.430967741935483</c:v>
                </c:pt>
                <c:pt idx="70">
                  <c:v>53.228000000000009</c:v>
                </c:pt>
                <c:pt idx="71">
                  <c:v>55.283870967741933</c:v>
                </c:pt>
                <c:pt idx="72">
                  <c:v>55.823870967741932</c:v>
                </c:pt>
                <c:pt idx="73">
                  <c:v>57.000714285714281</c:v>
                </c:pt>
                <c:pt idx="74">
                  <c:v>54.714838709677423</c:v>
                </c:pt>
                <c:pt idx="75">
                  <c:v>54.050000000000011</c:v>
                </c:pt>
                <c:pt idx="76">
                  <c:v>49.651612903225811</c:v>
                </c:pt>
                <c:pt idx="77">
                  <c:v>46.892000000000003</c:v>
                </c:pt>
                <c:pt idx="78">
                  <c:v>42.770967741935479</c:v>
                </c:pt>
                <c:pt idx="79">
                  <c:v>46.44064516129032</c:v>
                </c:pt>
                <c:pt idx="80">
                  <c:v>49.658000000000001</c:v>
                </c:pt>
                <c:pt idx="81">
                  <c:v>50.429677419354839</c:v>
                </c:pt>
                <c:pt idx="82">
                  <c:v>55.67</c:v>
                </c:pt>
                <c:pt idx="83">
                  <c:v>55.858709677419355</c:v>
                </c:pt>
                <c:pt idx="84">
                  <c:v>61.6883870967742</c:v>
                </c:pt>
                <c:pt idx="85">
                  <c:v>58.14344827586207</c:v>
                </c:pt>
                <c:pt idx="86">
                  <c:v>58.547096774193548</c:v>
                </c:pt>
                <c:pt idx="87">
                  <c:v>55.099999999999994</c:v>
                </c:pt>
                <c:pt idx="88">
                  <c:v>52.49677419354839</c:v>
                </c:pt>
                <c:pt idx="89">
                  <c:v>47.096000000000004</c:v>
                </c:pt>
                <c:pt idx="90">
                  <c:v>46.818064516129034</c:v>
                </c:pt>
                <c:pt idx="91">
                  <c:v>47.706451612903223</c:v>
                </c:pt>
                <c:pt idx="92">
                  <c:v>49.789999999999992</c:v>
                </c:pt>
                <c:pt idx="93">
                  <c:v>51.602580645161289</c:v>
                </c:pt>
                <c:pt idx="94">
                  <c:v>54.055999999999997</c:v>
                </c:pt>
                <c:pt idx="95">
                  <c:v>59.786000000000001</c:v>
                </c:pt>
                <c:pt idx="96">
                  <c:v>59.325161290322583</c:v>
                </c:pt>
                <c:pt idx="97">
                  <c:v>61.468571428571437</c:v>
                </c:pt>
                <c:pt idx="98">
                  <c:v>60.44580645161291</c:v>
                </c:pt>
                <c:pt idx="99">
                  <c:v>54.614000000000004</c:v>
                </c:pt>
                <c:pt idx="100">
                  <c:v>51.306451612903231</c:v>
                </c:pt>
                <c:pt idx="101">
                  <c:v>43.808</c:v>
                </c:pt>
                <c:pt idx="102">
                  <c:v>43.398064516129025</c:v>
                </c:pt>
                <c:pt idx="103">
                  <c:v>44.187741935483871</c:v>
                </c:pt>
                <c:pt idx="104">
                  <c:v>47.276000000000003</c:v>
                </c:pt>
                <c:pt idx="105">
                  <c:v>49.761935483870971</c:v>
                </c:pt>
                <c:pt idx="106">
                  <c:v>55.177999999999997</c:v>
                </c:pt>
                <c:pt idx="107">
                  <c:v>57.112903225806448</c:v>
                </c:pt>
                <c:pt idx="108">
                  <c:v>60.039354838709684</c:v>
                </c:pt>
                <c:pt idx="109">
                  <c:v>59.752142857142857</c:v>
                </c:pt>
                <c:pt idx="110">
                  <c:v>58.703870967741935</c:v>
                </c:pt>
                <c:pt idx="111">
                  <c:v>56.179999999999993</c:v>
                </c:pt>
                <c:pt idx="112">
                  <c:v>49.547096774193548</c:v>
                </c:pt>
                <c:pt idx="113">
                  <c:v>45.896000000000001</c:v>
                </c:pt>
                <c:pt idx="114">
                  <c:v>46.730967741935487</c:v>
                </c:pt>
                <c:pt idx="115">
                  <c:v>46.086451612903225</c:v>
                </c:pt>
                <c:pt idx="116">
                  <c:v>48.5</c:v>
                </c:pt>
                <c:pt idx="117">
                  <c:v>52.421290322580646</c:v>
                </c:pt>
                <c:pt idx="118">
                  <c:v>54.781999999999996</c:v>
                </c:pt>
                <c:pt idx="119">
                  <c:v>57.861935483870965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2C-4568-8A71-CFC9C4B05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0455824"/>
        <c:axId val="183766889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'Monthly Average Lows'!$B$1</c15:sqref>
                        </c15:formulaRef>
                      </c:ext>
                    </c:extLst>
                    <c:strCache>
                      <c:ptCount val="1"/>
                      <c:pt idx="0">
                        <c:v>Temp C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'Monthly Average Lows'!$A$2:$A$121</c15:sqref>
                        </c15:formulaRef>
                      </c:ext>
                    </c:extLst>
                    <c:numCache>
                      <c:formatCode>[$-409]mmm\-yy;@</c:formatCode>
                      <c:ptCount val="120"/>
                      <c:pt idx="0">
                        <c:v>29587</c:v>
                      </c:pt>
                      <c:pt idx="1">
                        <c:v>29618</c:v>
                      </c:pt>
                      <c:pt idx="2">
                        <c:v>29646</c:v>
                      </c:pt>
                      <c:pt idx="3">
                        <c:v>29677</c:v>
                      </c:pt>
                      <c:pt idx="4">
                        <c:v>29707</c:v>
                      </c:pt>
                      <c:pt idx="5">
                        <c:v>29738</c:v>
                      </c:pt>
                      <c:pt idx="6">
                        <c:v>29768</c:v>
                      </c:pt>
                      <c:pt idx="7">
                        <c:v>29799</c:v>
                      </c:pt>
                      <c:pt idx="8">
                        <c:v>29830</c:v>
                      </c:pt>
                      <c:pt idx="9">
                        <c:v>29860</c:v>
                      </c:pt>
                      <c:pt idx="10">
                        <c:v>29891</c:v>
                      </c:pt>
                      <c:pt idx="11">
                        <c:v>29921</c:v>
                      </c:pt>
                      <c:pt idx="12">
                        <c:v>29952</c:v>
                      </c:pt>
                      <c:pt idx="13">
                        <c:v>29983</c:v>
                      </c:pt>
                      <c:pt idx="14">
                        <c:v>30011</c:v>
                      </c:pt>
                      <c:pt idx="15">
                        <c:v>30042</c:v>
                      </c:pt>
                      <c:pt idx="16">
                        <c:v>30072</c:v>
                      </c:pt>
                      <c:pt idx="17">
                        <c:v>30103</c:v>
                      </c:pt>
                      <c:pt idx="18">
                        <c:v>30133</c:v>
                      </c:pt>
                      <c:pt idx="19">
                        <c:v>30164</c:v>
                      </c:pt>
                      <c:pt idx="20">
                        <c:v>30195</c:v>
                      </c:pt>
                      <c:pt idx="21">
                        <c:v>30225</c:v>
                      </c:pt>
                      <c:pt idx="22">
                        <c:v>30256</c:v>
                      </c:pt>
                      <c:pt idx="23">
                        <c:v>30286</c:v>
                      </c:pt>
                      <c:pt idx="24">
                        <c:v>30317</c:v>
                      </c:pt>
                      <c:pt idx="25">
                        <c:v>30348</c:v>
                      </c:pt>
                      <c:pt idx="26">
                        <c:v>30376</c:v>
                      </c:pt>
                      <c:pt idx="27">
                        <c:v>30407</c:v>
                      </c:pt>
                      <c:pt idx="28">
                        <c:v>30437</c:v>
                      </c:pt>
                      <c:pt idx="29">
                        <c:v>30468</c:v>
                      </c:pt>
                      <c:pt idx="30">
                        <c:v>30498</c:v>
                      </c:pt>
                      <c:pt idx="31">
                        <c:v>30529</c:v>
                      </c:pt>
                      <c:pt idx="32">
                        <c:v>30560</c:v>
                      </c:pt>
                      <c:pt idx="33">
                        <c:v>30590</c:v>
                      </c:pt>
                      <c:pt idx="34">
                        <c:v>30621</c:v>
                      </c:pt>
                      <c:pt idx="35">
                        <c:v>30651</c:v>
                      </c:pt>
                      <c:pt idx="36">
                        <c:v>30682</c:v>
                      </c:pt>
                      <c:pt idx="37">
                        <c:v>30713</c:v>
                      </c:pt>
                      <c:pt idx="38">
                        <c:v>30742</c:v>
                      </c:pt>
                      <c:pt idx="39">
                        <c:v>30773</c:v>
                      </c:pt>
                      <c:pt idx="40">
                        <c:v>30803</c:v>
                      </c:pt>
                      <c:pt idx="41">
                        <c:v>30834</c:v>
                      </c:pt>
                      <c:pt idx="42">
                        <c:v>30864</c:v>
                      </c:pt>
                      <c:pt idx="43">
                        <c:v>30895</c:v>
                      </c:pt>
                      <c:pt idx="44">
                        <c:v>30926</c:v>
                      </c:pt>
                      <c:pt idx="45">
                        <c:v>30956</c:v>
                      </c:pt>
                      <c:pt idx="46">
                        <c:v>30987</c:v>
                      </c:pt>
                      <c:pt idx="47">
                        <c:v>31017</c:v>
                      </c:pt>
                      <c:pt idx="48">
                        <c:v>31048</c:v>
                      </c:pt>
                      <c:pt idx="49">
                        <c:v>31079</c:v>
                      </c:pt>
                      <c:pt idx="50">
                        <c:v>31107</c:v>
                      </c:pt>
                      <c:pt idx="51">
                        <c:v>31138</c:v>
                      </c:pt>
                      <c:pt idx="52">
                        <c:v>31168</c:v>
                      </c:pt>
                      <c:pt idx="53">
                        <c:v>31199</c:v>
                      </c:pt>
                      <c:pt idx="54">
                        <c:v>31229</c:v>
                      </c:pt>
                      <c:pt idx="55">
                        <c:v>31260</c:v>
                      </c:pt>
                      <c:pt idx="56">
                        <c:v>31291</c:v>
                      </c:pt>
                      <c:pt idx="57">
                        <c:v>31321</c:v>
                      </c:pt>
                      <c:pt idx="58">
                        <c:v>31352</c:v>
                      </c:pt>
                      <c:pt idx="59">
                        <c:v>31382</c:v>
                      </c:pt>
                      <c:pt idx="60">
                        <c:v>31413</c:v>
                      </c:pt>
                      <c:pt idx="61">
                        <c:v>31444</c:v>
                      </c:pt>
                      <c:pt idx="62">
                        <c:v>31472</c:v>
                      </c:pt>
                      <c:pt idx="63">
                        <c:v>31503</c:v>
                      </c:pt>
                      <c:pt idx="64">
                        <c:v>31533</c:v>
                      </c:pt>
                      <c:pt idx="65">
                        <c:v>31564</c:v>
                      </c:pt>
                      <c:pt idx="66">
                        <c:v>31594</c:v>
                      </c:pt>
                      <c:pt idx="67">
                        <c:v>31625</c:v>
                      </c:pt>
                      <c:pt idx="68">
                        <c:v>31656</c:v>
                      </c:pt>
                      <c:pt idx="69">
                        <c:v>31686</c:v>
                      </c:pt>
                      <c:pt idx="70">
                        <c:v>31717</c:v>
                      </c:pt>
                      <c:pt idx="71">
                        <c:v>31747</c:v>
                      </c:pt>
                      <c:pt idx="72">
                        <c:v>31778</c:v>
                      </c:pt>
                      <c:pt idx="73">
                        <c:v>31809</c:v>
                      </c:pt>
                      <c:pt idx="74">
                        <c:v>31837</c:v>
                      </c:pt>
                      <c:pt idx="75">
                        <c:v>31868</c:v>
                      </c:pt>
                      <c:pt idx="76">
                        <c:v>31898</c:v>
                      </c:pt>
                      <c:pt idx="77">
                        <c:v>31929</c:v>
                      </c:pt>
                      <c:pt idx="78">
                        <c:v>31959</c:v>
                      </c:pt>
                      <c:pt idx="79">
                        <c:v>31990</c:v>
                      </c:pt>
                      <c:pt idx="80">
                        <c:v>32021</c:v>
                      </c:pt>
                      <c:pt idx="81">
                        <c:v>32051</c:v>
                      </c:pt>
                      <c:pt idx="82">
                        <c:v>32082</c:v>
                      </c:pt>
                      <c:pt idx="83">
                        <c:v>32112</c:v>
                      </c:pt>
                      <c:pt idx="84">
                        <c:v>32143</c:v>
                      </c:pt>
                      <c:pt idx="85">
                        <c:v>32174</c:v>
                      </c:pt>
                      <c:pt idx="86">
                        <c:v>32203</c:v>
                      </c:pt>
                      <c:pt idx="87">
                        <c:v>32234</c:v>
                      </c:pt>
                      <c:pt idx="88">
                        <c:v>32264</c:v>
                      </c:pt>
                      <c:pt idx="89">
                        <c:v>32295</c:v>
                      </c:pt>
                      <c:pt idx="90">
                        <c:v>32325</c:v>
                      </c:pt>
                      <c:pt idx="91">
                        <c:v>32356</c:v>
                      </c:pt>
                      <c:pt idx="92">
                        <c:v>32387</c:v>
                      </c:pt>
                      <c:pt idx="93">
                        <c:v>32417</c:v>
                      </c:pt>
                      <c:pt idx="94">
                        <c:v>32448</c:v>
                      </c:pt>
                      <c:pt idx="95">
                        <c:v>32478</c:v>
                      </c:pt>
                      <c:pt idx="96">
                        <c:v>32509</c:v>
                      </c:pt>
                      <c:pt idx="97">
                        <c:v>32540</c:v>
                      </c:pt>
                      <c:pt idx="98">
                        <c:v>32568</c:v>
                      </c:pt>
                      <c:pt idx="99">
                        <c:v>32599</c:v>
                      </c:pt>
                      <c:pt idx="100">
                        <c:v>32629</c:v>
                      </c:pt>
                      <c:pt idx="101">
                        <c:v>32660</c:v>
                      </c:pt>
                      <c:pt idx="102">
                        <c:v>32690</c:v>
                      </c:pt>
                      <c:pt idx="103">
                        <c:v>32721</c:v>
                      </c:pt>
                      <c:pt idx="104">
                        <c:v>32752</c:v>
                      </c:pt>
                      <c:pt idx="105">
                        <c:v>32782</c:v>
                      </c:pt>
                      <c:pt idx="106">
                        <c:v>32813</c:v>
                      </c:pt>
                      <c:pt idx="107">
                        <c:v>32843</c:v>
                      </c:pt>
                      <c:pt idx="108">
                        <c:v>32874</c:v>
                      </c:pt>
                      <c:pt idx="109">
                        <c:v>32905</c:v>
                      </c:pt>
                      <c:pt idx="110">
                        <c:v>32933</c:v>
                      </c:pt>
                      <c:pt idx="111">
                        <c:v>32964</c:v>
                      </c:pt>
                      <c:pt idx="112">
                        <c:v>32994</c:v>
                      </c:pt>
                      <c:pt idx="113">
                        <c:v>33025</c:v>
                      </c:pt>
                      <c:pt idx="114">
                        <c:v>33055</c:v>
                      </c:pt>
                      <c:pt idx="115">
                        <c:v>33086</c:v>
                      </c:pt>
                      <c:pt idx="116">
                        <c:v>33117</c:v>
                      </c:pt>
                      <c:pt idx="117">
                        <c:v>33147</c:v>
                      </c:pt>
                      <c:pt idx="118">
                        <c:v>33178</c:v>
                      </c:pt>
                      <c:pt idx="119">
                        <c:v>33208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'Monthly Average Lows'!$B$2:$B$121</c15:sqref>
                        </c15:formulaRef>
                      </c:ext>
                    </c:extLst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902C-4568-8A71-CFC9C4B05760}"/>
                  </c:ext>
                </c:extLst>
              </c15:ser>
            </c15:filteredLineSeries>
          </c:ext>
        </c:extLst>
      </c:lineChart>
      <c:dateAx>
        <c:axId val="1910455824"/>
        <c:scaling>
          <c:orientation val="minMax"/>
        </c:scaling>
        <c:delete val="0"/>
        <c:axPos val="b"/>
        <c:numFmt formatCode="[$-409]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668896"/>
        <c:crosses val="autoZero"/>
        <c:auto val="1"/>
        <c:lblOffset val="100"/>
        <c:baseTimeUnit val="months"/>
      </c:dateAx>
      <c:valAx>
        <c:axId val="1837668896"/>
        <c:scaling>
          <c:orientation val="minMax"/>
          <c:max val="70"/>
          <c:min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45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13A3F6-1AAB-43A2-BCA5-2933344817C1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191BAE4C-2B9B-4C75-9532-C937643938C7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Review Decision and Update</a:t>
          </a:r>
        </a:p>
      </dgm:t>
    </dgm:pt>
    <dgm:pt modelId="{EC8EF265-4C16-4FE7-B659-61F721783470}" type="parTrans" cxnId="{69E563B3-E476-4109-AF1C-2C755E251594}">
      <dgm:prSet/>
      <dgm:spPr/>
      <dgm:t>
        <a:bodyPr/>
        <a:lstStyle/>
        <a:p>
          <a:endParaRPr lang="en-US"/>
        </a:p>
      </dgm:t>
    </dgm:pt>
    <dgm:pt modelId="{90F78ECB-2891-4841-B42C-4822E8533B34}" type="sibTrans" cxnId="{69E563B3-E476-4109-AF1C-2C755E251594}">
      <dgm:prSet/>
      <dgm:spPr/>
      <dgm:t>
        <a:bodyPr/>
        <a:lstStyle/>
        <a:p>
          <a:endParaRPr lang="en-US"/>
        </a:p>
      </dgm:t>
    </dgm:pt>
    <dgm:pt modelId="{8D888136-B2F1-43D4-A379-10ECBFE9EC86}">
      <dgm:prSet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/>
            <a:t>Model Makes Economic Sense</a:t>
          </a:r>
        </a:p>
      </dgm:t>
    </dgm:pt>
    <dgm:pt modelId="{427C2CB9-0934-465A-AE3A-021EC1AA273F}" type="parTrans" cxnId="{AFB53DFA-B9B6-4C25-A8DB-40A58E2AA930}">
      <dgm:prSet/>
      <dgm:spPr/>
      <dgm:t>
        <a:bodyPr/>
        <a:lstStyle/>
        <a:p>
          <a:endParaRPr lang="en-US"/>
        </a:p>
      </dgm:t>
    </dgm:pt>
    <dgm:pt modelId="{08D81CCC-1C6A-4B70-8A2F-5796D174BD7C}" type="sibTrans" cxnId="{AFB53DFA-B9B6-4C25-A8DB-40A58E2AA930}">
      <dgm:prSet/>
      <dgm:spPr/>
      <dgm:t>
        <a:bodyPr/>
        <a:lstStyle/>
        <a:p>
          <a:endParaRPr lang="en-US"/>
        </a:p>
      </dgm:t>
    </dgm:pt>
    <dgm:pt modelId="{3BF2539A-71EA-43CD-AC45-51813AA4AADE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Historical Data Can be Found and Effectively Prepared to use in Python</a:t>
          </a:r>
        </a:p>
      </dgm:t>
    </dgm:pt>
    <dgm:pt modelId="{62198768-8B49-48BD-B385-8EEF0F77143A}" type="parTrans" cxnId="{0A82EC26-DC7A-4292-B66B-097152474C2C}">
      <dgm:prSet/>
      <dgm:spPr/>
      <dgm:t>
        <a:bodyPr/>
        <a:lstStyle/>
        <a:p>
          <a:endParaRPr lang="en-US"/>
        </a:p>
      </dgm:t>
    </dgm:pt>
    <dgm:pt modelId="{137007A4-C7E2-4073-945E-09C1A0DDB19A}" type="sibTrans" cxnId="{0A82EC26-DC7A-4292-B66B-097152474C2C}">
      <dgm:prSet/>
      <dgm:spPr/>
      <dgm:t>
        <a:bodyPr/>
        <a:lstStyle/>
        <a:p>
          <a:endParaRPr lang="en-US"/>
        </a:p>
      </dgm:t>
    </dgm:pt>
    <dgm:pt modelId="{4EF094B9-92EF-4C9E-8365-9D719534ADF4}">
      <dgm:prSet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/>
            <a:t>You find an appropriate Forecasting technique to generate sound forecasts</a:t>
          </a:r>
        </a:p>
      </dgm:t>
    </dgm:pt>
    <dgm:pt modelId="{48446399-1F53-4423-B410-25387CE0FE9A}" type="parTrans" cxnId="{C822E997-1698-4166-9018-5E19F5526BC0}">
      <dgm:prSet/>
      <dgm:spPr/>
      <dgm:t>
        <a:bodyPr/>
        <a:lstStyle/>
        <a:p>
          <a:endParaRPr lang="en-US"/>
        </a:p>
      </dgm:t>
    </dgm:pt>
    <dgm:pt modelId="{ACB91CD9-B92A-463E-B81D-72396FF64A3F}" type="sibTrans" cxnId="{C822E997-1698-4166-9018-5E19F5526BC0}">
      <dgm:prSet/>
      <dgm:spPr/>
      <dgm:t>
        <a:bodyPr/>
        <a:lstStyle/>
        <a:p>
          <a:endParaRPr lang="en-US"/>
        </a:p>
      </dgm:t>
    </dgm:pt>
    <dgm:pt modelId="{4122BCCA-0834-40C8-BAB2-FB57B17655EF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USE qualitative judgements that are justifiable to augment your variable forecasted estimates</a:t>
          </a:r>
        </a:p>
      </dgm:t>
    </dgm:pt>
    <dgm:pt modelId="{DA041BDA-C6CA-4A13-9FCF-D5F5FF85F0BA}" type="parTrans" cxnId="{5DC87563-92CE-44F5-A3B8-A31EFB173AD6}">
      <dgm:prSet/>
      <dgm:spPr/>
      <dgm:t>
        <a:bodyPr/>
        <a:lstStyle/>
        <a:p>
          <a:endParaRPr lang="en-US"/>
        </a:p>
      </dgm:t>
    </dgm:pt>
    <dgm:pt modelId="{8DBF87CC-D1E8-4D68-80F8-BBEE13FCC20D}" type="sibTrans" cxnId="{5DC87563-92CE-44F5-A3B8-A31EFB173AD6}">
      <dgm:prSet/>
      <dgm:spPr/>
      <dgm:t>
        <a:bodyPr/>
        <a:lstStyle/>
        <a:p>
          <a:endParaRPr lang="en-US"/>
        </a:p>
      </dgm:t>
    </dgm:pt>
    <dgm:pt modelId="{AC7B0614-5644-4204-AE00-A2513460E82F}">
      <dgm:prSet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/>
            <a:t>Implement your Model</a:t>
          </a:r>
          <a:endParaRPr lang="en-US" dirty="0"/>
        </a:p>
      </dgm:t>
    </dgm:pt>
    <dgm:pt modelId="{31BA350D-63D3-4D69-92CF-153AC65A5C79}" type="parTrans" cxnId="{4894BD68-C605-4547-96B0-3861BF000037}">
      <dgm:prSet/>
      <dgm:spPr/>
      <dgm:t>
        <a:bodyPr/>
        <a:lstStyle/>
        <a:p>
          <a:endParaRPr lang="en-US"/>
        </a:p>
      </dgm:t>
    </dgm:pt>
    <dgm:pt modelId="{90414F7A-623E-4A1D-848B-B32B9277F6B7}" type="sibTrans" cxnId="{4894BD68-C605-4547-96B0-3861BF000037}">
      <dgm:prSet/>
      <dgm:spPr/>
      <dgm:t>
        <a:bodyPr/>
        <a:lstStyle/>
        <a:p>
          <a:endParaRPr lang="en-US"/>
        </a:p>
      </dgm:t>
    </dgm:pt>
    <dgm:pt modelId="{18F390D2-458C-4414-BE60-6E5969B0A084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Evaluate and Tweak</a:t>
          </a:r>
        </a:p>
      </dgm:t>
    </dgm:pt>
    <dgm:pt modelId="{C0C2CCA2-9A77-4ED8-B447-C8D6FA7230B5}" type="parTrans" cxnId="{5B825ECC-89B4-4A5D-95E4-52B95E8FE1F6}">
      <dgm:prSet/>
      <dgm:spPr/>
      <dgm:t>
        <a:bodyPr/>
        <a:lstStyle/>
        <a:p>
          <a:endParaRPr lang="en-US"/>
        </a:p>
      </dgm:t>
    </dgm:pt>
    <dgm:pt modelId="{17D37998-25AF-49A6-9DAA-41E35E46CD64}" type="sibTrans" cxnId="{5B825ECC-89B4-4A5D-95E4-52B95E8FE1F6}">
      <dgm:prSet/>
      <dgm:spPr/>
      <dgm:t>
        <a:bodyPr/>
        <a:lstStyle/>
        <a:p>
          <a:endParaRPr lang="en-US"/>
        </a:p>
      </dgm:t>
    </dgm:pt>
    <dgm:pt modelId="{2C57CF73-663F-43FC-B4C7-CE59ACC94141}">
      <dgm:prSet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/>
            <a:t>Make a Decision</a:t>
          </a:r>
          <a:endParaRPr lang="en-US" dirty="0"/>
        </a:p>
      </dgm:t>
    </dgm:pt>
    <dgm:pt modelId="{B7FA68E7-EF36-4F14-AE59-2DEB004CB95A}" type="parTrans" cxnId="{4161A2D8-A0F3-47FA-A14C-D80FEB79792F}">
      <dgm:prSet/>
      <dgm:spPr/>
      <dgm:t>
        <a:bodyPr/>
        <a:lstStyle/>
        <a:p>
          <a:endParaRPr lang="en-US"/>
        </a:p>
      </dgm:t>
    </dgm:pt>
    <dgm:pt modelId="{90305031-5316-4C25-9703-80EB90BB249D}" type="sibTrans" cxnId="{4161A2D8-A0F3-47FA-A14C-D80FEB79792F}">
      <dgm:prSet/>
      <dgm:spPr/>
      <dgm:t>
        <a:bodyPr/>
        <a:lstStyle/>
        <a:p>
          <a:endParaRPr lang="en-US"/>
        </a:p>
      </dgm:t>
    </dgm:pt>
    <dgm:pt modelId="{28D8EFF8-15C5-48BB-8C3E-6095D2AFD568}" type="pres">
      <dgm:prSet presAssocID="{9413A3F6-1AAB-43A2-BCA5-2933344817C1}" presName="compositeShape" presStyleCnt="0">
        <dgm:presLayoutVars>
          <dgm:dir/>
          <dgm:resizeHandles/>
        </dgm:presLayoutVars>
      </dgm:prSet>
      <dgm:spPr/>
    </dgm:pt>
    <dgm:pt modelId="{DC08F5EB-8902-41DF-BD37-B318B81CDB8D}" type="pres">
      <dgm:prSet presAssocID="{9413A3F6-1AAB-43A2-BCA5-2933344817C1}" presName="pyramid" presStyleLbl="node1" presStyleIdx="0" presStyleCnt="1"/>
      <dgm:spPr>
        <a:solidFill>
          <a:srgbClr val="E15F29"/>
        </a:solidFill>
      </dgm:spPr>
    </dgm:pt>
    <dgm:pt modelId="{863B760B-66A2-4177-9376-E7D70B98C96A}" type="pres">
      <dgm:prSet presAssocID="{9413A3F6-1AAB-43A2-BCA5-2933344817C1}" presName="theList" presStyleCnt="0"/>
      <dgm:spPr/>
    </dgm:pt>
    <dgm:pt modelId="{FB3E330A-80FA-4BCE-B3E9-2FBE2B9C6388}" type="pres">
      <dgm:prSet presAssocID="{191BAE4C-2B9B-4C75-9532-C937643938C7}" presName="aNode" presStyleLbl="fgAcc1" presStyleIdx="0" presStyleCnt="8">
        <dgm:presLayoutVars>
          <dgm:bulletEnabled val="1"/>
        </dgm:presLayoutVars>
      </dgm:prSet>
      <dgm:spPr/>
    </dgm:pt>
    <dgm:pt modelId="{14AF5F13-666C-409E-8450-533C51691375}" type="pres">
      <dgm:prSet presAssocID="{191BAE4C-2B9B-4C75-9532-C937643938C7}" presName="aSpace" presStyleCnt="0"/>
      <dgm:spPr/>
    </dgm:pt>
    <dgm:pt modelId="{D6366590-8D5E-4238-861F-281754552AB3}" type="pres">
      <dgm:prSet presAssocID="{2C57CF73-663F-43FC-B4C7-CE59ACC94141}" presName="aNode" presStyleLbl="fgAcc1" presStyleIdx="1" presStyleCnt="8">
        <dgm:presLayoutVars>
          <dgm:bulletEnabled val="1"/>
        </dgm:presLayoutVars>
      </dgm:prSet>
      <dgm:spPr/>
    </dgm:pt>
    <dgm:pt modelId="{DCD6F346-3FA2-4BB5-9B91-C4FCB0B82686}" type="pres">
      <dgm:prSet presAssocID="{2C57CF73-663F-43FC-B4C7-CE59ACC94141}" presName="aSpace" presStyleCnt="0"/>
      <dgm:spPr/>
    </dgm:pt>
    <dgm:pt modelId="{485ED5F2-30B3-4FDA-A2CE-A94FE326F243}" type="pres">
      <dgm:prSet presAssocID="{18F390D2-458C-4414-BE60-6E5969B0A084}" presName="aNode" presStyleLbl="fgAcc1" presStyleIdx="2" presStyleCnt="8">
        <dgm:presLayoutVars>
          <dgm:bulletEnabled val="1"/>
        </dgm:presLayoutVars>
      </dgm:prSet>
      <dgm:spPr/>
    </dgm:pt>
    <dgm:pt modelId="{68303CFD-DBD5-4AAF-8D7D-51E8C1AB95AF}" type="pres">
      <dgm:prSet presAssocID="{18F390D2-458C-4414-BE60-6E5969B0A084}" presName="aSpace" presStyleCnt="0"/>
      <dgm:spPr/>
    </dgm:pt>
    <dgm:pt modelId="{3BF5B7E2-217B-48DE-9BDB-23FF19BCEEC6}" type="pres">
      <dgm:prSet presAssocID="{AC7B0614-5644-4204-AE00-A2513460E82F}" presName="aNode" presStyleLbl="fgAcc1" presStyleIdx="3" presStyleCnt="8">
        <dgm:presLayoutVars>
          <dgm:bulletEnabled val="1"/>
        </dgm:presLayoutVars>
      </dgm:prSet>
      <dgm:spPr/>
    </dgm:pt>
    <dgm:pt modelId="{7D67DF3D-3ED1-4CDA-8AFC-C90812058537}" type="pres">
      <dgm:prSet presAssocID="{AC7B0614-5644-4204-AE00-A2513460E82F}" presName="aSpace" presStyleCnt="0"/>
      <dgm:spPr/>
    </dgm:pt>
    <dgm:pt modelId="{1D914AC2-C4C4-4EF9-B033-55E2258CFDB0}" type="pres">
      <dgm:prSet presAssocID="{4122BCCA-0834-40C8-BAB2-FB57B17655EF}" presName="aNode" presStyleLbl="fgAcc1" presStyleIdx="4" presStyleCnt="8">
        <dgm:presLayoutVars>
          <dgm:bulletEnabled val="1"/>
        </dgm:presLayoutVars>
      </dgm:prSet>
      <dgm:spPr/>
    </dgm:pt>
    <dgm:pt modelId="{29F83EF9-9E04-43BF-A4B4-666E846005E4}" type="pres">
      <dgm:prSet presAssocID="{4122BCCA-0834-40C8-BAB2-FB57B17655EF}" presName="aSpace" presStyleCnt="0"/>
      <dgm:spPr/>
    </dgm:pt>
    <dgm:pt modelId="{C61EDE08-9B55-4DD9-9B5C-9AD2F4A2CD42}" type="pres">
      <dgm:prSet presAssocID="{4EF094B9-92EF-4C9E-8365-9D719534ADF4}" presName="aNode" presStyleLbl="fgAcc1" presStyleIdx="5" presStyleCnt="8">
        <dgm:presLayoutVars>
          <dgm:bulletEnabled val="1"/>
        </dgm:presLayoutVars>
      </dgm:prSet>
      <dgm:spPr/>
    </dgm:pt>
    <dgm:pt modelId="{8CFAB903-4ED7-4730-BD77-A6E0778D7AB2}" type="pres">
      <dgm:prSet presAssocID="{4EF094B9-92EF-4C9E-8365-9D719534ADF4}" presName="aSpace" presStyleCnt="0"/>
      <dgm:spPr/>
    </dgm:pt>
    <dgm:pt modelId="{629A3F49-5C1D-4A8F-A835-6A0EE1A17376}" type="pres">
      <dgm:prSet presAssocID="{3BF2539A-71EA-43CD-AC45-51813AA4AADE}" presName="aNode" presStyleLbl="fgAcc1" presStyleIdx="6" presStyleCnt="8">
        <dgm:presLayoutVars>
          <dgm:bulletEnabled val="1"/>
        </dgm:presLayoutVars>
      </dgm:prSet>
      <dgm:spPr/>
    </dgm:pt>
    <dgm:pt modelId="{1C902D22-6B59-4F78-A6ED-DCDB5D61602E}" type="pres">
      <dgm:prSet presAssocID="{3BF2539A-71EA-43CD-AC45-51813AA4AADE}" presName="aSpace" presStyleCnt="0"/>
      <dgm:spPr/>
    </dgm:pt>
    <dgm:pt modelId="{B8C498B2-0FFD-413B-8E42-A374A5FB5531}" type="pres">
      <dgm:prSet presAssocID="{8D888136-B2F1-43D4-A379-10ECBFE9EC86}" presName="aNode" presStyleLbl="fgAcc1" presStyleIdx="7" presStyleCnt="8">
        <dgm:presLayoutVars>
          <dgm:bulletEnabled val="1"/>
        </dgm:presLayoutVars>
      </dgm:prSet>
      <dgm:spPr/>
    </dgm:pt>
    <dgm:pt modelId="{E6CDDFFF-C70F-4038-A77B-5583179B122D}" type="pres">
      <dgm:prSet presAssocID="{8D888136-B2F1-43D4-A379-10ECBFE9EC86}" presName="aSpace" presStyleCnt="0"/>
      <dgm:spPr/>
    </dgm:pt>
  </dgm:ptLst>
  <dgm:cxnLst>
    <dgm:cxn modelId="{0A82EC26-DC7A-4292-B66B-097152474C2C}" srcId="{9413A3F6-1AAB-43A2-BCA5-2933344817C1}" destId="{3BF2539A-71EA-43CD-AC45-51813AA4AADE}" srcOrd="6" destOrd="0" parTransId="{62198768-8B49-48BD-B385-8EEF0F77143A}" sibTransId="{137007A4-C7E2-4073-945E-09C1A0DDB19A}"/>
    <dgm:cxn modelId="{0875A436-C379-41DB-B3BA-8C3D14A9C2A0}" type="presOf" srcId="{18F390D2-458C-4414-BE60-6E5969B0A084}" destId="{485ED5F2-30B3-4FDA-A2CE-A94FE326F243}" srcOrd="0" destOrd="0" presId="urn:microsoft.com/office/officeart/2005/8/layout/pyramid2"/>
    <dgm:cxn modelId="{D6446A5B-9B80-4248-B519-E2B977BA37C6}" type="presOf" srcId="{AC7B0614-5644-4204-AE00-A2513460E82F}" destId="{3BF5B7E2-217B-48DE-9BDB-23FF19BCEEC6}" srcOrd="0" destOrd="0" presId="urn:microsoft.com/office/officeart/2005/8/layout/pyramid2"/>
    <dgm:cxn modelId="{5DC87563-92CE-44F5-A3B8-A31EFB173AD6}" srcId="{9413A3F6-1AAB-43A2-BCA5-2933344817C1}" destId="{4122BCCA-0834-40C8-BAB2-FB57B17655EF}" srcOrd="4" destOrd="0" parTransId="{DA041BDA-C6CA-4A13-9FCF-D5F5FF85F0BA}" sibTransId="{8DBF87CC-D1E8-4D68-80F8-BBEE13FCC20D}"/>
    <dgm:cxn modelId="{4894BD68-C605-4547-96B0-3861BF000037}" srcId="{9413A3F6-1AAB-43A2-BCA5-2933344817C1}" destId="{AC7B0614-5644-4204-AE00-A2513460E82F}" srcOrd="3" destOrd="0" parTransId="{31BA350D-63D3-4D69-92CF-153AC65A5C79}" sibTransId="{90414F7A-623E-4A1D-848B-B32B9277F6B7}"/>
    <dgm:cxn modelId="{03B91A4B-276F-4E7E-8C8E-3725671419AD}" type="presOf" srcId="{4122BCCA-0834-40C8-BAB2-FB57B17655EF}" destId="{1D914AC2-C4C4-4EF9-B033-55E2258CFDB0}" srcOrd="0" destOrd="0" presId="urn:microsoft.com/office/officeart/2005/8/layout/pyramid2"/>
    <dgm:cxn modelId="{4EAEA786-7F96-40E7-A563-EC04748DAB3E}" type="presOf" srcId="{8D888136-B2F1-43D4-A379-10ECBFE9EC86}" destId="{B8C498B2-0FFD-413B-8E42-A374A5FB5531}" srcOrd="0" destOrd="0" presId="urn:microsoft.com/office/officeart/2005/8/layout/pyramid2"/>
    <dgm:cxn modelId="{C519618B-2CBE-47F6-A4CA-A9DF6BF3F726}" type="presOf" srcId="{9413A3F6-1AAB-43A2-BCA5-2933344817C1}" destId="{28D8EFF8-15C5-48BB-8C3E-6095D2AFD568}" srcOrd="0" destOrd="0" presId="urn:microsoft.com/office/officeart/2005/8/layout/pyramid2"/>
    <dgm:cxn modelId="{C822E997-1698-4166-9018-5E19F5526BC0}" srcId="{9413A3F6-1AAB-43A2-BCA5-2933344817C1}" destId="{4EF094B9-92EF-4C9E-8365-9D719534ADF4}" srcOrd="5" destOrd="0" parTransId="{48446399-1F53-4423-B410-25387CE0FE9A}" sibTransId="{ACB91CD9-B92A-463E-B81D-72396FF64A3F}"/>
    <dgm:cxn modelId="{757CF4A8-D327-4C2D-BBD7-F66D0A8933B7}" type="presOf" srcId="{191BAE4C-2B9B-4C75-9532-C937643938C7}" destId="{FB3E330A-80FA-4BCE-B3E9-2FBE2B9C6388}" srcOrd="0" destOrd="0" presId="urn:microsoft.com/office/officeart/2005/8/layout/pyramid2"/>
    <dgm:cxn modelId="{69E563B3-E476-4109-AF1C-2C755E251594}" srcId="{9413A3F6-1AAB-43A2-BCA5-2933344817C1}" destId="{191BAE4C-2B9B-4C75-9532-C937643938C7}" srcOrd="0" destOrd="0" parTransId="{EC8EF265-4C16-4FE7-B659-61F721783470}" sibTransId="{90F78ECB-2891-4841-B42C-4822E8533B34}"/>
    <dgm:cxn modelId="{5B825ECC-89B4-4A5D-95E4-52B95E8FE1F6}" srcId="{9413A3F6-1AAB-43A2-BCA5-2933344817C1}" destId="{18F390D2-458C-4414-BE60-6E5969B0A084}" srcOrd="2" destOrd="0" parTransId="{C0C2CCA2-9A77-4ED8-B447-C8D6FA7230B5}" sibTransId="{17D37998-25AF-49A6-9DAA-41E35E46CD64}"/>
    <dgm:cxn modelId="{3C9CC0D0-4545-4E16-8722-D898663C325C}" type="presOf" srcId="{4EF094B9-92EF-4C9E-8365-9D719534ADF4}" destId="{C61EDE08-9B55-4DD9-9B5C-9AD2F4A2CD42}" srcOrd="0" destOrd="0" presId="urn:microsoft.com/office/officeart/2005/8/layout/pyramid2"/>
    <dgm:cxn modelId="{4161A2D8-A0F3-47FA-A14C-D80FEB79792F}" srcId="{9413A3F6-1AAB-43A2-BCA5-2933344817C1}" destId="{2C57CF73-663F-43FC-B4C7-CE59ACC94141}" srcOrd="1" destOrd="0" parTransId="{B7FA68E7-EF36-4F14-AE59-2DEB004CB95A}" sibTransId="{90305031-5316-4C25-9703-80EB90BB249D}"/>
    <dgm:cxn modelId="{E11652ED-8299-4E99-93AE-48A57A45482E}" type="presOf" srcId="{2C57CF73-663F-43FC-B4C7-CE59ACC94141}" destId="{D6366590-8D5E-4238-861F-281754552AB3}" srcOrd="0" destOrd="0" presId="urn:microsoft.com/office/officeart/2005/8/layout/pyramid2"/>
    <dgm:cxn modelId="{AC7934F5-C8B7-47EB-BB8F-D13415EA23CD}" type="presOf" srcId="{3BF2539A-71EA-43CD-AC45-51813AA4AADE}" destId="{629A3F49-5C1D-4A8F-A835-6A0EE1A17376}" srcOrd="0" destOrd="0" presId="urn:microsoft.com/office/officeart/2005/8/layout/pyramid2"/>
    <dgm:cxn modelId="{AFB53DFA-B9B6-4C25-A8DB-40A58E2AA930}" srcId="{9413A3F6-1AAB-43A2-BCA5-2933344817C1}" destId="{8D888136-B2F1-43D4-A379-10ECBFE9EC86}" srcOrd="7" destOrd="0" parTransId="{427C2CB9-0934-465A-AE3A-021EC1AA273F}" sibTransId="{08D81CCC-1C6A-4B70-8A2F-5796D174BD7C}"/>
    <dgm:cxn modelId="{DA56C5FA-2357-4746-A4F2-0D471B740713}" type="presParOf" srcId="{28D8EFF8-15C5-48BB-8C3E-6095D2AFD568}" destId="{DC08F5EB-8902-41DF-BD37-B318B81CDB8D}" srcOrd="0" destOrd="0" presId="urn:microsoft.com/office/officeart/2005/8/layout/pyramid2"/>
    <dgm:cxn modelId="{DA7FBA47-5B80-4DEC-8046-4E7DAA559B2E}" type="presParOf" srcId="{28D8EFF8-15C5-48BB-8C3E-6095D2AFD568}" destId="{863B760B-66A2-4177-9376-E7D70B98C96A}" srcOrd="1" destOrd="0" presId="urn:microsoft.com/office/officeart/2005/8/layout/pyramid2"/>
    <dgm:cxn modelId="{A4C2D27D-1FE6-4568-88B5-CBD83CFFB1E3}" type="presParOf" srcId="{863B760B-66A2-4177-9376-E7D70B98C96A}" destId="{FB3E330A-80FA-4BCE-B3E9-2FBE2B9C6388}" srcOrd="0" destOrd="0" presId="urn:microsoft.com/office/officeart/2005/8/layout/pyramid2"/>
    <dgm:cxn modelId="{2C0DBB22-6F4F-4137-A207-76181CDFCCF1}" type="presParOf" srcId="{863B760B-66A2-4177-9376-E7D70B98C96A}" destId="{14AF5F13-666C-409E-8450-533C51691375}" srcOrd="1" destOrd="0" presId="urn:microsoft.com/office/officeart/2005/8/layout/pyramid2"/>
    <dgm:cxn modelId="{C5DBE619-4209-42BD-AF83-D026BA58F9E0}" type="presParOf" srcId="{863B760B-66A2-4177-9376-E7D70B98C96A}" destId="{D6366590-8D5E-4238-861F-281754552AB3}" srcOrd="2" destOrd="0" presId="urn:microsoft.com/office/officeart/2005/8/layout/pyramid2"/>
    <dgm:cxn modelId="{B8DB6AF6-48F1-4592-9BDA-66BDB136A9C9}" type="presParOf" srcId="{863B760B-66A2-4177-9376-E7D70B98C96A}" destId="{DCD6F346-3FA2-4BB5-9B91-C4FCB0B82686}" srcOrd="3" destOrd="0" presId="urn:microsoft.com/office/officeart/2005/8/layout/pyramid2"/>
    <dgm:cxn modelId="{96A2559E-5B8A-4C85-96B2-04EE7AB44B5E}" type="presParOf" srcId="{863B760B-66A2-4177-9376-E7D70B98C96A}" destId="{485ED5F2-30B3-4FDA-A2CE-A94FE326F243}" srcOrd="4" destOrd="0" presId="urn:microsoft.com/office/officeart/2005/8/layout/pyramid2"/>
    <dgm:cxn modelId="{4BA58458-6E1B-4996-B362-E733BDFC5456}" type="presParOf" srcId="{863B760B-66A2-4177-9376-E7D70B98C96A}" destId="{68303CFD-DBD5-4AAF-8D7D-51E8C1AB95AF}" srcOrd="5" destOrd="0" presId="urn:microsoft.com/office/officeart/2005/8/layout/pyramid2"/>
    <dgm:cxn modelId="{0252DFF1-21C8-4B43-9507-F0F22D33BD90}" type="presParOf" srcId="{863B760B-66A2-4177-9376-E7D70B98C96A}" destId="{3BF5B7E2-217B-48DE-9BDB-23FF19BCEEC6}" srcOrd="6" destOrd="0" presId="urn:microsoft.com/office/officeart/2005/8/layout/pyramid2"/>
    <dgm:cxn modelId="{F40F6339-7929-4313-8F4C-0FB91887620A}" type="presParOf" srcId="{863B760B-66A2-4177-9376-E7D70B98C96A}" destId="{7D67DF3D-3ED1-4CDA-8AFC-C90812058537}" srcOrd="7" destOrd="0" presId="urn:microsoft.com/office/officeart/2005/8/layout/pyramid2"/>
    <dgm:cxn modelId="{CB8ABF7D-D542-421A-9A56-2F9E0C167DB1}" type="presParOf" srcId="{863B760B-66A2-4177-9376-E7D70B98C96A}" destId="{1D914AC2-C4C4-4EF9-B033-55E2258CFDB0}" srcOrd="8" destOrd="0" presId="urn:microsoft.com/office/officeart/2005/8/layout/pyramid2"/>
    <dgm:cxn modelId="{B0BDE7D0-856F-4E70-88F8-374BF21CDD03}" type="presParOf" srcId="{863B760B-66A2-4177-9376-E7D70B98C96A}" destId="{29F83EF9-9E04-43BF-A4B4-666E846005E4}" srcOrd="9" destOrd="0" presId="urn:microsoft.com/office/officeart/2005/8/layout/pyramid2"/>
    <dgm:cxn modelId="{D4416225-311B-4A91-A4AE-784818014FDC}" type="presParOf" srcId="{863B760B-66A2-4177-9376-E7D70B98C96A}" destId="{C61EDE08-9B55-4DD9-9B5C-9AD2F4A2CD42}" srcOrd="10" destOrd="0" presId="urn:microsoft.com/office/officeart/2005/8/layout/pyramid2"/>
    <dgm:cxn modelId="{09F75C46-4599-4B1C-B323-9D260D55717B}" type="presParOf" srcId="{863B760B-66A2-4177-9376-E7D70B98C96A}" destId="{8CFAB903-4ED7-4730-BD77-A6E0778D7AB2}" srcOrd="11" destOrd="0" presId="urn:microsoft.com/office/officeart/2005/8/layout/pyramid2"/>
    <dgm:cxn modelId="{09908006-FFE7-4A20-866D-79E9BD403330}" type="presParOf" srcId="{863B760B-66A2-4177-9376-E7D70B98C96A}" destId="{629A3F49-5C1D-4A8F-A835-6A0EE1A17376}" srcOrd="12" destOrd="0" presId="urn:microsoft.com/office/officeart/2005/8/layout/pyramid2"/>
    <dgm:cxn modelId="{3F97B890-33B2-4888-B4F0-C7D658AB5533}" type="presParOf" srcId="{863B760B-66A2-4177-9376-E7D70B98C96A}" destId="{1C902D22-6B59-4F78-A6ED-DCDB5D61602E}" srcOrd="13" destOrd="0" presId="urn:microsoft.com/office/officeart/2005/8/layout/pyramid2"/>
    <dgm:cxn modelId="{91876009-C572-4B77-AFE5-3894459C7E7F}" type="presParOf" srcId="{863B760B-66A2-4177-9376-E7D70B98C96A}" destId="{B8C498B2-0FFD-413B-8E42-A374A5FB5531}" srcOrd="14" destOrd="0" presId="urn:microsoft.com/office/officeart/2005/8/layout/pyramid2"/>
    <dgm:cxn modelId="{AC077E1C-25F9-4B8B-89EC-0F7C5E52DF00}" type="presParOf" srcId="{863B760B-66A2-4177-9376-E7D70B98C96A}" destId="{E6CDDFFF-C70F-4038-A77B-5583179B122D}" srcOrd="1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8F5EB-8902-41DF-BD37-B318B81CDB8D}">
      <dsp:nvSpPr>
        <dsp:cNvPr id="0" name=""/>
        <dsp:cNvSpPr/>
      </dsp:nvSpPr>
      <dsp:spPr>
        <a:xfrm>
          <a:off x="2083198" y="0"/>
          <a:ext cx="6100354" cy="6100354"/>
        </a:xfrm>
        <a:prstGeom prst="triangle">
          <a:avLst/>
        </a:prstGeom>
        <a:solidFill>
          <a:srgbClr val="E15F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E330A-80FA-4BCE-B3E9-2FBE2B9C6388}">
      <dsp:nvSpPr>
        <dsp:cNvPr id="0" name=""/>
        <dsp:cNvSpPr/>
      </dsp:nvSpPr>
      <dsp:spPr>
        <a:xfrm>
          <a:off x="5133375" y="610631"/>
          <a:ext cx="3965230" cy="542121"/>
        </a:xfrm>
        <a:prstGeom prst="round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Review Decision and Update</a:t>
          </a:r>
        </a:p>
      </dsp:txBody>
      <dsp:txXfrm>
        <a:off x="5159839" y="637095"/>
        <a:ext cx="3912302" cy="489193"/>
      </dsp:txXfrm>
    </dsp:sp>
    <dsp:sp modelId="{D6366590-8D5E-4238-861F-281754552AB3}">
      <dsp:nvSpPr>
        <dsp:cNvPr id="0" name=""/>
        <dsp:cNvSpPr/>
      </dsp:nvSpPr>
      <dsp:spPr>
        <a:xfrm>
          <a:off x="5133375" y="1220517"/>
          <a:ext cx="3965230" cy="542121"/>
        </a:xfrm>
        <a:prstGeom prst="roundRect">
          <a:avLst/>
        </a:prstGeom>
        <a:solidFill>
          <a:srgbClr val="00B0F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Make a Decision</a:t>
          </a:r>
          <a:endParaRPr lang="en-US" sz="1400" kern="1200" dirty="0"/>
        </a:p>
      </dsp:txBody>
      <dsp:txXfrm>
        <a:off x="5159839" y="1246981"/>
        <a:ext cx="3912302" cy="489193"/>
      </dsp:txXfrm>
    </dsp:sp>
    <dsp:sp modelId="{485ED5F2-30B3-4FDA-A2CE-A94FE326F243}">
      <dsp:nvSpPr>
        <dsp:cNvPr id="0" name=""/>
        <dsp:cNvSpPr/>
      </dsp:nvSpPr>
      <dsp:spPr>
        <a:xfrm>
          <a:off x="5133375" y="1830404"/>
          <a:ext cx="3965230" cy="542121"/>
        </a:xfrm>
        <a:prstGeom prst="round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Evaluate and Tweak</a:t>
          </a:r>
        </a:p>
      </dsp:txBody>
      <dsp:txXfrm>
        <a:off x="5159839" y="1856868"/>
        <a:ext cx="3912302" cy="489193"/>
      </dsp:txXfrm>
    </dsp:sp>
    <dsp:sp modelId="{3BF5B7E2-217B-48DE-9BDB-23FF19BCEEC6}">
      <dsp:nvSpPr>
        <dsp:cNvPr id="0" name=""/>
        <dsp:cNvSpPr/>
      </dsp:nvSpPr>
      <dsp:spPr>
        <a:xfrm>
          <a:off x="5133375" y="2440290"/>
          <a:ext cx="3965230" cy="542121"/>
        </a:xfrm>
        <a:prstGeom prst="roundRect">
          <a:avLst/>
        </a:prstGeom>
        <a:solidFill>
          <a:srgbClr val="00B0F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Implement your Model</a:t>
          </a:r>
          <a:endParaRPr lang="en-US" sz="1400" kern="1200" dirty="0"/>
        </a:p>
      </dsp:txBody>
      <dsp:txXfrm>
        <a:off x="5159839" y="2466754"/>
        <a:ext cx="3912302" cy="489193"/>
      </dsp:txXfrm>
    </dsp:sp>
    <dsp:sp modelId="{1D914AC2-C4C4-4EF9-B033-55E2258CFDB0}">
      <dsp:nvSpPr>
        <dsp:cNvPr id="0" name=""/>
        <dsp:cNvSpPr/>
      </dsp:nvSpPr>
      <dsp:spPr>
        <a:xfrm>
          <a:off x="5133375" y="3050177"/>
          <a:ext cx="3965230" cy="542121"/>
        </a:xfrm>
        <a:prstGeom prst="round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qualitative judgements that are justifiable to augment your variable forecasted estimates</a:t>
          </a:r>
        </a:p>
      </dsp:txBody>
      <dsp:txXfrm>
        <a:off x="5159839" y="3076641"/>
        <a:ext cx="3912302" cy="489193"/>
      </dsp:txXfrm>
    </dsp:sp>
    <dsp:sp modelId="{C61EDE08-9B55-4DD9-9B5C-9AD2F4A2CD42}">
      <dsp:nvSpPr>
        <dsp:cNvPr id="0" name=""/>
        <dsp:cNvSpPr/>
      </dsp:nvSpPr>
      <dsp:spPr>
        <a:xfrm>
          <a:off x="5133375" y="3660063"/>
          <a:ext cx="3965230" cy="542121"/>
        </a:xfrm>
        <a:prstGeom prst="roundRect">
          <a:avLst/>
        </a:prstGeom>
        <a:solidFill>
          <a:srgbClr val="00B0F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You find an appropriate Forecasting technique to generate sound forecasts</a:t>
          </a:r>
        </a:p>
      </dsp:txBody>
      <dsp:txXfrm>
        <a:off x="5159839" y="3686527"/>
        <a:ext cx="3912302" cy="489193"/>
      </dsp:txXfrm>
    </dsp:sp>
    <dsp:sp modelId="{629A3F49-5C1D-4A8F-A835-6A0EE1A17376}">
      <dsp:nvSpPr>
        <dsp:cNvPr id="0" name=""/>
        <dsp:cNvSpPr/>
      </dsp:nvSpPr>
      <dsp:spPr>
        <a:xfrm>
          <a:off x="5133375" y="4269949"/>
          <a:ext cx="3965230" cy="542121"/>
        </a:xfrm>
        <a:prstGeom prst="round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Historical Data Can be Found and Effectively Prepared to use in Python</a:t>
          </a:r>
        </a:p>
      </dsp:txBody>
      <dsp:txXfrm>
        <a:off x="5159839" y="4296413"/>
        <a:ext cx="3912302" cy="489193"/>
      </dsp:txXfrm>
    </dsp:sp>
    <dsp:sp modelId="{B8C498B2-0FFD-413B-8E42-A374A5FB5531}">
      <dsp:nvSpPr>
        <dsp:cNvPr id="0" name=""/>
        <dsp:cNvSpPr/>
      </dsp:nvSpPr>
      <dsp:spPr>
        <a:xfrm>
          <a:off x="5133375" y="4879836"/>
          <a:ext cx="3965230" cy="542121"/>
        </a:xfrm>
        <a:prstGeom prst="roundRect">
          <a:avLst/>
        </a:prstGeom>
        <a:solidFill>
          <a:srgbClr val="00B0F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Model Makes Economic Sense</a:t>
          </a:r>
        </a:p>
      </dsp:txBody>
      <dsp:txXfrm>
        <a:off x="5159839" y="4906300"/>
        <a:ext cx="3912302" cy="489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6243700-037D-4C41-9591-01827FFE6D52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CDD3980-AC6A-7C4D-88C2-28C7C1853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1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ran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CE77-779F-D74A-9200-84A1C668C2B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BDE-F8BA-164A-81A1-2066374124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arroll University_Reverse Vertica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175" y="1588998"/>
            <a:ext cx="5453650" cy="342606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0DC2-5B60-A645-A865-3251ED29A70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89EC6-73CA-FF44-A0BC-F01398938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0DC2-5B60-A645-A865-3251ED29A70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89EC6-73CA-FF44-A0BC-F01398938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Presenta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ran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76458"/>
            <a:ext cx="1735318" cy="39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965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762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CE77-779F-D74A-9200-84A1C668C2B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BDE-F8BA-164A-81A1-20663741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7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3199-86C6-3E44-8FC7-B81A06F7CDB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D8C-19C5-BA43-8E8A-03893FC65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3199-86C6-3E44-8FC7-B81A06F7CDB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D8C-19C5-BA43-8E8A-03893FC65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3199-86C6-3E44-8FC7-B81A06F7CDB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D8C-19C5-BA43-8E8A-03893FC65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3199-86C6-3E44-8FC7-B81A06F7CDB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D8C-19C5-BA43-8E8A-03893FC65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3199-86C6-3E44-8FC7-B81A06F7CDB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D8C-19C5-BA43-8E8A-03893FC65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3199-86C6-3E44-8FC7-B81A06F7CDB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D8C-19C5-BA43-8E8A-03893FC65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3199-86C6-3E44-8FC7-B81A06F7CDB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D8C-19C5-BA43-8E8A-03893FC65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resenta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ran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76458"/>
            <a:ext cx="1735318" cy="39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965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762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CE77-779F-D74A-9200-84A1C668C2B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BDE-F8BA-164A-81A1-2066374124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AB0-D135-BB46-9E25-9B9217A3E7F7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F050-E292-744B-B738-F1A4B4AB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79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AB0-D135-BB46-9E25-9B9217A3E7F7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F050-E292-744B-B738-F1A4B4AB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41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AB0-D135-BB46-9E25-9B9217A3E7F7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F050-E292-744B-B738-F1A4B4AB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91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AB0-D135-BB46-9E25-9B9217A3E7F7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F050-E292-744B-B738-F1A4B4AB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49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AB0-D135-BB46-9E25-9B9217A3E7F7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F050-E292-744B-B738-F1A4B4AB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32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AB0-D135-BB46-9E25-9B9217A3E7F7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F050-E292-744B-B738-F1A4B4AB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14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AB0-D135-BB46-9E25-9B9217A3E7F7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F050-E292-744B-B738-F1A4B4AB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4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ark 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965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762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CE77-779F-D74A-9200-84A1C668C2B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BDE-F8BA-164A-81A1-2066374124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76458"/>
            <a:ext cx="1735318" cy="39822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Light 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01226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8095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CE77-779F-D74A-9200-84A1C668C2B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BDE-F8BA-164A-81A1-2066374124E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81138"/>
            <a:ext cx="1724843" cy="3958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0DC2-5B60-A645-A865-3251ED29A70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89EC6-73CA-FF44-A0BC-F01398938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0DC2-5B60-A645-A865-3251ED29A70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89EC6-73CA-FF44-A0BC-F01398938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0DC2-5B60-A645-A865-3251ED29A70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89EC6-73CA-FF44-A0BC-F01398938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0DC2-5B60-A645-A865-3251ED29A70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89EC6-73CA-FF44-A0BC-F01398938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0DC2-5B60-A645-A865-3251ED29A70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89EC6-73CA-FF44-A0BC-F01398938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5.jp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CE77-779F-D74A-9200-84A1C668C2B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89BDE-F8BA-164A-81A1-20663741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0122.jpg"/>
          <p:cNvPicPr>
            <a:picLocks noChangeAspect="1"/>
          </p:cNvPicPr>
          <p:nvPr userDrawn="1"/>
        </p:nvPicPr>
        <p:blipFill rotWithShape="1">
          <a:blip r:embed="rId10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1297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50DC2-5B60-A645-A865-3251ED29A70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440EE-55E3-3C4A-B8A4-EC23A263A3E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81138"/>
            <a:ext cx="1724843" cy="3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8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9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53199-86C6-3E44-8FC7-B81A06F7CDB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82D8C-19C5-BA43-8E8A-03893FC6526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81138"/>
            <a:ext cx="1724843" cy="3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09AB0-D135-BB46-9E25-9B9217A3E7F7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F050-E292-744B-B738-F1A4B4ABAE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81138"/>
            <a:ext cx="1724843" cy="3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9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23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3790" y="365125"/>
            <a:ext cx="10533775" cy="1006475"/>
          </a:xfrm>
        </p:spPr>
        <p:txBody>
          <a:bodyPr>
            <a:normAutofit/>
          </a:bodyPr>
          <a:lstStyle/>
          <a:p>
            <a:r>
              <a:rPr lang="en-US" b="1" dirty="0"/>
              <a:t>Trends using Temperature Data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DDF2DDA-1A64-476F-8FB3-D2E547CDA1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980183"/>
              </p:ext>
            </p:extLst>
          </p:nvPr>
        </p:nvGraphicFramePr>
        <p:xfrm>
          <a:off x="3810000" y="39955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DDF2DDA-1A64-476F-8FB3-D2E547CDA1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973903"/>
              </p:ext>
            </p:extLst>
          </p:nvPr>
        </p:nvGraphicFramePr>
        <p:xfrm>
          <a:off x="6682409" y="1371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DDF2DDA-1A64-476F-8FB3-D2E547CDA1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2238178"/>
              </p:ext>
            </p:extLst>
          </p:nvPr>
        </p:nvGraphicFramePr>
        <p:xfrm>
          <a:off x="858078" y="139147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420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64E4-7F60-4221-9884-FD44341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50F6-BDAB-43DD-A1E8-BD786284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720"/>
            <a:ext cx="11097768" cy="4084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y</a:t>
            </a:r>
            <a:r>
              <a:rPr lang="en-US" sz="3600" baseline="-25000" dirty="0" err="1"/>
              <a:t>i</a:t>
            </a:r>
            <a:r>
              <a:rPr lang="en-US" sz="3600" dirty="0"/>
              <a:t> = a</a:t>
            </a:r>
            <a:r>
              <a:rPr lang="en-US" sz="3600" baseline="-25000" dirty="0"/>
              <a:t>0</a:t>
            </a:r>
            <a:r>
              <a:rPr lang="en-US" sz="3600" dirty="0"/>
              <a:t> + b</a:t>
            </a:r>
            <a:r>
              <a:rPr lang="en-US" sz="3600" baseline="-25000" dirty="0"/>
              <a:t>1</a:t>
            </a:r>
            <a:r>
              <a:rPr lang="en-US" sz="3600" dirty="0"/>
              <a:t>x</a:t>
            </a:r>
            <a:r>
              <a:rPr lang="en-US" sz="3600" baseline="-25000" dirty="0"/>
              <a:t>i1</a:t>
            </a:r>
            <a:r>
              <a:rPr lang="en-US" sz="3600" dirty="0"/>
              <a:t> + b</a:t>
            </a:r>
            <a:r>
              <a:rPr lang="en-US" sz="3600" baseline="-25000" dirty="0"/>
              <a:t>2</a:t>
            </a:r>
            <a:r>
              <a:rPr lang="en-US" sz="3600" dirty="0"/>
              <a:t>x</a:t>
            </a:r>
            <a:r>
              <a:rPr lang="en-US" sz="3600" baseline="-25000" dirty="0"/>
              <a:t>i2 </a:t>
            </a:r>
            <a:r>
              <a:rPr lang="en-US" sz="3600" dirty="0"/>
              <a:t>+ b</a:t>
            </a:r>
            <a:r>
              <a:rPr lang="en-US" sz="3600" baseline="-25000" dirty="0"/>
              <a:t>3</a:t>
            </a:r>
            <a:r>
              <a:rPr lang="en-US" sz="3600" dirty="0"/>
              <a:t>x</a:t>
            </a:r>
            <a:r>
              <a:rPr lang="en-US" sz="3600" baseline="-25000" dirty="0"/>
              <a:t>i3 </a:t>
            </a:r>
            <a:r>
              <a:rPr lang="en-US" sz="3600" dirty="0"/>
              <a:t>+ b</a:t>
            </a:r>
            <a:r>
              <a:rPr lang="en-US" sz="3600" baseline="-25000" dirty="0"/>
              <a:t>4</a:t>
            </a:r>
            <a:r>
              <a:rPr lang="en-US" sz="3600" dirty="0"/>
              <a:t>x</a:t>
            </a:r>
            <a:r>
              <a:rPr lang="en-US" sz="3600" baseline="-25000" dirty="0"/>
              <a:t>i4 </a:t>
            </a:r>
            <a:r>
              <a:rPr lang="en-US" sz="3600" dirty="0"/>
              <a:t>where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err="1"/>
              <a:t>y</a:t>
            </a:r>
            <a:r>
              <a:rPr lang="en-US" sz="3200" baseline="-25000" dirty="0" err="1"/>
              <a:t>i</a:t>
            </a:r>
            <a:r>
              <a:rPr lang="en-US" sz="3200" dirty="0"/>
              <a:t> = dependent variable: price of XOM (Exxon Mobil)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x</a:t>
            </a:r>
            <a:r>
              <a:rPr lang="en-US" sz="3200" baseline="-25000" dirty="0"/>
              <a:t>i1</a:t>
            </a:r>
            <a:r>
              <a:rPr lang="en-US" sz="3200" dirty="0"/>
              <a:t> = interest rates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x</a:t>
            </a:r>
            <a:r>
              <a:rPr lang="en-US" sz="3200" baseline="-25000" dirty="0"/>
              <a:t>i2 </a:t>
            </a:r>
            <a:r>
              <a:rPr lang="en-US" sz="3200" dirty="0"/>
              <a:t>= oil price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x</a:t>
            </a:r>
            <a:r>
              <a:rPr lang="en-US" sz="3200" baseline="-25000" dirty="0"/>
              <a:t>i3 </a:t>
            </a:r>
            <a:r>
              <a:rPr lang="en-US" sz="3200" dirty="0"/>
              <a:t>= value of S&amp;P 500 index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x</a:t>
            </a:r>
            <a:r>
              <a:rPr lang="en-US" sz="3200" baseline="-25000" dirty="0"/>
              <a:t>i4</a:t>
            </a:r>
            <a:r>
              <a:rPr lang="en-US" sz="3200" dirty="0"/>
              <a:t>= price of oil futures</a:t>
            </a:r>
          </a:p>
          <a:p>
            <a:pPr marL="914400" indent="0">
              <a:buNone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1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2E79-A315-4E90-B0DA-94B95FD3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AE5B-41B6-4772-BC60-EBE5710E1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Qualitative versus quantitative</a:t>
            </a:r>
          </a:p>
          <a:p>
            <a:r>
              <a:rPr lang="en-US" dirty="0"/>
              <a:t>Naïve forecasts</a:t>
            </a:r>
          </a:p>
          <a:p>
            <a:r>
              <a:rPr lang="en-US" dirty="0"/>
              <a:t>Moving averages</a:t>
            </a:r>
          </a:p>
          <a:p>
            <a:r>
              <a:rPr lang="en-US" dirty="0"/>
              <a:t>Linear regression forecasts</a:t>
            </a:r>
          </a:p>
          <a:p>
            <a:r>
              <a:rPr lang="en-US" dirty="0"/>
              <a:t>Multiple regression forecasts</a:t>
            </a:r>
          </a:p>
        </p:txBody>
      </p:sp>
    </p:spTree>
    <p:extLst>
      <p:ext uri="{BB962C8B-B14F-4D97-AF65-F5344CB8AC3E}">
        <p14:creationId xmlns:p14="http://schemas.microsoft.com/office/powerpoint/2010/main" val="271886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2E79-A315-4E90-B0DA-94B95FD3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1049000" cy="1325563"/>
          </a:xfrm>
        </p:spPr>
        <p:txBody>
          <a:bodyPr/>
          <a:lstStyle/>
          <a:p>
            <a:r>
              <a:rPr lang="en-US" dirty="0"/>
              <a:t>Qualitative versus Quantitative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AE5B-41B6-4772-BC60-EBE5710E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88" y="1316736"/>
            <a:ext cx="12021312" cy="4523233"/>
          </a:xfrm>
        </p:spPr>
        <p:txBody>
          <a:bodyPr>
            <a:noAutofit/>
          </a:bodyPr>
          <a:lstStyle/>
          <a:p>
            <a:r>
              <a:rPr lang="en-US" sz="2200" b="1" u="sng" dirty="0"/>
              <a:t>Qualitative</a:t>
            </a:r>
          </a:p>
          <a:p>
            <a:pPr lvl="1"/>
            <a:r>
              <a:rPr lang="en-US" sz="2000" dirty="0"/>
              <a:t>Come from experience and “instincts” of veteran business professionals (human judgement)</a:t>
            </a:r>
          </a:p>
          <a:p>
            <a:pPr lvl="1"/>
            <a:r>
              <a:rPr lang="en-US" sz="2000" dirty="0"/>
              <a:t>Allows for quick decisions and/or changes as new information comes forward.</a:t>
            </a:r>
          </a:p>
          <a:p>
            <a:pPr lvl="1"/>
            <a:r>
              <a:rPr lang="en-US" sz="2000" dirty="0"/>
              <a:t>This is the approach used by the President in leading the USA </a:t>
            </a:r>
          </a:p>
          <a:p>
            <a:pPr lvl="1"/>
            <a:r>
              <a:rPr lang="en-US" sz="2000" dirty="0"/>
              <a:t>Often use focus groups, asking opinion/views of employees and/or customers</a:t>
            </a:r>
          </a:p>
          <a:p>
            <a:pPr lvl="1"/>
            <a:r>
              <a:rPr lang="en-US" sz="2000" dirty="0"/>
              <a:t>Very difficult to teach this style/approach and greater errors made without the experiences. Can bias your forecasts and reduce your success/accuracy.</a:t>
            </a:r>
          </a:p>
          <a:p>
            <a:r>
              <a:rPr lang="en-US" sz="2200" b="1" u="sng" dirty="0"/>
              <a:t>Quantitative</a:t>
            </a:r>
          </a:p>
          <a:p>
            <a:pPr lvl="1"/>
            <a:r>
              <a:rPr lang="en-US" sz="2000" dirty="0"/>
              <a:t>Based on a scientific mathematics approach to evaluating data and making decisions</a:t>
            </a:r>
          </a:p>
          <a:p>
            <a:pPr lvl="1"/>
            <a:r>
              <a:rPr lang="en-US" sz="2000" dirty="0"/>
              <a:t>Using forecasting models based on historical data.  Problem is correct or enough data are not available to make the models function most effectively.</a:t>
            </a:r>
          </a:p>
          <a:p>
            <a:pPr lvl="1"/>
            <a:r>
              <a:rPr lang="en-US" sz="2000" dirty="0"/>
              <a:t>Often integrated with statistics to evaluate likelihood which reduces errors and perceived as consistent and very objective.</a:t>
            </a:r>
          </a:p>
        </p:txBody>
      </p:sp>
    </p:spTree>
    <p:extLst>
      <p:ext uri="{BB962C8B-B14F-4D97-AF65-F5344CB8AC3E}">
        <p14:creationId xmlns:p14="http://schemas.microsoft.com/office/powerpoint/2010/main" val="191841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2E79-A315-4E90-B0DA-94B95FD3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1049000" cy="1325563"/>
          </a:xfrm>
        </p:spPr>
        <p:txBody>
          <a:bodyPr/>
          <a:lstStyle/>
          <a:p>
            <a:r>
              <a:rPr lang="en-US" dirty="0"/>
              <a:t>Naïve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AE5B-41B6-4772-BC60-EBE5710E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4272"/>
            <a:ext cx="11887200" cy="4425697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General Naïve</a:t>
            </a:r>
          </a:p>
          <a:p>
            <a:pPr lvl="1"/>
            <a:r>
              <a:rPr lang="en-US" dirty="0"/>
              <a:t>Next period value = most recent period value</a:t>
            </a:r>
          </a:p>
          <a:p>
            <a:pPr lvl="1"/>
            <a:r>
              <a:rPr lang="en-US" dirty="0"/>
              <a:t>Appropriate in time series data like FRED </a:t>
            </a:r>
            <a:r>
              <a:rPr lang="en-US" sz="1800" dirty="0"/>
              <a:t>(use </a:t>
            </a:r>
            <a:r>
              <a:rPr lang="en-US" sz="1800" dirty="0">
                <a:solidFill>
                  <a:srgbClr val="FF0000"/>
                </a:solidFill>
              </a:rPr>
              <a:t>BUS391 – Week 03 – Final Excel Data.xlsx</a:t>
            </a:r>
            <a:r>
              <a:rPr lang="en-US" sz="1800" dirty="0"/>
              <a:t>) </a:t>
            </a:r>
          </a:p>
          <a:p>
            <a:pPr lvl="1"/>
            <a:r>
              <a:rPr lang="en-US" dirty="0"/>
              <a:t>Can be used to compare all other models</a:t>
            </a:r>
          </a:p>
          <a:p>
            <a:r>
              <a:rPr lang="en-US" u="sng" dirty="0"/>
              <a:t>Naïve + Drift</a:t>
            </a:r>
          </a:p>
          <a:p>
            <a:pPr lvl="1"/>
            <a:r>
              <a:rPr lang="en-US" dirty="0"/>
              <a:t>Equals previous period plus/minus some amount with each time change (</a:t>
            </a:r>
            <a:r>
              <a:rPr lang="en-US" dirty="0" err="1"/>
              <a:t>r.g.</a:t>
            </a:r>
            <a:r>
              <a:rPr lang="en-US" dirty="0"/>
              <a:t>, Federal Reserve announce a 0.25% change in the Fed Funds rate)</a:t>
            </a:r>
          </a:p>
          <a:p>
            <a:r>
              <a:rPr lang="en-US" u="sng" dirty="0"/>
              <a:t>Naïve + Seasonal</a:t>
            </a:r>
          </a:p>
          <a:p>
            <a:pPr lvl="1"/>
            <a:r>
              <a:rPr lang="en-US" dirty="0"/>
              <a:t>Forecast period equals the exact same period in the previous matching season (December 2019 used to forecast December 2020) plus an adjustment.</a:t>
            </a:r>
          </a:p>
          <a:p>
            <a:pPr lvl="1"/>
            <a:r>
              <a:rPr lang="en-US" dirty="0"/>
              <a:t>E.g., Grow sales 5% so used December 2019 * (1+.05) = December 2020</a:t>
            </a:r>
          </a:p>
        </p:txBody>
      </p:sp>
    </p:spTree>
    <p:extLst>
      <p:ext uri="{BB962C8B-B14F-4D97-AF65-F5344CB8AC3E}">
        <p14:creationId xmlns:p14="http://schemas.microsoft.com/office/powerpoint/2010/main" val="282974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2E79-A315-4E90-B0DA-94B95FD3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1049000" cy="1325563"/>
          </a:xfrm>
        </p:spPr>
        <p:txBody>
          <a:bodyPr/>
          <a:lstStyle/>
          <a:p>
            <a:r>
              <a:rPr lang="en-US" dirty="0"/>
              <a:t>Naïve Forecasting – part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14D50-EB1F-4B8A-B8E4-5757A33E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99616"/>
            <a:ext cx="11757116" cy="26334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17424B-444E-4F17-B8ED-AC3DF8DAA836}"/>
              </a:ext>
            </a:extLst>
          </p:cNvPr>
          <p:cNvSpPr txBox="1"/>
          <p:nvPr/>
        </p:nvSpPr>
        <p:spPr>
          <a:xfrm>
            <a:off x="3767328" y="4876800"/>
            <a:ext cx="790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So assume stocks drift positively 2% per quarter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Looked at average housing starts per quarter and calculated percentage</a:t>
            </a:r>
          </a:p>
          <a:p>
            <a:r>
              <a:rPr lang="en-US" dirty="0"/>
              <a:t>      change to determine the seasonal change in this variable (bit naïve)!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64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2E79-A315-4E90-B0DA-94B95FD3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1049000" cy="1325563"/>
          </a:xfrm>
        </p:spPr>
        <p:txBody>
          <a:bodyPr/>
          <a:lstStyle/>
          <a:p>
            <a:r>
              <a:rPr lang="en-US" dirty="0"/>
              <a:t>Moving Average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AE5B-41B6-4772-BC60-EBE5710E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4272"/>
            <a:ext cx="11887200" cy="4425697"/>
          </a:xfrm>
        </p:spPr>
        <p:txBody>
          <a:bodyPr>
            <a:normAutofit/>
          </a:bodyPr>
          <a:lstStyle/>
          <a:p>
            <a:r>
              <a:rPr lang="en-US" b="1" u="sng" dirty="0"/>
              <a:t>Simple smoothing moving average </a:t>
            </a:r>
            <a:r>
              <a:rPr lang="en-US" dirty="0">
                <a:solidFill>
                  <a:srgbClr val="FF0000"/>
                </a:solidFill>
              </a:rPr>
              <a:t>Use the Week 2 data file</a:t>
            </a:r>
            <a:endParaRPr lang="en-US" b="1" u="sng" dirty="0"/>
          </a:p>
          <a:p>
            <a:pPr lvl="1"/>
            <a:r>
              <a:rPr lang="en-US" dirty="0"/>
              <a:t>Used to smooth out short-term variability (</a:t>
            </a:r>
            <a:r>
              <a:rPr lang="en-US" dirty="0" err="1"/>
              <a:t>eg.</a:t>
            </a:r>
            <a:r>
              <a:rPr lang="en-US" dirty="0"/>
              <a:t>, technical analysis or employment)</a:t>
            </a:r>
          </a:p>
          <a:p>
            <a:pPr lvl="1"/>
            <a:r>
              <a:rPr lang="en-US" dirty="0"/>
              <a:t>To forecast, sum up n period values of a variable and divide by n</a:t>
            </a:r>
          </a:p>
          <a:p>
            <a:pPr lvl="1"/>
            <a:r>
              <a:rPr lang="en-US" dirty="0"/>
              <a:t>Compare forecast to moving average</a:t>
            </a:r>
          </a:p>
          <a:p>
            <a:r>
              <a:rPr lang="en-US" b="1" u="sng" dirty="0"/>
              <a:t>Weighted/Exponential</a:t>
            </a:r>
          </a:p>
          <a:p>
            <a:pPr lvl="1"/>
            <a:r>
              <a:rPr lang="en-US" dirty="0"/>
              <a:t>In a simple average, all pieces carry the same weight.  E.g., if average last 10 stock prices, each carries a weight of 10%.</a:t>
            </a:r>
          </a:p>
          <a:p>
            <a:pPr lvl="1"/>
            <a:r>
              <a:rPr lang="en-US" dirty="0"/>
              <a:t>Here, multiply a weighting system (1/100 for oldest, 3/100 next, 5/100 next, </a:t>
            </a:r>
            <a:r>
              <a:rPr lang="en-US" dirty="0" err="1"/>
              <a:t>etc</a:t>
            </a:r>
            <a:r>
              <a:rPr lang="en-US" dirty="0"/>
              <a:t> to 19/100 for most recent) times the variable value</a:t>
            </a:r>
          </a:p>
        </p:txBody>
      </p:sp>
    </p:spTree>
    <p:extLst>
      <p:ext uri="{BB962C8B-B14F-4D97-AF65-F5344CB8AC3E}">
        <p14:creationId xmlns:p14="http://schemas.microsoft.com/office/powerpoint/2010/main" val="280698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2E79-A315-4E90-B0DA-94B95FD3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1375136" cy="1325563"/>
          </a:xfrm>
        </p:spPr>
        <p:txBody>
          <a:bodyPr/>
          <a:lstStyle/>
          <a:p>
            <a:r>
              <a:rPr lang="en-US" dirty="0"/>
              <a:t>Moving Average Forecasting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AE5B-41B6-4772-BC60-EBE5710E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340352"/>
            <a:ext cx="8822436" cy="1731264"/>
          </a:xfrm>
        </p:spPr>
        <p:txBody>
          <a:bodyPr>
            <a:normAutofit fontScale="92500"/>
          </a:bodyPr>
          <a:lstStyle/>
          <a:p>
            <a:r>
              <a:rPr lang="en-US" dirty="0"/>
              <a:t>Create the plot with ALL of the data in Excel and click on the blue data line to reveal the specific data points.</a:t>
            </a:r>
          </a:p>
          <a:p>
            <a:r>
              <a:rPr lang="en-US" dirty="0"/>
              <a:t>Right click and add a trendline and see the options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F84B2-F333-4C96-AD9F-F1D1B01E7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39" y="1690688"/>
            <a:ext cx="1806722" cy="24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2A457-968B-4633-A9A2-5EECE2AB5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105" y="1495288"/>
            <a:ext cx="4457700" cy="266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EDB7D2-678B-4EE8-9C2F-9024D801E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2999" y="1343568"/>
            <a:ext cx="2374201" cy="53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2E79-A315-4E90-B0DA-94B95FD3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1375136" cy="1325563"/>
          </a:xfrm>
        </p:spPr>
        <p:txBody>
          <a:bodyPr/>
          <a:lstStyle/>
          <a:p>
            <a:r>
              <a:rPr lang="en-US" dirty="0"/>
              <a:t>Moving Average Forecasting –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AE5B-41B6-4772-BC60-EBE5710E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340352"/>
            <a:ext cx="11716512" cy="1731264"/>
          </a:xfrm>
        </p:spPr>
        <p:txBody>
          <a:bodyPr>
            <a:normAutofit/>
          </a:bodyPr>
          <a:lstStyle/>
          <a:p>
            <a:r>
              <a:rPr lang="en-US" dirty="0"/>
              <a:t>Choose the Moving Average and choose different numbers of periods.</a:t>
            </a:r>
          </a:p>
          <a:p>
            <a:r>
              <a:rPr lang="en-US" dirty="0"/>
              <a:t>Watch how the dashed line evolves and how you can see this moving up or down based on recency.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F84B2-F333-4C96-AD9F-F1D1B01E7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06" y="1414033"/>
            <a:ext cx="2008955" cy="27482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AAECED-733C-457F-AD0A-D8C48D4FC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728" y="1369955"/>
            <a:ext cx="4157473" cy="2792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CD7458-75D3-46D0-BE58-D8FA6CD5E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276" y="1414033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87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2E79-A315-4E90-B0DA-94B95FD3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1375136" cy="1325563"/>
          </a:xfrm>
        </p:spPr>
        <p:txBody>
          <a:bodyPr/>
          <a:lstStyle/>
          <a:p>
            <a:r>
              <a:rPr lang="en-US" dirty="0"/>
              <a:t>Moving Average Forecasting – 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AE5B-41B6-4772-BC60-EBE5710E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3664" y="1542839"/>
            <a:ext cx="5259134" cy="51948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 into Excel and starting with the 10</a:t>
            </a:r>
            <a:r>
              <a:rPr lang="en-US" baseline="30000" dirty="0"/>
              <a:t>th</a:t>
            </a:r>
            <a:r>
              <a:rPr lang="en-US" dirty="0"/>
              <a:t> price data, calculate an Average of the preceding 10 prices.</a:t>
            </a:r>
          </a:p>
          <a:p>
            <a:r>
              <a:rPr lang="en-US" dirty="0"/>
              <a:t>Drag and drop to the last price.</a:t>
            </a:r>
          </a:p>
          <a:p>
            <a:r>
              <a:rPr lang="en-US" dirty="0"/>
              <a:t>Repeat for 20 and 30 days.</a:t>
            </a:r>
          </a:p>
          <a:p>
            <a:r>
              <a:rPr lang="en-US" dirty="0"/>
              <a:t>Create a graph like the one on the left.</a:t>
            </a:r>
          </a:p>
          <a:p>
            <a:r>
              <a:rPr lang="en-US" dirty="0"/>
              <a:t>To forecast a MA, you need to forecast the next periods prices and recalculate the averages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41BA4D-79C0-47D4-B235-AC590EE1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7" y="1542839"/>
            <a:ext cx="6692127" cy="402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8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and Where Might We Use Time Series Data?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Greg Kuhlemeyer</a:t>
            </a:r>
          </a:p>
        </p:txBody>
      </p:sp>
    </p:spTree>
    <p:extLst>
      <p:ext uri="{BB962C8B-B14F-4D97-AF65-F5344CB8AC3E}">
        <p14:creationId xmlns:p14="http://schemas.microsoft.com/office/powerpoint/2010/main" val="1050840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2E79-A315-4E90-B0DA-94B95FD3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1375136" cy="1325563"/>
          </a:xfrm>
        </p:spPr>
        <p:txBody>
          <a:bodyPr/>
          <a:lstStyle/>
          <a:p>
            <a:r>
              <a:rPr lang="en-US" dirty="0"/>
              <a:t>Moving Average Forecasting – Part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AE5B-41B6-4772-BC60-EBE5710E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48954"/>
            <a:ext cx="11787998" cy="5194844"/>
          </a:xfrm>
        </p:spPr>
        <p:txBody>
          <a:bodyPr>
            <a:normAutofit/>
          </a:bodyPr>
          <a:lstStyle/>
          <a:p>
            <a:r>
              <a:rPr lang="en-US" sz="3600" u="sng" dirty="0"/>
              <a:t>Look at your previous graphs</a:t>
            </a:r>
            <a:r>
              <a:rPr lang="en-US" sz="3600" dirty="0"/>
              <a:t>:</a:t>
            </a:r>
          </a:p>
          <a:p>
            <a:pPr lvl="1"/>
            <a:r>
              <a:rPr lang="en-US" sz="3200" dirty="0"/>
              <a:t>How does the 10-day moving average work as a forecast for the next day price?</a:t>
            </a:r>
          </a:p>
          <a:p>
            <a:pPr lvl="1"/>
            <a:r>
              <a:rPr lang="en-US" sz="3200" dirty="0"/>
              <a:t>How does the 20-day moving average work as a forecast for the next day price?</a:t>
            </a:r>
          </a:p>
          <a:p>
            <a:pPr lvl="1"/>
            <a:r>
              <a:rPr lang="en-US" sz="3200" dirty="0"/>
              <a:t>How does the 30-day moving average work as a forecast for the next day price?</a:t>
            </a:r>
          </a:p>
          <a:p>
            <a:pPr lvl="1"/>
            <a:r>
              <a:rPr lang="en-US" sz="3200" dirty="0"/>
              <a:t>Why? Would you place your career on this type of forecast here?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3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2E79-A315-4E90-B0DA-94B95FD3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1375136" cy="1325563"/>
          </a:xfrm>
        </p:spPr>
        <p:txBody>
          <a:bodyPr/>
          <a:lstStyle/>
          <a:p>
            <a:r>
              <a:rPr lang="en-US" dirty="0"/>
              <a:t>Moving Average Forecasting – Part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AE5B-41B6-4772-BC60-EBE5710E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48954"/>
            <a:ext cx="11787998" cy="5194844"/>
          </a:xfrm>
        </p:spPr>
        <p:txBody>
          <a:bodyPr>
            <a:normAutofit/>
          </a:bodyPr>
          <a:lstStyle/>
          <a:p>
            <a:r>
              <a:rPr lang="en-US" sz="3600" u="sng" dirty="0"/>
              <a:t>Using FRED</a:t>
            </a:r>
            <a:r>
              <a:rPr lang="en-US" sz="3600" dirty="0"/>
              <a:t>:</a:t>
            </a:r>
          </a:p>
          <a:p>
            <a:pPr lvl="1"/>
            <a:r>
              <a:rPr lang="en-US" sz="3200" dirty="0"/>
              <a:t>Let us use Unemployment quarterly data and compare naïve to 4 quarter moving average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414D1-B906-4B65-9CFF-D98539C6C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96" y="3065143"/>
            <a:ext cx="8904940" cy="347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96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2E79-A315-4E90-B0DA-94B95FD3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1049000" cy="1325563"/>
          </a:xfrm>
        </p:spPr>
        <p:txBody>
          <a:bodyPr/>
          <a:lstStyle/>
          <a:p>
            <a:r>
              <a:rPr lang="en-US" dirty="0"/>
              <a:t>Linear Regression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3CAE5B-41B6-4772-BC60-EBE5710E1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14272"/>
                <a:ext cx="11887200" cy="44256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Estimating a relationship</a:t>
                </a:r>
              </a:p>
              <a:p>
                <a:pPr lvl="1"/>
                <a:r>
                  <a:rPr lang="en-US" dirty="0"/>
                  <a:t>Make sure that the relationship between the dependent and independent variables makes economic/business sense!</a:t>
                </a:r>
              </a:p>
              <a:p>
                <a:pPr lvl="1"/>
                <a:r>
                  <a:rPr lang="en-US" dirty="0"/>
                  <a:t>Y = a + </a:t>
                </a:r>
                <a:r>
                  <a:rPr lang="en-US" dirty="0" err="1"/>
                  <a:t>bX</a:t>
                </a:r>
                <a:r>
                  <a:rPr lang="en-US" dirty="0"/>
                  <a:t> + e and use least squares method</a:t>
                </a:r>
              </a:p>
              <a:p>
                <a:pPr lvl="1"/>
                <a:r>
                  <a:rPr lang="en-US" dirty="0"/>
                  <a:t>Use historical data to estimate the relationship (per 112/114 courses)</a:t>
                </a:r>
              </a:p>
              <a:p>
                <a:r>
                  <a:rPr lang="en-US" dirty="0"/>
                  <a:t>Forecasting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𝑒𝑠𝑡𝑖𝑚𝑎𝑡𝑖𝑜𝑛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With time series you can use =</a:t>
                </a:r>
                <a:r>
                  <a:rPr lang="en-US" dirty="0" err="1"/>
                  <a:t>forecast.linear</a:t>
                </a:r>
                <a:r>
                  <a:rPr lang="en-US" dirty="0"/>
                  <a:t>(</a:t>
                </a:r>
                <a:r>
                  <a:rPr lang="en-US" dirty="0" err="1"/>
                  <a:t>x,ys,xs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3CAE5B-41B6-4772-BC60-EBE5710E1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14272"/>
                <a:ext cx="11887200" cy="4425697"/>
              </a:xfrm>
              <a:blipFill>
                <a:blip r:embed="rId2"/>
                <a:stretch>
                  <a:fillRect l="-923" t="-2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933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2E79-A315-4E90-B0DA-94B95FD3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2" y="334722"/>
            <a:ext cx="11993596" cy="967810"/>
          </a:xfrm>
        </p:spPr>
        <p:txBody>
          <a:bodyPr>
            <a:normAutofit/>
          </a:bodyPr>
          <a:lstStyle/>
          <a:p>
            <a:r>
              <a:rPr lang="en-US" sz="4000" dirty="0"/>
              <a:t>Linear Regression Forecasting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AE5B-41B6-4772-BC60-EBE5710E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476" y="1542839"/>
            <a:ext cx="3961322" cy="5194844"/>
          </a:xfrm>
        </p:spPr>
        <p:txBody>
          <a:bodyPr>
            <a:normAutofit/>
          </a:bodyPr>
          <a:lstStyle/>
          <a:p>
            <a:r>
              <a:rPr lang="en-US" dirty="0"/>
              <a:t>So to forecast, we can use the forecast function.  We will use linear and all data.</a:t>
            </a:r>
          </a:p>
          <a:p>
            <a:r>
              <a:rPr lang="en-US" dirty="0"/>
              <a:t>See the formula on the far lower left</a:t>
            </a:r>
          </a:p>
          <a:p>
            <a:r>
              <a:rPr lang="en-US" dirty="0"/>
              <a:t>The challenge is that we notice that this gives us the linear line starting at $233.93 because the stock popped recently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CF27A-1F00-4771-AD33-8B3F6DA2F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18" y="1523999"/>
            <a:ext cx="3697066" cy="2679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B8B838-82C1-4AA3-B51F-0E5B39166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484" y="1302532"/>
            <a:ext cx="4082177" cy="5220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3DB95-C686-43AE-8AFC-8EFFCB55D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848226"/>
            <a:ext cx="3112168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21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AE5B-41B6-4772-BC60-EBE5710E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1" y="1300559"/>
            <a:ext cx="5181599" cy="54210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 into Excel and highlight your dates and APPL stock Price data.</a:t>
            </a:r>
          </a:p>
          <a:p>
            <a:r>
              <a:rPr lang="en-US" dirty="0"/>
              <a:t>Next go to the ‘Data’ tab </a:t>
            </a:r>
            <a:r>
              <a:rPr lang="en-US" dirty="0">
                <a:sym typeface="Wingdings" panose="05000000000000000000" pitchFamily="2" charset="2"/>
              </a:rPr>
              <a:t> ‘Forecast Sheet’ icon</a:t>
            </a:r>
            <a:r>
              <a:rPr lang="en-US" dirty="0"/>
              <a:t>.</a:t>
            </a:r>
          </a:p>
          <a:p>
            <a:r>
              <a:rPr lang="en-US" dirty="0"/>
              <a:t>This gives you a price forecast by excel for the future.</a:t>
            </a:r>
          </a:p>
          <a:p>
            <a:r>
              <a:rPr lang="en-US" dirty="0"/>
              <a:t>I do not show confidence intervals, but then added a trendline to the data.</a:t>
            </a:r>
          </a:p>
          <a:p>
            <a:r>
              <a:rPr lang="en-US" dirty="0"/>
              <a:t>Note </a:t>
            </a:r>
            <a:r>
              <a:rPr lang="en-US" dirty="0">
                <a:solidFill>
                  <a:srgbClr val="0563C1"/>
                </a:solidFill>
              </a:rPr>
              <a:t>Blue</a:t>
            </a:r>
            <a:r>
              <a:rPr lang="en-US" dirty="0"/>
              <a:t> is last slide data and </a:t>
            </a:r>
            <a:r>
              <a:rPr lang="en-US" dirty="0">
                <a:solidFill>
                  <a:srgbClr val="E15F29"/>
                </a:solidFill>
              </a:rPr>
              <a:t>Orange</a:t>
            </a:r>
            <a:r>
              <a:rPr lang="en-US" dirty="0"/>
              <a:t> adjusts for where the price is at now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AF459-C26E-4BC1-8B0E-547D56C98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39" y="1498473"/>
            <a:ext cx="2828925" cy="10191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5B1217D-1008-491D-A615-675017FDCC50}"/>
              </a:ext>
            </a:extLst>
          </p:cNvPr>
          <p:cNvSpPr/>
          <p:nvPr/>
        </p:nvSpPr>
        <p:spPr>
          <a:xfrm>
            <a:off x="2438400" y="1359164"/>
            <a:ext cx="816864" cy="1158484"/>
          </a:xfrm>
          <a:prstGeom prst="ellipse">
            <a:avLst/>
          </a:prstGeom>
          <a:solidFill>
            <a:schemeClr val="accent4">
              <a:alpha val="2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407D7E-F06B-4017-AA51-C0EE423A9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47" y="2503125"/>
            <a:ext cx="6497054" cy="311008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A2C2EFC-35E8-483C-A7CF-B8C20C4E79B3}"/>
              </a:ext>
            </a:extLst>
          </p:cNvPr>
          <p:cNvSpPr txBox="1">
            <a:spLocks/>
          </p:cNvSpPr>
          <p:nvPr/>
        </p:nvSpPr>
        <p:spPr>
          <a:xfrm>
            <a:off x="198404" y="276979"/>
            <a:ext cx="11993596" cy="96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Linear Regression Forecasting – Part 3</a:t>
            </a:r>
          </a:p>
        </p:txBody>
      </p:sp>
    </p:spTree>
    <p:extLst>
      <p:ext uri="{BB962C8B-B14F-4D97-AF65-F5344CB8AC3E}">
        <p14:creationId xmlns:p14="http://schemas.microsoft.com/office/powerpoint/2010/main" val="4184643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AE5B-41B6-4772-BC60-EBE5710E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04" y="1117027"/>
            <a:ext cx="4604084" cy="5548846"/>
          </a:xfrm>
        </p:spPr>
        <p:txBody>
          <a:bodyPr>
            <a:normAutofit/>
          </a:bodyPr>
          <a:lstStyle/>
          <a:p>
            <a:r>
              <a:rPr lang="en-US" dirty="0"/>
              <a:t>Let us now use the unemployment data.</a:t>
            </a:r>
          </a:p>
          <a:p>
            <a:r>
              <a:rPr lang="en-US" dirty="0"/>
              <a:t>Gives an unemployment rate forecast by excel.</a:t>
            </a:r>
          </a:p>
          <a:p>
            <a:r>
              <a:rPr lang="en-US" dirty="0"/>
              <a:t>Notice again how it linear fits when adjusted to the most recent data point.</a:t>
            </a:r>
          </a:p>
          <a:p>
            <a:r>
              <a:rPr lang="en-US" dirty="0"/>
              <a:t>Lower chart if change seasonality to 48 months of data.  Black box?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2C2EFC-35E8-483C-A7CF-B8C20C4E79B3}"/>
              </a:ext>
            </a:extLst>
          </p:cNvPr>
          <p:cNvSpPr txBox="1">
            <a:spLocks/>
          </p:cNvSpPr>
          <p:nvPr/>
        </p:nvSpPr>
        <p:spPr>
          <a:xfrm>
            <a:off x="198404" y="276979"/>
            <a:ext cx="11993596" cy="96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Linear Regression Forecasting – Part 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3769DC-9E18-4775-82F6-95239154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690" y="1117026"/>
            <a:ext cx="7074310" cy="28383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0AD309-E5ED-4198-A5BB-CF441C9EE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691" y="4019696"/>
            <a:ext cx="7074310" cy="283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08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ABB203-12F7-4CEC-9495-5284F6CC3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4" y="1045859"/>
            <a:ext cx="8472516" cy="4252934"/>
          </a:xfrm>
          <a:prstGeom prst="rect">
            <a:avLst/>
          </a:prstGeom>
        </p:spPr>
      </p:pic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6A3CAE5B-41B6-4772-BC60-EBE5710E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202" y="1032174"/>
            <a:ext cx="5798394" cy="5825825"/>
          </a:xfrm>
        </p:spPr>
        <p:txBody>
          <a:bodyPr>
            <a:normAutofit/>
          </a:bodyPr>
          <a:lstStyle/>
          <a:p>
            <a:r>
              <a:rPr lang="en-US" dirty="0"/>
              <a:t>Let us now use the full FRED data from earlier.</a:t>
            </a:r>
          </a:p>
          <a:p>
            <a:r>
              <a:rPr lang="en-US" dirty="0"/>
              <a:t>We generated estimates in excel.</a:t>
            </a:r>
          </a:p>
          <a:p>
            <a:r>
              <a:rPr lang="en-US" dirty="0"/>
              <a:t>Stock Price = $194.90 +10.09(T10Y2Y) -15.86(UNRATE) -0.054(HOUST).</a:t>
            </a:r>
          </a:p>
          <a:p>
            <a:r>
              <a:rPr lang="en-US" dirty="0"/>
              <a:t>We have to forecast those for next period.  Let us use 1435 for April HOUST; 0.14 for T10Y2Y; 3.38% for UNRATE averaging the 2yr and 6yr models.</a:t>
            </a:r>
          </a:p>
          <a:p>
            <a:r>
              <a:rPr lang="en-US" dirty="0"/>
              <a:t>Estimate (y)=194.9+10.09*(.14)-15.86*(3.38)-.054*(1435)=$65.86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2C2EFC-35E8-483C-A7CF-B8C20C4E79B3}"/>
              </a:ext>
            </a:extLst>
          </p:cNvPr>
          <p:cNvSpPr txBox="1">
            <a:spLocks/>
          </p:cNvSpPr>
          <p:nvPr/>
        </p:nvSpPr>
        <p:spPr>
          <a:xfrm>
            <a:off x="198404" y="276979"/>
            <a:ext cx="11993596" cy="96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Multiple Regression Forecasting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425F8-C600-4A18-AC39-8D5CBB131DBF}"/>
              </a:ext>
            </a:extLst>
          </p:cNvPr>
          <p:cNvSpPr txBox="1"/>
          <p:nvPr/>
        </p:nvSpPr>
        <p:spPr>
          <a:xfrm>
            <a:off x="3176337" y="6224337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Stock now = $166.97 ------ &gt;</a:t>
            </a:r>
          </a:p>
        </p:txBody>
      </p:sp>
    </p:spTree>
    <p:extLst>
      <p:ext uri="{BB962C8B-B14F-4D97-AF65-F5344CB8AC3E}">
        <p14:creationId xmlns:p14="http://schemas.microsoft.com/office/powerpoint/2010/main" val="2082245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AE5B-41B6-4772-BC60-EBE5710E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05" y="866274"/>
            <a:ext cx="11795192" cy="5358063"/>
          </a:xfrm>
          <a:noFill/>
        </p:spPr>
        <p:txBody>
          <a:bodyPr>
            <a:normAutofit/>
          </a:bodyPr>
          <a:lstStyle/>
          <a:p>
            <a:r>
              <a:rPr lang="en-US" dirty="0"/>
              <a:t>So this model has a nice R</a:t>
            </a:r>
            <a:r>
              <a:rPr lang="en-US" baseline="30000" dirty="0"/>
              <a:t>2</a:t>
            </a:r>
            <a:r>
              <a:rPr lang="en-US" dirty="0"/>
              <a:t>, but does not work economically it seems.</a:t>
            </a:r>
          </a:p>
          <a:p>
            <a:pPr lvl="1"/>
            <a:r>
              <a:rPr lang="en-US" dirty="0"/>
              <a:t>10Y – 2Y when it goes negative indicates a recession, more positive is stronger economy.  Assume strong economy benefits stock price and weak hurts, as this approaches 0 or negative it should have same sign.  This is +10 so good!</a:t>
            </a:r>
          </a:p>
          <a:p>
            <a:pPr lvl="1"/>
            <a:r>
              <a:rPr lang="en-US" dirty="0"/>
              <a:t>UNRATE when it goes smaller there are more people working so more people buying tool products and a higher stock price.  So this should have an inverse relationship.  This is -15 so good!</a:t>
            </a:r>
          </a:p>
          <a:p>
            <a:pPr lvl="1"/>
            <a:r>
              <a:rPr lang="en-US" dirty="0"/>
              <a:t>HOUST going up should generate more tool sales and be a positive impact on sales and the stock price.  Uh oh – it is negatively correlated and significant. Or maybe they sell to homeowners and not professionals … recessions better???</a:t>
            </a:r>
          </a:p>
          <a:p>
            <a:r>
              <a:rPr lang="en-US" dirty="0"/>
              <a:t>This model seems </a:t>
            </a:r>
            <a:r>
              <a:rPr lang="en-US" dirty="0" err="1"/>
              <a:t>misspecified</a:t>
            </a:r>
            <a:r>
              <a:rPr lang="en-US" dirty="0"/>
              <a:t>.  Maybe it would work with firm sales, but the stock price is a function of sales AND expenses.  So this is not a good model and helps explain the issue.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2C2EFC-35E8-483C-A7CF-B8C20C4E79B3}"/>
              </a:ext>
            </a:extLst>
          </p:cNvPr>
          <p:cNvSpPr txBox="1">
            <a:spLocks/>
          </p:cNvSpPr>
          <p:nvPr/>
        </p:nvSpPr>
        <p:spPr>
          <a:xfrm>
            <a:off x="198404" y="276979"/>
            <a:ext cx="11993596" cy="589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Multiple Regression Forecasting</a:t>
            </a:r>
          </a:p>
        </p:txBody>
      </p:sp>
    </p:spTree>
    <p:extLst>
      <p:ext uri="{BB962C8B-B14F-4D97-AF65-F5344CB8AC3E}">
        <p14:creationId xmlns:p14="http://schemas.microsoft.com/office/powerpoint/2010/main" val="3332980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models make economic sense!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7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Left 3">
            <a:extLst>
              <a:ext uri="{FF2B5EF4-FFF2-40B4-BE49-F238E27FC236}">
                <a16:creationId xmlns:a16="http://schemas.microsoft.com/office/drawing/2014/main" id="{3B5E077D-486A-430A-A4A3-4E97F82BAE85}"/>
              </a:ext>
            </a:extLst>
          </p:cNvPr>
          <p:cNvSpPr/>
          <p:nvPr/>
        </p:nvSpPr>
        <p:spPr>
          <a:xfrm rot="2291257">
            <a:off x="3771495" y="3902341"/>
            <a:ext cx="3061148" cy="589295"/>
          </a:xfrm>
          <a:prstGeom prst="leftArrow">
            <a:avLst/>
          </a:prstGeom>
          <a:solidFill>
            <a:srgbClr val="E15F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AE5B-41B6-4772-BC60-EBE5710E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630" y="276979"/>
            <a:ext cx="5480502" cy="6272463"/>
          </a:xfrm>
          <a:noFill/>
          <a:ln>
            <a:solidFill>
              <a:srgbClr val="E15F29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must download historical pieces required of the FCF model (say Yahoo or SEC):</a:t>
            </a:r>
          </a:p>
          <a:p>
            <a:r>
              <a:rPr lang="en-US" dirty="0"/>
              <a:t>EBIT means forecasting ALL pieces of the income statement to that point</a:t>
            </a:r>
          </a:p>
          <a:p>
            <a:r>
              <a:rPr lang="en-US" dirty="0"/>
              <a:t>Increases in Working Capital means balance sheet items that are part of current asset and current liability accounts.</a:t>
            </a:r>
          </a:p>
          <a:p>
            <a:r>
              <a:rPr lang="en-US" dirty="0"/>
              <a:t>Capital expenditures means balance sheet items that are part of plant and equipment and are the change between two periods (net of depreciation).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2C2EFC-35E8-483C-A7CF-B8C20C4E79B3}"/>
              </a:ext>
            </a:extLst>
          </p:cNvPr>
          <p:cNvSpPr txBox="1">
            <a:spLocks/>
          </p:cNvSpPr>
          <p:nvPr/>
        </p:nvSpPr>
        <p:spPr>
          <a:xfrm>
            <a:off x="0" y="276979"/>
            <a:ext cx="12192000" cy="589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Free Cash Flow Forecast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AE916D-D7AA-44A8-85A5-9E9CC0E5418D}"/>
              </a:ext>
            </a:extLst>
          </p:cNvPr>
          <p:cNvSpPr txBox="1">
            <a:spLocks/>
          </p:cNvSpPr>
          <p:nvPr/>
        </p:nvSpPr>
        <p:spPr>
          <a:xfrm>
            <a:off x="714700" y="3725528"/>
            <a:ext cx="4771700" cy="1889209"/>
          </a:xfrm>
          <a:prstGeom prst="rect">
            <a:avLst/>
          </a:prstGeom>
          <a:solidFill>
            <a:srgbClr val="E15F29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 i="1" dirty="0">
                <a:solidFill>
                  <a:schemeClr val="bg1"/>
                </a:solidFill>
              </a:rPr>
              <a:t>So, you need lots of downloads of data from Yahoo and SEC to then use to forecast every single piece …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 typeface="Arial"/>
              <a:buNone/>
            </a:pPr>
            <a:endParaRPr lang="en-US" dirty="0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9F793CAB-8D95-4152-8918-FE4618E7E199}"/>
              </a:ext>
            </a:extLst>
          </p:cNvPr>
          <p:cNvSpPr/>
          <p:nvPr/>
        </p:nvSpPr>
        <p:spPr>
          <a:xfrm>
            <a:off x="1219200" y="884800"/>
            <a:ext cx="3340608" cy="58929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2AF53-8056-44BA-9F1F-0D853F8226A5}"/>
              </a:ext>
            </a:extLst>
          </p:cNvPr>
          <p:cNvSpPr txBox="1"/>
          <p:nvPr/>
        </p:nvSpPr>
        <p:spPr>
          <a:xfrm>
            <a:off x="1407134" y="948614"/>
            <a:ext cx="334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NOPAT = EBIT (1-T)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1154690F-71CB-4E48-A763-B96AC4EA1BEC}"/>
              </a:ext>
            </a:extLst>
          </p:cNvPr>
          <p:cNvSpPr/>
          <p:nvPr/>
        </p:nvSpPr>
        <p:spPr>
          <a:xfrm>
            <a:off x="1219200" y="1730930"/>
            <a:ext cx="3340608" cy="58929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EE88F758-A5A4-45CA-9862-E3FEF17C5DB8}"/>
              </a:ext>
            </a:extLst>
          </p:cNvPr>
          <p:cNvSpPr/>
          <p:nvPr/>
        </p:nvSpPr>
        <p:spPr>
          <a:xfrm>
            <a:off x="1219200" y="2592228"/>
            <a:ext cx="3340608" cy="58929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FC9A61-BC84-4180-8757-37A98BE1380B}"/>
              </a:ext>
            </a:extLst>
          </p:cNvPr>
          <p:cNvSpPr txBox="1"/>
          <p:nvPr/>
        </p:nvSpPr>
        <p:spPr>
          <a:xfrm>
            <a:off x="2086300" y="1809912"/>
            <a:ext cx="1703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rgbClr val="FFFF00"/>
                </a:solidFill>
              </a:rPr>
              <a:t>Δ</a:t>
            </a:r>
            <a:r>
              <a:rPr lang="en-US" sz="2400" b="1" dirty="0">
                <a:solidFill>
                  <a:srgbClr val="FFFF00"/>
                </a:solidFill>
              </a:rPr>
              <a:t> NOWC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635250-7CD8-4E83-B74D-B3F4442A62A4}"/>
              </a:ext>
            </a:extLst>
          </p:cNvPr>
          <p:cNvSpPr txBox="1"/>
          <p:nvPr/>
        </p:nvSpPr>
        <p:spPr>
          <a:xfrm>
            <a:off x="1960598" y="2656042"/>
            <a:ext cx="1806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rgbClr val="FFFF00"/>
                </a:solidFill>
              </a:rPr>
              <a:t>Δ</a:t>
            </a:r>
            <a:r>
              <a:rPr lang="en-US" sz="2400" b="1" dirty="0">
                <a:solidFill>
                  <a:srgbClr val="FFFF00"/>
                </a:solidFill>
              </a:rPr>
              <a:t> Net PPE</a:t>
            </a:r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526292EB-6766-4560-9D26-039ECF3AC4B5}"/>
              </a:ext>
            </a:extLst>
          </p:cNvPr>
          <p:cNvSpPr/>
          <p:nvPr/>
        </p:nvSpPr>
        <p:spPr>
          <a:xfrm>
            <a:off x="2523744" y="1474095"/>
            <a:ext cx="597408" cy="1930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D13AB04D-2DC1-4579-B059-BC1E1D7FA3F7}"/>
              </a:ext>
            </a:extLst>
          </p:cNvPr>
          <p:cNvSpPr/>
          <p:nvPr/>
        </p:nvSpPr>
        <p:spPr>
          <a:xfrm>
            <a:off x="2523744" y="2342191"/>
            <a:ext cx="597408" cy="1930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488197CF-5AF0-4578-80D8-D093FFBA438C}"/>
              </a:ext>
            </a:extLst>
          </p:cNvPr>
          <p:cNvSpPr/>
          <p:nvPr/>
        </p:nvSpPr>
        <p:spPr>
          <a:xfrm rot="1541117">
            <a:off x="4509210" y="1412080"/>
            <a:ext cx="1954380" cy="589295"/>
          </a:xfrm>
          <a:prstGeom prst="leftArrow">
            <a:avLst/>
          </a:prstGeom>
          <a:solidFill>
            <a:srgbClr val="E15F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F75343BB-3A0F-4C12-BFB2-A2C17D9D1420}"/>
              </a:ext>
            </a:extLst>
          </p:cNvPr>
          <p:cNvSpPr/>
          <p:nvPr/>
        </p:nvSpPr>
        <p:spPr>
          <a:xfrm rot="1992061">
            <a:off x="4231513" y="2703340"/>
            <a:ext cx="2345771" cy="589295"/>
          </a:xfrm>
          <a:prstGeom prst="leftArrow">
            <a:avLst/>
          </a:prstGeom>
          <a:solidFill>
            <a:srgbClr val="E15F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>
            <a:normAutofit/>
          </a:bodyPr>
          <a:lstStyle/>
          <a:p>
            <a:r>
              <a:rPr lang="en-US" dirty="0"/>
              <a:t>Here is quintessential Time Series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DDF2DDA-1A64-476F-8FB3-D2E547CDA1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273796"/>
              </p:ext>
            </p:extLst>
          </p:nvPr>
        </p:nvGraphicFramePr>
        <p:xfrm>
          <a:off x="2786742" y="1602377"/>
          <a:ext cx="9100457" cy="5255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543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899A-659C-4492-98CF-E9E56798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through Example of FCF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518A6-7C6E-4613-9E98-E4F4633DF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848"/>
            <a:ext cx="10515600" cy="47261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Please open the file </a:t>
            </a:r>
          </a:p>
          <a:p>
            <a:pPr marL="0" indent="0">
              <a:buNone/>
            </a:pPr>
            <a:r>
              <a:rPr lang="en-US" b="1" i="1" u="sng" dirty="0">
                <a:solidFill>
                  <a:srgbClr val="E15F29"/>
                </a:solidFill>
              </a:rPr>
              <a:t>“BUS391 – Week 06 – FCF Example – SP20”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walk through a simpler example that has embedded some sort of forecasted impact on various inputs that influence the FCFs.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in turn will show us what happens to the stock price!</a:t>
            </a:r>
          </a:p>
        </p:txBody>
      </p:sp>
    </p:spTree>
    <p:extLst>
      <p:ext uri="{BB962C8B-B14F-4D97-AF65-F5344CB8AC3E}">
        <p14:creationId xmlns:p14="http://schemas.microsoft.com/office/powerpoint/2010/main" val="658436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A2C2EFC-35E8-483C-A7CF-B8C20C4E79B3}"/>
              </a:ext>
            </a:extLst>
          </p:cNvPr>
          <p:cNvSpPr txBox="1">
            <a:spLocks/>
          </p:cNvSpPr>
          <p:nvPr/>
        </p:nvSpPr>
        <p:spPr>
          <a:xfrm>
            <a:off x="198404" y="276979"/>
            <a:ext cx="11993596" cy="589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/>
              <a:t>Excellent Modeling can be Challenging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7A1D04A-70B9-4D70-B956-6DEF163D44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5961052"/>
              </p:ext>
            </p:extLst>
          </p:nvPr>
        </p:nvGraphicFramePr>
        <p:xfrm>
          <a:off x="383177" y="757646"/>
          <a:ext cx="11181805" cy="6100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B5587903-477B-4D25-A58B-267D1EBF4B14}"/>
              </a:ext>
            </a:extLst>
          </p:cNvPr>
          <p:cNvSpPr/>
          <p:nvPr/>
        </p:nvSpPr>
        <p:spPr>
          <a:xfrm>
            <a:off x="9535886" y="2725783"/>
            <a:ext cx="1332411" cy="3500846"/>
          </a:xfrm>
          <a:prstGeom prst="curvedLeftArrow">
            <a:avLst/>
          </a:prstGeom>
          <a:solidFill>
            <a:srgbClr val="E15F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C2F06682-526B-44E9-A31C-B4B880A133FC}"/>
              </a:ext>
            </a:extLst>
          </p:cNvPr>
          <p:cNvSpPr/>
          <p:nvPr/>
        </p:nvSpPr>
        <p:spPr>
          <a:xfrm>
            <a:off x="1001486" y="1550126"/>
            <a:ext cx="4476205" cy="530787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525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83177"/>
            <a:ext cx="10515600" cy="5094513"/>
          </a:xfrm>
        </p:spPr>
        <p:txBody>
          <a:bodyPr>
            <a:normAutofit/>
          </a:bodyPr>
          <a:lstStyle/>
          <a:p>
            <a:r>
              <a:rPr lang="en-US" sz="8000" dirty="0"/>
              <a:t>Forecasting … you will now have even more fun!!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582194"/>
            <a:ext cx="10515600" cy="194264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6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5429" y="365125"/>
            <a:ext cx="11537115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15F29"/>
                </a:solidFill>
                <a:latin typeface="Arial" charset="0"/>
                <a:ea typeface="Osaka" charset="0"/>
                <a:cs typeface="Osaka" charset="0"/>
              </a:rPr>
              <a:t>We can see that temperature is “seasonal”</a:t>
            </a:r>
            <a:endParaRPr lang="en-US" b="1" dirty="0">
              <a:solidFill>
                <a:srgbClr val="E15F29"/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F331BA0-27BD-41B2-B9A3-1450FBAC6F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47926"/>
              </p:ext>
            </p:extLst>
          </p:nvPr>
        </p:nvGraphicFramePr>
        <p:xfrm>
          <a:off x="3161210" y="1500809"/>
          <a:ext cx="8159459" cy="4992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629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4646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Time Series Analysis is used for many applications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77078" y="1825625"/>
            <a:ext cx="5542722" cy="435133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Economic Forecasting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Sales Forecasting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Budgetary Analysis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Stock Market Analysis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Yield Projections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9F2F0A-5BF6-4336-AC0A-556A45AA5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42722" cy="435133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Process and Quality Control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Inventory Studies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Workload Projections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Census Analysis</a:t>
            </a:r>
          </a:p>
        </p:txBody>
      </p:sp>
    </p:spTree>
    <p:extLst>
      <p:ext uri="{BB962C8B-B14F-4D97-AF65-F5344CB8AC3E}">
        <p14:creationId xmlns:p14="http://schemas.microsoft.com/office/powerpoint/2010/main" val="196648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64E4-7F60-4221-9884-FD44341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Situations in Finance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7E33313-BF40-43CC-879A-39C2EFA71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7078" y="1391478"/>
            <a:ext cx="11270974" cy="478548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u="sng" dirty="0"/>
              <a:t>Economic Forecasting</a:t>
            </a:r>
            <a:r>
              <a:rPr lang="en-US" sz="3600" b="1" dirty="0"/>
              <a:t> </a:t>
            </a:r>
            <a:r>
              <a:rPr lang="en-US" sz="3600" dirty="0"/>
              <a:t>– forecast future values of leading indicators as a means of forecasting some other dependent variable.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u="sng" dirty="0"/>
              <a:t>Sales Forecasting</a:t>
            </a:r>
            <a:r>
              <a:rPr lang="en-US" sz="3600" b="1" dirty="0"/>
              <a:t> </a:t>
            </a:r>
            <a:r>
              <a:rPr lang="en-US" sz="3600" dirty="0"/>
              <a:t>– use historical values of sales and any seasonality to forecast revenues that can be used to help forecast cash flows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u="sng" dirty="0"/>
              <a:t>Yield Projections</a:t>
            </a:r>
            <a:r>
              <a:rPr lang="en-US" sz="3600" dirty="0"/>
              <a:t> – use historical data to forecast future interest rates that can be used to project bond prices or risk of insolvency of bank equity</a:t>
            </a:r>
          </a:p>
        </p:txBody>
      </p:sp>
    </p:spTree>
    <p:extLst>
      <p:ext uri="{BB962C8B-B14F-4D97-AF65-F5344CB8AC3E}">
        <p14:creationId xmlns:p14="http://schemas.microsoft.com/office/powerpoint/2010/main" val="37390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64E4-7F60-4221-9884-FD44341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Situations in Finance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7E33313-BF40-43CC-879A-39C2EFA71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7078" y="1391478"/>
            <a:ext cx="11270974" cy="478548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u="sng" dirty="0"/>
              <a:t>Budget Analysis</a:t>
            </a:r>
            <a:r>
              <a:rPr lang="en-US" sz="3600" dirty="0"/>
              <a:t> – Forecast the monthly or quarterly revenues/expenses to estimate the firm budget which might impact capital expenditures and the amount of funds needed to be raised.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u="sng" dirty="0"/>
              <a:t>Stock Market Analysis</a:t>
            </a:r>
            <a:r>
              <a:rPr lang="en-US" sz="3600" dirty="0"/>
              <a:t> – one might forecast the S&amp;P 500 Index value to use in determining if a client will have enough resources to retire successfully. </a:t>
            </a:r>
          </a:p>
        </p:txBody>
      </p:sp>
    </p:spTree>
    <p:extLst>
      <p:ext uri="{BB962C8B-B14F-4D97-AF65-F5344CB8AC3E}">
        <p14:creationId xmlns:p14="http://schemas.microsoft.com/office/powerpoint/2010/main" val="228150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64E4-7F60-4221-9884-FD44341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versus Multivariate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50F6-BDAB-43DD-A1E8-BD786284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6" y="1690688"/>
            <a:ext cx="10863471" cy="4486275"/>
          </a:xfrm>
        </p:spPr>
        <p:txBody>
          <a:bodyPr/>
          <a:lstStyle/>
          <a:p>
            <a:pPr marL="457200" indent="-457200" fontAlgn="base">
              <a:buFont typeface="Wingdings" panose="05000000000000000000" pitchFamily="2" charset="2"/>
              <a:buChar char="Ø"/>
            </a:pPr>
            <a:r>
              <a:rPr lang="en-US" b="1" dirty="0"/>
              <a:t>Univariate time series:</a:t>
            </a:r>
            <a:r>
              <a:rPr lang="en-US" dirty="0"/>
              <a:t> Only one variable is varying over time. For example, stock price data collected every second. Therefore, each trade, will only have a one-dimensional value, which is the stock price.</a:t>
            </a:r>
          </a:p>
          <a:p>
            <a:pPr marL="457200" indent="-457200" fontAlgn="base">
              <a:buFont typeface="Wingdings" panose="05000000000000000000" pitchFamily="2" charset="2"/>
              <a:buChar char="Ø"/>
            </a:pPr>
            <a:r>
              <a:rPr lang="en-US" b="1" dirty="0"/>
              <a:t>Multivariate time series:</a:t>
            </a:r>
            <a:r>
              <a:rPr lang="en-US" dirty="0"/>
              <a:t> Multiple variables are varying over time. This means two or more variables. There are multiple dimensions, one for each axis (</a:t>
            </a:r>
            <a:r>
              <a:rPr lang="en-US" dirty="0" err="1"/>
              <a:t>a,b,c,d,e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 and they vary simultaneously over time. See next slide for multiple regression.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4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9366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ea typeface="Osaka" charset="0"/>
                <a:cs typeface="Osaka" charset="0"/>
              </a:rPr>
              <a:t>Data Smoothing</a:t>
            </a:r>
            <a:endParaRPr lang="en-US" sz="4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80321"/>
            <a:ext cx="10918116" cy="4596641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Data that is collected over time will have random variation.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To try to reduce/cancel the effect due to random variation we use a technique called "smoothing".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This allows us to see the underlying trend and any seasonal/recurrent features.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Two common categories of smoothing methods include: 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u="sng" dirty="0"/>
              <a:t>Averaging</a:t>
            </a:r>
            <a:r>
              <a:rPr lang="en-US" dirty="0"/>
              <a:t>: Simple, weighted, moving (see 3-mo and 12-mo next slide)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u="sng" dirty="0"/>
              <a:t>Exponential Smoothing</a:t>
            </a:r>
            <a:r>
              <a:rPr lang="en-US" dirty="0"/>
              <a:t>: previous time points weighted with most impact and each older point has a decreasing weight</a:t>
            </a:r>
          </a:p>
        </p:txBody>
      </p:sp>
    </p:spTree>
    <p:extLst>
      <p:ext uri="{BB962C8B-B14F-4D97-AF65-F5344CB8AC3E}">
        <p14:creationId xmlns:p14="http://schemas.microsoft.com/office/powerpoint/2010/main" val="198785720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Master">
  <a:themeElements>
    <a:clrScheme name="Carroll University">
      <a:dk1>
        <a:srgbClr val="4C4D4C"/>
      </a:dk1>
      <a:lt1>
        <a:srgbClr val="FFFFFF"/>
      </a:lt1>
      <a:dk2>
        <a:srgbClr val="E15F29"/>
      </a:dk2>
      <a:lt2>
        <a:srgbClr val="E7E6E6"/>
      </a:lt2>
      <a:accent1>
        <a:srgbClr val="00A0D1"/>
      </a:accent1>
      <a:accent2>
        <a:srgbClr val="9EA73B"/>
      </a:accent2>
      <a:accent3>
        <a:srgbClr val="574C62"/>
      </a:accent3>
      <a:accent4>
        <a:srgbClr val="FACD20"/>
      </a:accent4>
      <a:accent5>
        <a:srgbClr val="CEC7B0"/>
      </a:accent5>
      <a:accent6>
        <a:srgbClr val="003C31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5EC893D-E743-6D46-8C58-8FA9F22094FF}" vid="{162A3973-54FA-4743-ADA9-14F58B98DD14}"/>
    </a:ext>
  </a:extLst>
</a:theme>
</file>

<file path=ppt/theme/theme2.xml><?xml version="1.0" encoding="utf-8"?>
<a:theme xmlns:a="http://schemas.openxmlformats.org/drawingml/2006/main" name="Main Hall Master">
  <a:themeElements>
    <a:clrScheme name="Carroll University">
      <a:dk1>
        <a:srgbClr val="4C4D4C"/>
      </a:dk1>
      <a:lt1>
        <a:srgbClr val="FFFFFF"/>
      </a:lt1>
      <a:dk2>
        <a:srgbClr val="E15F29"/>
      </a:dk2>
      <a:lt2>
        <a:srgbClr val="E7E6E6"/>
      </a:lt2>
      <a:accent1>
        <a:srgbClr val="00A0D1"/>
      </a:accent1>
      <a:accent2>
        <a:srgbClr val="9EA73B"/>
      </a:accent2>
      <a:accent3>
        <a:srgbClr val="574C62"/>
      </a:accent3>
      <a:accent4>
        <a:srgbClr val="FACD20"/>
      </a:accent4>
      <a:accent5>
        <a:srgbClr val="CEC7B0"/>
      </a:accent5>
      <a:accent6>
        <a:srgbClr val="003C31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5EC893D-E743-6D46-8C58-8FA9F22094FF}" vid="{BC364DEF-3D9C-5C43-97B9-B7213119B6B3}"/>
    </a:ext>
  </a:extLst>
</a:theme>
</file>

<file path=ppt/theme/theme3.xml><?xml version="1.0" encoding="utf-8"?>
<a:theme xmlns:a="http://schemas.openxmlformats.org/drawingml/2006/main" name="White Master">
  <a:themeElements>
    <a:clrScheme name="Carroll University">
      <a:dk1>
        <a:srgbClr val="4C4D4C"/>
      </a:dk1>
      <a:lt1>
        <a:srgbClr val="FFFFFF"/>
      </a:lt1>
      <a:dk2>
        <a:srgbClr val="E15F29"/>
      </a:dk2>
      <a:lt2>
        <a:srgbClr val="E7E6E6"/>
      </a:lt2>
      <a:accent1>
        <a:srgbClr val="00A0D1"/>
      </a:accent1>
      <a:accent2>
        <a:srgbClr val="9EA73B"/>
      </a:accent2>
      <a:accent3>
        <a:srgbClr val="574C62"/>
      </a:accent3>
      <a:accent4>
        <a:srgbClr val="FACD20"/>
      </a:accent4>
      <a:accent5>
        <a:srgbClr val="CEC7B0"/>
      </a:accent5>
      <a:accent6>
        <a:srgbClr val="003C31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5EC893D-E743-6D46-8C58-8FA9F22094FF}" vid="{E521CDA2-B9AE-1740-A1CA-1B57D20FAAFF}"/>
    </a:ext>
  </a:extLst>
</a:theme>
</file>

<file path=ppt/theme/theme4.xml><?xml version="1.0" encoding="utf-8"?>
<a:theme xmlns:a="http://schemas.openxmlformats.org/drawingml/2006/main" name="Grey Master">
  <a:themeElements>
    <a:clrScheme name="Carroll University">
      <a:dk1>
        <a:srgbClr val="4C4D4C"/>
      </a:dk1>
      <a:lt1>
        <a:srgbClr val="FFFFFF"/>
      </a:lt1>
      <a:dk2>
        <a:srgbClr val="E15F29"/>
      </a:dk2>
      <a:lt2>
        <a:srgbClr val="E7E6E6"/>
      </a:lt2>
      <a:accent1>
        <a:srgbClr val="00A0D1"/>
      </a:accent1>
      <a:accent2>
        <a:srgbClr val="9EA73B"/>
      </a:accent2>
      <a:accent3>
        <a:srgbClr val="574C62"/>
      </a:accent3>
      <a:accent4>
        <a:srgbClr val="FACD20"/>
      </a:accent4>
      <a:accent5>
        <a:srgbClr val="CEC7B0"/>
      </a:accent5>
      <a:accent6>
        <a:srgbClr val="003C31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5EC893D-E743-6D46-8C58-8FA9F22094FF}" vid="{8BE1ED75-240D-DE48-AF61-D94692BA971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AAEB87F5DF834BBDD24332D3052494" ma:contentTypeVersion="12" ma:contentTypeDescription="Create a new document." ma:contentTypeScope="" ma:versionID="5030a919701d96e0165ea4bdd163da4e">
  <xsd:schema xmlns:xsd="http://www.w3.org/2001/XMLSchema" xmlns:xs="http://www.w3.org/2001/XMLSchema" xmlns:p="http://schemas.microsoft.com/office/2006/metadata/properties" xmlns:ns3="a85e76ee-57c9-4c1e-91b7-ab830f54fb2c" xmlns:ns4="420cb984-3d71-49ed-bebc-c580167bed53" targetNamespace="http://schemas.microsoft.com/office/2006/metadata/properties" ma:root="true" ma:fieldsID="ab97ab3b7142ef04609d04e40267b3e8" ns3:_="" ns4:_="">
    <xsd:import namespace="a85e76ee-57c9-4c1e-91b7-ab830f54fb2c"/>
    <xsd:import namespace="420cb984-3d71-49ed-bebc-c580167bed5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e76ee-57c9-4c1e-91b7-ab830f54fb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0cb984-3d71-49ed-bebc-c580167bed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0A49D7-B9C6-4F95-8BEF-C81366E952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5e76ee-57c9-4c1e-91b7-ab830f54fb2c"/>
    <ds:schemaRef ds:uri="420cb984-3d71-49ed-bebc-c580167bed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5DC9B3-8B13-4207-A119-55A66A2288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FCA4E1-F2D6-4C68-BE71-697ABC7BBC1D}">
  <ds:schemaRefs>
    <ds:schemaRef ds:uri="http://schemas.openxmlformats.org/package/2006/metadata/core-properties"/>
    <ds:schemaRef ds:uri="http://www.w3.org/XML/1998/namespace"/>
    <ds:schemaRef ds:uri="http://purl.org/dc/terms/"/>
    <ds:schemaRef ds:uri="420cb984-3d71-49ed-bebc-c580167bed53"/>
    <ds:schemaRef ds:uri="http://purl.org/dc/dcmitype/"/>
    <ds:schemaRef ds:uri="a85e76ee-57c9-4c1e-91b7-ab830f54fb2c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Carroll University PowerPoint Template</Template>
  <TotalTime>3192</TotalTime>
  <Words>1765</Words>
  <Application>Microsoft Office PowerPoint</Application>
  <PresentationFormat>Widescreen</PresentationFormat>
  <Paragraphs>170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 Black</vt:lpstr>
      <vt:lpstr>Calibri</vt:lpstr>
      <vt:lpstr>Cambria Math</vt:lpstr>
      <vt:lpstr>Wingdings</vt:lpstr>
      <vt:lpstr>Title Master</vt:lpstr>
      <vt:lpstr>Main Hall Master</vt:lpstr>
      <vt:lpstr>White Master</vt:lpstr>
      <vt:lpstr>Grey Master</vt:lpstr>
      <vt:lpstr>PowerPoint Presentation</vt:lpstr>
      <vt:lpstr>What is and Where Might We Use Time Series Data? </vt:lpstr>
      <vt:lpstr>Here is quintessential Time Series</vt:lpstr>
      <vt:lpstr>We can see that temperature is “seasonal”</vt:lpstr>
      <vt:lpstr>Time Series Analysis is used for many applications</vt:lpstr>
      <vt:lpstr>Time Series Situations in Finance</vt:lpstr>
      <vt:lpstr>Time Series Situations in Finance</vt:lpstr>
      <vt:lpstr>Univariate versus Multivariate</vt:lpstr>
      <vt:lpstr>Data Smoothing</vt:lpstr>
      <vt:lpstr>Trends using Temperature Data</vt:lpstr>
      <vt:lpstr>Multiple Regression Example</vt:lpstr>
      <vt:lpstr>Forecasting Topics</vt:lpstr>
      <vt:lpstr>Qualitative versus Quantitative</vt:lpstr>
      <vt:lpstr>Naïve Forecasting</vt:lpstr>
      <vt:lpstr>Naïve Forecasting – part 2</vt:lpstr>
      <vt:lpstr>Moving Average Forecasting</vt:lpstr>
      <vt:lpstr>Moving Average Forecasting – Part 2</vt:lpstr>
      <vt:lpstr>Moving Average Forecasting – Part 3</vt:lpstr>
      <vt:lpstr>Moving Average Forecasting – Part 4</vt:lpstr>
      <vt:lpstr>Moving Average Forecasting – Part 5</vt:lpstr>
      <vt:lpstr>Moving Average Forecasting – Part 6</vt:lpstr>
      <vt:lpstr>Linear Regression Forecasting</vt:lpstr>
      <vt:lpstr>Linear Regression Forecasting – Part 2</vt:lpstr>
      <vt:lpstr>PowerPoint Presentation</vt:lpstr>
      <vt:lpstr>PowerPoint Presentation</vt:lpstr>
      <vt:lpstr>PowerPoint Presentation</vt:lpstr>
      <vt:lpstr>PowerPoint Presentation</vt:lpstr>
      <vt:lpstr>Make sure models make economic sense! </vt:lpstr>
      <vt:lpstr>PowerPoint Presentation</vt:lpstr>
      <vt:lpstr>Go through Example of FCF</vt:lpstr>
      <vt:lpstr>PowerPoint Presentation</vt:lpstr>
      <vt:lpstr>Forecasting … you will now have even more fun!!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Kuhlemeyer</dc:creator>
  <cp:lastModifiedBy>Greg Kuhlemeyer</cp:lastModifiedBy>
  <cp:revision>58</cp:revision>
  <cp:lastPrinted>2020-02-23T01:58:30Z</cp:lastPrinted>
  <dcterms:created xsi:type="dcterms:W3CDTF">2020-01-14T15:03:59Z</dcterms:created>
  <dcterms:modified xsi:type="dcterms:W3CDTF">2020-02-23T02:27:38Z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0x010100F0AAEB87F5DF834BBDD24332D3052494</vt:lpwstr>
  </property>
</Properties>
</file>