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0"/>
  </p:notesMasterIdLst>
  <p:sldIdLst>
    <p:sldId id="256" r:id="rId2"/>
    <p:sldId id="257" r:id="rId3"/>
    <p:sldId id="263" r:id="rId4"/>
    <p:sldId id="258" r:id="rId5"/>
    <p:sldId id="290" r:id="rId6"/>
    <p:sldId id="288" r:id="rId7"/>
    <p:sldId id="274" r:id="rId8"/>
    <p:sldId id="281" r:id="rId9"/>
    <p:sldId id="291" r:id="rId10"/>
    <p:sldId id="289" r:id="rId11"/>
    <p:sldId id="295" r:id="rId12"/>
    <p:sldId id="260" r:id="rId13"/>
    <p:sldId id="292" r:id="rId14"/>
    <p:sldId id="261" r:id="rId15"/>
    <p:sldId id="293" r:id="rId16"/>
    <p:sldId id="280" r:id="rId17"/>
    <p:sldId id="282" r:id="rId18"/>
    <p:sldId id="284" r:id="rId19"/>
    <p:sldId id="285" r:id="rId20"/>
    <p:sldId id="286" r:id="rId21"/>
    <p:sldId id="273" r:id="rId22"/>
    <p:sldId id="294" r:id="rId23"/>
    <p:sldId id="279" r:id="rId24"/>
    <p:sldId id="276" r:id="rId25"/>
    <p:sldId id="278" r:id="rId26"/>
    <p:sldId id="277" r:id="rId27"/>
    <p:sldId id="26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52653"/>
  </p:normalViewPr>
  <p:slideViewPr>
    <p:cSldViewPr snapToGrid="0" snapToObjects="1">
      <p:cViewPr varScale="1">
        <p:scale>
          <a:sx n="106" d="100"/>
          <a:sy n="106" d="100"/>
        </p:scale>
        <p:origin x="5728" y="168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E74F-0CA2-254E-8684-2DDB5E8B7D63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59A0-03FE-F141-889B-D63C0005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Many of the skills you will learn making your work reproducible will make you valuable outside of academia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journals do not peer-review code at all at the time of writing this. So, you will likely have to ask a colleague who is not involved in the project to help you with this (in exchange for acknowledgement) or hire someone to do so through something like Red Team Markets.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Meta-data is any description of data associated with the results that's important for reproducing the analysis and interpretation of the results described in the manuscript, including but not limited to: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Codebooks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Any experimental observations that affect the analysis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Field-specific considerations (e.g., preprocessing neuroimaging data, storage conditions of cells or tissues, etc.)</a:t>
            </a:r>
          </a:p>
          <a:p>
            <a:br>
              <a:rPr lang="en-CA" dirty="0">
                <a:effectLst/>
              </a:rPr>
            </a:br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CA" sz="2400" dirty="0"/>
              <a:t>Session 2 will be a hands-on workshop</a:t>
            </a:r>
          </a:p>
          <a:p>
            <a:pPr fontAlgn="base"/>
            <a:r>
              <a:rPr lang="en-CA" sz="2400" dirty="0"/>
              <a:t>Our current idea is “Writing reproducible manuscripts”</a:t>
            </a:r>
          </a:p>
          <a:p>
            <a:pPr fontAlgn="base"/>
            <a:r>
              <a:rPr lang="en-CA" sz="2400" dirty="0"/>
              <a:t>We would like feedback on:</a:t>
            </a:r>
          </a:p>
          <a:p>
            <a:pPr lvl="1" fontAlgn="base"/>
            <a:r>
              <a:rPr lang="en-CA" sz="2400" dirty="0"/>
              <a:t>What you are interested in learning from the workshop</a:t>
            </a:r>
          </a:p>
          <a:p>
            <a:pPr lvl="1" fontAlgn="base"/>
            <a:r>
              <a:rPr lang="en-CA" sz="2400" dirty="0"/>
              <a:t>Your experience with coding</a:t>
            </a:r>
          </a:p>
          <a:p>
            <a:pPr lvl="1" fontAlgn="base"/>
            <a:r>
              <a:rPr lang="en-CA" sz="2400" dirty="0"/>
              <a:t>Your experience with Git and GitHub</a:t>
            </a:r>
          </a:p>
          <a:p>
            <a:pPr lvl="1" fontAlgn="base"/>
            <a:r>
              <a:rPr lang="en-CA" sz="2400" dirty="0"/>
              <a:t>Are you comfortable installing R on your computer, creating a GitHub account, etc. if you have not used these before?</a:t>
            </a:r>
          </a:p>
          <a:p>
            <a:pPr fontAlgn="base"/>
            <a:r>
              <a:rPr lang="en-CA" sz="2400" i="1" dirty="0"/>
              <a:t>Please</a:t>
            </a:r>
            <a:r>
              <a:rPr lang="en-CA" sz="2400" dirty="0"/>
              <a:t> discuss this with us on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Reproducibility vs. Replication, how they’re done: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Verify the veracity of your findings using the same data and same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Replicate your research using different data but the same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Share through GitHub, OSF,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CA" sz="1200" dirty="0"/>
              <a:t>Choose a platform that is unlikely to disappear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Linearly means earlier code should not depend on later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PDFs or Word docs are okay but not ideal for documentation. Try to save these for your final manuscript if you aren’t outputting to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coded means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or parameters in a program that are fixed in such a way that they cannot be altered without manually modifying the program. In a manuscript, this would mean writing the results of a statistic as plain text (e.g., literally: “M = 50, SD = 20”) instead of putting in a placeholder that points to the correct value and prints it in the place you specify. This is called soft coding, and is something you can do in R Markdown documents or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notebooks. I do not believe it is available in Word documents unless you use certain R packages (in which case using R Markdown probably makes more sense anyways).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5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dministering-a-repository/about-relea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lp.osf.io/hc/en-us/articles/360019930893-Register-Your-Pro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Random_se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rchive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citation-style-language/sty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fesciences.org/articles/532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ssg-demo.netlify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initiatives/top-guidelin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vekbhr/reproCheckl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ichaelmccarthy.netlify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carthy-m-g" TargetMode="External"/><Relationship Id="rId5" Type="http://schemas.openxmlformats.org/officeDocument/2006/relationships/hyperlink" Target="https://twitter.com/mccarthymg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turing-way.netlify.com/welcom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torque.re/zotero-better-bibtex/" TargetMode="External"/><Relationship Id="rId13" Type="http://schemas.openxmlformats.org/officeDocument/2006/relationships/hyperlink" Target="https://www.r-project.org" TargetMode="External"/><Relationship Id="rId18" Type="http://schemas.openxmlformats.org/officeDocument/2006/relationships/hyperlink" Target="https://www.psychopy.org" TargetMode="External"/><Relationship Id="rId3" Type="http://schemas.openxmlformats.org/officeDocument/2006/relationships/hyperlink" Target="https://www.zotero.org/download/connectors" TargetMode="External"/><Relationship Id="rId21" Type="http://schemas.openxmlformats.org/officeDocument/2006/relationships/image" Target="../media/image3.png"/><Relationship Id="rId7" Type="http://schemas.openxmlformats.org/officeDocument/2006/relationships/hyperlink" Target="https://github.com/PubPeerFoundation/pubpeer_zotero_plugin/releases/tag/v0.0.6" TargetMode="External"/><Relationship Id="rId12" Type="http://schemas.openxmlformats.org/officeDocument/2006/relationships/hyperlink" Target="https://jasp-stats.org" TargetMode="External"/><Relationship Id="rId17" Type="http://schemas.openxmlformats.org/officeDocument/2006/relationships/hyperlink" Target="https://julialang.org" TargetMode="External"/><Relationship Id="rId2" Type="http://schemas.openxmlformats.org/officeDocument/2006/relationships/hyperlink" Target="https://www.zotero.org" TargetMode="External"/><Relationship Id="rId16" Type="http://schemas.openxmlformats.org/officeDocument/2006/relationships/hyperlink" Target="https://blog.rstudio.com/2020/10/07/rstudio-v1-4-preview-python-support/" TargetMode="External"/><Relationship Id="rId20" Type="http://schemas.openxmlformats.org/officeDocument/2006/relationships/hyperlink" Target="https://formr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itedotai/scite-zotero-plugin" TargetMode="External"/><Relationship Id="rId11" Type="http://schemas.openxmlformats.org/officeDocument/2006/relationships/hyperlink" Target="https://www.jamovi.org" TargetMode="External"/><Relationship Id="rId5" Type="http://schemas.openxmlformats.org/officeDocument/2006/relationships/hyperlink" Target="https://www.zotero.org/support/kb/endnote_import" TargetMode="External"/><Relationship Id="rId15" Type="http://schemas.openxmlformats.org/officeDocument/2006/relationships/hyperlink" Target="https://www.python.org" TargetMode="External"/><Relationship Id="rId10" Type="http://schemas.openxmlformats.org/officeDocument/2006/relationships/hyperlink" Target="https://medium.com/@gagarine/use-sci-hub-with-zotero-as-a-fall-back-pdf-resolver-cf139eb2cea7" TargetMode="External"/><Relationship Id="rId19" Type="http://schemas.openxmlformats.org/officeDocument/2006/relationships/hyperlink" Target="https://www.jspsych.org" TargetMode="External"/><Relationship Id="rId4" Type="http://schemas.openxmlformats.org/officeDocument/2006/relationships/hyperlink" Target="https://www.zotero.org/support/kb/mendeley_import" TargetMode="External"/><Relationship Id="rId9" Type="http://schemas.openxmlformats.org/officeDocument/2006/relationships/hyperlink" Target="http://zotfile.com" TargetMode="External"/><Relationship Id="rId14" Type="http://schemas.openxmlformats.org/officeDocument/2006/relationships/hyperlink" Target="https://rstudio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ucalgary.ca/c.php?g=395022&amp;p=5066153" TargetMode="External"/><Relationship Id="rId13" Type="http://schemas.openxmlformats.org/officeDocument/2006/relationships/hyperlink" Target="https://www.netlify.com/" TargetMode="External"/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github.com/ropensci/osfr" TargetMode="External"/><Relationship Id="rId12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" TargetMode="External"/><Relationship Id="rId11" Type="http://schemas.openxmlformats.org/officeDocument/2006/relationships/hyperlink" Target="https://codeocean.com" TargetMode="External"/><Relationship Id="rId5" Type="http://schemas.openxmlformats.org/officeDocument/2006/relationships/hyperlink" Target="https://desktop.github.com" TargetMode="External"/><Relationship Id="rId10" Type="http://schemas.openxmlformats.org/officeDocument/2006/relationships/hyperlink" Target="https://www.docker.com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www.nature.com/sdata/policies/repositories" TargetMode="External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ubenarslan/codebook" TargetMode="External"/><Relationship Id="rId13" Type="http://schemas.openxmlformats.org/officeDocument/2006/relationships/hyperlink" Target="https://github.com/rstudio/shinymeta" TargetMode="External"/><Relationship Id="rId18" Type="http://schemas.openxmlformats.org/officeDocument/2006/relationships/hyperlink" Target="https://github.com/rstudio/distill" TargetMode="External"/><Relationship Id="rId26" Type="http://schemas.openxmlformats.org/officeDocument/2006/relationships/hyperlink" Target="https://github.com/crsh/citr" TargetMode="External"/><Relationship Id="rId3" Type="http://schemas.openxmlformats.org/officeDocument/2006/relationships/hyperlink" Target="https://r4ds.had.co.nz/workflow-projects.html" TargetMode="External"/><Relationship Id="rId21" Type="http://schemas.openxmlformats.org/officeDocument/2006/relationships/hyperlink" Target="https://ardata-fr.github.io/officeverse/index.html" TargetMode="External"/><Relationship Id="rId7" Type="http://schemas.openxmlformats.org/officeDocument/2006/relationships/hyperlink" Target="https://github.com/karthik/holepunch" TargetMode="External"/><Relationship Id="rId12" Type="http://schemas.openxmlformats.org/officeDocument/2006/relationships/hyperlink" Target="https://github.com/rocker-org/rocker" TargetMode="External"/><Relationship Id="rId17" Type="http://schemas.openxmlformats.org/officeDocument/2006/relationships/hyperlink" Target="https://github.com/rstudio/bookdown" TargetMode="External"/><Relationship Id="rId25" Type="http://schemas.openxmlformats.org/officeDocument/2006/relationships/hyperlink" Target="https://github.com/paleolimbot/rbbt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github.com/rstudio/rmarkdown" TargetMode="External"/><Relationship Id="rId20" Type="http://schemas.openxmlformats.org/officeDocument/2006/relationships/hyperlink" Target="https://github.com/crsh/papa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edibilityLab/groundhog" TargetMode="External"/><Relationship Id="rId11" Type="http://schemas.openxmlformats.org/officeDocument/2006/relationships/hyperlink" Target="https://github.com/MilesMcBain/breakerofchains" TargetMode="External"/><Relationship Id="rId24" Type="http://schemas.openxmlformats.org/officeDocument/2006/relationships/hyperlink" Target="https://github.com/r-lib/actions" TargetMode="External"/><Relationship Id="rId5" Type="http://schemas.openxmlformats.org/officeDocument/2006/relationships/hyperlink" Target="https://github.com/rstudio/renv" TargetMode="External"/><Relationship Id="rId15" Type="http://schemas.openxmlformats.org/officeDocument/2006/relationships/hyperlink" Target="https://bookdown.org/yihui/rmarkdown/" TargetMode="External"/><Relationship Id="rId23" Type="http://schemas.openxmlformats.org/officeDocument/2006/relationships/hyperlink" Target="https://github.com/r-lib/testthat" TargetMode="External"/><Relationship Id="rId10" Type="http://schemas.openxmlformats.org/officeDocument/2006/relationships/hyperlink" Target="https://github.com/ropensci/targets" TargetMode="External"/><Relationship Id="rId19" Type="http://schemas.openxmlformats.org/officeDocument/2006/relationships/hyperlink" Target="https://github.com/rstudio/rticles" TargetMode="External"/><Relationship Id="rId4" Type="http://schemas.openxmlformats.org/officeDocument/2006/relationships/hyperlink" Target="https://rmarkdown.rstudio.com/lesson-4.html" TargetMode="External"/><Relationship Id="rId9" Type="http://schemas.openxmlformats.org/officeDocument/2006/relationships/hyperlink" Target="https://github.com/cjvanlissa/worcs" TargetMode="External"/><Relationship Id="rId14" Type="http://schemas.openxmlformats.org/officeDocument/2006/relationships/hyperlink" Target="https://bookdown.org/yihui/rmarkdown-cookbook/" TargetMode="External"/><Relationship Id="rId22" Type="http://schemas.openxmlformats.org/officeDocument/2006/relationships/hyperlink" Target="https://github.com/scienceverse/scienceverse" TargetMode="External"/><Relationship Id="rId27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reticulate" TargetMode="External"/><Relationship Id="rId3" Type="http://schemas.openxmlformats.org/officeDocument/2006/relationships/hyperlink" Target="https://pypi.org/project/virtualenv/" TargetMode="External"/><Relationship Id="rId7" Type="http://schemas.openxmlformats.org/officeDocument/2006/relationships/hyperlink" Target="https://jupyter.org" TargetMode="External"/><Relationship Id="rId2" Type="http://schemas.openxmlformats.org/officeDocument/2006/relationships/hyperlink" Target="https://the-turing-way.netlify.com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umatra/" TargetMode="External"/><Relationship Id="rId5" Type="http://schemas.openxmlformats.org/officeDocument/2006/relationships/hyperlink" Target="https://pypi.org/project/recipy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python.org/3/library/venv.html?highlight=projects" TargetMode="External"/><Relationship Id="rId9" Type="http://schemas.openxmlformats.org/officeDocument/2006/relationships/hyperlink" Target="https://docs.github.com/en/actions/guides/building-and-testing-python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statswithjasp.com" TargetMode="External"/><Relationship Id="rId13" Type="http://schemas.openxmlformats.org/officeDocument/2006/relationships/hyperlink" Target="https://docs.docker.com" TargetMode="External"/><Relationship Id="rId3" Type="http://schemas.openxmlformats.org/officeDocument/2006/relationships/hyperlink" Target="https://lab.github.com" TargetMode="External"/><Relationship Id="rId7" Type="http://schemas.openxmlformats.org/officeDocument/2006/relationships/hyperlink" Target="https://www.learnstatswithjamovi.com" TargetMode="External"/><Relationship Id="rId12" Type="http://schemas.openxmlformats.org/officeDocument/2006/relationships/hyperlink" Target="https://automatetheboringstuff.com" TargetMode="External"/><Relationship Id="rId2" Type="http://schemas.openxmlformats.org/officeDocument/2006/relationships/hyperlink" Target="https://happygitwith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movi.org/user-manual.html#analyses" TargetMode="External"/><Relationship Id="rId11" Type="http://schemas.openxmlformats.org/officeDocument/2006/relationships/hyperlink" Target="https://bedford-computing.co.uk/learning/wp-content/uploads/2015/10/Python-for-Data-Analysis.pdf" TargetMode="External"/><Relationship Id="rId5" Type="http://schemas.openxmlformats.org/officeDocument/2006/relationships/hyperlink" Target="https://docs.github.com/en/desktop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swirlstats.com/" TargetMode="External"/><Relationship Id="rId4" Type="http://schemas.openxmlformats.org/officeDocument/2006/relationships/hyperlink" Target="https://try.github.io" TargetMode="External"/><Relationship Id="rId9" Type="http://schemas.openxmlformats.org/officeDocument/2006/relationships/hyperlink" Target="https://michaelmccarthy.netlify.app/post/books-for-learning-r/" TargetMode="External"/><Relationship Id="rId14" Type="http://schemas.openxmlformats.org/officeDocument/2006/relationships/hyperlink" Target="https://www.docker.com/play-with-docker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o5u_9qcc3U4" TargetMode="External"/><Relationship Id="rId13" Type="http://schemas.openxmlformats.org/officeDocument/2006/relationships/hyperlink" Target="https://everythinghertz.com/39" TargetMode="External"/><Relationship Id="rId3" Type="http://schemas.openxmlformats.org/officeDocument/2006/relationships/hyperlink" Target="https://youtu.be/AHSCyC6V-2g" TargetMode="External"/><Relationship Id="rId7" Type="http://schemas.openxmlformats.org/officeDocument/2006/relationships/hyperlink" Target="https://youtu.be/dF0bKztTdFk" TargetMode="External"/><Relationship Id="rId12" Type="http://schemas.openxmlformats.org/officeDocument/2006/relationships/hyperlink" Target="https://everythinghertz.com/78" TargetMode="Externa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everythinghertz.com/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0fAR_oro1NY" TargetMode="External"/><Relationship Id="rId11" Type="http://schemas.openxmlformats.org/officeDocument/2006/relationships/hyperlink" Target="https://everythinghertz.com/94" TargetMode="External"/><Relationship Id="rId5" Type="http://schemas.openxmlformats.org/officeDocument/2006/relationships/hyperlink" Target="https://youtu.be/S8bU1CyEkRM" TargetMode="External"/><Relationship Id="rId15" Type="http://schemas.openxmlformats.org/officeDocument/2006/relationships/hyperlink" Target="https://everythinghertz.com/18" TargetMode="External"/><Relationship Id="rId10" Type="http://schemas.openxmlformats.org/officeDocument/2006/relationships/hyperlink" Target="https://m.soundcloud.com/reproducibilitea/episode-4-reproducibility-now" TargetMode="External"/><Relationship Id="rId4" Type="http://schemas.openxmlformats.org/officeDocument/2006/relationships/hyperlink" Target="https://youtu.be/fwZqVvHaA0M" TargetMode="External"/><Relationship Id="rId9" Type="http://schemas.openxmlformats.org/officeDocument/2006/relationships/hyperlink" Target="https://youtu.be/gWe9bnnU89A" TargetMode="External"/><Relationship Id="rId14" Type="http://schemas.openxmlformats.org/officeDocument/2006/relationships/hyperlink" Target="https://everythinghertz.com/3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tractionwatch.com/2020/07/08/77-year-old-paper-by-controversial-psychiatrist-hans-eysenck-earns-an-expression-of-concern/" TargetMode="External"/><Relationship Id="rId2" Type="http://schemas.openxmlformats.org/officeDocument/2006/relationships/hyperlink" Target="https://replicationindex.com/2018/01/05/bem-retra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med.ncbi.nlm.nih.gov/26497820/" TargetMode="External"/><Relationship Id="rId4" Type="http://schemas.openxmlformats.org/officeDocument/2006/relationships/hyperlink" Target="http://steamtraen.blogspot.com/2019/08/some-instances-of-apparent-duplicat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2" Type="http://schemas.openxmlformats.org/officeDocument/2006/relationships/hyperlink" Target="https://docs.github.com/en/actions/guides/about-continuous-integ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i.org/10.31234/osf.io/5xcd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yle.tidyverse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1DD7-237E-3A47-9233-1E1F748CB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78630"/>
            <a:ext cx="5638800" cy="264098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Doing Reproducible Science</a:t>
            </a:r>
            <a:b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CA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opinionated introduction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3002-AF0E-CD49-87A6-EF9B6E18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056160"/>
            <a:ext cx="5465380" cy="1932516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Open Science Student Support Group</a:t>
            </a: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January 29, 2021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Michael McCarthy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8E829-C43E-5A4D-BC39-8793C037F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42FC3-8064-234A-95B5-96080A2377B9}"/>
              </a:ext>
            </a:extLst>
          </p:cNvPr>
          <p:cNvSpPr txBox="1"/>
          <p:nvPr/>
        </p:nvSpPr>
        <p:spPr>
          <a:xfrm>
            <a:off x="40097" y="6461768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©️ 202</a:t>
            </a:r>
            <a:r>
              <a:rPr lang="en-CA" dirty="0"/>
              <a:t>1 </a:t>
            </a:r>
            <a:r>
              <a:rPr lang="en-US" dirty="0"/>
              <a:t>This work is licensed under a </a:t>
            </a:r>
            <a:r>
              <a:rPr lang="en-US" dirty="0">
                <a:hlinkClick r:id="rId4"/>
              </a:rPr>
              <a:t>CC BY 4.0 license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C4FA5-2B73-6F44-833A-6E3148D46069}"/>
              </a:ext>
            </a:extLst>
          </p:cNvPr>
          <p:cNvSpPr txBox="1"/>
          <p:nvPr/>
        </p:nvSpPr>
        <p:spPr>
          <a:xfrm>
            <a:off x="7270706" y="5214702"/>
            <a:ext cx="24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Adam Douglas</a:t>
            </a:r>
          </a:p>
        </p:txBody>
      </p:sp>
    </p:spTree>
    <p:extLst>
      <p:ext uri="{BB962C8B-B14F-4D97-AF65-F5344CB8AC3E}">
        <p14:creationId xmlns:p14="http://schemas.microsoft.com/office/powerpoint/2010/main" val="321083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Other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 numCol="1">
            <a:noAutofit/>
          </a:bodyPr>
          <a:lstStyle/>
          <a:p>
            <a:r>
              <a:rPr lang="en-CA" sz="2400" dirty="0"/>
              <a:t>Do not hard code information that may change in the future or whose computation should be checked for reproducibility. This includes:</a:t>
            </a:r>
          </a:p>
          <a:p>
            <a:pPr lvl="1"/>
            <a:r>
              <a:rPr lang="en-CA" sz="2400" dirty="0"/>
              <a:t>Citation styles</a:t>
            </a:r>
          </a:p>
          <a:p>
            <a:pPr lvl="1"/>
            <a:r>
              <a:rPr lang="en-CA" sz="2400" dirty="0"/>
              <a:t>Statistics and other numbers</a:t>
            </a:r>
          </a:p>
          <a:p>
            <a:pPr lvl="1"/>
            <a:r>
              <a:rPr lang="en-CA" sz="2400" dirty="0"/>
              <a:t>Tables and Figures</a:t>
            </a:r>
          </a:p>
          <a:p>
            <a:r>
              <a:rPr lang="en-CA" sz="2400" dirty="0"/>
              <a:t>Write your work as a reproducible manuscript to avoid hard coding information</a:t>
            </a:r>
          </a:p>
          <a:p>
            <a:r>
              <a:rPr lang="en-CA" sz="2400" dirty="0"/>
              <a:t>Make templates for yourself to make project management easier in the future</a:t>
            </a:r>
          </a:p>
          <a:p>
            <a:r>
              <a:rPr lang="en-CA" sz="2400" dirty="0"/>
              <a:t>Use </a:t>
            </a:r>
            <a:r>
              <a:rPr lang="en-CA" sz="2400" dirty="0">
                <a:hlinkClick r:id="rId3"/>
              </a:rPr>
              <a:t>GitHub Releases</a:t>
            </a:r>
            <a:r>
              <a:rPr lang="en-CA" sz="2400" dirty="0"/>
              <a:t> and/or </a:t>
            </a:r>
            <a:r>
              <a:rPr lang="en-CA" sz="2400" dirty="0">
                <a:hlinkClick r:id="rId4"/>
              </a:rPr>
              <a:t>OSF Registrations</a:t>
            </a:r>
            <a:r>
              <a:rPr lang="en-CA" sz="2400" dirty="0"/>
              <a:t> to take snapshots of your project at different stages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Other Tips </a:t>
            </a:r>
            <a:r>
              <a:rPr lang="en-CA" sz="4400" dirty="0" err="1"/>
              <a:t>Cont</a:t>
            </a:r>
            <a:r>
              <a:rPr lang="en-CA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 numCol="1">
            <a:noAutofit/>
          </a:bodyPr>
          <a:lstStyle/>
          <a:p>
            <a:r>
              <a:rPr lang="en-CA" sz="2400" dirty="0"/>
              <a:t>Set a </a:t>
            </a:r>
            <a:r>
              <a:rPr lang="en-CA" sz="2400" dirty="0">
                <a:hlinkClick r:id="rId3"/>
              </a:rPr>
              <a:t>seed</a:t>
            </a:r>
            <a:r>
              <a:rPr lang="en-CA" sz="2400" dirty="0"/>
              <a:t> before running any code/syntax that relies on a randomization function</a:t>
            </a:r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Internet Archive</a:t>
            </a:r>
            <a:r>
              <a:rPr lang="en-CA" sz="2400" dirty="0"/>
              <a:t> URLs or save webpage data if you are web mining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Your work will be more trustworthy</a:t>
            </a:r>
          </a:p>
          <a:p>
            <a:pPr lvl="1"/>
            <a:r>
              <a:rPr lang="en-CA" sz="2400" dirty="0"/>
              <a:t>There’s proof you actually did what you said you did</a:t>
            </a:r>
          </a:p>
          <a:p>
            <a:r>
              <a:rPr lang="en-CA" sz="2400" dirty="0"/>
              <a:t>The chances of errors in your work being identified will increase</a:t>
            </a:r>
          </a:p>
          <a:p>
            <a:pPr lvl="1"/>
            <a:r>
              <a:rPr lang="en-CA" sz="2400" dirty="0"/>
              <a:t>(especially if you have a nemesis who wants to disprove your ideas)</a:t>
            </a:r>
          </a:p>
          <a:p>
            <a:r>
              <a:rPr lang="en-CA" sz="2400" dirty="0"/>
              <a:t>Other researchers (and future you) can repurpose your scientific pipeline for their own projects</a:t>
            </a:r>
          </a:p>
          <a:p>
            <a:r>
              <a:rPr lang="en-CA" sz="2400" dirty="0"/>
              <a:t>Collaboration will be easier</a:t>
            </a:r>
          </a:p>
          <a:p>
            <a:r>
              <a:rPr lang="en-CA" sz="2400" dirty="0"/>
              <a:t>You will learn and apply skills that will help land you a well-paying job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Benefits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 can automate the least creative tasks of the scientific process, leaving you </a:t>
            </a:r>
            <a:r>
              <a:rPr lang="en-CA" sz="2400" dirty="0">
                <a:hlinkClick r:id="rId3"/>
              </a:rPr>
              <a:t>more time for theorizing</a:t>
            </a:r>
            <a:endParaRPr lang="en-CA" sz="2400" dirty="0"/>
          </a:p>
          <a:p>
            <a:pPr lvl="1"/>
            <a:r>
              <a:rPr lang="en-CA" sz="2400" dirty="0"/>
              <a:t>Citations can be automagically generated to different formats (APA, MLA, etc.) using </a:t>
            </a:r>
            <a:r>
              <a:rPr lang="en-CA" sz="2400" dirty="0">
                <a:hlinkClick r:id="rId4"/>
              </a:rPr>
              <a:t>CSL files</a:t>
            </a:r>
            <a:endParaRPr lang="en-CA" sz="2400" dirty="0"/>
          </a:p>
          <a:p>
            <a:pPr lvl="1"/>
            <a:r>
              <a:rPr lang="en-CA" sz="2400" dirty="0"/>
              <a:t>Statistics, tables, and plots can be automagically generated to reflect changes in your data</a:t>
            </a:r>
          </a:p>
          <a:p>
            <a:pPr lvl="1"/>
            <a:r>
              <a:rPr lang="en-CA" sz="2400" dirty="0"/>
              <a:t>You can create living scientific documents that are automagically published to the web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/>
          </a:bodyPr>
          <a:lstStyle/>
          <a:p>
            <a:r>
              <a:rPr lang="en-CA" sz="2400" dirty="0"/>
              <a:t>Reproducibility requires data sharing, and not all data can be shared</a:t>
            </a:r>
          </a:p>
          <a:p>
            <a:pPr lvl="1"/>
            <a:r>
              <a:rPr lang="en-CA" sz="2400" dirty="0"/>
              <a:t>Solution: Share </a:t>
            </a:r>
            <a:r>
              <a:rPr lang="en-CA" sz="2400" dirty="0">
                <a:hlinkClick r:id="rId3"/>
              </a:rPr>
              <a:t>synthetic data</a:t>
            </a:r>
            <a:r>
              <a:rPr lang="en-CA" sz="2400" dirty="0"/>
              <a:t> that has similar statistical properties to your closed data</a:t>
            </a:r>
          </a:p>
          <a:p>
            <a:r>
              <a:rPr lang="en-CA" sz="2400" dirty="0"/>
              <a:t>Making your science reproducible may require learning new software or APIs</a:t>
            </a:r>
          </a:p>
          <a:p>
            <a:pPr lvl="1"/>
            <a:r>
              <a:rPr lang="en-CA" sz="2400" dirty="0"/>
              <a:t>This can be difficult working around a busy schedule, but the payoff is worth it</a:t>
            </a:r>
          </a:p>
          <a:p>
            <a:pPr lvl="1"/>
            <a:r>
              <a:rPr lang="en-CA" sz="2400" dirty="0"/>
              <a:t>Collaborators might not be willing to switch to or learn these either</a:t>
            </a:r>
          </a:p>
          <a:p>
            <a:pPr lvl="1"/>
            <a:r>
              <a:rPr lang="en-CA" sz="2400" dirty="0"/>
              <a:t>Solution: Thoroughly documenting your scientific pipeline in a software agnostic way is a good practice regardless, so do this in the meantime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9238"/>
          </a:xfrm>
        </p:spPr>
        <p:txBody>
          <a:bodyPr>
            <a:normAutofit/>
          </a:bodyPr>
          <a:lstStyle/>
          <a:p>
            <a:r>
              <a:rPr lang="en-CA" sz="2400" dirty="0"/>
              <a:t>Less robust reproducibility methods may lead to irreproducible results in the future</a:t>
            </a:r>
          </a:p>
          <a:p>
            <a:pPr lvl="1"/>
            <a:r>
              <a:rPr lang="en-CA" sz="2400" dirty="0"/>
              <a:t>Certain methods in software can break or disappear after updates</a:t>
            </a:r>
          </a:p>
          <a:p>
            <a:pPr lvl="1"/>
            <a:r>
              <a:rPr lang="en-CA" sz="2400" dirty="0"/>
              <a:t>Solution: Use virtual environments, package version control, etc., in your projects</a:t>
            </a:r>
          </a:p>
          <a:p>
            <a:r>
              <a:rPr lang="en-CA" sz="2400" dirty="0"/>
              <a:t>More robust reproducibility methods may be less accessible to scientists with less technical ability than you</a:t>
            </a:r>
          </a:p>
          <a:p>
            <a:pPr lvl="1"/>
            <a:r>
              <a:rPr lang="en-CA" sz="2400" dirty="0"/>
              <a:t>Solution: Make it so things “just work” without requiring the user to troubleshoot APIs they are unfamiliar with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/>
          </a:bodyPr>
          <a:lstStyle/>
          <a:p>
            <a:r>
              <a:rPr lang="en-CA" dirty="0"/>
              <a:t>If you are viewing these slides after the fact, please see the recorded presentation for the demonstration</a:t>
            </a:r>
          </a:p>
          <a:p>
            <a:r>
              <a:rPr lang="en-CA" dirty="0"/>
              <a:t>Ephemeral demo link: </a:t>
            </a:r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osssg-demo.netlify.app</a:t>
            </a:r>
            <a:endParaRPr lang="en-CA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05450"/>
          </a:xfrm>
        </p:spPr>
        <p:txBody>
          <a:bodyPr>
            <a:noAutofit/>
          </a:bodyPr>
          <a:lstStyle/>
          <a:p>
            <a:r>
              <a:rPr lang="en-CA" sz="1900" b="1" dirty="0"/>
              <a:t>Are your </a:t>
            </a:r>
            <a:r>
              <a:rPr lang="en-CA" sz="1900" b="1" i="0" u="none" strike="noStrike" dirty="0">
                <a:effectLst/>
              </a:rPr>
              <a:t>results based on a quantitative analysis?</a:t>
            </a:r>
          </a:p>
          <a:p>
            <a:pPr lvl="1"/>
            <a:r>
              <a:rPr lang="en-CA" sz="1900" dirty="0"/>
              <a:t>If yes, please work through this checklist</a:t>
            </a:r>
            <a:endParaRPr lang="en-CA" sz="1900" i="0" u="none" strike="noStrike" dirty="0">
              <a:effectLst/>
            </a:endParaRPr>
          </a:p>
          <a:p>
            <a:r>
              <a:rPr lang="en-CA" sz="1900" b="1" i="0" u="none" strike="noStrike" dirty="0">
                <a:effectLst/>
              </a:rPr>
              <a:t>Does your analysis </a:t>
            </a:r>
            <a:r>
              <a:rPr lang="en-CA" sz="1900" b="1" dirty="0"/>
              <a:t>use </a:t>
            </a:r>
            <a:r>
              <a:rPr lang="en-CA" sz="1900" b="1" i="0" u="none" strike="noStrike" dirty="0">
                <a:effectLst/>
              </a:rPr>
              <a:t>code?</a:t>
            </a:r>
            <a:endParaRPr lang="en-CA" sz="1900" b="0" i="0" u="none" strike="noStrike" dirty="0">
              <a:effectLst/>
            </a:endParaRPr>
          </a:p>
          <a:p>
            <a:pPr lvl="1"/>
            <a:r>
              <a:rPr lang="en-CA" sz="1900" b="0" i="0" u="none" strike="noStrike" dirty="0">
                <a:effectLst/>
              </a:rPr>
              <a:t>If no, does the software you’re using output code? (Most GUI statistics software does)</a:t>
            </a:r>
          </a:p>
          <a:p>
            <a:pPr lvl="1"/>
            <a:r>
              <a:rPr lang="en-CA" sz="1900" b="0" i="0" u="none" strike="noStrike" dirty="0">
                <a:effectLst/>
              </a:rPr>
              <a:t>Do you provide code</a:t>
            </a:r>
            <a:r>
              <a:rPr lang="en-CA" sz="1900" dirty="0"/>
              <a:t> </a:t>
            </a:r>
            <a:r>
              <a:rPr lang="en-CA" sz="1900" b="0" i="0" u="none" strike="noStrike" dirty="0">
                <a:effectLst/>
              </a:rPr>
              <a:t>and other documentation sufficient to reproduce all your results?</a:t>
            </a:r>
          </a:p>
          <a:p>
            <a:pPr lvl="1"/>
            <a:r>
              <a:rPr lang="en-CA" sz="1900" dirty="0"/>
              <a:t>Do you</a:t>
            </a:r>
            <a:r>
              <a:rPr lang="en-CA" sz="1900" b="0" i="0" u="none" strike="noStrike" dirty="0">
                <a:effectLst/>
              </a:rPr>
              <a:t> reference the version of all hardware, software, and code used for analysis in your manuscript?</a:t>
            </a:r>
          </a:p>
          <a:p>
            <a:pPr lvl="1"/>
            <a:r>
              <a:rPr lang="en-CA" sz="1900" dirty="0"/>
              <a:t>Is your</a:t>
            </a:r>
            <a:r>
              <a:rPr lang="en-CA" sz="1900" b="0" i="0" u="none" strike="noStrike" dirty="0">
                <a:effectLst/>
              </a:rPr>
              <a:t> code and other documentation version controlled? (Git)</a:t>
            </a:r>
          </a:p>
          <a:p>
            <a:pPr lvl="1"/>
            <a:r>
              <a:rPr lang="en-CA" sz="1900" dirty="0"/>
              <a:t>I</a:t>
            </a:r>
            <a:r>
              <a:rPr lang="en-CA" sz="1900" b="0" i="0" u="none" strike="noStrike" dirty="0">
                <a:effectLst/>
              </a:rPr>
              <a:t>s your code and other documentation deposited in a standard code hosting repository? (GitHub, OSF)</a:t>
            </a:r>
          </a:p>
          <a:p>
            <a:pPr lvl="1"/>
            <a:r>
              <a:rPr lang="en-CA" sz="1900" dirty="0"/>
              <a:t>Is your code</a:t>
            </a:r>
            <a:r>
              <a:rPr lang="en-CA" sz="1900" b="0" i="0" u="none" strike="noStrike" dirty="0">
                <a:effectLst/>
              </a:rPr>
              <a:t> and other documentation in a human and machine-readable format? (</a:t>
            </a:r>
            <a:r>
              <a:rPr lang="en-CA" sz="1900" dirty="0"/>
              <a:t>written as plain text)</a:t>
            </a:r>
          </a:p>
          <a:p>
            <a:pPr lvl="1"/>
            <a:r>
              <a:rPr lang="en-CA" sz="1900" dirty="0"/>
              <a:t>Do you use package version control for each of the programming languages in your project?</a:t>
            </a:r>
          </a:p>
          <a:p>
            <a:pPr lvl="1"/>
            <a:r>
              <a:rPr lang="en-CA" sz="1900" dirty="0"/>
              <a:t>Do</a:t>
            </a:r>
            <a:r>
              <a:rPr lang="en-CA" sz="1900" i="0" u="none" strike="noStrike" dirty="0">
                <a:effectLst/>
              </a:rPr>
              <a:t> you provide a self-contained code execution environment? (Binder, Docker, etc.)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95F87-3922-FD42-A418-8360330AC82D}"/>
              </a:ext>
            </a:extLst>
          </p:cNvPr>
          <p:cNvSpPr txBox="1"/>
          <p:nvPr/>
        </p:nvSpPr>
        <p:spPr>
          <a:xfrm>
            <a:off x="40097" y="6461768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This checklist is adapted from the </a:t>
            </a:r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guidelines for reproducibility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eLife’s reviewer checklist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5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0818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pre-processing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preprocessing?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analysis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each of these steps?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 provide code for automated execution of each step in your scientific pipeline?</a:t>
            </a:r>
          </a:p>
          <a:p>
            <a:pPr lvl="1"/>
            <a:r>
              <a:rPr lang="en-CA" i="0" u="none" strike="noStrike" dirty="0">
                <a:effectLst/>
                <a:latin typeface="-apple-system"/>
              </a:rPr>
              <a:t>If no, do you provide detailed descriptions for manual execution of your scientific pipeline?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Has your code been peer-reviewed for reproducibility and accuracy?</a:t>
            </a:r>
          </a:p>
          <a:p>
            <a:pPr lvl="1"/>
            <a:r>
              <a:rPr lang="en-CA" dirty="0">
                <a:latin typeface="-apple-system"/>
              </a:rPr>
              <a:t>If no, are you using Continuous Integration and/or Unit Testing to check for reproducibility?</a:t>
            </a:r>
            <a:endParaRPr lang="en-CA" i="0" u="none" strike="noStrike" dirty="0">
              <a:effectLst/>
              <a:latin typeface="-apple-system"/>
            </a:endParaRP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8502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include analysis of data collected by yourself or your collaborators?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dirty="0">
                <a:latin typeface="-apple-system"/>
              </a:rPr>
              <a:t>Is your</a:t>
            </a:r>
            <a:r>
              <a:rPr lang="en-CA" b="0" i="0" u="none" strike="noStrike" dirty="0">
                <a:effectLst/>
                <a:latin typeface="-apple-system"/>
              </a:rPr>
              <a:t> data available at a digital repository?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the authors include all meta-data to reproduce the analysis?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a full account of the procedures used to collect, preprocess, clean, or generate the data?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research materials and description of procedures necessary to conduct an independent replication of the research?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Are there any results based on data or materials that cannot be shared for legal or ethical reasons?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b="0" i="0" u="none" strike="noStrike" dirty="0">
                <a:effectLst/>
                <a:latin typeface="-apple-system"/>
              </a:rPr>
              <a:t> you provide synthetic data with similar statistical properties instead?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i="0" u="none" strike="noStrike" dirty="0">
                <a:effectLst/>
                <a:latin typeface="-apple-system"/>
              </a:rPr>
              <a:t> you explain the restrictions on the dataset or materials and how they preclude public access?</a:t>
            </a:r>
          </a:p>
          <a:p>
            <a:pPr lvl="1"/>
            <a:r>
              <a:rPr lang="en-CA" dirty="0">
                <a:latin typeface="-apple-system"/>
              </a:rPr>
              <a:t>Do you</a:t>
            </a:r>
            <a:r>
              <a:rPr lang="en-CA" i="0" u="none" strike="noStrike" dirty="0">
                <a:effectLst/>
                <a:latin typeface="-apple-system"/>
              </a:rPr>
              <a:t> provide a public description of the steps others should follow to request access to the data or materials?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 Do you provide access to all data and materials for which the constraints do not apply?</a:t>
            </a: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EB06-D097-1143-9680-6879B15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4" y="4483797"/>
            <a:ext cx="3131093" cy="758005"/>
          </a:xfrm>
        </p:spPr>
        <p:txBody>
          <a:bodyPr anchor="b">
            <a:normAutofit fontScale="90000"/>
          </a:bodyPr>
          <a:lstStyle/>
          <a:p>
            <a:r>
              <a:rPr lang="en-CA" sz="3000" dirty="0">
                <a:solidFill>
                  <a:schemeClr val="bg1"/>
                </a:solidFill>
              </a:rPr>
              <a:t>Michael McCarthy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1AC-B04A-5143-968E-AA79D78F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5825318" cy="5361991"/>
          </a:xfrm>
        </p:spPr>
        <p:txBody>
          <a:bodyPr>
            <a:normAutofit/>
          </a:bodyPr>
          <a:lstStyle/>
          <a:p>
            <a:pPr fontAlgn="base"/>
            <a:r>
              <a:rPr lang="en-CA" sz="2400" dirty="0"/>
              <a:t>Brain and Cognitive Science student working in Andrea Protzner’s Brain Dynamics Lab</a:t>
            </a:r>
          </a:p>
          <a:p>
            <a:pPr fontAlgn="base"/>
            <a:r>
              <a:rPr lang="en-CA" sz="2400" dirty="0"/>
              <a:t>In the spirit of Thomas Kuhn, I am a scientific revolutionary who wants to make open science normal science</a:t>
            </a:r>
          </a:p>
          <a:p>
            <a:pPr fontAlgn="base"/>
            <a:r>
              <a:rPr lang="en-CA" sz="2400" dirty="0"/>
              <a:t>Developing workflows, practices, and tools to do reproducible science is one way I hope to make normal science more open</a:t>
            </a:r>
          </a:p>
          <a:p>
            <a:pPr fontAlgn="base"/>
            <a:r>
              <a:rPr lang="en-CA" sz="2400" dirty="0"/>
              <a:t>That’s my dog Thor, he’s passionate about open science too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83CC-362F-C54C-A699-7E403B03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714" y="985757"/>
            <a:ext cx="3033156" cy="303315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87708D7-A347-AC4A-94C4-38F5F574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A8060-1EBB-C74C-8C18-13D91240BA4C}"/>
              </a:ext>
            </a:extLst>
          </p:cNvPr>
          <p:cNvSpPr txBox="1"/>
          <p:nvPr/>
        </p:nvSpPr>
        <p:spPr>
          <a:xfrm>
            <a:off x="431714" y="5370005"/>
            <a:ext cx="313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Twitter: </a:t>
            </a:r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@mccarthymg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mccarthy-m-g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>
            <a:noAutofit/>
          </a:bodyPr>
          <a:lstStyle/>
          <a:p>
            <a:r>
              <a:rPr lang="en-CA" sz="1900" b="1" i="0" u="none" strike="noStrike" dirty="0">
                <a:effectLst/>
              </a:rPr>
              <a:t>Is your manuscript written in a reproducible format? (R Markdown, </a:t>
            </a:r>
            <a:r>
              <a:rPr lang="en-CA" sz="1900" b="1" i="0" u="none" strike="noStrike" dirty="0" err="1">
                <a:effectLst/>
              </a:rPr>
              <a:t>Jupyter</a:t>
            </a:r>
            <a:r>
              <a:rPr lang="en-CA" sz="1900" b="1" i="0" u="none" strike="noStrike" dirty="0">
                <a:effectLst/>
              </a:rPr>
              <a:t> Notebook)</a:t>
            </a:r>
          </a:p>
          <a:p>
            <a:pPr lvl="1"/>
            <a:r>
              <a:rPr lang="en-CA" sz="1900" dirty="0"/>
              <a:t>D</a:t>
            </a:r>
            <a:r>
              <a:rPr lang="en-CA" sz="1900" i="0" u="none" strike="noStrike" dirty="0">
                <a:effectLst/>
              </a:rPr>
              <a:t>o you report statistics and other numbers using inline code?</a:t>
            </a:r>
          </a:p>
          <a:p>
            <a:pPr lvl="1"/>
            <a:r>
              <a:rPr lang="en-CA" sz="1900" dirty="0"/>
              <a:t>Do you generate, report, and embed tables and figures using code?</a:t>
            </a:r>
          </a:p>
          <a:p>
            <a:pPr lvl="1"/>
            <a:r>
              <a:rPr lang="en-CA" sz="1900" i="0" u="none" strike="noStrike" dirty="0">
                <a:effectLst/>
              </a:rPr>
              <a:t>Is all your</a:t>
            </a:r>
            <a:r>
              <a:rPr lang="en-CA" sz="1900" dirty="0"/>
              <a:t> project code called within your manuscript?</a:t>
            </a:r>
          </a:p>
          <a:p>
            <a:pPr lvl="2"/>
            <a:r>
              <a:rPr lang="en-CA" sz="1700" i="0" u="none" strike="noStrike" dirty="0">
                <a:effectLst/>
              </a:rPr>
              <a:t>If yes, consider splitting project code into separate script files, then calling those within the manuscript for readability</a:t>
            </a:r>
          </a:p>
          <a:p>
            <a:pPr lvl="1"/>
            <a:r>
              <a:rPr lang="en-CA" sz="1900" dirty="0"/>
              <a:t>Is your manuscript output suitable for the forum you plan to share it in? (Preprint, Journal, Talk, Website)</a:t>
            </a:r>
          </a:p>
          <a:p>
            <a:pPr lvl="2"/>
            <a:r>
              <a:rPr lang="en-CA" sz="1700" i="0" u="none" strike="noStrike" dirty="0">
                <a:effectLst/>
              </a:rPr>
              <a:t>If no, </a:t>
            </a:r>
            <a:r>
              <a:rPr lang="en-CA" sz="1700" dirty="0"/>
              <a:t>do you document the additional steps needed to finish formatting your manuscript?</a:t>
            </a:r>
          </a:p>
          <a:p>
            <a:r>
              <a:rPr lang="en-CA" sz="1900" b="1" i="0" u="none" strike="noStrike" dirty="0">
                <a:effectLst/>
              </a:rPr>
              <a:t>Have you gotten anyone to try to reproduce your results?</a:t>
            </a:r>
          </a:p>
          <a:p>
            <a:pPr lvl="1"/>
            <a:r>
              <a:rPr lang="en-CA" sz="1900" dirty="0"/>
              <a:t>Were they successful?</a:t>
            </a:r>
            <a:endParaRPr lang="en-CA" sz="1900" i="0" u="none" strike="noStrike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104900"/>
            <a:ext cx="10875686" cy="5168900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fontAlgn="base"/>
            <a:r>
              <a:rPr lang="en-CA" sz="2400" dirty="0"/>
              <a:t>Learn more about it!</a:t>
            </a:r>
          </a:p>
          <a:p>
            <a:pPr lvl="1" fontAlgn="base"/>
            <a:r>
              <a:rPr lang="en-CA" dirty="0"/>
              <a:t>Work through the </a:t>
            </a:r>
            <a:r>
              <a:rPr lang="en-CA" dirty="0">
                <a:hlinkClick r:id="rId3"/>
              </a:rPr>
              <a:t>The Turing Way</a:t>
            </a:r>
            <a:r>
              <a:rPr lang="en-CA" dirty="0"/>
              <a:t>, 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an open source community-driven guide to reproducible, ethical, inclusive and collaborative data science</a:t>
            </a:r>
            <a:endParaRPr lang="en-CA" dirty="0"/>
          </a:p>
          <a:p>
            <a:pPr lvl="1" fontAlgn="base"/>
            <a:r>
              <a:rPr lang="en-CA" dirty="0"/>
              <a:t>Listen to one of the reproducible science podcasts linked to at the end of this presentation</a:t>
            </a:r>
          </a:p>
          <a:p>
            <a:pPr fontAlgn="base"/>
            <a:r>
              <a:rPr lang="en-CA" sz="2400" dirty="0"/>
              <a:t>Talk about it!</a:t>
            </a:r>
          </a:p>
          <a:p>
            <a:pPr lvl="1" fontAlgn="base"/>
            <a:r>
              <a:rPr lang="en-CA" dirty="0"/>
              <a:t>Talk to your collaborators about how you can introduce reproducible workflows into your own projects</a:t>
            </a:r>
          </a:p>
          <a:p>
            <a:pPr fontAlgn="base"/>
            <a:r>
              <a:rPr lang="en-CA" sz="2400" dirty="0"/>
              <a:t>Try it out!</a:t>
            </a:r>
          </a:p>
          <a:p>
            <a:pPr lvl="1" fontAlgn="base"/>
            <a:r>
              <a:rPr lang="en-CA" dirty="0"/>
              <a:t>Attend our Writing Reproducible Manuscripts workshop in two weeks</a:t>
            </a:r>
          </a:p>
          <a:p>
            <a:pPr lvl="1" fontAlgn="base"/>
            <a:r>
              <a:rPr lang="en-CA" dirty="0"/>
              <a:t>Try to reproduce the results of the first analysis you ever did</a:t>
            </a:r>
          </a:p>
          <a:p>
            <a:pPr lvl="1" fontAlgn="base"/>
            <a:r>
              <a:rPr lang="en-CA" dirty="0"/>
              <a:t>See how well your current project fairs against our Reproducibility Checklist</a:t>
            </a:r>
          </a:p>
          <a:p>
            <a:pPr fontAlgn="base"/>
            <a:r>
              <a:rPr lang="en-CA" sz="2400" dirty="0"/>
              <a:t>Implement it!</a:t>
            </a:r>
          </a:p>
          <a:p>
            <a:pPr lvl="1" fontAlgn="base"/>
            <a:r>
              <a:rPr lang="en-CA" dirty="0"/>
              <a:t>Write your thesis project as a reproducible manuscript</a:t>
            </a:r>
          </a:p>
          <a:p>
            <a:pPr lvl="1" fontAlgn="base"/>
            <a:r>
              <a:rPr lang="en-CA" dirty="0"/>
              <a:t>Set aside time to check out the coding and reproducibility resources linked to at the end of this presentation</a:t>
            </a:r>
          </a:p>
          <a:p>
            <a:pPr lvl="1" fontAlgn="base"/>
            <a:r>
              <a:rPr lang="en-CA" dirty="0"/>
              <a:t>Pick one item on the reproducibility checklist and implement it in your next project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65" y="1382670"/>
            <a:ext cx="11673869" cy="24761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Comments, Questions?</a:t>
            </a:r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Open-source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85000" lnSpcReduction="20000"/>
          </a:bodyPr>
          <a:lstStyle/>
          <a:p>
            <a:r>
              <a:rPr lang="en-CA" sz="2400" dirty="0" err="1">
                <a:effectLst/>
              </a:rPr>
              <a:t>Mendeley</a:t>
            </a:r>
            <a:r>
              <a:rPr lang="en-CA" sz="2400" dirty="0">
                <a:effectLst/>
              </a:rPr>
              <a:t>/Endnote alternative:</a:t>
            </a:r>
          </a:p>
          <a:p>
            <a:pPr lvl="1"/>
            <a:r>
              <a:rPr lang="en-CA" sz="2400" dirty="0" err="1">
                <a:hlinkClick r:id="rId2"/>
              </a:rPr>
              <a:t>Zotero</a:t>
            </a:r>
            <a:r>
              <a:rPr lang="en-CA" sz="2400" dirty="0"/>
              <a:t> plus </a:t>
            </a:r>
            <a:r>
              <a:rPr lang="en-CA" sz="2400" dirty="0" err="1">
                <a:hlinkClick r:id="rId3"/>
              </a:rPr>
              <a:t>Zotero</a:t>
            </a:r>
            <a:r>
              <a:rPr lang="en-CA" sz="2400" dirty="0">
                <a:hlinkClick r:id="rId3"/>
              </a:rPr>
              <a:t> Connector</a:t>
            </a:r>
            <a:endParaRPr lang="en-CA" sz="2400" dirty="0"/>
          </a:p>
          <a:p>
            <a:pPr lvl="1"/>
            <a:r>
              <a:rPr lang="en-CA" sz="2400" dirty="0"/>
              <a:t>Import from </a:t>
            </a:r>
            <a:r>
              <a:rPr lang="en-CA" sz="2400" dirty="0" err="1">
                <a:hlinkClick r:id="rId4"/>
              </a:rPr>
              <a:t>Mendeley</a:t>
            </a:r>
            <a:r>
              <a:rPr lang="en-CA" sz="2400" dirty="0"/>
              <a:t> or </a:t>
            </a:r>
            <a:r>
              <a:rPr lang="en-CA" sz="2400" dirty="0">
                <a:hlinkClick r:id="rId5"/>
              </a:rPr>
              <a:t>Endnote</a:t>
            </a:r>
            <a:endParaRPr lang="en-CA" sz="2400" dirty="0"/>
          </a:p>
          <a:p>
            <a:r>
              <a:rPr lang="en-CA" sz="2400" dirty="0"/>
              <a:t>Useful </a:t>
            </a:r>
            <a:r>
              <a:rPr lang="en-CA" sz="2400" dirty="0" err="1"/>
              <a:t>Zotero</a:t>
            </a:r>
            <a:r>
              <a:rPr lang="en-CA" sz="2400" dirty="0"/>
              <a:t> plugins:</a:t>
            </a:r>
          </a:p>
          <a:p>
            <a:pPr lvl="1"/>
            <a:r>
              <a:rPr lang="en-CA" sz="2400" dirty="0" err="1">
                <a:hlinkClick r:id="rId6"/>
              </a:rPr>
              <a:t>scite</a:t>
            </a:r>
            <a:endParaRPr lang="en-CA" sz="2400" dirty="0"/>
          </a:p>
          <a:p>
            <a:pPr lvl="1"/>
            <a:r>
              <a:rPr lang="en-CA" sz="2400" dirty="0" err="1">
                <a:hlinkClick r:id="rId7"/>
              </a:rPr>
              <a:t>pubpeer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Better BibTeX</a:t>
            </a:r>
            <a:endParaRPr lang="en-CA" sz="2400" dirty="0"/>
          </a:p>
          <a:p>
            <a:pPr lvl="1"/>
            <a:r>
              <a:rPr lang="en-CA" sz="2400" dirty="0" err="1">
                <a:hlinkClick r:id="rId9"/>
              </a:rPr>
              <a:t>zotfile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Sci-hub Downloader</a:t>
            </a:r>
            <a:endParaRPr lang="en-CA" sz="2400" dirty="0"/>
          </a:p>
          <a:p>
            <a:pPr lvl="1"/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SPSS alternatives with GUI interface:</a:t>
            </a:r>
          </a:p>
          <a:p>
            <a:pPr lvl="1"/>
            <a:r>
              <a:rPr lang="en-CA" sz="2400" dirty="0" err="1">
                <a:effectLst/>
                <a:hlinkClick r:id="rId11"/>
              </a:rPr>
              <a:t>Jamovi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2"/>
              </a:rPr>
              <a:t>JASP</a:t>
            </a:r>
            <a:endParaRPr lang="en-CA" sz="2400" dirty="0"/>
          </a:p>
          <a:p>
            <a:r>
              <a:rPr lang="en-CA" sz="2400" dirty="0"/>
              <a:t>Code-based SPSS alternatives:</a:t>
            </a:r>
          </a:p>
          <a:p>
            <a:pPr lvl="1"/>
            <a:r>
              <a:rPr lang="en-CA" sz="2400" dirty="0">
                <a:hlinkClick r:id="rId13"/>
              </a:rPr>
              <a:t>R</a:t>
            </a:r>
            <a:r>
              <a:rPr lang="en-CA" sz="2400" dirty="0"/>
              <a:t> and </a:t>
            </a:r>
            <a:r>
              <a:rPr lang="en-CA" sz="2400" dirty="0" err="1">
                <a:hlinkClick r:id="rId14"/>
              </a:rPr>
              <a:t>RStudio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Python</a:t>
            </a:r>
            <a:r>
              <a:rPr lang="en-CA" sz="2400" dirty="0"/>
              <a:t> and </a:t>
            </a:r>
            <a:r>
              <a:rPr lang="en-CA" sz="2400" dirty="0" err="1">
                <a:hlinkClick r:id="rId16"/>
              </a:rPr>
              <a:t>RStudio</a:t>
            </a:r>
            <a:r>
              <a:rPr lang="en-CA" sz="2400" dirty="0">
                <a:hlinkClick r:id="rId16"/>
              </a:rPr>
              <a:t> v1.4+</a:t>
            </a:r>
            <a:endParaRPr lang="en-CA" sz="2400" dirty="0"/>
          </a:p>
          <a:p>
            <a:pPr lvl="1"/>
            <a:r>
              <a:rPr lang="en-CA" sz="2400" dirty="0">
                <a:hlinkClick r:id="rId17"/>
              </a:rPr>
              <a:t>Julia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E-Prime/Presentation/</a:t>
            </a:r>
            <a:r>
              <a:rPr lang="en-CA" sz="2400" dirty="0" err="1">
                <a:effectLst/>
              </a:rPr>
              <a:t>Qualtrics</a:t>
            </a:r>
            <a:r>
              <a:rPr lang="en-CA" sz="2400" dirty="0">
                <a:effectLst/>
              </a:rPr>
              <a:t>/etc. alternatives:</a:t>
            </a:r>
          </a:p>
          <a:p>
            <a:pPr lvl="1"/>
            <a:r>
              <a:rPr lang="en-CA" sz="2400" dirty="0">
                <a:hlinkClick r:id="rId18"/>
              </a:rPr>
              <a:t>PsychoPy</a:t>
            </a:r>
            <a:endParaRPr lang="en-CA" sz="2400" dirty="0"/>
          </a:p>
          <a:p>
            <a:pPr lvl="1"/>
            <a:r>
              <a:rPr lang="en-CA" sz="2400" dirty="0" err="1">
                <a:effectLst/>
                <a:hlinkClick r:id="rId19"/>
              </a:rPr>
              <a:t>jsPsych</a:t>
            </a:r>
            <a:endParaRPr lang="en-CA" sz="2400" dirty="0">
              <a:effectLst/>
            </a:endParaRPr>
          </a:p>
          <a:p>
            <a:pPr lvl="1"/>
            <a:r>
              <a:rPr lang="en-CA" sz="2400" dirty="0" err="1">
                <a:hlinkClick r:id="rId20"/>
              </a:rPr>
              <a:t>Formr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Reproducibility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/>
          </a:bodyPr>
          <a:lstStyle/>
          <a:p>
            <a:r>
              <a:rPr lang="en-CA" sz="2400" dirty="0"/>
              <a:t>Version control:</a:t>
            </a:r>
          </a:p>
          <a:p>
            <a:pPr lvl="1"/>
            <a:r>
              <a:rPr lang="en-CA" sz="2400" dirty="0">
                <a:effectLst/>
                <a:hlinkClick r:id="rId3"/>
              </a:rPr>
              <a:t>Git</a:t>
            </a:r>
            <a:endParaRPr lang="en-CA" sz="2400" dirty="0">
              <a:effectLst/>
            </a:endParaRPr>
          </a:p>
          <a:p>
            <a:r>
              <a:rPr lang="en-CA" sz="2400" dirty="0"/>
              <a:t>Data and code distribution, collaboration:</a:t>
            </a:r>
          </a:p>
          <a:p>
            <a:pPr lvl="1"/>
            <a:r>
              <a:rPr lang="en-CA" sz="2400" dirty="0">
                <a:effectLst/>
                <a:hlinkClick r:id="rId4"/>
              </a:rPr>
              <a:t>GitHub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/>
                <a:hlinkClick r:id="rId5"/>
              </a:rPr>
              <a:t>GitHub Desktop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6"/>
              </a:rPr>
              <a:t>OSF</a:t>
            </a:r>
            <a:r>
              <a:rPr lang="en-CA" sz="2400" dirty="0"/>
              <a:t> and </a:t>
            </a:r>
            <a:r>
              <a:rPr lang="en-CA" sz="2400" dirty="0" err="1">
                <a:hlinkClick r:id="rId7"/>
              </a:rPr>
              <a:t>osfr</a:t>
            </a:r>
            <a:endParaRPr lang="en-CA" sz="2400" dirty="0"/>
          </a:p>
          <a:p>
            <a:r>
              <a:rPr lang="en-CA" sz="2400" dirty="0"/>
              <a:t>Data repositories:</a:t>
            </a:r>
          </a:p>
          <a:p>
            <a:pPr lvl="1"/>
            <a:r>
              <a:rPr lang="en-CA" sz="2400" dirty="0" err="1">
                <a:hlinkClick r:id="rId8"/>
              </a:rPr>
              <a:t>UCalgary</a:t>
            </a:r>
            <a:r>
              <a:rPr lang="en-CA" sz="2400" dirty="0">
                <a:hlinkClick r:id="rId8"/>
              </a:rPr>
              <a:t> Library Guide</a:t>
            </a:r>
            <a:endParaRPr lang="en-CA" sz="2400" dirty="0"/>
          </a:p>
          <a:p>
            <a:pPr lvl="1"/>
            <a:r>
              <a:rPr lang="en-CA" sz="2400" dirty="0">
                <a:hlinkClick r:id="rId9"/>
              </a:rPr>
              <a:t>Nature Recommended Data Repositories</a:t>
            </a:r>
            <a:endParaRPr lang="en-CA" sz="2400" dirty="0"/>
          </a:p>
          <a:p>
            <a:r>
              <a:rPr lang="en-CA" sz="2400" dirty="0">
                <a:effectLst/>
              </a:rPr>
              <a:t>Virtual environments:</a:t>
            </a:r>
          </a:p>
          <a:p>
            <a:pPr lvl="1"/>
            <a:r>
              <a:rPr lang="en-CA" sz="2400" dirty="0">
                <a:hlinkClick r:id="rId10"/>
              </a:rPr>
              <a:t>Docker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11"/>
              </a:rPr>
              <a:t>Code Ocean</a:t>
            </a:r>
            <a:endParaRPr lang="en-CA" sz="2400" dirty="0">
              <a:effectLst/>
            </a:endParaRPr>
          </a:p>
          <a:p>
            <a:r>
              <a:rPr lang="en-CA" sz="2400" dirty="0"/>
              <a:t>Continuous Integration:</a:t>
            </a:r>
          </a:p>
          <a:p>
            <a:pPr lvl="1"/>
            <a:r>
              <a:rPr lang="en-CA" sz="2400" dirty="0">
                <a:hlinkClick r:id="rId12"/>
              </a:rPr>
              <a:t>GitHub Actions</a:t>
            </a:r>
            <a:endParaRPr lang="en-CA" sz="2400" dirty="0">
              <a:effectLst/>
            </a:endParaRPr>
          </a:p>
          <a:p>
            <a:r>
              <a:rPr lang="en-CA" sz="2400" dirty="0"/>
              <a:t>Web hosting:</a:t>
            </a:r>
          </a:p>
          <a:p>
            <a:pPr lvl="1"/>
            <a:r>
              <a:rPr lang="en-CA" sz="2400" dirty="0" err="1">
                <a:effectLst/>
                <a:hlinkClick r:id="rId13"/>
              </a:rPr>
              <a:t>Netlify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4">
            <a:normAutofit fontScale="77500" lnSpcReduction="20000"/>
          </a:bodyPr>
          <a:lstStyle/>
          <a:p>
            <a:r>
              <a:rPr lang="en-CA" sz="2400" dirty="0"/>
              <a:t>Use </a:t>
            </a:r>
            <a:r>
              <a:rPr lang="en-CA" sz="2400" dirty="0" err="1">
                <a:hlinkClick r:id="rId3"/>
              </a:rPr>
              <a:t>RStudio</a:t>
            </a:r>
            <a:r>
              <a:rPr lang="en-CA" sz="2400" dirty="0">
                <a:hlinkClick r:id="rId3"/>
              </a:rPr>
              <a:t> Projects</a:t>
            </a:r>
            <a:endParaRPr lang="en-CA" sz="2400" dirty="0"/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inline R code</a:t>
            </a:r>
            <a:r>
              <a:rPr lang="en-CA" sz="2400" dirty="0"/>
              <a:t> to report statistics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b="0" i="0" dirty="0">
                <a:effectLst/>
                <a:hlinkClick r:id="rId5"/>
              </a:rPr>
              <a:t>{</a:t>
            </a:r>
            <a:r>
              <a:rPr lang="en-CA" sz="2400" b="0" i="0" dirty="0" err="1">
                <a:effectLst/>
                <a:hlinkClick r:id="rId5"/>
              </a:rPr>
              <a:t>renv</a:t>
            </a:r>
            <a:r>
              <a:rPr lang="en-CA" sz="2400" b="0" i="0" dirty="0">
                <a:effectLst/>
                <a:hlinkClick r:id="rId5"/>
              </a:rPr>
              <a:t>}</a:t>
            </a:r>
            <a:r>
              <a:rPr lang="en-CA" sz="2400" b="0" i="0" dirty="0">
                <a:effectLst/>
              </a:rPr>
              <a:t> (works at project level; use from the start)</a:t>
            </a:r>
            <a:endParaRPr lang="en-CA" sz="2400" dirty="0">
              <a:effectLst/>
            </a:endParaRPr>
          </a:p>
          <a:p>
            <a:pPr lvl="1"/>
            <a:r>
              <a:rPr lang="en-CA" sz="2400" b="0" i="0" dirty="0">
                <a:effectLst/>
                <a:hlinkClick r:id="rId6"/>
              </a:rPr>
              <a:t>{groundhog}</a:t>
            </a:r>
            <a:r>
              <a:rPr lang="en-CA" sz="2400" b="0" i="0" dirty="0">
                <a:effectLst/>
              </a:rPr>
              <a:t> (works at script level; use to recover a reproducible environment in scripts without one)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7"/>
              </a:rPr>
              <a:t>{</a:t>
            </a:r>
            <a:r>
              <a:rPr lang="en-CA" sz="2400" dirty="0" err="1">
                <a:hlinkClick r:id="rId7"/>
              </a:rPr>
              <a:t>holepunch</a:t>
            </a:r>
            <a:r>
              <a:rPr lang="en-CA" sz="2400" dirty="0">
                <a:hlinkClick r:id="rId7"/>
              </a:rPr>
              <a:t>}</a:t>
            </a:r>
            <a:r>
              <a:rPr lang="en-CA" sz="2400" dirty="0"/>
              <a:t> (easy Docker sessions)</a:t>
            </a:r>
          </a:p>
          <a:p>
            <a:r>
              <a:rPr lang="en-CA" sz="2400" dirty="0">
                <a:effectLst/>
              </a:rPr>
              <a:t>Codebooks:</a:t>
            </a:r>
          </a:p>
          <a:p>
            <a:pPr lvl="1"/>
            <a:r>
              <a:rPr lang="en-CA" sz="2400" dirty="0">
                <a:hlinkClick r:id="rId8"/>
              </a:rPr>
              <a:t>{codebook}</a:t>
            </a:r>
            <a:endParaRPr lang="en-CA" sz="2400" dirty="0"/>
          </a:p>
          <a:p>
            <a:r>
              <a:rPr lang="en-CA" sz="2400" dirty="0">
                <a:effectLst/>
              </a:rPr>
              <a:t>Reproducible workflows:</a:t>
            </a:r>
          </a:p>
          <a:p>
            <a:pPr lvl="1"/>
            <a:r>
              <a:rPr lang="en-CA" sz="2400" dirty="0">
                <a:effectLst/>
                <a:hlinkClick r:id="rId9"/>
              </a:rPr>
              <a:t>{worcs}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0"/>
              </a:rPr>
              <a:t>{targets}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1"/>
              </a:rPr>
              <a:t>{</a:t>
            </a:r>
            <a:r>
              <a:rPr lang="en-CA" sz="2400" dirty="0" err="1">
                <a:hlinkClick r:id="rId11"/>
              </a:rPr>
              <a:t>breakerofchains</a:t>
            </a:r>
            <a:r>
              <a:rPr lang="en-CA" sz="2400" dirty="0">
                <a:hlinkClick r:id="rId11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2"/>
              </a:rPr>
              <a:t>Rocker</a:t>
            </a:r>
            <a:endParaRPr lang="en-CA" sz="2400" dirty="0">
              <a:effectLst/>
            </a:endParaRPr>
          </a:p>
          <a:p>
            <a:r>
              <a:rPr lang="en-CA" sz="2400" dirty="0"/>
              <a:t>Reproducibility w/ interactive data:</a:t>
            </a:r>
          </a:p>
          <a:p>
            <a:pPr lvl="1"/>
            <a:r>
              <a:rPr lang="en-CA" sz="2400" dirty="0">
                <a:hlinkClick r:id="rId13"/>
              </a:rPr>
              <a:t>{</a:t>
            </a:r>
            <a:r>
              <a:rPr lang="en-CA" sz="2400" dirty="0" err="1">
                <a:hlinkClick r:id="rId13"/>
              </a:rPr>
              <a:t>shinymeta</a:t>
            </a:r>
            <a:r>
              <a:rPr lang="en-CA" sz="2400" dirty="0">
                <a:hlinkClick r:id="rId1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Learn R Markdown:</a:t>
            </a:r>
          </a:p>
          <a:p>
            <a:pPr lvl="1"/>
            <a:r>
              <a:rPr lang="en-CA" sz="2400" dirty="0">
                <a:effectLst/>
                <a:hlinkClick r:id="rId14"/>
              </a:rPr>
              <a:t>R Markdown Cookbook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5"/>
              </a:rPr>
              <a:t>R Markdown: The Definitive Guide</a:t>
            </a:r>
            <a:endParaRPr lang="en-CA" sz="2400" dirty="0"/>
          </a:p>
          <a:p>
            <a:r>
              <a:rPr lang="en-CA" sz="2400" dirty="0"/>
              <a:t>Manuscript writing:</a:t>
            </a:r>
          </a:p>
          <a:p>
            <a:pPr lvl="1"/>
            <a:r>
              <a:rPr lang="en-CA" sz="2400" dirty="0">
                <a:hlinkClick r:id="rId16"/>
              </a:rPr>
              <a:t>{</a:t>
            </a:r>
            <a:r>
              <a:rPr lang="en-CA" sz="2400" dirty="0" err="1">
                <a:hlinkClick r:id="rId16"/>
              </a:rPr>
              <a:t>rmarkdown</a:t>
            </a:r>
            <a:r>
              <a:rPr lang="en-CA" sz="2400" dirty="0">
                <a:hlinkClick r:id="rId16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7"/>
              </a:rPr>
              <a:t>{</a:t>
            </a:r>
            <a:r>
              <a:rPr lang="en-CA" sz="2400" dirty="0" err="1">
                <a:hlinkClick r:id="rId17"/>
              </a:rPr>
              <a:t>bookdown</a:t>
            </a:r>
            <a:r>
              <a:rPr lang="en-CA" sz="2400" dirty="0">
                <a:hlinkClick r:id="rId17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18"/>
              </a:rPr>
              <a:t>{distill}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9"/>
              </a:rPr>
              <a:t>{</a:t>
            </a:r>
            <a:r>
              <a:rPr lang="en-CA" sz="2400" dirty="0" err="1">
                <a:hlinkClick r:id="rId19"/>
              </a:rPr>
              <a:t>rticles</a:t>
            </a:r>
            <a:r>
              <a:rPr lang="en-CA" sz="2400" dirty="0">
                <a:hlinkClick r:id="rId19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20"/>
              </a:rPr>
              <a:t>{</a:t>
            </a:r>
            <a:r>
              <a:rPr lang="en-CA" sz="2400" dirty="0" err="1">
                <a:effectLst/>
                <a:hlinkClick r:id="rId20"/>
              </a:rPr>
              <a:t>papaja</a:t>
            </a:r>
            <a:r>
              <a:rPr lang="en-CA" sz="2400" dirty="0">
                <a:effectLst/>
                <a:hlinkClick r:id="rId20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21"/>
              </a:rPr>
              <a:t>{</a:t>
            </a:r>
            <a:r>
              <a:rPr lang="en-CA" sz="2400" dirty="0" err="1">
                <a:hlinkClick r:id="rId21"/>
              </a:rPr>
              <a:t>officeverse</a:t>
            </a:r>
            <a:r>
              <a:rPr lang="en-CA" sz="2400" dirty="0">
                <a:hlinkClick r:id="rId21"/>
              </a:rPr>
              <a:t>}</a:t>
            </a:r>
            <a:endParaRPr lang="en-CA" sz="2400" dirty="0"/>
          </a:p>
          <a:p>
            <a:r>
              <a:rPr lang="en-CA" sz="2400" dirty="0"/>
              <a:t>Machine-readable hypothesis testing:</a:t>
            </a:r>
          </a:p>
          <a:p>
            <a:pPr lvl="1"/>
            <a:r>
              <a:rPr lang="en-CA" sz="2400" dirty="0">
                <a:hlinkClick r:id="rId22"/>
              </a:rPr>
              <a:t>{</a:t>
            </a:r>
            <a:r>
              <a:rPr lang="en-CA" sz="2400" dirty="0" err="1">
                <a:hlinkClick r:id="rId22"/>
              </a:rPr>
              <a:t>scienceverse</a:t>
            </a:r>
            <a:r>
              <a:rPr lang="en-CA" sz="2400" dirty="0">
                <a:hlinkClick r:id="rId22"/>
              </a:rPr>
              <a:t>}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Unit testing:</a:t>
            </a:r>
          </a:p>
          <a:p>
            <a:pPr lvl="1"/>
            <a:r>
              <a:rPr lang="en-CA" sz="2400" dirty="0">
                <a:hlinkClick r:id="rId23"/>
              </a:rPr>
              <a:t>{</a:t>
            </a:r>
            <a:r>
              <a:rPr lang="en-CA" sz="2400" dirty="0" err="1">
                <a:hlinkClick r:id="rId23"/>
              </a:rPr>
              <a:t>testthat</a:t>
            </a:r>
            <a:r>
              <a:rPr lang="en-CA" sz="2400" dirty="0">
                <a:hlinkClick r:id="rId2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GitHub Actions templates:</a:t>
            </a:r>
          </a:p>
          <a:p>
            <a:pPr lvl="1"/>
            <a:r>
              <a:rPr lang="en-CA" sz="2400" dirty="0">
                <a:hlinkClick r:id="rId24"/>
              </a:rPr>
              <a:t>r-lib/actions</a:t>
            </a:r>
            <a:endParaRPr lang="en-CA" sz="2400" dirty="0"/>
          </a:p>
          <a:p>
            <a:r>
              <a:rPr lang="en-CA" sz="2400" dirty="0"/>
              <a:t>Zotero connector:</a:t>
            </a:r>
          </a:p>
          <a:p>
            <a:pPr lvl="1"/>
            <a:r>
              <a:rPr lang="en-CA" sz="2400" dirty="0" err="1">
                <a:hlinkClick r:id="rId25"/>
              </a:rPr>
              <a:t>rbbt</a:t>
            </a:r>
            <a:endParaRPr lang="en-CA" sz="2400" dirty="0"/>
          </a:p>
          <a:p>
            <a:pPr lvl="1"/>
            <a:r>
              <a:rPr lang="en-CA" sz="2400" dirty="0" err="1">
                <a:hlinkClick r:id="rId26"/>
              </a:rPr>
              <a:t>c</a:t>
            </a:r>
            <a:r>
              <a:rPr lang="en-CA" sz="2400" dirty="0" err="1">
                <a:hlinkClick r:id="rId26"/>
              </a:rPr>
              <a:t>itr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 fontScale="62500" lnSpcReduction="20000"/>
          </a:bodyPr>
          <a:lstStyle/>
          <a:p>
            <a:r>
              <a:rPr lang="en-CA" sz="2400" dirty="0"/>
              <a:t>Use Python Projects</a:t>
            </a:r>
          </a:p>
          <a:p>
            <a:r>
              <a:rPr lang="en-CA" sz="2400" dirty="0"/>
              <a:t>Use inline python code to report statistics</a:t>
            </a:r>
          </a:p>
          <a:p>
            <a:r>
              <a:rPr lang="en-CA" sz="2400" dirty="0">
                <a:hlinkClick r:id="rId2"/>
              </a:rPr>
              <a:t>The Turing Way</a:t>
            </a:r>
            <a:r>
              <a:rPr lang="en-CA" sz="2400" dirty="0"/>
              <a:t> has more python reproducibility information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dirty="0">
                <a:hlinkClick r:id="rId3"/>
              </a:rPr>
              <a:t>{</a:t>
            </a:r>
            <a:r>
              <a:rPr lang="en-CA" sz="2400" dirty="0" err="1">
                <a:hlinkClick r:id="rId3"/>
              </a:rPr>
              <a:t>virtualenv</a:t>
            </a:r>
            <a:r>
              <a:rPr lang="en-CA" sz="2400" dirty="0">
                <a:hlinkClick r:id="rId3"/>
              </a:rPr>
              <a:t>}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{</a:t>
            </a:r>
            <a:r>
              <a:rPr lang="en-CA" sz="2400" dirty="0" err="1">
                <a:hlinkClick r:id="rId4"/>
              </a:rPr>
              <a:t>venv</a:t>
            </a:r>
            <a:r>
              <a:rPr lang="en-CA" sz="2400" dirty="0">
                <a:hlinkClick r:id="rId4"/>
              </a:rPr>
              <a:t>}</a:t>
            </a:r>
            <a:r>
              <a:rPr lang="en-CA" sz="2400" dirty="0"/>
              <a:t> (python virtual environments)</a:t>
            </a:r>
          </a:p>
          <a:p>
            <a:pPr lvl="1"/>
            <a:r>
              <a:rPr lang="en-CA" sz="2400" dirty="0">
                <a:hlinkClick r:id="rId5"/>
              </a:rPr>
              <a:t>{</a:t>
            </a:r>
            <a:r>
              <a:rPr lang="en-CA" sz="2400" dirty="0" err="1">
                <a:hlinkClick r:id="rId5"/>
              </a:rPr>
              <a:t>recipy</a:t>
            </a:r>
            <a:r>
              <a:rPr lang="en-CA" sz="2400" dirty="0">
                <a:hlinkClick r:id="rId5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{</a:t>
            </a:r>
            <a:r>
              <a:rPr lang="en-CA" sz="2400" dirty="0" err="1">
                <a:hlinkClick r:id="rId6"/>
              </a:rPr>
              <a:t>sumatra</a:t>
            </a:r>
            <a:r>
              <a:rPr lang="en-CA" sz="2400" dirty="0">
                <a:hlinkClick r:id="rId6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Manuscript writing:</a:t>
            </a:r>
          </a:p>
          <a:p>
            <a:pPr lvl="1"/>
            <a:r>
              <a:rPr lang="en-CA" sz="2400" dirty="0" err="1">
                <a:effectLst/>
                <a:hlinkClick r:id="rId7"/>
              </a:rPr>
              <a:t>Jupyter</a:t>
            </a:r>
            <a:r>
              <a:rPr lang="en-CA" sz="2400" dirty="0">
                <a:effectLst/>
                <a:hlinkClick r:id="rId7"/>
              </a:rPr>
              <a:t> Notebooks</a:t>
            </a:r>
            <a:endParaRPr lang="en-CA" sz="2400" dirty="0">
              <a:effectLst/>
            </a:endParaRPr>
          </a:p>
          <a:p>
            <a:pPr lvl="1"/>
            <a:r>
              <a:rPr lang="en-CA" sz="2400" dirty="0"/>
              <a:t>Alternatively, you can use any of the R packages for manuscript writing from the previous slide and run Python code within them using the </a:t>
            </a:r>
            <a:r>
              <a:rPr lang="en-CA" sz="2400" dirty="0">
                <a:hlinkClick r:id="rId8"/>
              </a:rPr>
              <a:t>{reticulate}</a:t>
            </a:r>
            <a:r>
              <a:rPr lang="en-CA" sz="2400" dirty="0"/>
              <a:t> R package</a:t>
            </a:r>
          </a:p>
          <a:p>
            <a:r>
              <a:rPr lang="en-CA" sz="2400" dirty="0"/>
              <a:t>GitHub Actions guide:</a:t>
            </a:r>
          </a:p>
          <a:p>
            <a:pPr lvl="1"/>
            <a:r>
              <a:rPr lang="en-CA" sz="2400" dirty="0">
                <a:effectLst/>
                <a:hlinkClick r:id="rId9"/>
              </a:rPr>
              <a:t>Documentation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resource</a:t>
            </a:r>
            <a:r>
              <a:rPr lang="en-CA" sz="44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Learn Git and GitHub:</a:t>
            </a:r>
          </a:p>
          <a:p>
            <a:pPr lvl="1"/>
            <a:r>
              <a:rPr lang="en-CA" sz="2400" dirty="0">
                <a:hlinkClick r:id="rId2"/>
              </a:rPr>
              <a:t>Happy Git and GitHub for the useR</a:t>
            </a:r>
            <a:endParaRPr lang="en-CA" sz="2400" dirty="0"/>
          </a:p>
          <a:p>
            <a:pPr lvl="1"/>
            <a:r>
              <a:rPr lang="en-CA" sz="2400" dirty="0">
                <a:hlinkClick r:id="rId3"/>
              </a:rPr>
              <a:t>GitHub Learning Lab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Resources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GitHub Desktop Documentation</a:t>
            </a:r>
            <a:endParaRPr lang="en-CA" sz="2400" dirty="0"/>
          </a:p>
          <a:p>
            <a:r>
              <a:rPr lang="en-CA" sz="2400" dirty="0"/>
              <a:t>Learn </a:t>
            </a:r>
            <a:r>
              <a:rPr lang="en-CA" sz="2400" dirty="0" err="1"/>
              <a:t>Jamovi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6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Textbook</a:t>
            </a:r>
            <a:endParaRPr lang="en-CA" sz="2400" dirty="0"/>
          </a:p>
          <a:p>
            <a:r>
              <a:rPr lang="en-CA" sz="2400" dirty="0"/>
              <a:t>Learn JASP:</a:t>
            </a:r>
          </a:p>
          <a:p>
            <a:pPr lvl="1"/>
            <a:r>
              <a:rPr lang="en-CA" sz="2400" dirty="0">
                <a:hlinkClick r:id="rId8"/>
              </a:rPr>
              <a:t>Textbook</a:t>
            </a:r>
            <a:endParaRPr lang="en-CA" sz="2400" dirty="0"/>
          </a:p>
          <a:p>
            <a:r>
              <a:rPr lang="en-CA" sz="2400" dirty="0"/>
              <a:t>Learn R:</a:t>
            </a:r>
          </a:p>
          <a:p>
            <a:pPr lvl="1"/>
            <a:r>
              <a:rPr lang="en-CA" sz="2400" dirty="0">
                <a:hlinkClick r:id="rId9"/>
              </a:rPr>
              <a:t>Online Books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Learn R, in R (Swirl package)</a:t>
            </a:r>
            <a:endParaRPr lang="en-CA" sz="2400" dirty="0"/>
          </a:p>
          <a:p>
            <a:r>
              <a:rPr lang="en-CA" sz="2400" dirty="0"/>
              <a:t>Learn Python:</a:t>
            </a:r>
          </a:p>
          <a:p>
            <a:pPr lvl="1"/>
            <a:r>
              <a:rPr lang="en-CA" sz="2400" dirty="0">
                <a:hlinkClick r:id="rId11"/>
              </a:rPr>
              <a:t>Python for Data Analysis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Automate the Boring Stuff With Python</a:t>
            </a:r>
            <a:endParaRPr lang="en-CA" sz="2400" dirty="0"/>
          </a:p>
          <a:p>
            <a:r>
              <a:rPr lang="en-CA" sz="2400" dirty="0"/>
              <a:t>Learn Docker:</a:t>
            </a:r>
          </a:p>
          <a:p>
            <a:pPr lvl="1"/>
            <a:r>
              <a:rPr lang="en-CA" sz="2400" dirty="0">
                <a:hlinkClick r:id="rId13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Hands-on Tutorials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Open science podcasts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RIOT Science Club:</a:t>
            </a:r>
          </a:p>
          <a:p>
            <a:pPr lvl="1"/>
            <a:r>
              <a:rPr lang="en-CA" sz="2400" dirty="0">
                <a:hlinkClick r:id="rId3"/>
              </a:rPr>
              <a:t>Is there a reproducibility crisis in science?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Improve your workflow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Five selfish reasons for working reproducibly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Synthetic data: A primer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Reproducibility in neuroimaging: Problems and solutions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JASP and </a:t>
            </a:r>
            <a:r>
              <a:rPr lang="en-CA" sz="2400" dirty="0" err="1">
                <a:hlinkClick r:id="rId8"/>
              </a:rPr>
              <a:t>Jamovi</a:t>
            </a:r>
            <a:endParaRPr lang="en-CA" sz="2400" dirty="0"/>
          </a:p>
          <a:p>
            <a:pPr lvl="1"/>
            <a:r>
              <a:rPr lang="en-CA" sz="2400" dirty="0">
                <a:hlinkClick r:id="rId9"/>
              </a:rPr>
              <a:t>Reproducibility in psychiatric genetics</a:t>
            </a:r>
            <a:endParaRPr lang="en-CA" sz="2400" dirty="0"/>
          </a:p>
          <a:p>
            <a:r>
              <a:rPr lang="en-CA" sz="2400" dirty="0" err="1"/>
              <a:t>Reproducibilitea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10"/>
              </a:rPr>
              <a:t>Reproducibility now</a:t>
            </a:r>
            <a:endParaRPr lang="en-CA" sz="2400" dirty="0"/>
          </a:p>
          <a:p>
            <a:r>
              <a:rPr lang="en-CA" sz="2400" dirty="0"/>
              <a:t>Everything Hertz:</a:t>
            </a:r>
          </a:p>
          <a:p>
            <a:pPr lvl="1"/>
            <a:r>
              <a:rPr lang="en-CA" sz="2400" dirty="0">
                <a:hlinkClick r:id="rId11"/>
              </a:rPr>
              <a:t>Predicting the replicability of research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Large-scale collaborative science</a:t>
            </a:r>
            <a:endParaRPr lang="en-CA" sz="2400" dirty="0"/>
          </a:p>
          <a:p>
            <a:pPr lvl="1"/>
            <a:r>
              <a:rPr lang="en-CA" sz="2400" dirty="0">
                <a:hlinkClick r:id="rId13"/>
              </a:rPr>
              <a:t>Academic hipsters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A manifesto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Data Sharing</a:t>
            </a:r>
            <a:endParaRPr lang="en-CA" sz="2400" dirty="0"/>
          </a:p>
          <a:p>
            <a:pPr lvl="1"/>
            <a:r>
              <a:rPr lang="en-CA" sz="2400" dirty="0">
                <a:hlinkClick r:id="rId16"/>
              </a:rPr>
              <a:t>Software and coding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Reproducible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scientific pipeline whose steps, processes, procedures, and results can be reproduced by other scientists (or future you)</a:t>
            </a:r>
          </a:p>
          <a:p>
            <a:r>
              <a:rPr lang="en-CA" sz="2400" dirty="0"/>
              <a:t>A separate concept from replicable science</a:t>
            </a:r>
          </a:p>
          <a:p>
            <a:pPr lvl="1"/>
            <a:r>
              <a:rPr lang="en-CA" sz="2400" dirty="0"/>
              <a:t>The robustness of a given scientific finding as determined by the degree to which it can be repeatedly obtained</a:t>
            </a:r>
          </a:p>
          <a:p>
            <a:r>
              <a:rPr lang="en-CA" sz="2400" dirty="0"/>
              <a:t>Reproducible science makes it easier for other scientists and yourself to:</a:t>
            </a:r>
          </a:p>
          <a:p>
            <a:pPr lvl="1"/>
            <a:r>
              <a:rPr lang="en-CA" sz="2400" dirty="0"/>
              <a:t>Verify the veracity of your findings</a:t>
            </a:r>
          </a:p>
          <a:p>
            <a:pPr lvl="1"/>
            <a:r>
              <a:rPr lang="en-CA" sz="2400" dirty="0"/>
              <a:t>Replicate your research</a:t>
            </a:r>
          </a:p>
          <a:p>
            <a:pPr lvl="2"/>
            <a:r>
              <a:rPr lang="en-CA" sz="2400" dirty="0"/>
              <a:t>Your findings are more likely to replicate when they are informed by </a:t>
            </a:r>
            <a:r>
              <a:rPr lang="en-CA" sz="2400" dirty="0">
                <a:hlinkClick r:id="rId3"/>
              </a:rPr>
              <a:t>Open Theory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>
            <a:normAutofit/>
          </a:bodyPr>
          <a:lstStyle/>
          <a:p>
            <a:r>
              <a:rPr lang="en-CA" sz="2400" dirty="0"/>
              <a:t>Scientists are untrustworthy. Some are:</a:t>
            </a:r>
          </a:p>
          <a:p>
            <a:pPr lvl="1"/>
            <a:r>
              <a:rPr lang="en-CA" sz="2400" dirty="0"/>
              <a:t>Careerists interested in fame, money, or cultural capital over good science (e.g., Sigmund Freud)</a:t>
            </a:r>
          </a:p>
          <a:p>
            <a:pPr lvl="1"/>
            <a:r>
              <a:rPr lang="en-CA" sz="2400" dirty="0"/>
              <a:t>Frauds running citation rings, forging data, p-hacking, or self-plagiarizing (e.g., </a:t>
            </a:r>
            <a:r>
              <a:rPr lang="en-CA" sz="2400" dirty="0">
                <a:hlinkClick r:id="rId2"/>
              </a:rPr>
              <a:t>Daryl Bem</a:t>
            </a:r>
            <a:r>
              <a:rPr lang="en-CA" sz="2400" dirty="0"/>
              <a:t>, </a:t>
            </a:r>
            <a:r>
              <a:rPr lang="en-CA" sz="2400" dirty="0">
                <a:hlinkClick r:id="rId3"/>
              </a:rPr>
              <a:t>Hans Eysenck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Mark Griffiths</a:t>
            </a:r>
            <a:r>
              <a:rPr lang="en-CA" sz="2400" dirty="0"/>
              <a:t>, etc.)</a:t>
            </a:r>
          </a:p>
          <a:p>
            <a:r>
              <a:rPr lang="en-CA" sz="2400" dirty="0"/>
              <a:t>Many are:</a:t>
            </a:r>
          </a:p>
          <a:p>
            <a:pPr lvl="1"/>
            <a:r>
              <a:rPr lang="en-CA" sz="2400" dirty="0"/>
              <a:t>Humans making basic errors or using heuristics to guide their decision-making (e.g., You and Me)</a:t>
            </a:r>
          </a:p>
          <a:p>
            <a:pPr lvl="2"/>
            <a:r>
              <a:rPr lang="en-CA" sz="2400" dirty="0"/>
              <a:t>More than 50% of papers </a:t>
            </a:r>
            <a:r>
              <a:rPr lang="en-CA" sz="2400" dirty="0">
                <a:hlinkClick r:id="rId5"/>
              </a:rPr>
              <a:t>report impossible statistics</a:t>
            </a:r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>
            <a:normAutofit/>
          </a:bodyPr>
          <a:lstStyle/>
          <a:p>
            <a:r>
              <a:rPr lang="en-CA" sz="2400" dirty="0"/>
              <a:t>Thus, scientific findings should be treated as </a:t>
            </a:r>
            <a:r>
              <a:rPr lang="en-CA" sz="2400" i="1" dirty="0"/>
              <a:t>possible but untrustworthy anecdotes</a:t>
            </a:r>
            <a:r>
              <a:rPr lang="en-CA" sz="2400" dirty="0"/>
              <a:t> unless they can be verified by other scientists</a:t>
            </a:r>
          </a:p>
          <a:p>
            <a:r>
              <a:rPr lang="en-CA" sz="2400" dirty="0"/>
              <a:t>By making science reproducible we allow our results to be verified, increasing their trustworthiness</a:t>
            </a:r>
          </a:p>
          <a:p>
            <a:pPr lvl="1"/>
            <a:r>
              <a:rPr lang="en-CA" sz="2400" dirty="0"/>
              <a:t>Trustworthy != True</a:t>
            </a:r>
          </a:p>
          <a:p>
            <a:pPr lvl="1"/>
            <a:r>
              <a:rPr lang="en-CA" sz="2400" dirty="0"/>
              <a:t>False positives, undetectable data forgery, etc., are still possible with open data and materials</a:t>
            </a:r>
          </a:p>
          <a:p>
            <a:r>
              <a:rPr lang="en-CA" sz="2400" dirty="0"/>
              <a:t>Reproducibility also makes science more efficient by reducing redundant labour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 numCol="1">
            <a:normAutofit/>
          </a:bodyPr>
          <a:lstStyle/>
          <a:p>
            <a:r>
              <a:rPr lang="en-CA" sz="2400" dirty="0"/>
              <a:t>Science can be made reproducible by:</a:t>
            </a:r>
          </a:p>
          <a:p>
            <a:pPr lvl="1"/>
            <a:r>
              <a:rPr lang="en-CA" sz="2400" dirty="0"/>
              <a:t>Sharing materials, data, etc.</a:t>
            </a:r>
          </a:p>
          <a:p>
            <a:pPr lvl="1"/>
            <a:r>
              <a:rPr lang="en-CA" sz="2400" dirty="0"/>
              <a:t>Documenting your scientific pipeline</a:t>
            </a:r>
          </a:p>
          <a:p>
            <a:r>
              <a:rPr lang="en-CA" sz="2400" dirty="0"/>
              <a:t>Use free open-source software wherever possible in your scientific pipeline. This ensures your work is accessible to:</a:t>
            </a:r>
          </a:p>
          <a:p>
            <a:pPr lvl="1"/>
            <a:r>
              <a:rPr lang="en-CA" sz="2400" dirty="0"/>
              <a:t>Lower-income scientists</a:t>
            </a:r>
          </a:p>
          <a:p>
            <a:pPr lvl="1"/>
            <a:r>
              <a:rPr lang="en-CA" sz="2400" dirty="0"/>
              <a:t>Yourself once you lose access to all the licenses the university is paying for you</a:t>
            </a:r>
            <a:endParaRPr lang="en-US" sz="2400" dirty="0"/>
          </a:p>
          <a:p>
            <a:r>
              <a:rPr lang="en-CA" sz="2400" dirty="0"/>
              <a:t>Cite all software and packages you use </a:t>
            </a:r>
            <a:r>
              <a:rPr lang="en-CA" sz="2400" dirty="0">
                <a:sym typeface="Wingdings" pitchFamily="2" charset="2"/>
              </a:rPr>
              <a:t>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 numCol="1">
            <a:normAutofit lnSpcReduction="10000"/>
          </a:bodyPr>
          <a:lstStyle/>
          <a:p>
            <a:r>
              <a:rPr lang="en-CA" sz="2400" dirty="0"/>
              <a:t>Catalog the scientific pipeline used to obtain your results. Methods of reproducibility include:</a:t>
            </a:r>
          </a:p>
          <a:p>
            <a:pPr lvl="1"/>
            <a:r>
              <a:rPr lang="en-CA" sz="2400" dirty="0"/>
              <a:t>Written descriptions</a:t>
            </a:r>
          </a:p>
          <a:p>
            <a:pPr lvl="1"/>
            <a:r>
              <a:rPr lang="en-CA" sz="2400" dirty="0"/>
              <a:t>Photographic and Video guides</a:t>
            </a:r>
          </a:p>
          <a:p>
            <a:pPr lvl="1"/>
            <a:r>
              <a:rPr lang="en-CA" sz="2400" dirty="0"/>
              <a:t>Software along with instructions on how results were obtained (using text, pictures, videos)</a:t>
            </a:r>
          </a:p>
          <a:p>
            <a:pPr lvl="1"/>
            <a:r>
              <a:rPr lang="en-CA" sz="2400" dirty="0"/>
              <a:t>Reproducible code</a:t>
            </a:r>
          </a:p>
          <a:p>
            <a:pPr lvl="1"/>
            <a:r>
              <a:rPr lang="en-CA" sz="2400" dirty="0"/>
              <a:t>Packaging code and data</a:t>
            </a:r>
          </a:p>
          <a:p>
            <a:pPr lvl="1"/>
            <a:r>
              <a:rPr lang="en-CA" sz="2400" dirty="0">
                <a:hlinkClick r:id="rId2"/>
              </a:rPr>
              <a:t>Continuous Integration</a:t>
            </a:r>
            <a:r>
              <a:rPr lang="en-CA" sz="2400" dirty="0"/>
              <a:t>, Continuous Deployment, </a:t>
            </a:r>
            <a:r>
              <a:rPr lang="en-CA" sz="2400" dirty="0">
                <a:hlinkClick r:id="rId3"/>
              </a:rPr>
              <a:t>Unit Testing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Machine-readable Hypothesis Testing</a:t>
            </a:r>
            <a:endParaRPr lang="en-CA" sz="2400" dirty="0"/>
          </a:p>
          <a:p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 numCol="1">
            <a:noAutofit/>
          </a:bodyPr>
          <a:lstStyle/>
          <a:p>
            <a:r>
              <a:rPr lang="en-CA" sz="2400" b="1" dirty="0"/>
              <a:t>Guiding principle: Keep it simple for yourself and other scientists</a:t>
            </a:r>
          </a:p>
          <a:p>
            <a:r>
              <a:rPr lang="en-CA" sz="2400" dirty="0"/>
              <a:t>Use OS independent software that works on Mac, Windows, and Linux</a:t>
            </a:r>
          </a:p>
          <a:p>
            <a:r>
              <a:rPr lang="en-CA" sz="2400" dirty="0"/>
              <a:t>Name project folders and files in their order of operation (e.g., 01_data, 02_cleaning, etc.)</a:t>
            </a:r>
          </a:p>
          <a:p>
            <a:pPr lvl="1"/>
            <a:r>
              <a:rPr lang="en-CA" sz="2400" dirty="0"/>
              <a:t>All code/syntax should run linearly</a:t>
            </a:r>
          </a:p>
          <a:p>
            <a:r>
              <a:rPr lang="en-CA" sz="2400" dirty="0"/>
              <a:t>Make your code/syntax human readable, follow a style guide:</a:t>
            </a:r>
            <a:endParaRPr lang="en-US" sz="2400" dirty="0"/>
          </a:p>
          <a:p>
            <a:pPr lvl="1"/>
            <a:r>
              <a:rPr lang="en-CA" sz="2400" dirty="0">
                <a:hlinkClick r:id="rId3"/>
              </a:rPr>
              <a:t>Google Style Guides</a:t>
            </a:r>
            <a:r>
              <a:rPr lang="en-CA" sz="2400" dirty="0"/>
              <a:t> (for Python, R, and many other languages)</a:t>
            </a:r>
          </a:p>
          <a:p>
            <a:pPr lvl="1"/>
            <a:r>
              <a:rPr lang="en-CA" sz="2400" dirty="0">
                <a:hlinkClick r:id="rId4"/>
              </a:rPr>
              <a:t>Tidyverse Style Guide</a:t>
            </a:r>
            <a:r>
              <a:rPr lang="en-CA" sz="2400" dirty="0"/>
              <a:t> (for R/</a:t>
            </a:r>
            <a:r>
              <a:rPr lang="en-CA" sz="2400" dirty="0" err="1"/>
              <a:t>tidyverse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Comment your code/syntax liberally, explain what it’s doing </a:t>
            </a:r>
            <a:r>
              <a:rPr lang="en-CA" sz="2400" i="1" dirty="0"/>
              <a:t>and why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 </a:t>
            </a:r>
            <a:r>
              <a:rPr lang="en-CA" sz="4400" dirty="0" err="1"/>
              <a:t>Cont</a:t>
            </a:r>
            <a:r>
              <a:rPr lang="en-CA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7"/>
            <a:ext cx="10875686" cy="4759239"/>
          </a:xfrm>
        </p:spPr>
        <p:txBody>
          <a:bodyPr numCol="1">
            <a:noAutofit/>
          </a:bodyPr>
          <a:lstStyle/>
          <a:p>
            <a:r>
              <a:rPr lang="en-CA" sz="2400" dirty="0"/>
              <a:t>Make your data, code, and instructions machine readable (i.e., processable by computers):</a:t>
            </a:r>
          </a:p>
          <a:p>
            <a:pPr lvl="1"/>
            <a:r>
              <a:rPr lang="en-CA" sz="2400" dirty="0"/>
              <a:t>Never take screenshots of data or code in place of sharing in a machine-readable format, seriously</a:t>
            </a:r>
          </a:p>
          <a:p>
            <a:pPr lvl="1"/>
            <a:r>
              <a:rPr lang="en-CA" sz="2400" dirty="0"/>
              <a:t>.csv is the gold-standard for data, .json has uses too</a:t>
            </a:r>
          </a:p>
          <a:p>
            <a:pPr lvl="1"/>
            <a:r>
              <a:rPr lang="en-CA" sz="2400" dirty="0"/>
              <a:t>.txt or .md are ideal for plain-text</a:t>
            </a:r>
          </a:p>
          <a:p>
            <a:pPr lvl="1"/>
            <a:r>
              <a:rPr lang="en-CA" sz="2400" dirty="0"/>
              <a:t>Native file formats for any programming language are best for code or reproducible manuscripts</a:t>
            </a:r>
          </a:p>
          <a:p>
            <a:r>
              <a:rPr lang="en-CA" sz="2400" dirty="0"/>
              <a:t>Do not write scripts that install packages or change settings on someone else’s computer, it’s rude and disruptive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077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2815</Words>
  <Application>Microsoft Macintosh PowerPoint</Application>
  <PresentationFormat>Widescreen</PresentationFormat>
  <Paragraphs>334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Gill Sans Nova</vt:lpstr>
      <vt:lpstr>GradientRiseVTI</vt:lpstr>
      <vt:lpstr>Doing Reproducible Science An opinionated introduction</vt:lpstr>
      <vt:lpstr>Michael McCarthy</vt:lpstr>
      <vt:lpstr>Reproducible Science</vt:lpstr>
      <vt:lpstr>Importance </vt:lpstr>
      <vt:lpstr>Importance Cont’</vt:lpstr>
      <vt:lpstr>How does it work?</vt:lpstr>
      <vt:lpstr>How does it work? Cont’</vt:lpstr>
      <vt:lpstr>Tips</vt:lpstr>
      <vt:lpstr>Tips Cont’</vt:lpstr>
      <vt:lpstr>Other Tips</vt:lpstr>
      <vt:lpstr>Other Tips Cont’</vt:lpstr>
      <vt:lpstr>benefits</vt:lpstr>
      <vt:lpstr>Benefits cont’</vt:lpstr>
      <vt:lpstr>barriers</vt:lpstr>
      <vt:lpstr>Barriers Cont’</vt:lpstr>
      <vt:lpstr>Demonstration</vt:lpstr>
      <vt:lpstr>Reproducibility Checklist</vt:lpstr>
      <vt:lpstr>Reproducibility Checklist</vt:lpstr>
      <vt:lpstr>Reproducibility Checklist</vt:lpstr>
      <vt:lpstr>Reproducibility Checklist</vt:lpstr>
      <vt:lpstr>Challenges</vt:lpstr>
      <vt:lpstr>Thank you!  Comments, Questions?</vt:lpstr>
      <vt:lpstr>Open-source alternatives</vt:lpstr>
      <vt:lpstr>Reproducibility in general</vt:lpstr>
      <vt:lpstr>Reproducibility in R</vt:lpstr>
      <vt:lpstr>Reproducibility in Python</vt:lpstr>
      <vt:lpstr>resources</vt:lpstr>
      <vt:lpstr>Open science podcasts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Student Support committee</dc:title>
  <dc:creator>Jassleen Parmar</dc:creator>
  <cp:lastModifiedBy>Michael McCarthy</cp:lastModifiedBy>
  <cp:revision>165</cp:revision>
  <dcterms:created xsi:type="dcterms:W3CDTF">2020-10-06T05:18:05Z</dcterms:created>
  <dcterms:modified xsi:type="dcterms:W3CDTF">2021-01-30T20:05:32Z</dcterms:modified>
</cp:coreProperties>
</file>