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60" r:id="rId4"/>
    <p:sldId id="259" r:id="rId5"/>
    <p:sldId id="261" r:id="rId6"/>
    <p:sldId id="262" r:id="rId7"/>
    <p:sldId id="263" r:id="rId8"/>
    <p:sldId id="264" r:id="rId9"/>
    <p:sldId id="265" r:id="rId10"/>
    <p:sldId id="266" r:id="rId11"/>
    <p:sldId id="279" r:id="rId12"/>
    <p:sldId id="268" r:id="rId13"/>
    <p:sldId id="269" r:id="rId14"/>
    <p:sldId id="270" r:id="rId15"/>
    <p:sldId id="271" r:id="rId16"/>
    <p:sldId id="272" r:id="rId17"/>
    <p:sldId id="273" r:id="rId18"/>
    <p:sldId id="274" r:id="rId19"/>
    <p:sldId id="275" r:id="rId20"/>
    <p:sldId id="280" r:id="rId21"/>
    <p:sldId id="277" r:id="rId22"/>
    <p:sldId id="278"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58" d="100"/>
          <a:sy n="58" d="100"/>
        </p:scale>
        <p:origin x="53"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Extroversion Confirming</c:v>
                </c:pt>
              </c:strCache>
            </c:strRef>
          </c:tx>
          <c:spPr>
            <a:ln w="254000" cap="rnd">
              <a:solidFill>
                <a:srgbClr val="C00000"/>
              </a:solidFill>
              <a:round/>
            </a:ln>
            <a:effectLst>
              <a:outerShdw blurRad="40000" dist="23000" dir="5400000" rotWithShape="0">
                <a:srgbClr val="000000">
                  <a:alpha val="35000"/>
                </a:srgbClr>
              </a:outerShdw>
            </a:effectLst>
          </c:spPr>
          <c:marker>
            <c:symbol val="none"/>
          </c:marker>
          <c:cat>
            <c:strRef>
              <c:f>Sheet1!$A$2:$A$3</c:f>
              <c:strCache>
                <c:ptCount val="2"/>
                <c:pt idx="0">
                  <c:v>Extraversion</c:v>
                </c:pt>
                <c:pt idx="1">
                  <c:v>Introversion</c:v>
                </c:pt>
              </c:strCache>
            </c:strRef>
          </c:cat>
          <c:val>
            <c:numRef>
              <c:f>Sheet1!$B$2:$B$3</c:f>
              <c:numCache>
                <c:formatCode>General</c:formatCode>
                <c:ptCount val="2"/>
                <c:pt idx="0">
                  <c:v>2.72</c:v>
                </c:pt>
                <c:pt idx="1">
                  <c:v>2.17</c:v>
                </c:pt>
              </c:numCache>
            </c:numRef>
          </c:val>
          <c:smooth val="0"/>
          <c:extLst>
            <c:ext xmlns:c16="http://schemas.microsoft.com/office/drawing/2014/chart" uri="{C3380CC4-5D6E-409C-BE32-E72D297353CC}">
              <c16:uniqueId val="{00000000-BBE0-4C4C-8DDA-8D97B4560118}"/>
            </c:ext>
          </c:extLst>
        </c:ser>
        <c:ser>
          <c:idx val="1"/>
          <c:order val="1"/>
          <c:tx>
            <c:strRef>
              <c:f>Sheet1!$C$1</c:f>
              <c:strCache>
                <c:ptCount val="1"/>
                <c:pt idx="0">
                  <c:v>Introversion Confirming**</c:v>
                </c:pt>
              </c:strCache>
            </c:strRef>
          </c:tx>
          <c:spPr>
            <a:ln w="127000" cap="rnd">
              <a:solidFill>
                <a:srgbClr val="002060"/>
              </a:solidFill>
              <a:round/>
            </a:ln>
            <a:effectLst>
              <a:outerShdw blurRad="40000" dist="23000" dir="5400000" rotWithShape="0">
                <a:srgbClr val="000000">
                  <a:alpha val="35000"/>
                </a:srgbClr>
              </a:outerShdw>
            </a:effectLst>
          </c:spPr>
          <c:marker>
            <c:symbol val="none"/>
          </c:marker>
          <c:dPt>
            <c:idx val="1"/>
            <c:marker>
              <c:symbol val="none"/>
            </c:marker>
            <c:bubble3D val="0"/>
            <c:spPr>
              <a:ln w="254000" cap="rnd">
                <a:solidFill>
                  <a:srgbClr val="002060"/>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2-BBE0-4C4C-8DDA-8D97B4560118}"/>
              </c:ext>
            </c:extLst>
          </c:dPt>
          <c:cat>
            <c:strRef>
              <c:f>Sheet1!$A$2:$A$3</c:f>
              <c:strCache>
                <c:ptCount val="2"/>
                <c:pt idx="0">
                  <c:v>Extraversion</c:v>
                </c:pt>
                <c:pt idx="1">
                  <c:v>Introversion</c:v>
                </c:pt>
              </c:strCache>
            </c:strRef>
          </c:cat>
          <c:val>
            <c:numRef>
              <c:f>Sheet1!$C$2:$C$3</c:f>
              <c:numCache>
                <c:formatCode>General</c:formatCode>
                <c:ptCount val="2"/>
                <c:pt idx="0">
                  <c:v>0.63</c:v>
                </c:pt>
                <c:pt idx="1">
                  <c:v>1.42</c:v>
                </c:pt>
              </c:numCache>
            </c:numRef>
          </c:val>
          <c:smooth val="0"/>
          <c:extLst>
            <c:ext xmlns:c16="http://schemas.microsoft.com/office/drawing/2014/chart" uri="{C3380CC4-5D6E-409C-BE32-E72D297353CC}">
              <c16:uniqueId val="{00000003-BBE0-4C4C-8DDA-8D97B4560118}"/>
            </c:ext>
          </c:extLst>
        </c:ser>
        <c:ser>
          <c:idx val="2"/>
          <c:order val="2"/>
          <c:tx>
            <c:strRef>
              <c:f>Sheet1!$D$1</c:f>
              <c:strCache>
                <c:ptCount val="1"/>
                <c:pt idx="0">
                  <c:v>Unclassified</c:v>
                </c:pt>
              </c:strCache>
            </c:strRef>
          </c:tx>
          <c:spPr>
            <a:ln w="127000" cap="rnd">
              <a:solidFill>
                <a:schemeClr val="tx1"/>
              </a:solidFill>
              <a:round/>
            </a:ln>
            <a:effectLst>
              <a:outerShdw blurRad="40000" dist="23000" dir="5400000" rotWithShape="0">
                <a:srgbClr val="000000">
                  <a:alpha val="35000"/>
                </a:srgbClr>
              </a:outerShdw>
            </a:effectLst>
          </c:spPr>
          <c:marker>
            <c:symbol val="none"/>
          </c:marker>
          <c:cat>
            <c:strRef>
              <c:f>Sheet1!$A$2:$A$3</c:f>
              <c:strCache>
                <c:ptCount val="2"/>
                <c:pt idx="0">
                  <c:v>Extraversion</c:v>
                </c:pt>
                <c:pt idx="1">
                  <c:v>Introversion</c:v>
                </c:pt>
              </c:strCache>
            </c:strRef>
          </c:cat>
          <c:val>
            <c:numRef>
              <c:f>Sheet1!$D$2:$D$3</c:f>
              <c:numCache>
                <c:formatCode>General</c:formatCode>
                <c:ptCount val="2"/>
                <c:pt idx="0">
                  <c:v>2</c:v>
                </c:pt>
                <c:pt idx="1">
                  <c:v>2.19</c:v>
                </c:pt>
              </c:numCache>
            </c:numRef>
          </c:val>
          <c:smooth val="0"/>
          <c:extLst>
            <c:ext xmlns:c16="http://schemas.microsoft.com/office/drawing/2014/chart" uri="{C3380CC4-5D6E-409C-BE32-E72D297353CC}">
              <c16:uniqueId val="{00000004-BBE0-4C4C-8DDA-8D97B4560118}"/>
            </c:ext>
          </c:extLst>
        </c:ser>
        <c:ser>
          <c:idx val="3"/>
          <c:order val="3"/>
          <c:tx>
            <c:strRef>
              <c:f>Sheet1!$E$1</c:f>
              <c:strCache>
                <c:ptCount val="1"/>
                <c:pt idx="0">
                  <c:v>Open Ended</c:v>
                </c:pt>
              </c:strCache>
            </c:strRef>
          </c:tx>
          <c:spPr>
            <a:ln w="34925" cap="rnd">
              <a:solidFill>
                <a:schemeClr val="tx1">
                  <a:lumMod val="50000"/>
                  <a:alpha val="90000"/>
                </a:schemeClr>
              </a:solidFill>
              <a:round/>
            </a:ln>
            <a:effectLst>
              <a:outerShdw blurRad="40000" dist="23000" dir="5400000" rotWithShape="0">
                <a:srgbClr val="000000">
                  <a:alpha val="35000"/>
                </a:srgbClr>
              </a:outerShdw>
            </a:effectLst>
          </c:spPr>
          <c:marker>
            <c:symbol val="none"/>
          </c:marker>
          <c:dPt>
            <c:idx val="1"/>
            <c:marker>
              <c:symbol val="none"/>
            </c:marker>
            <c:bubble3D val="0"/>
            <c:spPr>
              <a:ln w="127000" cap="rnd">
                <a:solidFill>
                  <a:schemeClr val="tx1">
                    <a:lumMod val="50000"/>
                    <a:alpha val="9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6-BBE0-4C4C-8DDA-8D97B4560118}"/>
              </c:ext>
            </c:extLst>
          </c:dPt>
          <c:cat>
            <c:strRef>
              <c:f>Sheet1!$A$2:$A$3</c:f>
              <c:strCache>
                <c:ptCount val="2"/>
                <c:pt idx="0">
                  <c:v>Extraversion</c:v>
                </c:pt>
                <c:pt idx="1">
                  <c:v>Introversion</c:v>
                </c:pt>
              </c:strCache>
            </c:strRef>
          </c:cat>
          <c:val>
            <c:numRef>
              <c:f>Sheet1!$E$2:$E$3</c:f>
              <c:numCache>
                <c:formatCode>General</c:formatCode>
                <c:ptCount val="2"/>
                <c:pt idx="0">
                  <c:v>4.4400000000000004</c:v>
                </c:pt>
                <c:pt idx="1">
                  <c:v>4</c:v>
                </c:pt>
              </c:numCache>
            </c:numRef>
          </c:val>
          <c:smooth val="0"/>
          <c:extLst>
            <c:ext xmlns:c16="http://schemas.microsoft.com/office/drawing/2014/chart" uri="{C3380CC4-5D6E-409C-BE32-E72D297353CC}">
              <c16:uniqueId val="{00000007-BBE0-4C4C-8DDA-8D97B4560118}"/>
            </c:ext>
          </c:extLst>
        </c:ser>
        <c:ser>
          <c:idx val="4"/>
          <c:order val="4"/>
          <c:tx>
            <c:strRef>
              <c:f>Sheet1!$F$1</c:f>
              <c:strCache>
                <c:ptCount val="1"/>
                <c:pt idx="0">
                  <c:v>Double-Barreled</c:v>
                </c:pt>
              </c:strCache>
            </c:strRef>
          </c:tx>
          <c:spPr>
            <a:ln w="127000" cap="rnd">
              <a:solidFill>
                <a:srgbClr val="00B050"/>
              </a:solidFill>
              <a:round/>
            </a:ln>
            <a:effectLst>
              <a:outerShdw blurRad="40000" dist="23000" dir="5400000" rotWithShape="0">
                <a:srgbClr val="000000">
                  <a:alpha val="35000"/>
                </a:srgbClr>
              </a:outerShdw>
            </a:effectLst>
          </c:spPr>
          <c:marker>
            <c:symbol val="none"/>
          </c:marker>
          <c:cat>
            <c:strRef>
              <c:f>Sheet1!$A$2:$A$3</c:f>
              <c:strCache>
                <c:ptCount val="2"/>
                <c:pt idx="0">
                  <c:v>Extraversion</c:v>
                </c:pt>
                <c:pt idx="1">
                  <c:v>Introversion</c:v>
                </c:pt>
              </c:strCache>
            </c:strRef>
          </c:cat>
          <c:val>
            <c:numRef>
              <c:f>Sheet1!$F$2:$F$3</c:f>
              <c:numCache>
                <c:formatCode>General</c:formatCode>
                <c:ptCount val="2"/>
                <c:pt idx="0">
                  <c:v>1.5</c:v>
                </c:pt>
                <c:pt idx="1">
                  <c:v>1.39</c:v>
                </c:pt>
              </c:numCache>
            </c:numRef>
          </c:val>
          <c:smooth val="0"/>
          <c:extLst>
            <c:ext xmlns:c16="http://schemas.microsoft.com/office/drawing/2014/chart" uri="{C3380CC4-5D6E-409C-BE32-E72D297353CC}">
              <c16:uniqueId val="{00000008-BBE0-4C4C-8DDA-8D97B4560118}"/>
            </c:ext>
          </c:extLst>
        </c:ser>
        <c:dLbls>
          <c:showLegendKey val="0"/>
          <c:showVal val="0"/>
          <c:showCatName val="0"/>
          <c:showSerName val="0"/>
          <c:showPercent val="0"/>
          <c:showBubbleSize val="0"/>
        </c:dLbls>
        <c:smooth val="0"/>
        <c:axId val="545237208"/>
        <c:axId val="545237600"/>
      </c:lineChart>
      <c:catAx>
        <c:axId val="5452372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545237600"/>
        <c:crosses val="autoZero"/>
        <c:auto val="1"/>
        <c:lblAlgn val="ctr"/>
        <c:lblOffset val="100"/>
        <c:noMultiLvlLbl val="0"/>
      </c:catAx>
      <c:valAx>
        <c:axId val="54523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45237208"/>
        <c:crosses val="autoZero"/>
        <c:crossBetween val="between"/>
        <c:majorUnit val="1"/>
      </c:valAx>
      <c:spPr>
        <a:noFill/>
        <a:ln>
          <a:noFill/>
        </a:ln>
        <a:effectLst/>
      </c:spPr>
    </c:plotArea>
    <c:legend>
      <c:legendPos val="r"/>
      <c:layout>
        <c:manualLayout>
          <c:xMode val="edge"/>
          <c:yMode val="edge"/>
          <c:x val="0.72855996830470637"/>
          <c:y val="1.8311323039280408E-3"/>
          <c:w val="0.26371293490651077"/>
          <c:h val="0.9981688676960719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4D1A0-D9EF-4807-A673-7FCE87BF664F}" type="doc">
      <dgm:prSet loTypeId="urn:microsoft.com/office/officeart/2005/8/layout/vList2" loCatId="list" qsTypeId="urn:microsoft.com/office/officeart/2005/8/quickstyle/simple3" qsCatId="simple" csTypeId="urn:microsoft.com/office/officeart/2005/8/colors/accent4_2" csCatId="accent4"/>
      <dgm:spPr/>
      <dgm:t>
        <a:bodyPr/>
        <a:lstStyle/>
        <a:p>
          <a:endParaRPr lang="en-US"/>
        </a:p>
      </dgm:t>
    </dgm:pt>
    <dgm:pt modelId="{8719DF7A-F5E3-42D4-AA4D-2F3B424B5170}">
      <dgm:prSet/>
      <dgm:spPr/>
      <dgm:t>
        <a:bodyPr/>
        <a:lstStyle/>
        <a:p>
          <a:r>
            <a:rPr lang="en-CA" dirty="0"/>
            <a:t>50% of questions were open ended or double-barreled</a:t>
          </a:r>
          <a:endParaRPr lang="en-US" dirty="0"/>
        </a:p>
      </dgm:t>
    </dgm:pt>
    <dgm:pt modelId="{B799279A-69E8-4029-9DDC-74CF4116C4BA}" type="parTrans" cxnId="{C12072DE-49E7-4165-A3DA-CDC979EC3AED}">
      <dgm:prSet/>
      <dgm:spPr/>
      <dgm:t>
        <a:bodyPr/>
        <a:lstStyle/>
        <a:p>
          <a:endParaRPr lang="en-US"/>
        </a:p>
      </dgm:t>
    </dgm:pt>
    <dgm:pt modelId="{5E84089C-F754-4559-BE48-4652CAC65825}" type="sibTrans" cxnId="{C12072DE-49E7-4165-A3DA-CDC979EC3AED}">
      <dgm:prSet/>
      <dgm:spPr/>
      <dgm:t>
        <a:bodyPr/>
        <a:lstStyle/>
        <a:p>
          <a:endParaRPr lang="en-US"/>
        </a:p>
      </dgm:t>
    </dgm:pt>
    <dgm:pt modelId="{3EBC6F45-9F22-4F3B-B6D8-F4D0DCE6926F}">
      <dgm:prSet/>
      <dgm:spPr/>
      <dgm:t>
        <a:bodyPr/>
        <a:lstStyle/>
        <a:p>
          <a:r>
            <a:rPr lang="en-CA"/>
            <a:t>Allowing either direction to be tested</a:t>
          </a:r>
          <a:endParaRPr lang="en-US"/>
        </a:p>
      </dgm:t>
    </dgm:pt>
    <dgm:pt modelId="{0A29BC52-AC3E-450C-B179-D087D955C645}" type="parTrans" cxnId="{5BA31F3C-6BED-4CA8-86F6-296E13E1F590}">
      <dgm:prSet/>
      <dgm:spPr/>
      <dgm:t>
        <a:bodyPr/>
        <a:lstStyle/>
        <a:p>
          <a:endParaRPr lang="en-US"/>
        </a:p>
      </dgm:t>
    </dgm:pt>
    <dgm:pt modelId="{A220FADD-9E48-4982-A937-DC8B09209C9C}" type="sibTrans" cxnId="{5BA31F3C-6BED-4CA8-86F6-296E13E1F590}">
      <dgm:prSet/>
      <dgm:spPr/>
      <dgm:t>
        <a:bodyPr/>
        <a:lstStyle/>
        <a:p>
          <a:endParaRPr lang="en-US"/>
        </a:p>
      </dgm:t>
    </dgm:pt>
    <dgm:pt modelId="{1A84185F-D4DA-4C4C-86AA-60D014FA9679}">
      <dgm:prSet/>
      <dgm:spPr/>
      <dgm:t>
        <a:bodyPr/>
        <a:lstStyle/>
        <a:p>
          <a:r>
            <a:rPr lang="en-CA"/>
            <a:t>Extraversion questions were more frequent than introversion in both conditions</a:t>
          </a:r>
          <a:endParaRPr lang="en-US"/>
        </a:p>
      </dgm:t>
    </dgm:pt>
    <dgm:pt modelId="{35FD2C6A-A09C-448C-B99D-2E830FAED51C}" type="parTrans" cxnId="{FF298DC9-3A71-4C08-A5B4-C996B8E4F7EE}">
      <dgm:prSet/>
      <dgm:spPr/>
      <dgm:t>
        <a:bodyPr/>
        <a:lstStyle/>
        <a:p>
          <a:endParaRPr lang="en-US"/>
        </a:p>
      </dgm:t>
    </dgm:pt>
    <dgm:pt modelId="{47980994-40FF-4403-B24D-FAC408841186}" type="sibTrans" cxnId="{FF298DC9-3A71-4C08-A5B4-C996B8E4F7EE}">
      <dgm:prSet/>
      <dgm:spPr/>
      <dgm:t>
        <a:bodyPr/>
        <a:lstStyle/>
        <a:p>
          <a:endParaRPr lang="en-US"/>
        </a:p>
      </dgm:t>
    </dgm:pt>
    <dgm:pt modelId="{376F29AA-4F6F-41B4-B8CF-297C98239CE7}">
      <dgm:prSet/>
      <dgm:spPr/>
      <dgm:t>
        <a:bodyPr/>
        <a:lstStyle/>
        <a:p>
          <a:r>
            <a:rPr lang="en-CA"/>
            <a:t>Even so, averages of 2.72 and 2.17 questions small</a:t>
          </a:r>
          <a:endParaRPr lang="en-US"/>
        </a:p>
      </dgm:t>
    </dgm:pt>
    <dgm:pt modelId="{28BEE17F-BD44-4789-A632-571DADF4BB73}" type="parTrans" cxnId="{AD509FA5-2A02-4AA5-A288-7955BBF0AEEC}">
      <dgm:prSet/>
      <dgm:spPr/>
      <dgm:t>
        <a:bodyPr/>
        <a:lstStyle/>
        <a:p>
          <a:endParaRPr lang="en-US"/>
        </a:p>
      </dgm:t>
    </dgm:pt>
    <dgm:pt modelId="{30FC2896-1DB5-4C1B-866A-25661641688A}" type="sibTrans" cxnId="{AD509FA5-2A02-4AA5-A288-7955BBF0AEEC}">
      <dgm:prSet/>
      <dgm:spPr/>
      <dgm:t>
        <a:bodyPr/>
        <a:lstStyle/>
        <a:p>
          <a:endParaRPr lang="en-US"/>
        </a:p>
      </dgm:t>
    </dgm:pt>
    <dgm:pt modelId="{5D325B2F-ACD1-4F8C-9F13-FB5515DBAE40}">
      <dgm:prSet/>
      <dgm:spPr/>
      <dgm:t>
        <a:bodyPr/>
        <a:lstStyle/>
        <a:p>
          <a:r>
            <a:rPr lang="en-CA"/>
            <a:t>Introversion only condition to show significant differences (p&lt;.05)</a:t>
          </a:r>
          <a:endParaRPr lang="en-US"/>
        </a:p>
      </dgm:t>
    </dgm:pt>
    <dgm:pt modelId="{DCBC1508-3C01-49ED-88E5-0A3C1CD9C743}" type="parTrans" cxnId="{1DEA1492-7B99-4026-A3CD-6B33D2705D39}">
      <dgm:prSet/>
      <dgm:spPr/>
      <dgm:t>
        <a:bodyPr/>
        <a:lstStyle/>
        <a:p>
          <a:endParaRPr lang="en-US"/>
        </a:p>
      </dgm:t>
    </dgm:pt>
    <dgm:pt modelId="{DA2E5937-2AC7-4A1D-9348-AE08838A7B1A}" type="sibTrans" cxnId="{1DEA1492-7B99-4026-A3CD-6B33D2705D39}">
      <dgm:prSet/>
      <dgm:spPr/>
      <dgm:t>
        <a:bodyPr/>
        <a:lstStyle/>
        <a:p>
          <a:endParaRPr lang="en-US"/>
        </a:p>
      </dgm:t>
    </dgm:pt>
    <dgm:pt modelId="{028DFDBA-D932-4920-874E-A1885C806000}">
      <dgm:prSet/>
      <dgm:spPr/>
      <dgm:t>
        <a:bodyPr/>
        <a:lstStyle/>
        <a:p>
          <a:r>
            <a:rPr lang="en-CA"/>
            <a:t>Effect size small-to-medium (r=.27)</a:t>
          </a:r>
          <a:endParaRPr lang="en-US"/>
        </a:p>
      </dgm:t>
    </dgm:pt>
    <dgm:pt modelId="{E1759BE2-FF83-44D8-BD3D-4B88AF775EE6}" type="parTrans" cxnId="{05AE3110-0724-414B-8ADD-0C7A4D8645F9}">
      <dgm:prSet/>
      <dgm:spPr/>
      <dgm:t>
        <a:bodyPr/>
        <a:lstStyle/>
        <a:p>
          <a:endParaRPr lang="en-US"/>
        </a:p>
      </dgm:t>
    </dgm:pt>
    <dgm:pt modelId="{195B3267-F4F0-4E2C-B0FC-0A5984FA19A8}" type="sibTrans" cxnId="{05AE3110-0724-414B-8ADD-0C7A4D8645F9}">
      <dgm:prSet/>
      <dgm:spPr/>
      <dgm:t>
        <a:bodyPr/>
        <a:lstStyle/>
        <a:p>
          <a:endParaRPr lang="en-US"/>
        </a:p>
      </dgm:t>
    </dgm:pt>
    <dgm:pt modelId="{8F0178EC-168F-4733-8BB6-27018094EB61}">
      <dgm:prSet/>
      <dgm:spPr/>
      <dgm:t>
        <a:bodyPr/>
        <a:lstStyle/>
        <a:p>
          <a:r>
            <a:rPr lang="en-CA"/>
            <a:t>Positive questions still leave room for negation</a:t>
          </a:r>
          <a:endParaRPr lang="en-US"/>
        </a:p>
      </dgm:t>
    </dgm:pt>
    <dgm:pt modelId="{DC6332BA-41FC-4539-9217-246E5B335404}" type="parTrans" cxnId="{141CD37E-BAD7-4A75-A494-7B2BF3E055E1}">
      <dgm:prSet/>
      <dgm:spPr/>
      <dgm:t>
        <a:bodyPr/>
        <a:lstStyle/>
        <a:p>
          <a:endParaRPr lang="en-US"/>
        </a:p>
      </dgm:t>
    </dgm:pt>
    <dgm:pt modelId="{B868C707-D443-4601-B1D1-DCA49B678CF2}" type="sibTrans" cxnId="{141CD37E-BAD7-4A75-A494-7B2BF3E055E1}">
      <dgm:prSet/>
      <dgm:spPr/>
      <dgm:t>
        <a:bodyPr/>
        <a:lstStyle/>
        <a:p>
          <a:endParaRPr lang="en-US"/>
        </a:p>
      </dgm:t>
    </dgm:pt>
    <dgm:pt modelId="{07CBDA77-29BC-4C59-8742-EEB2BF81FDF2}">
      <dgm:prSet/>
      <dgm:spPr/>
      <dgm:t>
        <a:bodyPr/>
        <a:lstStyle/>
        <a:p>
          <a:r>
            <a:rPr lang="en-CA"/>
            <a:t>Mix of positive and negative still ideal</a:t>
          </a:r>
          <a:endParaRPr lang="en-US"/>
        </a:p>
      </dgm:t>
    </dgm:pt>
    <dgm:pt modelId="{8813143C-D4D4-423B-A471-EE3E6DD75008}" type="parTrans" cxnId="{3A4EF5EE-7B81-4DC6-BBBA-C217750FBB3C}">
      <dgm:prSet/>
      <dgm:spPr/>
      <dgm:t>
        <a:bodyPr/>
        <a:lstStyle/>
        <a:p>
          <a:endParaRPr lang="en-US"/>
        </a:p>
      </dgm:t>
    </dgm:pt>
    <dgm:pt modelId="{3F7DE7AE-15A6-4EBC-9589-C8DD66419B42}" type="sibTrans" cxnId="{3A4EF5EE-7B81-4DC6-BBBA-C217750FBB3C}">
      <dgm:prSet/>
      <dgm:spPr/>
      <dgm:t>
        <a:bodyPr/>
        <a:lstStyle/>
        <a:p>
          <a:endParaRPr lang="en-US"/>
        </a:p>
      </dgm:t>
    </dgm:pt>
    <dgm:pt modelId="{1610BEC8-E0A0-48E7-9D6B-A5A253818C43}" type="pres">
      <dgm:prSet presAssocID="{C5D4D1A0-D9EF-4807-A673-7FCE87BF664F}" presName="linear" presStyleCnt="0">
        <dgm:presLayoutVars>
          <dgm:animLvl val="lvl"/>
          <dgm:resizeHandles val="exact"/>
        </dgm:presLayoutVars>
      </dgm:prSet>
      <dgm:spPr/>
    </dgm:pt>
    <dgm:pt modelId="{236E9045-15AA-42AF-8622-60F7D017AA68}" type="pres">
      <dgm:prSet presAssocID="{8719DF7A-F5E3-42D4-AA4D-2F3B424B5170}" presName="parentText" presStyleLbl="node1" presStyleIdx="0" presStyleCnt="4">
        <dgm:presLayoutVars>
          <dgm:chMax val="0"/>
          <dgm:bulletEnabled val="1"/>
        </dgm:presLayoutVars>
      </dgm:prSet>
      <dgm:spPr/>
    </dgm:pt>
    <dgm:pt modelId="{2A7426B0-F67A-488B-AB09-44C5B2D1268D}" type="pres">
      <dgm:prSet presAssocID="{8719DF7A-F5E3-42D4-AA4D-2F3B424B5170}" presName="childText" presStyleLbl="revTx" presStyleIdx="0" presStyleCnt="4">
        <dgm:presLayoutVars>
          <dgm:bulletEnabled val="1"/>
        </dgm:presLayoutVars>
      </dgm:prSet>
      <dgm:spPr/>
    </dgm:pt>
    <dgm:pt modelId="{42FE1898-192F-4934-9CE4-F9A9139D7FD1}" type="pres">
      <dgm:prSet presAssocID="{1A84185F-D4DA-4C4C-86AA-60D014FA9679}" presName="parentText" presStyleLbl="node1" presStyleIdx="1" presStyleCnt="4">
        <dgm:presLayoutVars>
          <dgm:chMax val="0"/>
          <dgm:bulletEnabled val="1"/>
        </dgm:presLayoutVars>
      </dgm:prSet>
      <dgm:spPr/>
    </dgm:pt>
    <dgm:pt modelId="{36941B8C-C392-4873-AA0F-ACFAB148422F}" type="pres">
      <dgm:prSet presAssocID="{1A84185F-D4DA-4C4C-86AA-60D014FA9679}" presName="childText" presStyleLbl="revTx" presStyleIdx="1" presStyleCnt="4">
        <dgm:presLayoutVars>
          <dgm:bulletEnabled val="1"/>
        </dgm:presLayoutVars>
      </dgm:prSet>
      <dgm:spPr/>
    </dgm:pt>
    <dgm:pt modelId="{5F7B4D1E-BA28-4EC7-824C-2B9BCDD26634}" type="pres">
      <dgm:prSet presAssocID="{5D325B2F-ACD1-4F8C-9F13-FB5515DBAE40}" presName="parentText" presStyleLbl="node1" presStyleIdx="2" presStyleCnt="4">
        <dgm:presLayoutVars>
          <dgm:chMax val="0"/>
          <dgm:bulletEnabled val="1"/>
        </dgm:presLayoutVars>
      </dgm:prSet>
      <dgm:spPr/>
    </dgm:pt>
    <dgm:pt modelId="{3AD3084B-01B6-42E2-8095-A6FB323B653A}" type="pres">
      <dgm:prSet presAssocID="{5D325B2F-ACD1-4F8C-9F13-FB5515DBAE40}" presName="childText" presStyleLbl="revTx" presStyleIdx="2" presStyleCnt="4">
        <dgm:presLayoutVars>
          <dgm:bulletEnabled val="1"/>
        </dgm:presLayoutVars>
      </dgm:prSet>
      <dgm:spPr/>
    </dgm:pt>
    <dgm:pt modelId="{370BEBA6-0A58-479B-9C48-538FC2B2C8B5}" type="pres">
      <dgm:prSet presAssocID="{8F0178EC-168F-4733-8BB6-27018094EB61}" presName="parentText" presStyleLbl="node1" presStyleIdx="3" presStyleCnt="4">
        <dgm:presLayoutVars>
          <dgm:chMax val="0"/>
          <dgm:bulletEnabled val="1"/>
        </dgm:presLayoutVars>
      </dgm:prSet>
      <dgm:spPr/>
    </dgm:pt>
    <dgm:pt modelId="{A679F7E3-C65F-4446-8912-597245E3DD1A}" type="pres">
      <dgm:prSet presAssocID="{8F0178EC-168F-4733-8BB6-27018094EB61}" presName="childText" presStyleLbl="revTx" presStyleIdx="3" presStyleCnt="4">
        <dgm:presLayoutVars>
          <dgm:bulletEnabled val="1"/>
        </dgm:presLayoutVars>
      </dgm:prSet>
      <dgm:spPr/>
    </dgm:pt>
  </dgm:ptLst>
  <dgm:cxnLst>
    <dgm:cxn modelId="{05AE3110-0724-414B-8ADD-0C7A4D8645F9}" srcId="{5D325B2F-ACD1-4F8C-9F13-FB5515DBAE40}" destId="{028DFDBA-D932-4920-874E-A1885C806000}" srcOrd="0" destOrd="0" parTransId="{E1759BE2-FF83-44D8-BD3D-4B88AF775EE6}" sibTransId="{195B3267-F4F0-4E2C-B0FC-0A5984FA19A8}"/>
    <dgm:cxn modelId="{5BA31F3C-6BED-4CA8-86F6-296E13E1F590}" srcId="{8719DF7A-F5E3-42D4-AA4D-2F3B424B5170}" destId="{3EBC6F45-9F22-4F3B-B6D8-F4D0DCE6926F}" srcOrd="0" destOrd="0" parTransId="{0A29BC52-AC3E-450C-B179-D087D955C645}" sibTransId="{A220FADD-9E48-4982-A937-DC8B09209C9C}"/>
    <dgm:cxn modelId="{6DF19E49-E335-4F00-A35E-A4C45F7EB1D1}" type="presOf" srcId="{028DFDBA-D932-4920-874E-A1885C806000}" destId="{3AD3084B-01B6-42E2-8095-A6FB323B653A}" srcOrd="0" destOrd="0" presId="urn:microsoft.com/office/officeart/2005/8/layout/vList2"/>
    <dgm:cxn modelId="{E2E2396F-93C2-4C6F-B95E-DCB95D62B63D}" type="presOf" srcId="{8F0178EC-168F-4733-8BB6-27018094EB61}" destId="{370BEBA6-0A58-479B-9C48-538FC2B2C8B5}" srcOrd="0" destOrd="0" presId="urn:microsoft.com/office/officeart/2005/8/layout/vList2"/>
    <dgm:cxn modelId="{CFC1F97D-8C5C-497E-966F-426D465C5AB3}" type="presOf" srcId="{1A84185F-D4DA-4C4C-86AA-60D014FA9679}" destId="{42FE1898-192F-4934-9CE4-F9A9139D7FD1}" srcOrd="0" destOrd="0" presId="urn:microsoft.com/office/officeart/2005/8/layout/vList2"/>
    <dgm:cxn modelId="{141CD37E-BAD7-4A75-A494-7B2BF3E055E1}" srcId="{C5D4D1A0-D9EF-4807-A673-7FCE87BF664F}" destId="{8F0178EC-168F-4733-8BB6-27018094EB61}" srcOrd="3" destOrd="0" parTransId="{DC6332BA-41FC-4539-9217-246E5B335404}" sibTransId="{B868C707-D443-4601-B1D1-DCA49B678CF2}"/>
    <dgm:cxn modelId="{0034CC8A-9B9F-4C08-B526-20B8F19C722A}" type="presOf" srcId="{3EBC6F45-9F22-4F3B-B6D8-F4D0DCE6926F}" destId="{2A7426B0-F67A-488B-AB09-44C5B2D1268D}" srcOrd="0" destOrd="0" presId="urn:microsoft.com/office/officeart/2005/8/layout/vList2"/>
    <dgm:cxn modelId="{1DEA1492-7B99-4026-A3CD-6B33D2705D39}" srcId="{C5D4D1A0-D9EF-4807-A673-7FCE87BF664F}" destId="{5D325B2F-ACD1-4F8C-9F13-FB5515DBAE40}" srcOrd="2" destOrd="0" parTransId="{DCBC1508-3C01-49ED-88E5-0A3C1CD9C743}" sibTransId="{DA2E5937-2AC7-4A1D-9348-AE08838A7B1A}"/>
    <dgm:cxn modelId="{9E9EFA93-C9DB-4F1B-BEFE-CABADA39D45B}" type="presOf" srcId="{8719DF7A-F5E3-42D4-AA4D-2F3B424B5170}" destId="{236E9045-15AA-42AF-8622-60F7D017AA68}" srcOrd="0" destOrd="0" presId="urn:microsoft.com/office/officeart/2005/8/layout/vList2"/>
    <dgm:cxn modelId="{FD18D5A1-6704-43D5-9E93-E975E95D37E5}" type="presOf" srcId="{07CBDA77-29BC-4C59-8742-EEB2BF81FDF2}" destId="{A679F7E3-C65F-4446-8912-597245E3DD1A}" srcOrd="0" destOrd="0" presId="urn:microsoft.com/office/officeart/2005/8/layout/vList2"/>
    <dgm:cxn modelId="{AD509FA5-2A02-4AA5-A288-7955BBF0AEEC}" srcId="{1A84185F-D4DA-4C4C-86AA-60D014FA9679}" destId="{376F29AA-4F6F-41B4-B8CF-297C98239CE7}" srcOrd="0" destOrd="0" parTransId="{28BEE17F-BD44-4789-A632-571DADF4BB73}" sibTransId="{30FC2896-1DB5-4C1B-866A-25661641688A}"/>
    <dgm:cxn modelId="{F94771AD-D601-488C-945B-964DF80A63CE}" type="presOf" srcId="{5D325B2F-ACD1-4F8C-9F13-FB5515DBAE40}" destId="{5F7B4D1E-BA28-4EC7-824C-2B9BCDD26634}" srcOrd="0" destOrd="0" presId="urn:microsoft.com/office/officeart/2005/8/layout/vList2"/>
    <dgm:cxn modelId="{745990C4-DAE5-4FD4-919F-4966A4E44DCB}" type="presOf" srcId="{C5D4D1A0-D9EF-4807-A673-7FCE87BF664F}" destId="{1610BEC8-E0A0-48E7-9D6B-A5A253818C43}" srcOrd="0" destOrd="0" presId="urn:microsoft.com/office/officeart/2005/8/layout/vList2"/>
    <dgm:cxn modelId="{FF298DC9-3A71-4C08-A5B4-C996B8E4F7EE}" srcId="{C5D4D1A0-D9EF-4807-A673-7FCE87BF664F}" destId="{1A84185F-D4DA-4C4C-86AA-60D014FA9679}" srcOrd="1" destOrd="0" parTransId="{35FD2C6A-A09C-448C-B99D-2E830FAED51C}" sibTransId="{47980994-40FF-4403-B24D-FAC408841186}"/>
    <dgm:cxn modelId="{B11188D5-6666-4590-BC0E-A7C3778E0652}" type="presOf" srcId="{376F29AA-4F6F-41B4-B8CF-297C98239CE7}" destId="{36941B8C-C392-4873-AA0F-ACFAB148422F}" srcOrd="0" destOrd="0" presId="urn:microsoft.com/office/officeart/2005/8/layout/vList2"/>
    <dgm:cxn modelId="{C12072DE-49E7-4165-A3DA-CDC979EC3AED}" srcId="{C5D4D1A0-D9EF-4807-A673-7FCE87BF664F}" destId="{8719DF7A-F5E3-42D4-AA4D-2F3B424B5170}" srcOrd="0" destOrd="0" parTransId="{B799279A-69E8-4029-9DDC-74CF4116C4BA}" sibTransId="{5E84089C-F754-4559-BE48-4652CAC65825}"/>
    <dgm:cxn modelId="{3A4EF5EE-7B81-4DC6-BBBA-C217750FBB3C}" srcId="{8F0178EC-168F-4733-8BB6-27018094EB61}" destId="{07CBDA77-29BC-4C59-8742-EEB2BF81FDF2}" srcOrd="0" destOrd="0" parTransId="{8813143C-D4D4-423B-A471-EE3E6DD75008}" sibTransId="{3F7DE7AE-15A6-4EBC-9589-C8DD66419B42}"/>
    <dgm:cxn modelId="{D260F77C-510C-429C-8FEB-669BD83ADE83}" type="presParOf" srcId="{1610BEC8-E0A0-48E7-9D6B-A5A253818C43}" destId="{236E9045-15AA-42AF-8622-60F7D017AA68}" srcOrd="0" destOrd="0" presId="urn:microsoft.com/office/officeart/2005/8/layout/vList2"/>
    <dgm:cxn modelId="{8ADDEE44-B133-4592-AB54-35B761883E17}" type="presParOf" srcId="{1610BEC8-E0A0-48E7-9D6B-A5A253818C43}" destId="{2A7426B0-F67A-488B-AB09-44C5B2D1268D}" srcOrd="1" destOrd="0" presId="urn:microsoft.com/office/officeart/2005/8/layout/vList2"/>
    <dgm:cxn modelId="{F655A896-4685-4BBF-A791-AF746F5D9330}" type="presParOf" srcId="{1610BEC8-E0A0-48E7-9D6B-A5A253818C43}" destId="{42FE1898-192F-4934-9CE4-F9A9139D7FD1}" srcOrd="2" destOrd="0" presId="urn:microsoft.com/office/officeart/2005/8/layout/vList2"/>
    <dgm:cxn modelId="{8DDAD11F-F3B4-4EF2-A8E1-122D26B9D3E7}" type="presParOf" srcId="{1610BEC8-E0A0-48E7-9D6B-A5A253818C43}" destId="{36941B8C-C392-4873-AA0F-ACFAB148422F}" srcOrd="3" destOrd="0" presId="urn:microsoft.com/office/officeart/2005/8/layout/vList2"/>
    <dgm:cxn modelId="{87370FCB-97D8-40D8-9257-773CF99BD3C7}" type="presParOf" srcId="{1610BEC8-E0A0-48E7-9D6B-A5A253818C43}" destId="{5F7B4D1E-BA28-4EC7-824C-2B9BCDD26634}" srcOrd="4" destOrd="0" presId="urn:microsoft.com/office/officeart/2005/8/layout/vList2"/>
    <dgm:cxn modelId="{CF6882BB-310D-4396-BEF0-49056FA917BB}" type="presParOf" srcId="{1610BEC8-E0A0-48E7-9D6B-A5A253818C43}" destId="{3AD3084B-01B6-42E2-8095-A6FB323B653A}" srcOrd="5" destOrd="0" presId="urn:microsoft.com/office/officeart/2005/8/layout/vList2"/>
    <dgm:cxn modelId="{CC6182FF-9928-487E-AFF3-B68D758531EB}" type="presParOf" srcId="{1610BEC8-E0A0-48E7-9D6B-A5A253818C43}" destId="{370BEBA6-0A58-479B-9C48-538FC2B2C8B5}" srcOrd="6" destOrd="0" presId="urn:microsoft.com/office/officeart/2005/8/layout/vList2"/>
    <dgm:cxn modelId="{F9DB5188-4E6D-48C9-B3EA-FE1F3CDC385C}" type="presParOf" srcId="{1610BEC8-E0A0-48E7-9D6B-A5A253818C43}" destId="{A679F7E3-C65F-4446-8912-597245E3DD1A}"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E9045-15AA-42AF-8622-60F7D017AA68}">
      <dsp:nvSpPr>
        <dsp:cNvPr id="0" name=""/>
        <dsp:cNvSpPr/>
      </dsp:nvSpPr>
      <dsp:spPr>
        <a:xfrm>
          <a:off x="0" y="7355"/>
          <a:ext cx="10912475" cy="468000"/>
        </a:xfrm>
        <a:prstGeom prst="round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50% of questions were open ended or double-barreled</a:t>
          </a:r>
          <a:endParaRPr lang="en-US" sz="2000" kern="1200" dirty="0"/>
        </a:p>
      </dsp:txBody>
      <dsp:txXfrm>
        <a:off x="22846" y="30201"/>
        <a:ext cx="10866783" cy="422308"/>
      </dsp:txXfrm>
    </dsp:sp>
    <dsp:sp modelId="{2A7426B0-F67A-488B-AB09-44C5B2D1268D}">
      <dsp:nvSpPr>
        <dsp:cNvPr id="0" name=""/>
        <dsp:cNvSpPr/>
      </dsp:nvSpPr>
      <dsp:spPr>
        <a:xfrm>
          <a:off x="0" y="475356"/>
          <a:ext cx="1091247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4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Allowing either direction to be tested</a:t>
          </a:r>
          <a:endParaRPr lang="en-US" sz="1600" kern="1200"/>
        </a:p>
      </dsp:txBody>
      <dsp:txXfrm>
        <a:off x="0" y="475356"/>
        <a:ext cx="10912475" cy="331200"/>
      </dsp:txXfrm>
    </dsp:sp>
    <dsp:sp modelId="{42FE1898-192F-4934-9CE4-F9A9139D7FD1}">
      <dsp:nvSpPr>
        <dsp:cNvPr id="0" name=""/>
        <dsp:cNvSpPr/>
      </dsp:nvSpPr>
      <dsp:spPr>
        <a:xfrm>
          <a:off x="0" y="806556"/>
          <a:ext cx="10912475" cy="468000"/>
        </a:xfrm>
        <a:prstGeom prst="round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Extraversion questions were more frequent than introversion in both conditions</a:t>
          </a:r>
          <a:endParaRPr lang="en-US" sz="2000" kern="1200"/>
        </a:p>
      </dsp:txBody>
      <dsp:txXfrm>
        <a:off x="22846" y="829402"/>
        <a:ext cx="10866783" cy="422308"/>
      </dsp:txXfrm>
    </dsp:sp>
    <dsp:sp modelId="{36941B8C-C392-4873-AA0F-ACFAB148422F}">
      <dsp:nvSpPr>
        <dsp:cNvPr id="0" name=""/>
        <dsp:cNvSpPr/>
      </dsp:nvSpPr>
      <dsp:spPr>
        <a:xfrm>
          <a:off x="0" y="1274556"/>
          <a:ext cx="1091247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4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Even so, averages of 2.72 and 2.17 questions small</a:t>
          </a:r>
          <a:endParaRPr lang="en-US" sz="1600" kern="1200"/>
        </a:p>
      </dsp:txBody>
      <dsp:txXfrm>
        <a:off x="0" y="1274556"/>
        <a:ext cx="10912475" cy="331200"/>
      </dsp:txXfrm>
    </dsp:sp>
    <dsp:sp modelId="{5F7B4D1E-BA28-4EC7-824C-2B9BCDD26634}">
      <dsp:nvSpPr>
        <dsp:cNvPr id="0" name=""/>
        <dsp:cNvSpPr/>
      </dsp:nvSpPr>
      <dsp:spPr>
        <a:xfrm>
          <a:off x="0" y="1605756"/>
          <a:ext cx="10912475" cy="468000"/>
        </a:xfrm>
        <a:prstGeom prst="round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Introversion only condition to show significant differences (p&lt;.05)</a:t>
          </a:r>
          <a:endParaRPr lang="en-US" sz="2000" kern="1200"/>
        </a:p>
      </dsp:txBody>
      <dsp:txXfrm>
        <a:off x="22846" y="1628602"/>
        <a:ext cx="10866783" cy="422308"/>
      </dsp:txXfrm>
    </dsp:sp>
    <dsp:sp modelId="{3AD3084B-01B6-42E2-8095-A6FB323B653A}">
      <dsp:nvSpPr>
        <dsp:cNvPr id="0" name=""/>
        <dsp:cNvSpPr/>
      </dsp:nvSpPr>
      <dsp:spPr>
        <a:xfrm>
          <a:off x="0" y="2073756"/>
          <a:ext cx="1091247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4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Effect size small-to-medium (r=.27)</a:t>
          </a:r>
          <a:endParaRPr lang="en-US" sz="1600" kern="1200"/>
        </a:p>
      </dsp:txBody>
      <dsp:txXfrm>
        <a:off x="0" y="2073756"/>
        <a:ext cx="10912475" cy="331200"/>
      </dsp:txXfrm>
    </dsp:sp>
    <dsp:sp modelId="{370BEBA6-0A58-479B-9C48-538FC2B2C8B5}">
      <dsp:nvSpPr>
        <dsp:cNvPr id="0" name=""/>
        <dsp:cNvSpPr/>
      </dsp:nvSpPr>
      <dsp:spPr>
        <a:xfrm>
          <a:off x="0" y="2404956"/>
          <a:ext cx="10912475" cy="468000"/>
        </a:xfrm>
        <a:prstGeom prst="round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Positive questions still leave room for negation</a:t>
          </a:r>
          <a:endParaRPr lang="en-US" sz="2000" kern="1200"/>
        </a:p>
      </dsp:txBody>
      <dsp:txXfrm>
        <a:off x="22846" y="2427802"/>
        <a:ext cx="10866783" cy="422308"/>
      </dsp:txXfrm>
    </dsp:sp>
    <dsp:sp modelId="{A679F7E3-C65F-4446-8912-597245E3DD1A}">
      <dsp:nvSpPr>
        <dsp:cNvPr id="0" name=""/>
        <dsp:cNvSpPr/>
      </dsp:nvSpPr>
      <dsp:spPr>
        <a:xfrm>
          <a:off x="0" y="2872956"/>
          <a:ext cx="1091247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4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Mix of positive and negative still ideal</a:t>
          </a:r>
          <a:endParaRPr lang="en-US" sz="1600" kern="1200"/>
        </a:p>
      </dsp:txBody>
      <dsp:txXfrm>
        <a:off x="0" y="2872956"/>
        <a:ext cx="10912475"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0.56902</cdr:x>
      <cdr:y>0.47035</cdr:y>
    </cdr:from>
    <cdr:to>
      <cdr:x>0.64806</cdr:x>
      <cdr:y>0.5775</cdr:y>
    </cdr:to>
    <cdr:sp macro="" textlink="">
      <cdr:nvSpPr>
        <cdr:cNvPr id="2" name="TextBox 1">
          <a:extLst xmlns:a="http://schemas.openxmlformats.org/drawingml/2006/main">
            <a:ext uri="{FF2B5EF4-FFF2-40B4-BE49-F238E27FC236}">
              <a16:creationId xmlns:a16="http://schemas.microsoft.com/office/drawing/2014/main" id="{7564CA09-7003-4EB5-8B2C-5B8F78339B97}"/>
            </a:ext>
          </a:extLst>
        </cdr:cNvPr>
        <cdr:cNvSpPr txBox="1"/>
      </cdr:nvSpPr>
      <cdr:spPr>
        <a:xfrm xmlns:a="http://schemas.openxmlformats.org/drawingml/2006/main">
          <a:off x="5891477" y="1909278"/>
          <a:ext cx="818355" cy="434947"/>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CA" sz="4800" dirty="0">
              <a:solidFill>
                <a:schemeClr val="tx1"/>
              </a:solidFill>
            </a:rPr>
            <a:t>**</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649D8A-34C3-490F-A2E5-BCFF1243E973}" type="datetimeFigureOut">
              <a:rPr lang="en-CA" smtClean="0"/>
              <a:t>2018-05-19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271322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198303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4264843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325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398092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649D8A-34C3-490F-A2E5-BCFF1243E973}" type="datetimeFigureOut">
              <a:rPr lang="en-CA" smtClean="0"/>
              <a:t>2018-05-19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1742115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649D8A-34C3-490F-A2E5-BCFF1243E973}" type="datetimeFigureOut">
              <a:rPr lang="en-CA" smtClean="0"/>
              <a:t>2018-05-19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4179845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49D8A-34C3-490F-A2E5-BCFF1243E973}" type="datetimeFigureOut">
              <a:rPr lang="en-CA" smtClean="0"/>
              <a:t>2018-05-19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2384227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49D8A-34C3-490F-A2E5-BCFF1243E973}" type="datetimeFigureOut">
              <a:rPr lang="en-CA" smtClean="0"/>
              <a:t>2018-05-19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23129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49D8A-34C3-490F-A2E5-BCFF1243E973}" type="datetimeFigureOut">
              <a:rPr lang="en-CA" smtClean="0"/>
              <a:t>2018-05-19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302062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649D8A-34C3-490F-A2E5-BCFF1243E973}" type="datetimeFigureOut">
              <a:rPr lang="en-CA" smtClean="0"/>
              <a:t>2018-05-19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390446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240652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49D8A-34C3-490F-A2E5-BCFF1243E973}" type="datetimeFigureOut">
              <a:rPr lang="en-CA" smtClean="0"/>
              <a:t>2018-05-19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334273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49D8A-34C3-490F-A2E5-BCFF1243E973}" type="datetimeFigureOut">
              <a:rPr lang="en-CA" smtClean="0"/>
              <a:t>2018-05-19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184707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49D8A-34C3-490F-A2E5-BCFF1243E973}" type="datetimeFigureOut">
              <a:rPr lang="en-CA" smtClean="0"/>
              <a:t>2018-05-19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399846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201182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649D8A-34C3-490F-A2E5-BCFF1243E973}" type="datetimeFigureOut">
              <a:rPr lang="en-CA" smtClean="0"/>
              <a:t>2018-05-19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4E1F25-EC39-475A-9F83-B3BDA881C7EE}" type="slidenum">
              <a:rPr lang="en-CA" smtClean="0"/>
              <a:t>‹#›</a:t>
            </a:fld>
            <a:endParaRPr lang="en-CA"/>
          </a:p>
        </p:txBody>
      </p:sp>
    </p:spTree>
    <p:extLst>
      <p:ext uri="{BB962C8B-B14F-4D97-AF65-F5344CB8AC3E}">
        <p14:creationId xmlns:p14="http://schemas.microsoft.com/office/powerpoint/2010/main" val="115861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649D8A-34C3-490F-A2E5-BCFF1243E973}" type="datetimeFigureOut">
              <a:rPr lang="en-CA" smtClean="0"/>
              <a:t>2018-05-19</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D4E1F25-EC39-475A-9F83-B3BDA881C7EE}" type="slidenum">
              <a:rPr lang="en-CA" smtClean="0"/>
              <a:t>‹#›</a:t>
            </a:fld>
            <a:endParaRPr lang="en-CA"/>
          </a:p>
        </p:txBody>
      </p:sp>
    </p:spTree>
    <p:extLst>
      <p:ext uri="{BB962C8B-B14F-4D97-AF65-F5344CB8AC3E}">
        <p14:creationId xmlns:p14="http://schemas.microsoft.com/office/powerpoint/2010/main" val="3996836955"/>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EFED-5949-42F9-AE92-732789CF455D}"/>
              </a:ext>
            </a:extLst>
          </p:cNvPr>
          <p:cNvSpPr>
            <a:spLocks noGrp="1"/>
          </p:cNvSpPr>
          <p:nvPr>
            <p:ph type="ctrTitle"/>
          </p:nvPr>
        </p:nvSpPr>
        <p:spPr>
          <a:xfrm>
            <a:off x="1370693" y="1142998"/>
            <a:ext cx="9440034" cy="1828801"/>
          </a:xfrm>
        </p:spPr>
        <p:txBody>
          <a:bodyPr>
            <a:normAutofit fontScale="90000"/>
          </a:bodyPr>
          <a:lstStyle/>
          <a:p>
            <a:r>
              <a:rPr lang="en-CA" b="1" dirty="0"/>
              <a:t>Positive Test Strategies and Confirmation Bias in Social</a:t>
            </a:r>
            <a:br>
              <a:rPr lang="en-CA" b="1" dirty="0"/>
            </a:br>
            <a:r>
              <a:rPr lang="en-CA" b="1" dirty="0"/>
              <a:t>Assessment</a:t>
            </a:r>
            <a:endParaRPr lang="en-CA" dirty="0"/>
          </a:p>
        </p:txBody>
      </p:sp>
      <p:sp>
        <p:nvSpPr>
          <p:cNvPr id="3" name="Subtitle 2">
            <a:extLst>
              <a:ext uri="{FF2B5EF4-FFF2-40B4-BE49-F238E27FC236}">
                <a16:creationId xmlns:a16="http://schemas.microsoft.com/office/drawing/2014/main" id="{43A73050-3384-487D-8805-BE57D3758B81}"/>
              </a:ext>
            </a:extLst>
          </p:cNvPr>
          <p:cNvSpPr>
            <a:spLocks noGrp="1"/>
          </p:cNvSpPr>
          <p:nvPr>
            <p:ph type="subTitle" idx="1"/>
          </p:nvPr>
        </p:nvSpPr>
        <p:spPr>
          <a:xfrm>
            <a:off x="1370693" y="3245642"/>
            <a:ext cx="9440034" cy="1078164"/>
          </a:xfrm>
        </p:spPr>
        <p:txBody>
          <a:bodyPr>
            <a:normAutofit/>
          </a:bodyPr>
          <a:lstStyle/>
          <a:p>
            <a:r>
              <a:rPr lang="en-CA" sz="2800" dirty="0"/>
              <a:t>Janzen, J., Oswald, F., Acreman, R., McCarthy, M., &amp; van de </a:t>
            </a:r>
            <a:r>
              <a:rPr lang="en-CA" sz="2800" dirty="0" err="1"/>
              <a:t>Wetering</a:t>
            </a:r>
            <a:r>
              <a:rPr lang="en-CA" sz="2800" dirty="0"/>
              <a:t>, S.</a:t>
            </a:r>
          </a:p>
        </p:txBody>
      </p:sp>
      <p:pic>
        <p:nvPicPr>
          <p:cNvPr id="6" name="Shape 61">
            <a:extLst>
              <a:ext uri="{FF2B5EF4-FFF2-40B4-BE49-F238E27FC236}">
                <a16:creationId xmlns:a16="http://schemas.microsoft.com/office/drawing/2014/main" id="{0121F22F-2A13-405A-8885-472B49816C18}"/>
              </a:ext>
            </a:extLst>
          </p:cNvPr>
          <p:cNvPicPr preferRelativeResize="0"/>
          <p:nvPr/>
        </p:nvPicPr>
        <p:blipFill>
          <a:blip r:embed="rId2">
            <a:alphaModFix/>
          </a:blip>
          <a:stretch>
            <a:fillRect/>
          </a:stretch>
        </p:blipFill>
        <p:spPr>
          <a:xfrm>
            <a:off x="4011066" y="4174060"/>
            <a:ext cx="4169867" cy="1828801"/>
          </a:xfrm>
          <a:prstGeom prst="rect">
            <a:avLst/>
          </a:prstGeom>
          <a:noFill/>
          <a:ln>
            <a:noFill/>
          </a:ln>
        </p:spPr>
      </p:pic>
    </p:spTree>
    <p:extLst>
      <p:ext uri="{BB962C8B-B14F-4D97-AF65-F5344CB8AC3E}">
        <p14:creationId xmlns:p14="http://schemas.microsoft.com/office/powerpoint/2010/main" val="201407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99DE-809C-4F33-AC4D-0120A34B3F03}"/>
              </a:ext>
            </a:extLst>
          </p:cNvPr>
          <p:cNvSpPr>
            <a:spLocks noGrp="1"/>
          </p:cNvSpPr>
          <p:nvPr>
            <p:ph type="title"/>
          </p:nvPr>
        </p:nvSpPr>
        <p:spPr/>
        <p:txBody>
          <a:bodyPr>
            <a:normAutofit fontScale="90000"/>
          </a:bodyPr>
          <a:lstStyle/>
          <a:p>
            <a:r>
              <a:rPr lang="en-CA" dirty="0"/>
              <a:t>Hypothesis-Testing Processes in Social Interaction</a:t>
            </a:r>
          </a:p>
        </p:txBody>
      </p:sp>
      <p:sp>
        <p:nvSpPr>
          <p:cNvPr id="3" name="Content Placeholder 2">
            <a:extLst>
              <a:ext uri="{FF2B5EF4-FFF2-40B4-BE49-F238E27FC236}">
                <a16:creationId xmlns:a16="http://schemas.microsoft.com/office/drawing/2014/main" id="{8DC61FCA-4824-48EC-A6DA-66BC93D741E2}"/>
              </a:ext>
            </a:extLst>
          </p:cNvPr>
          <p:cNvSpPr>
            <a:spLocks noGrp="1"/>
          </p:cNvSpPr>
          <p:nvPr>
            <p:ph idx="1"/>
          </p:nvPr>
        </p:nvSpPr>
        <p:spPr/>
        <p:txBody>
          <a:bodyPr>
            <a:normAutofit/>
          </a:bodyPr>
          <a:lstStyle/>
          <a:p>
            <a:r>
              <a:rPr lang="en-CA" sz="2800" dirty="0"/>
              <a:t>Snyder and Swann (1978)</a:t>
            </a:r>
          </a:p>
          <a:p>
            <a:pPr lvl="1"/>
            <a:r>
              <a:rPr lang="en-CA" sz="2600" dirty="0"/>
              <a:t>Participants given list of questions to test hypothesis</a:t>
            </a:r>
          </a:p>
          <a:p>
            <a:pPr lvl="1"/>
            <a:r>
              <a:rPr lang="en-CA" sz="2600" dirty="0"/>
              <a:t>Asked to determine whether target is an extravert/introvert</a:t>
            </a:r>
          </a:p>
          <a:p>
            <a:pPr lvl="1"/>
            <a:r>
              <a:rPr lang="en-CA" sz="2600" dirty="0"/>
              <a:t>Asked to select questions from list to test hypothesis</a:t>
            </a:r>
          </a:p>
          <a:p>
            <a:pPr lvl="1"/>
            <a:r>
              <a:rPr lang="en-CA" sz="2600" dirty="0"/>
              <a:t>Participants selected more confirmatory than </a:t>
            </a:r>
            <a:r>
              <a:rPr lang="en-CA" sz="2600" dirty="0" err="1"/>
              <a:t>disconfirmatory</a:t>
            </a:r>
            <a:r>
              <a:rPr lang="en-CA" sz="2600" dirty="0"/>
              <a:t> </a:t>
            </a:r>
          </a:p>
          <a:p>
            <a:pPr lvl="1"/>
            <a:r>
              <a:rPr lang="en-CA" sz="2600" dirty="0"/>
              <a:t>Conclusion: Individuals use positive strategies which may lead to 		confirmation bias</a:t>
            </a:r>
          </a:p>
        </p:txBody>
      </p:sp>
      <p:sp>
        <p:nvSpPr>
          <p:cNvPr id="4" name="Text Placeholder 4">
            <a:extLst>
              <a:ext uri="{FF2B5EF4-FFF2-40B4-BE49-F238E27FC236}">
                <a16:creationId xmlns:a16="http://schemas.microsoft.com/office/drawing/2014/main" id="{79EE3A85-A3E7-4372-A0B0-A914E4037EBD}"/>
              </a:ext>
            </a:extLst>
          </p:cNvPr>
          <p:cNvSpPr txBox="1">
            <a:spLocks/>
          </p:cNvSpPr>
          <p:nvPr/>
        </p:nvSpPr>
        <p:spPr>
          <a:xfrm>
            <a:off x="913794" y="5175323"/>
            <a:ext cx="10353763" cy="1489496"/>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Snyder, M., &amp; Swann, W. B. J. (1978). Hypothesis-testing processes in social interaction. </a:t>
            </a:r>
            <a:r>
              <a:rPr lang="en-CA" sz="1600" i="1" dirty="0">
                <a:effectLst/>
              </a:rPr>
              <a:t>Journal of Personality and 	Social Psychology</a:t>
            </a:r>
            <a:r>
              <a:rPr lang="en-CA" sz="1600" dirty="0">
                <a:effectLst/>
              </a:rPr>
              <a:t>, 36(11), 1202-1212.</a:t>
            </a:r>
            <a:endParaRPr lang="en-CA" dirty="0"/>
          </a:p>
        </p:txBody>
      </p:sp>
    </p:spTree>
    <p:extLst>
      <p:ext uri="{BB962C8B-B14F-4D97-AF65-F5344CB8AC3E}">
        <p14:creationId xmlns:p14="http://schemas.microsoft.com/office/powerpoint/2010/main" val="425278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99DE-809C-4F33-AC4D-0120A34B3F03}"/>
              </a:ext>
            </a:extLst>
          </p:cNvPr>
          <p:cNvSpPr>
            <a:spLocks noGrp="1"/>
          </p:cNvSpPr>
          <p:nvPr>
            <p:ph type="title"/>
          </p:nvPr>
        </p:nvSpPr>
        <p:spPr/>
        <p:txBody>
          <a:bodyPr>
            <a:normAutofit fontScale="90000"/>
          </a:bodyPr>
          <a:lstStyle/>
          <a:p>
            <a:r>
              <a:rPr lang="en-CA" dirty="0"/>
              <a:t>Hypothesis-Testing Processes in Social Interaction</a:t>
            </a:r>
          </a:p>
        </p:txBody>
      </p:sp>
      <p:sp>
        <p:nvSpPr>
          <p:cNvPr id="3" name="Content Placeholder 2">
            <a:extLst>
              <a:ext uri="{FF2B5EF4-FFF2-40B4-BE49-F238E27FC236}">
                <a16:creationId xmlns:a16="http://schemas.microsoft.com/office/drawing/2014/main" id="{8DC61FCA-4824-48EC-A6DA-66BC93D741E2}"/>
              </a:ext>
            </a:extLst>
          </p:cNvPr>
          <p:cNvSpPr>
            <a:spLocks noGrp="1"/>
          </p:cNvSpPr>
          <p:nvPr>
            <p:ph idx="1"/>
          </p:nvPr>
        </p:nvSpPr>
        <p:spPr/>
        <p:txBody>
          <a:bodyPr>
            <a:normAutofit/>
          </a:bodyPr>
          <a:lstStyle/>
          <a:p>
            <a:r>
              <a:rPr lang="en-CA" sz="2800" dirty="0"/>
              <a:t>Snyder and Swann (1978)</a:t>
            </a:r>
          </a:p>
          <a:p>
            <a:pPr lvl="1"/>
            <a:r>
              <a:rPr lang="en-CA" sz="2600" dirty="0"/>
              <a:t>1186+ citations on Google Scholar</a:t>
            </a:r>
          </a:p>
          <a:p>
            <a:pPr lvl="1"/>
            <a:r>
              <a:rPr lang="en-CA" sz="2600" dirty="0"/>
              <a:t>Multiple text books references</a:t>
            </a:r>
          </a:p>
          <a:p>
            <a:pPr lvl="1"/>
            <a:r>
              <a:rPr lang="en-CA" sz="2600" dirty="0"/>
              <a:t>Some initial criticism</a:t>
            </a:r>
            <a:r>
              <a:rPr lang="en-CA" sz="2600" baseline="30000" dirty="0"/>
              <a:t>1</a:t>
            </a:r>
            <a:r>
              <a:rPr lang="en-CA" sz="2600" dirty="0"/>
              <a:t>, but still widely reported</a:t>
            </a:r>
          </a:p>
        </p:txBody>
      </p:sp>
      <p:sp>
        <p:nvSpPr>
          <p:cNvPr id="4" name="Text Placeholder 4">
            <a:extLst>
              <a:ext uri="{FF2B5EF4-FFF2-40B4-BE49-F238E27FC236}">
                <a16:creationId xmlns:a16="http://schemas.microsoft.com/office/drawing/2014/main" id="{79EE3A85-A3E7-4372-A0B0-A914E4037EBD}"/>
              </a:ext>
            </a:extLst>
          </p:cNvPr>
          <p:cNvSpPr txBox="1">
            <a:spLocks/>
          </p:cNvSpPr>
          <p:nvPr/>
        </p:nvSpPr>
        <p:spPr>
          <a:xfrm>
            <a:off x="913794" y="5175323"/>
            <a:ext cx="10353763" cy="1489496"/>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1 For example, </a:t>
            </a:r>
            <a:r>
              <a:rPr lang="en-CA" sz="1600" dirty="0" err="1">
                <a:effectLst/>
              </a:rPr>
              <a:t>Semin</a:t>
            </a:r>
            <a:r>
              <a:rPr lang="en-CA" sz="1600" dirty="0">
                <a:effectLst/>
              </a:rPr>
              <a:t>, G. R., &amp; </a:t>
            </a:r>
            <a:r>
              <a:rPr lang="en-CA" sz="1600" dirty="0" err="1">
                <a:effectLst/>
              </a:rPr>
              <a:t>Strack</a:t>
            </a:r>
            <a:r>
              <a:rPr lang="en-CA" sz="1600" dirty="0">
                <a:effectLst/>
              </a:rPr>
              <a:t>, F. (1980). The plausibility of the implausible: A critique of Snyder and Swann (1978). 	</a:t>
            </a:r>
            <a:r>
              <a:rPr lang="en-CA" sz="1600" i="1" dirty="0">
                <a:effectLst/>
              </a:rPr>
              <a:t>European Journal of Social 	Psychology</a:t>
            </a:r>
            <a:r>
              <a:rPr lang="en-CA" sz="1600" dirty="0">
                <a:effectLst/>
              </a:rPr>
              <a:t>, 10, 379-388.</a:t>
            </a:r>
          </a:p>
        </p:txBody>
      </p:sp>
    </p:spTree>
    <p:extLst>
      <p:ext uri="{BB962C8B-B14F-4D97-AF65-F5344CB8AC3E}">
        <p14:creationId xmlns:p14="http://schemas.microsoft.com/office/powerpoint/2010/main" val="319331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C4AA2EF-9A20-4757-9661-7CF2C521F0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
        <p:nvSpPr>
          <p:cNvPr id="4" name="Title 3">
            <a:extLst>
              <a:ext uri="{FF2B5EF4-FFF2-40B4-BE49-F238E27FC236}">
                <a16:creationId xmlns:a16="http://schemas.microsoft.com/office/drawing/2014/main" id="{FA840287-22DB-468C-98AE-67E214314DD6}"/>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Present study methodology</a:t>
            </a:r>
          </a:p>
        </p:txBody>
      </p:sp>
      <p:sp>
        <p:nvSpPr>
          <p:cNvPr id="5" name="Text Placeholder 4">
            <a:extLst>
              <a:ext uri="{FF2B5EF4-FFF2-40B4-BE49-F238E27FC236}">
                <a16:creationId xmlns:a16="http://schemas.microsoft.com/office/drawing/2014/main" id="{7E10DF30-8953-4531-A5BB-23E1511E2D38}"/>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r>
              <a:rPr lang="en-US" sz="2800" dirty="0"/>
              <a:t>Partial replication of Snyder and Swann (1978)</a:t>
            </a:r>
          </a:p>
        </p:txBody>
      </p:sp>
    </p:spTree>
    <p:extLst>
      <p:ext uri="{BB962C8B-B14F-4D97-AF65-F5344CB8AC3E}">
        <p14:creationId xmlns:p14="http://schemas.microsoft.com/office/powerpoint/2010/main" val="221557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350A5-C3C8-4928-A8B2-9C5F6D3AC0C5}"/>
              </a:ext>
            </a:extLst>
          </p:cNvPr>
          <p:cNvSpPr>
            <a:spLocks noGrp="1"/>
          </p:cNvSpPr>
          <p:nvPr>
            <p:ph type="title"/>
          </p:nvPr>
        </p:nvSpPr>
        <p:spPr/>
        <p:txBody>
          <a:bodyPr anchor="ctr"/>
          <a:lstStyle/>
          <a:p>
            <a:r>
              <a:rPr lang="en-CA" dirty="0">
                <a:solidFill>
                  <a:srgbClr val="00B050"/>
                </a:solidFill>
              </a:rPr>
              <a:t>Present study methodology</a:t>
            </a:r>
          </a:p>
        </p:txBody>
      </p:sp>
      <p:sp>
        <p:nvSpPr>
          <p:cNvPr id="6" name="Text Placeholder 5">
            <a:extLst>
              <a:ext uri="{FF2B5EF4-FFF2-40B4-BE49-F238E27FC236}">
                <a16:creationId xmlns:a16="http://schemas.microsoft.com/office/drawing/2014/main" id="{BC4155DC-D7B9-4535-BE44-C4996BC14265}"/>
              </a:ext>
            </a:extLst>
          </p:cNvPr>
          <p:cNvSpPr>
            <a:spLocks noGrp="1"/>
          </p:cNvSpPr>
          <p:nvPr>
            <p:ph type="body" sz="half" idx="2"/>
          </p:nvPr>
        </p:nvSpPr>
        <p:spPr/>
        <p:txBody>
          <a:bodyPr/>
          <a:lstStyle/>
          <a:p>
            <a:pPr algn="l"/>
            <a:r>
              <a:rPr lang="en-CA" dirty="0"/>
              <a:t>Participants randomly assigned to two conditions</a:t>
            </a:r>
          </a:p>
          <a:p>
            <a:pPr algn="l"/>
            <a:r>
              <a:rPr lang="en-CA" dirty="0"/>
              <a:t>Given blurb on extraversion or introversion</a:t>
            </a:r>
          </a:p>
          <a:p>
            <a:pPr algn="l"/>
            <a:r>
              <a:rPr lang="en-CA" dirty="0"/>
              <a:t>Asked to generate 12 questions to test hypothesis</a:t>
            </a:r>
          </a:p>
          <a:p>
            <a:pPr algn="l"/>
            <a:r>
              <a:rPr lang="en-CA" dirty="0"/>
              <a:t>Participants’ answers coded into 5 categories</a:t>
            </a:r>
          </a:p>
          <a:p>
            <a:pPr marL="342900" indent="-342900" algn="l">
              <a:buFont typeface="Arial" panose="020B0604020202020204" pitchFamily="34" charset="0"/>
              <a:buChar char="•"/>
            </a:pPr>
            <a:r>
              <a:rPr lang="en-CA" dirty="0"/>
              <a:t>Extraversion testing</a:t>
            </a:r>
          </a:p>
          <a:p>
            <a:pPr marL="342900" indent="-342900" algn="l">
              <a:buFont typeface="Arial" panose="020B0604020202020204" pitchFamily="34" charset="0"/>
              <a:buChar char="•"/>
            </a:pPr>
            <a:r>
              <a:rPr lang="en-CA" dirty="0"/>
              <a:t>Introversion testing</a:t>
            </a:r>
          </a:p>
          <a:p>
            <a:pPr marL="342900" indent="-342900" algn="l">
              <a:buFont typeface="Arial" panose="020B0604020202020204" pitchFamily="34" charset="0"/>
              <a:buChar char="•"/>
            </a:pPr>
            <a:r>
              <a:rPr lang="en-CA" dirty="0"/>
              <a:t>Unclassified</a:t>
            </a:r>
          </a:p>
          <a:p>
            <a:pPr marL="342900" indent="-342900" algn="l">
              <a:buFont typeface="Arial" panose="020B0604020202020204" pitchFamily="34" charset="0"/>
              <a:buChar char="•"/>
            </a:pPr>
            <a:r>
              <a:rPr lang="en-CA" dirty="0"/>
              <a:t>Open-Ended</a:t>
            </a:r>
          </a:p>
          <a:p>
            <a:pPr marL="342900" indent="-342900" algn="l">
              <a:buFont typeface="Arial" panose="020B0604020202020204" pitchFamily="34" charset="0"/>
              <a:buChar char="•"/>
            </a:pPr>
            <a:r>
              <a:rPr lang="en-CA" dirty="0"/>
              <a:t>Double-Barreled</a:t>
            </a:r>
          </a:p>
          <a:p>
            <a:pPr marL="342900" indent="-342900" algn="l">
              <a:buFont typeface="Arial" panose="020B0604020202020204" pitchFamily="34" charset="0"/>
              <a:buChar char="•"/>
            </a:pPr>
            <a:endParaRPr lang="en-CA" dirty="0"/>
          </a:p>
        </p:txBody>
      </p:sp>
      <p:graphicFrame>
        <p:nvGraphicFramePr>
          <p:cNvPr id="7" name="Table 6">
            <a:extLst>
              <a:ext uri="{FF2B5EF4-FFF2-40B4-BE49-F238E27FC236}">
                <a16:creationId xmlns:a16="http://schemas.microsoft.com/office/drawing/2014/main" id="{D4530761-10FA-4175-A81D-6F3EDED456F8}"/>
              </a:ext>
            </a:extLst>
          </p:cNvPr>
          <p:cNvGraphicFramePr>
            <a:graphicFrameLocks noGrp="1"/>
          </p:cNvGraphicFramePr>
          <p:nvPr>
            <p:extLst>
              <p:ext uri="{D42A27DB-BD31-4B8C-83A1-F6EECF244321}">
                <p14:modId xmlns:p14="http://schemas.microsoft.com/office/powerpoint/2010/main" val="4142002175"/>
              </p:ext>
            </p:extLst>
          </p:nvPr>
        </p:nvGraphicFramePr>
        <p:xfrm>
          <a:off x="7326774" y="609923"/>
          <a:ext cx="3585970" cy="5205471"/>
        </p:xfrm>
        <a:graphic>
          <a:graphicData uri="http://schemas.openxmlformats.org/drawingml/2006/table">
            <a:tbl>
              <a:tblPr firstRow="1" bandRow="1">
                <a:tableStyleId>{9D7B26C5-4107-4FEC-AEDC-1716B250A1EF}</a:tableStyleId>
              </a:tblPr>
              <a:tblGrid>
                <a:gridCol w="3585970">
                  <a:extLst>
                    <a:ext uri="{9D8B030D-6E8A-4147-A177-3AD203B41FA5}">
                      <a16:colId xmlns:a16="http://schemas.microsoft.com/office/drawing/2014/main" val="4223882453"/>
                    </a:ext>
                  </a:extLst>
                </a:gridCol>
              </a:tblGrid>
              <a:tr h="881985">
                <a:tc>
                  <a:txBody>
                    <a:bodyPr/>
                    <a:lstStyle/>
                    <a:p>
                      <a:pPr algn="ctr"/>
                      <a:r>
                        <a:rPr lang="en-CA" sz="2000" b="0" dirty="0"/>
                        <a:t>68 </a:t>
                      </a:r>
                      <a:r>
                        <a:rPr lang="en-CA" sz="1800" b="0" dirty="0"/>
                        <a:t>undergraduate</a:t>
                      </a:r>
                      <a:r>
                        <a:rPr lang="en-CA" sz="2000" b="0" dirty="0"/>
                        <a:t> psychology students from UFV</a:t>
                      </a:r>
                      <a:endParaRPr lang="en-CA" sz="2000" b="0" dirty="0">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1421927740"/>
                  </a:ext>
                </a:extLst>
              </a:tr>
              <a:tr h="762170">
                <a:tc>
                  <a:txBody>
                    <a:bodyPr/>
                    <a:lstStyle/>
                    <a:p>
                      <a:pPr algn="ctr"/>
                      <a:r>
                        <a:rPr lang="en-CA" sz="2000" dirty="0"/>
                        <a:t>Mean age = 20.84 </a:t>
                      </a:r>
                    </a:p>
                  </a:txBody>
                  <a:tcPr anchor="ctr"/>
                </a:tc>
                <a:extLst>
                  <a:ext uri="{0D108BD9-81ED-4DB2-BD59-A6C34878D82A}">
                    <a16:rowId xmlns:a16="http://schemas.microsoft.com/office/drawing/2014/main" val="260722496"/>
                  </a:ext>
                </a:extLst>
              </a:tr>
              <a:tr h="1012678">
                <a:tc>
                  <a:txBody>
                    <a:bodyPr/>
                    <a:lstStyle/>
                    <a:p>
                      <a:pPr algn="ctr"/>
                      <a:r>
                        <a:rPr lang="en-CA" dirty="0"/>
                        <a:t>59% female</a:t>
                      </a:r>
                    </a:p>
                  </a:txBody>
                  <a:tcPr anchor="ctr"/>
                </a:tc>
                <a:extLst>
                  <a:ext uri="{0D108BD9-81ED-4DB2-BD59-A6C34878D82A}">
                    <a16:rowId xmlns:a16="http://schemas.microsoft.com/office/drawing/2014/main" val="2237169986"/>
                  </a:ext>
                </a:extLst>
              </a:tr>
              <a:tr h="1293071">
                <a:tc>
                  <a:txBody>
                    <a:bodyPr/>
                    <a:lstStyle/>
                    <a:p>
                      <a:pPr algn="ctr"/>
                      <a:r>
                        <a:rPr lang="en-CA" dirty="0"/>
                        <a:t>Conditions: </a:t>
                      </a:r>
                    </a:p>
                    <a:p>
                      <a:pPr algn="ctr"/>
                      <a:r>
                        <a:rPr lang="en-CA" dirty="0"/>
                        <a:t>Extraversion Seeking (n=32)</a:t>
                      </a:r>
                    </a:p>
                    <a:p>
                      <a:pPr algn="ctr"/>
                      <a:r>
                        <a:rPr lang="en-CA" dirty="0"/>
                        <a:t>Introversion Seeking (n=36)</a:t>
                      </a:r>
                    </a:p>
                    <a:p>
                      <a:pPr algn="ctr"/>
                      <a:endParaRPr lang="en-CA" dirty="0"/>
                    </a:p>
                  </a:txBody>
                  <a:tcPr anchor="b"/>
                </a:tc>
                <a:extLst>
                  <a:ext uri="{0D108BD9-81ED-4DB2-BD59-A6C34878D82A}">
                    <a16:rowId xmlns:a16="http://schemas.microsoft.com/office/drawing/2014/main" val="2419317186"/>
                  </a:ext>
                </a:extLst>
              </a:tr>
              <a:tr h="1255567">
                <a:tc>
                  <a:txBody>
                    <a:bodyPr/>
                    <a:lstStyle/>
                    <a:p>
                      <a:pPr algn="ctr"/>
                      <a:r>
                        <a:rPr lang="en-CA" dirty="0"/>
                        <a:t>Initial interrater reliability 84.54%</a:t>
                      </a:r>
                    </a:p>
                    <a:p>
                      <a:pPr algn="ctr"/>
                      <a:r>
                        <a:rPr lang="en-CA" dirty="0"/>
                        <a:t>After recalibration ~99%</a:t>
                      </a:r>
                    </a:p>
                  </a:txBody>
                  <a:tcPr anchor="ctr"/>
                </a:tc>
                <a:extLst>
                  <a:ext uri="{0D108BD9-81ED-4DB2-BD59-A6C34878D82A}">
                    <a16:rowId xmlns:a16="http://schemas.microsoft.com/office/drawing/2014/main" val="3922634438"/>
                  </a:ext>
                </a:extLst>
              </a:tr>
            </a:tbl>
          </a:graphicData>
        </a:graphic>
      </p:graphicFrame>
    </p:spTree>
    <p:extLst>
      <p:ext uri="{BB962C8B-B14F-4D97-AF65-F5344CB8AC3E}">
        <p14:creationId xmlns:p14="http://schemas.microsoft.com/office/powerpoint/2010/main" val="57174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D3FE97-5F05-4DE6-B984-EBACF5950C6E}"/>
              </a:ext>
            </a:extLst>
          </p:cNvPr>
          <p:cNvSpPr>
            <a:spLocks noGrp="1"/>
          </p:cNvSpPr>
          <p:nvPr>
            <p:ph type="title"/>
          </p:nvPr>
        </p:nvSpPr>
        <p:spPr>
          <a:xfrm>
            <a:off x="1133695" y="1064151"/>
            <a:ext cx="9302752" cy="3533181"/>
          </a:xfrm>
        </p:spPr>
        <p:txBody>
          <a:bodyPr>
            <a:noAutofit/>
          </a:bodyPr>
          <a:lstStyle/>
          <a:p>
            <a:r>
              <a:rPr lang="en-CA" sz="2800" dirty="0"/>
              <a:t>	Extroverts are typically outgoing, sociable, energetic, confident, talkative, and enthusiastic. Generally confident and relaxed in social situations, this type of person rarely has trouble making conversation with others. This type of person makes friends quickly and easily and is usually able to make a favorable impression on others. This type of person is usually seen by others as characteristically warm and friendly.</a:t>
            </a:r>
            <a:br>
              <a:rPr lang="en-CA" sz="2800" dirty="0"/>
            </a:br>
            <a:endParaRPr lang="en-CA" sz="2800" dirty="0"/>
          </a:p>
        </p:txBody>
      </p:sp>
      <p:sp>
        <p:nvSpPr>
          <p:cNvPr id="6" name="Text Placeholder 5">
            <a:extLst>
              <a:ext uri="{FF2B5EF4-FFF2-40B4-BE49-F238E27FC236}">
                <a16:creationId xmlns:a16="http://schemas.microsoft.com/office/drawing/2014/main" id="{EEF29FBC-0D63-4498-914B-581287DA9189}"/>
              </a:ext>
            </a:extLst>
          </p:cNvPr>
          <p:cNvSpPr>
            <a:spLocks noGrp="1"/>
          </p:cNvSpPr>
          <p:nvPr>
            <p:ph type="body" sz="half" idx="2"/>
          </p:nvPr>
        </p:nvSpPr>
        <p:spPr/>
        <p:txBody>
          <a:bodyPr/>
          <a:lstStyle/>
          <a:p>
            <a:pPr algn="r"/>
            <a:r>
              <a:rPr lang="en-CA" dirty="0"/>
              <a:t>Adapted from Snyder and Swann (1978)</a:t>
            </a:r>
          </a:p>
        </p:txBody>
      </p:sp>
    </p:spTree>
    <p:extLst>
      <p:ext uri="{BB962C8B-B14F-4D97-AF65-F5344CB8AC3E}">
        <p14:creationId xmlns:p14="http://schemas.microsoft.com/office/powerpoint/2010/main" val="2907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95678D-FBF2-4883-92BD-234E59F4051A}"/>
              </a:ext>
            </a:extLst>
          </p:cNvPr>
          <p:cNvSpPr>
            <a:spLocks noGrp="1"/>
          </p:cNvSpPr>
          <p:nvPr>
            <p:ph type="title"/>
          </p:nvPr>
        </p:nvSpPr>
        <p:spPr/>
        <p:txBody>
          <a:bodyPr/>
          <a:lstStyle/>
          <a:p>
            <a:r>
              <a:rPr lang="en-CA" dirty="0"/>
              <a:t>Differences from original study</a:t>
            </a:r>
          </a:p>
        </p:txBody>
      </p:sp>
      <p:sp>
        <p:nvSpPr>
          <p:cNvPr id="6" name="Content Placeholder 5">
            <a:extLst>
              <a:ext uri="{FF2B5EF4-FFF2-40B4-BE49-F238E27FC236}">
                <a16:creationId xmlns:a16="http://schemas.microsoft.com/office/drawing/2014/main" id="{CFBCF4B1-1F1F-4EA8-935D-E0631FC84668}"/>
              </a:ext>
            </a:extLst>
          </p:cNvPr>
          <p:cNvSpPr>
            <a:spLocks noGrp="1"/>
          </p:cNvSpPr>
          <p:nvPr>
            <p:ph sz="half" idx="1"/>
          </p:nvPr>
        </p:nvSpPr>
        <p:spPr>
          <a:xfrm>
            <a:off x="913795" y="1732449"/>
            <a:ext cx="5060497" cy="4058750"/>
          </a:xfrm>
        </p:spPr>
        <p:txBody>
          <a:bodyPr/>
          <a:lstStyle/>
          <a:p>
            <a:pPr marL="36900" indent="0" algn="ctr">
              <a:buNone/>
            </a:pPr>
            <a:r>
              <a:rPr lang="en-CA" sz="2400" dirty="0">
                <a:solidFill>
                  <a:srgbClr val="00B050"/>
                </a:solidFill>
              </a:rPr>
              <a:t>Present	</a:t>
            </a:r>
          </a:p>
          <a:p>
            <a:pPr marL="36900" indent="0">
              <a:buNone/>
            </a:pPr>
            <a:endParaRPr lang="en-CA" sz="2400" dirty="0">
              <a:solidFill>
                <a:srgbClr val="00B050"/>
              </a:solidFill>
            </a:endParaRPr>
          </a:p>
          <a:p>
            <a:r>
              <a:rPr lang="en-CA" dirty="0"/>
              <a:t>Participants generated own questions</a:t>
            </a:r>
          </a:p>
          <a:p>
            <a:r>
              <a:rPr lang="en-CA" dirty="0"/>
              <a:t>Two conditions: extraversion and introversion testing</a:t>
            </a:r>
          </a:p>
          <a:p>
            <a:r>
              <a:rPr lang="en-CA" dirty="0"/>
              <a:t>Also classified open ended and double-barreled questions</a:t>
            </a:r>
          </a:p>
        </p:txBody>
      </p:sp>
      <p:sp>
        <p:nvSpPr>
          <p:cNvPr id="7" name="Content Placeholder 6">
            <a:extLst>
              <a:ext uri="{FF2B5EF4-FFF2-40B4-BE49-F238E27FC236}">
                <a16:creationId xmlns:a16="http://schemas.microsoft.com/office/drawing/2014/main" id="{80E3D105-407F-416E-9EC9-EA46970E5DAB}"/>
              </a:ext>
            </a:extLst>
          </p:cNvPr>
          <p:cNvSpPr>
            <a:spLocks noGrp="1"/>
          </p:cNvSpPr>
          <p:nvPr>
            <p:ph sz="half" idx="2"/>
          </p:nvPr>
        </p:nvSpPr>
        <p:spPr/>
        <p:txBody>
          <a:bodyPr/>
          <a:lstStyle/>
          <a:p>
            <a:pPr marL="36900" indent="0" algn="ctr">
              <a:buNone/>
            </a:pPr>
            <a:r>
              <a:rPr lang="en-CA" sz="2400" dirty="0">
                <a:solidFill>
                  <a:srgbClr val="00B050"/>
                </a:solidFill>
              </a:rPr>
              <a:t>Snyder and Swann (1978)</a:t>
            </a:r>
          </a:p>
          <a:p>
            <a:pPr marL="36900" indent="0">
              <a:buNone/>
            </a:pPr>
            <a:endParaRPr lang="en-CA" sz="2400" dirty="0">
              <a:solidFill>
                <a:srgbClr val="00B050"/>
              </a:solidFill>
            </a:endParaRPr>
          </a:p>
          <a:p>
            <a:r>
              <a:rPr lang="en-CA" dirty="0"/>
              <a:t>Participants selected questions from list</a:t>
            </a:r>
          </a:p>
          <a:p>
            <a:r>
              <a:rPr lang="en-CA" dirty="0"/>
              <a:t>Also included high-certainty and low-certainty conditions</a:t>
            </a:r>
          </a:p>
          <a:p>
            <a:r>
              <a:rPr lang="en-CA" dirty="0"/>
              <a:t>Only classified positive, negative, and neutral questions</a:t>
            </a:r>
          </a:p>
        </p:txBody>
      </p:sp>
    </p:spTree>
    <p:extLst>
      <p:ext uri="{BB962C8B-B14F-4D97-AF65-F5344CB8AC3E}">
        <p14:creationId xmlns:p14="http://schemas.microsoft.com/office/powerpoint/2010/main" val="399728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D1FF67-590E-4759-8569-749CB7E383F9}"/>
              </a:ext>
            </a:extLst>
          </p:cNvPr>
          <p:cNvSpPr>
            <a:spLocks noGrp="1"/>
          </p:cNvSpPr>
          <p:nvPr>
            <p:ph type="title"/>
          </p:nvPr>
        </p:nvSpPr>
        <p:spPr/>
        <p:txBody>
          <a:bodyPr/>
          <a:lstStyle/>
          <a:p>
            <a:r>
              <a:rPr lang="en-CA" dirty="0"/>
              <a:t>Results</a:t>
            </a:r>
          </a:p>
        </p:txBody>
      </p:sp>
      <p:graphicFrame>
        <p:nvGraphicFramePr>
          <p:cNvPr id="9" name="Content Placeholder 8">
            <a:extLst>
              <a:ext uri="{FF2B5EF4-FFF2-40B4-BE49-F238E27FC236}">
                <a16:creationId xmlns:a16="http://schemas.microsoft.com/office/drawing/2014/main" id="{1F7D12F7-9EDA-442A-9E8A-E52E38AA0BB0}"/>
              </a:ext>
            </a:extLst>
          </p:cNvPr>
          <p:cNvGraphicFramePr>
            <a:graphicFrameLocks noGrp="1"/>
          </p:cNvGraphicFramePr>
          <p:nvPr>
            <p:ph sz="half" idx="1"/>
            <p:extLst>
              <p:ext uri="{D42A27DB-BD31-4B8C-83A1-F6EECF244321}">
                <p14:modId xmlns:p14="http://schemas.microsoft.com/office/powerpoint/2010/main" val="1783383819"/>
              </p:ext>
            </p:extLst>
          </p:nvPr>
        </p:nvGraphicFramePr>
        <p:xfrm>
          <a:off x="914400" y="1731962"/>
          <a:ext cx="5181600" cy="44376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919378337"/>
                    </a:ext>
                  </a:extLst>
                </a:gridCol>
                <a:gridCol w="1727200">
                  <a:extLst>
                    <a:ext uri="{9D8B030D-6E8A-4147-A177-3AD203B41FA5}">
                      <a16:colId xmlns:a16="http://schemas.microsoft.com/office/drawing/2014/main" val="172078821"/>
                    </a:ext>
                  </a:extLst>
                </a:gridCol>
                <a:gridCol w="1727200">
                  <a:extLst>
                    <a:ext uri="{9D8B030D-6E8A-4147-A177-3AD203B41FA5}">
                      <a16:colId xmlns:a16="http://schemas.microsoft.com/office/drawing/2014/main" val="3539134686"/>
                    </a:ext>
                  </a:extLst>
                </a:gridCol>
              </a:tblGrid>
              <a:tr h="739610">
                <a:tc>
                  <a:txBody>
                    <a:bodyPr/>
                    <a:lstStyle/>
                    <a:p>
                      <a:endParaRPr lang="en-CA" dirty="0"/>
                    </a:p>
                  </a:txBody>
                  <a:tcPr anchor="ctr"/>
                </a:tc>
                <a:tc>
                  <a:txBody>
                    <a:bodyPr/>
                    <a:lstStyle/>
                    <a:p>
                      <a:pPr algn="ctr"/>
                      <a:r>
                        <a:rPr lang="en-CA" dirty="0"/>
                        <a:t>Extraversion</a:t>
                      </a:r>
                    </a:p>
                  </a:txBody>
                  <a:tcPr anchor="ctr"/>
                </a:tc>
                <a:tc>
                  <a:txBody>
                    <a:bodyPr/>
                    <a:lstStyle/>
                    <a:p>
                      <a:pPr algn="ctr"/>
                      <a:r>
                        <a:rPr lang="en-CA" dirty="0"/>
                        <a:t>Introversion</a:t>
                      </a:r>
                    </a:p>
                  </a:txBody>
                  <a:tcPr anchor="ctr"/>
                </a:tc>
                <a:extLst>
                  <a:ext uri="{0D108BD9-81ED-4DB2-BD59-A6C34878D82A}">
                    <a16:rowId xmlns:a16="http://schemas.microsoft.com/office/drawing/2014/main" val="673659205"/>
                  </a:ext>
                </a:extLst>
              </a:tr>
              <a:tr h="73961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dirty="0"/>
                        <a:t>Extraversion Confirming</a:t>
                      </a:r>
                    </a:p>
                  </a:txBody>
                  <a:tcPr anchor="ctr"/>
                </a:tc>
                <a:tc>
                  <a:txBody>
                    <a:bodyPr/>
                    <a:lstStyle/>
                    <a:p>
                      <a:pPr algn="ctr"/>
                      <a:r>
                        <a:rPr lang="en-CA" dirty="0"/>
                        <a:t>2.72</a:t>
                      </a:r>
                    </a:p>
                  </a:txBody>
                  <a:tcPr anchor="ctr"/>
                </a:tc>
                <a:tc>
                  <a:txBody>
                    <a:bodyPr/>
                    <a:lstStyle/>
                    <a:p>
                      <a:pPr algn="ctr"/>
                      <a:r>
                        <a:rPr lang="en-CA" dirty="0"/>
                        <a:t>2.17</a:t>
                      </a:r>
                    </a:p>
                  </a:txBody>
                  <a:tcPr anchor="ctr"/>
                </a:tc>
                <a:extLst>
                  <a:ext uri="{0D108BD9-81ED-4DB2-BD59-A6C34878D82A}">
                    <a16:rowId xmlns:a16="http://schemas.microsoft.com/office/drawing/2014/main" val="4204041340"/>
                  </a:ext>
                </a:extLst>
              </a:tr>
              <a:tr h="73961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dirty="0"/>
                        <a:t>Introversion Confirming</a:t>
                      </a:r>
                    </a:p>
                  </a:txBody>
                  <a:tcPr anchor="ctr"/>
                </a:tc>
                <a:tc>
                  <a:txBody>
                    <a:bodyPr/>
                    <a:lstStyle/>
                    <a:p>
                      <a:pPr algn="ctr"/>
                      <a:r>
                        <a:rPr lang="en-CA" dirty="0"/>
                        <a:t>.63**</a:t>
                      </a:r>
                    </a:p>
                  </a:txBody>
                  <a:tcPr anchor="ctr"/>
                </a:tc>
                <a:tc>
                  <a:txBody>
                    <a:bodyPr/>
                    <a:lstStyle/>
                    <a:p>
                      <a:pPr algn="ctr"/>
                      <a:r>
                        <a:rPr lang="en-CA" dirty="0"/>
                        <a:t>1.42**</a:t>
                      </a:r>
                    </a:p>
                  </a:txBody>
                  <a:tcPr anchor="ctr"/>
                </a:tc>
                <a:extLst>
                  <a:ext uri="{0D108BD9-81ED-4DB2-BD59-A6C34878D82A}">
                    <a16:rowId xmlns:a16="http://schemas.microsoft.com/office/drawing/2014/main" val="2487225009"/>
                  </a:ext>
                </a:extLst>
              </a:tr>
              <a:tr h="739610">
                <a:tc>
                  <a:txBody>
                    <a:bodyPr/>
                    <a:lstStyle/>
                    <a:p>
                      <a:pPr algn="ctr"/>
                      <a:r>
                        <a:rPr lang="en-CA" dirty="0"/>
                        <a:t>Unclassified</a:t>
                      </a:r>
                    </a:p>
                  </a:txBody>
                  <a:tcPr anchor="ctr"/>
                </a:tc>
                <a:tc>
                  <a:txBody>
                    <a:bodyPr/>
                    <a:lstStyle/>
                    <a:p>
                      <a:pPr algn="ctr"/>
                      <a:r>
                        <a:rPr lang="en-CA" dirty="0"/>
                        <a:t>2.00</a:t>
                      </a:r>
                    </a:p>
                  </a:txBody>
                  <a:tcPr anchor="ctr"/>
                </a:tc>
                <a:tc>
                  <a:txBody>
                    <a:bodyPr/>
                    <a:lstStyle/>
                    <a:p>
                      <a:pPr algn="ctr"/>
                      <a:r>
                        <a:rPr lang="en-CA" dirty="0"/>
                        <a:t>2.19</a:t>
                      </a:r>
                    </a:p>
                  </a:txBody>
                  <a:tcPr anchor="ctr"/>
                </a:tc>
                <a:extLst>
                  <a:ext uri="{0D108BD9-81ED-4DB2-BD59-A6C34878D82A}">
                    <a16:rowId xmlns:a16="http://schemas.microsoft.com/office/drawing/2014/main" val="3581750390"/>
                  </a:ext>
                </a:extLst>
              </a:tr>
              <a:tr h="739610">
                <a:tc>
                  <a:txBody>
                    <a:bodyPr/>
                    <a:lstStyle/>
                    <a:p>
                      <a:pPr algn="ctr"/>
                      <a:r>
                        <a:rPr lang="en-CA" dirty="0"/>
                        <a:t>Open Ended</a:t>
                      </a:r>
                    </a:p>
                  </a:txBody>
                  <a:tcPr anchor="ctr"/>
                </a:tc>
                <a:tc>
                  <a:txBody>
                    <a:bodyPr/>
                    <a:lstStyle/>
                    <a:p>
                      <a:pPr algn="ctr"/>
                      <a:r>
                        <a:rPr lang="en-CA" dirty="0"/>
                        <a:t>4.44</a:t>
                      </a:r>
                    </a:p>
                  </a:txBody>
                  <a:tcPr anchor="ctr"/>
                </a:tc>
                <a:tc>
                  <a:txBody>
                    <a:bodyPr/>
                    <a:lstStyle/>
                    <a:p>
                      <a:pPr algn="ctr"/>
                      <a:r>
                        <a:rPr lang="en-CA" dirty="0"/>
                        <a:t>4.00</a:t>
                      </a:r>
                    </a:p>
                  </a:txBody>
                  <a:tcPr anchor="ctr"/>
                </a:tc>
                <a:extLst>
                  <a:ext uri="{0D108BD9-81ED-4DB2-BD59-A6C34878D82A}">
                    <a16:rowId xmlns:a16="http://schemas.microsoft.com/office/drawing/2014/main" val="10053860"/>
                  </a:ext>
                </a:extLst>
              </a:tr>
              <a:tr h="739610">
                <a:tc>
                  <a:txBody>
                    <a:bodyPr/>
                    <a:lstStyle/>
                    <a:p>
                      <a:pPr algn="ctr"/>
                      <a:r>
                        <a:rPr lang="en-CA" dirty="0"/>
                        <a:t>Double-Barreled</a:t>
                      </a:r>
                    </a:p>
                  </a:txBody>
                  <a:tcPr anchor="ctr"/>
                </a:tc>
                <a:tc>
                  <a:txBody>
                    <a:bodyPr/>
                    <a:lstStyle/>
                    <a:p>
                      <a:pPr algn="ctr"/>
                      <a:r>
                        <a:rPr lang="en-CA" dirty="0"/>
                        <a:t>1.50</a:t>
                      </a:r>
                    </a:p>
                  </a:txBody>
                  <a:tcPr anchor="ctr"/>
                </a:tc>
                <a:tc>
                  <a:txBody>
                    <a:bodyPr/>
                    <a:lstStyle/>
                    <a:p>
                      <a:pPr algn="ctr"/>
                      <a:r>
                        <a:rPr lang="en-CA" dirty="0"/>
                        <a:t>1.39</a:t>
                      </a:r>
                    </a:p>
                  </a:txBody>
                  <a:tcPr anchor="ctr"/>
                </a:tc>
                <a:extLst>
                  <a:ext uri="{0D108BD9-81ED-4DB2-BD59-A6C34878D82A}">
                    <a16:rowId xmlns:a16="http://schemas.microsoft.com/office/drawing/2014/main" val="1461326568"/>
                  </a:ext>
                </a:extLst>
              </a:tr>
            </a:tbl>
          </a:graphicData>
        </a:graphic>
      </p:graphicFrame>
      <p:pic>
        <p:nvPicPr>
          <p:cNvPr id="17" name="Content Placeholder 16" descr="A close up of a logo&#10;&#10;Description generated with very high confidence">
            <a:extLst>
              <a:ext uri="{FF2B5EF4-FFF2-40B4-BE49-F238E27FC236}">
                <a16:creationId xmlns:a16="http://schemas.microsoft.com/office/drawing/2014/main" id="{C81792A7-0054-4B96-9CE0-B7E7632D3A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2372" y="1731963"/>
            <a:ext cx="4685228" cy="4437659"/>
          </a:xfrm>
        </p:spPr>
      </p:pic>
    </p:spTree>
    <p:extLst>
      <p:ext uri="{BB962C8B-B14F-4D97-AF65-F5344CB8AC3E}">
        <p14:creationId xmlns:p14="http://schemas.microsoft.com/office/powerpoint/2010/main" val="72859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CB19E8-1E9C-4DBF-8F2A-A13113CC7DCC}"/>
              </a:ext>
            </a:extLst>
          </p:cNvPr>
          <p:cNvSpPr>
            <a:spLocks noGrp="1"/>
          </p:cNvSpPr>
          <p:nvPr>
            <p:ph type="title"/>
          </p:nvPr>
        </p:nvSpPr>
        <p:spPr/>
        <p:txBody>
          <a:bodyPr/>
          <a:lstStyle/>
          <a:p>
            <a:r>
              <a:rPr lang="en-CA" dirty="0"/>
              <a:t>Results (continued)</a:t>
            </a:r>
          </a:p>
        </p:txBody>
      </p:sp>
      <p:graphicFrame>
        <p:nvGraphicFramePr>
          <p:cNvPr id="7" name="Content Placeholder 6">
            <a:extLst>
              <a:ext uri="{FF2B5EF4-FFF2-40B4-BE49-F238E27FC236}">
                <a16:creationId xmlns:a16="http://schemas.microsoft.com/office/drawing/2014/main" id="{69736E3A-E76A-45A0-B066-BDB62E56E2F2}"/>
              </a:ext>
            </a:extLst>
          </p:cNvPr>
          <p:cNvGraphicFramePr>
            <a:graphicFrameLocks noGrp="1"/>
          </p:cNvGraphicFramePr>
          <p:nvPr>
            <p:ph idx="1"/>
            <p:extLst>
              <p:ext uri="{D42A27DB-BD31-4B8C-83A1-F6EECF244321}">
                <p14:modId xmlns:p14="http://schemas.microsoft.com/office/powerpoint/2010/main" val="3949661050"/>
              </p:ext>
            </p:extLst>
          </p:nvPr>
        </p:nvGraphicFramePr>
        <p:xfrm>
          <a:off x="914400" y="1731963"/>
          <a:ext cx="10353675" cy="4059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902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E55A-CB47-486C-AC4C-727FED319138}"/>
              </a:ext>
            </a:extLst>
          </p:cNvPr>
          <p:cNvSpPr>
            <a:spLocks noGrp="1"/>
          </p:cNvSpPr>
          <p:nvPr>
            <p:ph type="title"/>
          </p:nvPr>
        </p:nvSpPr>
        <p:spPr/>
        <p:txBody>
          <a:bodyPr/>
          <a:lstStyle/>
          <a:p>
            <a:r>
              <a:rPr lang="en-CA" dirty="0"/>
              <a:t>Limitations</a:t>
            </a:r>
          </a:p>
        </p:txBody>
      </p:sp>
      <p:sp>
        <p:nvSpPr>
          <p:cNvPr id="3" name="Content Placeholder 2">
            <a:extLst>
              <a:ext uri="{FF2B5EF4-FFF2-40B4-BE49-F238E27FC236}">
                <a16:creationId xmlns:a16="http://schemas.microsoft.com/office/drawing/2014/main" id="{A91D5240-BB33-4B13-910F-D7349057297F}"/>
              </a:ext>
            </a:extLst>
          </p:cNvPr>
          <p:cNvSpPr>
            <a:spLocks noGrp="1"/>
          </p:cNvSpPr>
          <p:nvPr>
            <p:ph idx="1"/>
          </p:nvPr>
        </p:nvSpPr>
        <p:spPr/>
        <p:txBody>
          <a:bodyPr>
            <a:normAutofit/>
          </a:bodyPr>
          <a:lstStyle/>
          <a:p>
            <a:r>
              <a:rPr lang="en-CA" sz="2800" dirty="0"/>
              <a:t>Exploratory pilot study</a:t>
            </a:r>
          </a:p>
          <a:p>
            <a:r>
              <a:rPr lang="en-CA" sz="2800" dirty="0"/>
              <a:t>Difficult to determine intention</a:t>
            </a:r>
          </a:p>
          <a:p>
            <a:r>
              <a:rPr lang="en-CA" sz="2800" dirty="0"/>
              <a:t>Difference between artificially planning and real-world</a:t>
            </a:r>
          </a:p>
          <a:p>
            <a:r>
              <a:rPr lang="en-CA" sz="2800" dirty="0"/>
              <a:t>20% of questions were neutral or indeterminable</a:t>
            </a:r>
          </a:p>
          <a:p>
            <a:endParaRPr lang="en-CA" sz="2800" dirty="0"/>
          </a:p>
        </p:txBody>
      </p:sp>
    </p:spTree>
    <p:extLst>
      <p:ext uri="{BB962C8B-B14F-4D97-AF65-F5344CB8AC3E}">
        <p14:creationId xmlns:p14="http://schemas.microsoft.com/office/powerpoint/2010/main" val="266108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7AD2F1-D695-4DA7-8DA1-D9037E09C8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19" name="Date Placeholder 3">
            <a:extLst>
              <a:ext uri="{FF2B5EF4-FFF2-40B4-BE49-F238E27FC236}">
                <a16:creationId xmlns:a16="http://schemas.microsoft.com/office/drawing/2014/main" id="{3139A3FA-5C11-4A8D-8213-8A662DE19DF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29BBB1F9-4DA1-4199-9DDC-22B6EDABD830}"/>
              </a:ext>
            </a:extLst>
          </p:cNvPr>
          <p:cNvSpPr>
            <a:spLocks noGrp="1"/>
          </p:cNvSpPr>
          <p:nvPr>
            <p:ph type="title"/>
          </p:nvPr>
        </p:nvSpPr>
        <p:spPr>
          <a:xfrm>
            <a:off x="913794" y="4483145"/>
            <a:ext cx="10353761" cy="1633340"/>
          </a:xfrm>
        </p:spPr>
        <p:txBody>
          <a:bodyPr>
            <a:normAutofit/>
          </a:bodyPr>
          <a:lstStyle/>
          <a:p>
            <a:r>
              <a:rPr lang="en-CA" sz="4800"/>
              <a:t>Positive Test Strategy?</a:t>
            </a:r>
          </a:p>
        </p:txBody>
      </p:sp>
      <p:graphicFrame>
        <p:nvGraphicFramePr>
          <p:cNvPr id="5" name="Content Placeholder 2">
            <a:extLst>
              <a:ext uri="{FF2B5EF4-FFF2-40B4-BE49-F238E27FC236}">
                <a16:creationId xmlns:a16="http://schemas.microsoft.com/office/drawing/2014/main" id="{08D56B81-2224-4B60-9DB0-70AF4E15B32D}"/>
              </a:ext>
            </a:extLst>
          </p:cNvPr>
          <p:cNvGraphicFramePr>
            <a:graphicFrameLocks noGrp="1"/>
          </p:cNvGraphicFramePr>
          <p:nvPr>
            <p:ph idx="1"/>
            <p:extLst>
              <p:ext uri="{D42A27DB-BD31-4B8C-83A1-F6EECF244321}">
                <p14:modId xmlns:p14="http://schemas.microsoft.com/office/powerpoint/2010/main" val="1937053570"/>
              </p:ext>
            </p:extLst>
          </p:nvPr>
        </p:nvGraphicFramePr>
        <p:xfrm>
          <a:off x="642938" y="642938"/>
          <a:ext cx="10912475" cy="3211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8F0D8-A4DE-4CF0-B590-E033DA5E9DD7}"/>
              </a:ext>
            </a:extLst>
          </p:cNvPr>
          <p:cNvSpPr>
            <a:spLocks noGrp="1"/>
          </p:cNvSpPr>
          <p:nvPr>
            <p:ph type="title"/>
          </p:nvPr>
        </p:nvSpPr>
        <p:spPr/>
        <p:txBody>
          <a:bodyPr/>
          <a:lstStyle/>
          <a:p>
            <a:r>
              <a:rPr lang="en-CA" dirty="0"/>
              <a:t>“</a:t>
            </a:r>
            <a:r>
              <a:rPr lang="en-CA" i="1" dirty="0"/>
              <a:t>Confirmation bias</a:t>
            </a:r>
            <a:r>
              <a:rPr lang="en-CA" dirty="0"/>
              <a:t>… connotes the seeking or interpreting of evidence in ways that are partial to existing beliefs, expectations, or a hypothesis at hand.”</a:t>
            </a:r>
          </a:p>
        </p:txBody>
      </p:sp>
      <p:sp>
        <p:nvSpPr>
          <p:cNvPr id="6" name="Text Placeholder 5">
            <a:extLst>
              <a:ext uri="{FF2B5EF4-FFF2-40B4-BE49-F238E27FC236}">
                <a16:creationId xmlns:a16="http://schemas.microsoft.com/office/drawing/2014/main" id="{1E0EADC4-C02A-4FE3-A39F-370904A3B1F5}"/>
              </a:ext>
            </a:extLst>
          </p:cNvPr>
          <p:cNvSpPr>
            <a:spLocks noGrp="1"/>
          </p:cNvSpPr>
          <p:nvPr>
            <p:ph type="body" sz="half" idx="13"/>
          </p:nvPr>
        </p:nvSpPr>
        <p:spPr/>
        <p:txBody>
          <a:bodyPr>
            <a:normAutofit/>
          </a:bodyPr>
          <a:lstStyle/>
          <a:p>
            <a:r>
              <a:rPr lang="en-CA" sz="2800" dirty="0"/>
              <a:t>Raymond S. Nickerson</a:t>
            </a:r>
          </a:p>
        </p:txBody>
      </p:sp>
      <p:sp>
        <p:nvSpPr>
          <p:cNvPr id="5" name="Text Placeholder 4">
            <a:extLst>
              <a:ext uri="{FF2B5EF4-FFF2-40B4-BE49-F238E27FC236}">
                <a16:creationId xmlns:a16="http://schemas.microsoft.com/office/drawing/2014/main" id="{B6E998D0-7D95-49A0-B1EE-F709A1731708}"/>
              </a:ext>
            </a:extLst>
          </p:cNvPr>
          <p:cNvSpPr>
            <a:spLocks noGrp="1"/>
          </p:cNvSpPr>
          <p:nvPr>
            <p:ph type="body" sz="half" idx="2"/>
          </p:nvPr>
        </p:nvSpPr>
        <p:spPr/>
        <p:txBody>
          <a:bodyPr anchor="b"/>
          <a:lstStyle/>
          <a:p>
            <a:pPr algn="l"/>
            <a:r>
              <a:rPr lang="en-CA" dirty="0">
                <a:effectLst/>
              </a:rPr>
              <a:t>Nickerson, R. S. (1998). Confirmation bias: A ubiquitous phenomenon in many guises. </a:t>
            </a:r>
            <a:r>
              <a:rPr lang="en-CA" i="1" dirty="0">
                <a:effectLst/>
              </a:rPr>
              <a:t>The Review of General 	Psychology</a:t>
            </a:r>
            <a:r>
              <a:rPr lang="en-CA" dirty="0">
                <a:effectLst/>
              </a:rPr>
              <a:t>, 2(2), 175-220.</a:t>
            </a:r>
          </a:p>
          <a:p>
            <a:endParaRPr lang="en-CA" dirty="0"/>
          </a:p>
        </p:txBody>
      </p:sp>
    </p:spTree>
    <p:extLst>
      <p:ext uri="{BB962C8B-B14F-4D97-AF65-F5344CB8AC3E}">
        <p14:creationId xmlns:p14="http://schemas.microsoft.com/office/powerpoint/2010/main" val="206740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1F4-C118-4BB5-9B97-1496FD8019DB}"/>
              </a:ext>
            </a:extLst>
          </p:cNvPr>
          <p:cNvSpPr>
            <a:spLocks noGrp="1"/>
          </p:cNvSpPr>
          <p:nvPr>
            <p:ph type="title"/>
          </p:nvPr>
        </p:nvSpPr>
        <p:spPr/>
        <p:txBody>
          <a:bodyPr/>
          <a:lstStyle/>
          <a:p>
            <a:r>
              <a:rPr lang="en-CA" dirty="0"/>
              <a:t>Selection vs Generation</a:t>
            </a:r>
          </a:p>
        </p:txBody>
      </p:sp>
      <p:sp>
        <p:nvSpPr>
          <p:cNvPr id="3" name="Content Placeholder 2">
            <a:extLst>
              <a:ext uri="{FF2B5EF4-FFF2-40B4-BE49-F238E27FC236}">
                <a16:creationId xmlns:a16="http://schemas.microsoft.com/office/drawing/2014/main" id="{89D323E9-9888-425B-9765-B789962C2D6A}"/>
              </a:ext>
            </a:extLst>
          </p:cNvPr>
          <p:cNvSpPr>
            <a:spLocks noGrp="1"/>
          </p:cNvSpPr>
          <p:nvPr>
            <p:ph idx="1"/>
          </p:nvPr>
        </p:nvSpPr>
        <p:spPr>
          <a:xfrm>
            <a:off x="913795" y="1732450"/>
            <a:ext cx="10353762" cy="3442874"/>
          </a:xfrm>
        </p:spPr>
        <p:txBody>
          <a:bodyPr>
            <a:normAutofit/>
          </a:bodyPr>
          <a:lstStyle/>
          <a:p>
            <a:r>
              <a:rPr lang="en-CA" sz="2800" dirty="0"/>
              <a:t>Difference between original and our study</a:t>
            </a:r>
          </a:p>
          <a:p>
            <a:r>
              <a:rPr lang="en-CA" sz="2800" dirty="0"/>
              <a:t>Selecting hypotheses different than generating</a:t>
            </a:r>
          </a:p>
          <a:p>
            <a:r>
              <a:rPr lang="en-CA" sz="2800" dirty="0"/>
              <a:t>Improvements on 2-4-6 task when participants given list to test</a:t>
            </a:r>
          </a:p>
          <a:p>
            <a:r>
              <a:rPr lang="en-CA" sz="2800" dirty="0"/>
              <a:t>A pre-generated list also may imply researchers’ intent</a:t>
            </a:r>
          </a:p>
        </p:txBody>
      </p:sp>
      <p:sp>
        <p:nvSpPr>
          <p:cNvPr id="4" name="Text Placeholder 4">
            <a:extLst>
              <a:ext uri="{FF2B5EF4-FFF2-40B4-BE49-F238E27FC236}">
                <a16:creationId xmlns:a16="http://schemas.microsoft.com/office/drawing/2014/main" id="{21D20AB4-F259-4545-BE50-3CBCB1B3E2BE}"/>
              </a:ext>
            </a:extLst>
          </p:cNvPr>
          <p:cNvSpPr txBox="1">
            <a:spLocks/>
          </p:cNvSpPr>
          <p:nvPr/>
        </p:nvSpPr>
        <p:spPr>
          <a:xfrm>
            <a:off x="913794" y="5175323"/>
            <a:ext cx="10353763" cy="1489496"/>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err="1">
                <a:effectLst/>
              </a:rPr>
              <a:t>Adsit</a:t>
            </a:r>
            <a:r>
              <a:rPr lang="en-CA" sz="1600" dirty="0">
                <a:effectLst/>
              </a:rPr>
              <a:t>, D. J., &amp; London, M. (1997). Effects of hypothesis generation on hypothesis testing rule discovery tasks. </a:t>
            </a:r>
            <a:r>
              <a:rPr lang="en-CA" sz="1600" i="1" dirty="0">
                <a:effectLst/>
              </a:rPr>
              <a:t>J Gen 	Psychol</a:t>
            </a:r>
            <a:r>
              <a:rPr lang="en-CA" sz="1600" dirty="0">
                <a:effectLst/>
              </a:rPr>
              <a:t>, 124(1), 19-34. </a:t>
            </a:r>
            <a:endParaRPr lang="en-CA" dirty="0"/>
          </a:p>
        </p:txBody>
      </p:sp>
    </p:spTree>
    <p:extLst>
      <p:ext uri="{BB962C8B-B14F-4D97-AF65-F5344CB8AC3E}">
        <p14:creationId xmlns:p14="http://schemas.microsoft.com/office/powerpoint/2010/main" val="297169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7E16F5-97B7-4495-BD62-559E796C1E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7" name="Graphic 6">
            <a:extLst>
              <a:ext uri="{FF2B5EF4-FFF2-40B4-BE49-F238E27FC236}">
                <a16:creationId xmlns:a16="http://schemas.microsoft.com/office/drawing/2014/main" id="{12E9ADD0-D0A1-4561-9123-60716D0AF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0289" y="2132822"/>
            <a:ext cx="3258006" cy="3258006"/>
          </a:xfrm>
          <a:prstGeom prst="rect">
            <a:avLst/>
          </a:prstGeom>
        </p:spPr>
      </p:pic>
      <p:sp>
        <p:nvSpPr>
          <p:cNvPr id="2" name="Title 1">
            <a:extLst>
              <a:ext uri="{FF2B5EF4-FFF2-40B4-BE49-F238E27FC236}">
                <a16:creationId xmlns:a16="http://schemas.microsoft.com/office/drawing/2014/main" id="{DDB14EE2-6099-4B5B-8DF8-2673839387F1}"/>
              </a:ext>
            </a:extLst>
          </p:cNvPr>
          <p:cNvSpPr>
            <a:spLocks noGrp="1"/>
          </p:cNvSpPr>
          <p:nvPr>
            <p:ph type="title"/>
          </p:nvPr>
        </p:nvSpPr>
        <p:spPr>
          <a:xfrm>
            <a:off x="913795" y="609600"/>
            <a:ext cx="10353762" cy="970450"/>
          </a:xfrm>
        </p:spPr>
        <p:txBody>
          <a:bodyPr>
            <a:normAutofit/>
          </a:bodyPr>
          <a:lstStyle/>
          <a:p>
            <a:r>
              <a:rPr lang="en-CA" dirty="0"/>
              <a:t>Use of Archetypes</a:t>
            </a:r>
          </a:p>
        </p:txBody>
      </p:sp>
      <p:sp>
        <p:nvSpPr>
          <p:cNvPr id="3" name="Content Placeholder 2">
            <a:extLst>
              <a:ext uri="{FF2B5EF4-FFF2-40B4-BE49-F238E27FC236}">
                <a16:creationId xmlns:a16="http://schemas.microsoft.com/office/drawing/2014/main" id="{39A1F759-5007-4171-9A48-8C149DAEB9D3}"/>
              </a:ext>
            </a:extLst>
          </p:cNvPr>
          <p:cNvSpPr>
            <a:spLocks noGrp="1"/>
          </p:cNvSpPr>
          <p:nvPr>
            <p:ph idx="1"/>
          </p:nvPr>
        </p:nvSpPr>
        <p:spPr>
          <a:xfrm>
            <a:off x="913795" y="1732449"/>
            <a:ext cx="5546272" cy="4058751"/>
          </a:xfrm>
        </p:spPr>
        <p:txBody>
          <a:bodyPr anchor="ctr">
            <a:normAutofit/>
          </a:bodyPr>
          <a:lstStyle/>
          <a:p>
            <a:r>
              <a:rPr lang="en-CA" dirty="0"/>
              <a:t>Many participants designed questions testing other constructs</a:t>
            </a:r>
          </a:p>
          <a:p>
            <a:pPr lvl="1"/>
            <a:r>
              <a:rPr lang="en-CA" dirty="0"/>
              <a:t>Such as neuroticism and agreeableness</a:t>
            </a:r>
          </a:p>
          <a:p>
            <a:r>
              <a:rPr lang="en-CA" dirty="0"/>
              <a:t>Poor understanding of personality theory?</a:t>
            </a:r>
          </a:p>
          <a:p>
            <a:r>
              <a:rPr lang="en-CA" dirty="0"/>
              <a:t>Use of stereotypical archetypes</a:t>
            </a:r>
          </a:p>
          <a:p>
            <a:r>
              <a:rPr lang="en-CA" dirty="0"/>
              <a:t>Darley and Gross – Stereotypes not as certainties but as hypotheses</a:t>
            </a:r>
          </a:p>
        </p:txBody>
      </p:sp>
      <p:sp>
        <p:nvSpPr>
          <p:cNvPr id="8" name="Text Placeholder 4">
            <a:extLst>
              <a:ext uri="{FF2B5EF4-FFF2-40B4-BE49-F238E27FC236}">
                <a16:creationId xmlns:a16="http://schemas.microsoft.com/office/drawing/2014/main" id="{516EABF5-A666-42E7-B163-47BE4595065E}"/>
              </a:ext>
            </a:extLst>
          </p:cNvPr>
          <p:cNvSpPr txBox="1">
            <a:spLocks/>
          </p:cNvSpPr>
          <p:nvPr/>
        </p:nvSpPr>
        <p:spPr>
          <a:xfrm>
            <a:off x="913794" y="5175323"/>
            <a:ext cx="10353763" cy="1489496"/>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Darley, J. M., Gross, P. H. (1983). A hypothesis-confirming bias in labeling effects. </a:t>
            </a:r>
            <a:r>
              <a:rPr lang="en-CA" sz="1600" i="1" dirty="0">
                <a:effectLst/>
              </a:rPr>
              <a:t>Journal of Personality and Social 	</a:t>
            </a:r>
            <a:r>
              <a:rPr lang="en-CA" sz="1600" dirty="0">
                <a:effectLst/>
              </a:rPr>
              <a:t>Psychology, 44(1), 20-33. </a:t>
            </a:r>
            <a:endParaRPr lang="en-CA" dirty="0"/>
          </a:p>
        </p:txBody>
      </p:sp>
    </p:spTree>
    <p:extLst>
      <p:ext uri="{BB962C8B-B14F-4D97-AF65-F5344CB8AC3E}">
        <p14:creationId xmlns:p14="http://schemas.microsoft.com/office/powerpoint/2010/main" val="2816216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7E16F5-97B7-4495-BD62-559E796C1E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7" name="Graphic 6">
            <a:extLst>
              <a:ext uri="{FF2B5EF4-FFF2-40B4-BE49-F238E27FC236}">
                <a16:creationId xmlns:a16="http://schemas.microsoft.com/office/drawing/2014/main" id="{20C889A8-DF10-4539-9E76-63F730210F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470289" y="2132822"/>
            <a:ext cx="3258006" cy="3258006"/>
          </a:xfrm>
          <a:prstGeom prst="rect">
            <a:avLst/>
          </a:prstGeom>
        </p:spPr>
      </p:pic>
      <p:sp>
        <p:nvSpPr>
          <p:cNvPr id="2" name="Title 1">
            <a:extLst>
              <a:ext uri="{FF2B5EF4-FFF2-40B4-BE49-F238E27FC236}">
                <a16:creationId xmlns:a16="http://schemas.microsoft.com/office/drawing/2014/main" id="{9C84B53D-568B-4083-8B06-C67CAED7ECF4}"/>
              </a:ext>
            </a:extLst>
          </p:cNvPr>
          <p:cNvSpPr>
            <a:spLocks noGrp="1"/>
          </p:cNvSpPr>
          <p:nvPr>
            <p:ph type="title"/>
          </p:nvPr>
        </p:nvSpPr>
        <p:spPr>
          <a:xfrm>
            <a:off x="913795" y="609600"/>
            <a:ext cx="10353762" cy="970450"/>
          </a:xfrm>
        </p:spPr>
        <p:txBody>
          <a:bodyPr>
            <a:normAutofit/>
          </a:bodyPr>
          <a:lstStyle/>
          <a:p>
            <a:r>
              <a:rPr lang="en-CA" dirty="0"/>
              <a:t>Future Considerations</a:t>
            </a:r>
          </a:p>
        </p:txBody>
      </p:sp>
      <p:sp>
        <p:nvSpPr>
          <p:cNvPr id="3" name="Content Placeholder 2">
            <a:extLst>
              <a:ext uri="{FF2B5EF4-FFF2-40B4-BE49-F238E27FC236}">
                <a16:creationId xmlns:a16="http://schemas.microsoft.com/office/drawing/2014/main" id="{31239F6E-FC78-4CD1-967A-CA94A17F9797}"/>
              </a:ext>
            </a:extLst>
          </p:cNvPr>
          <p:cNvSpPr>
            <a:spLocks noGrp="1"/>
          </p:cNvSpPr>
          <p:nvPr>
            <p:ph idx="1"/>
          </p:nvPr>
        </p:nvSpPr>
        <p:spPr>
          <a:xfrm>
            <a:off x="913795" y="1732449"/>
            <a:ext cx="5546272" cy="4515951"/>
          </a:xfrm>
        </p:spPr>
        <p:txBody>
          <a:bodyPr anchor="b">
            <a:normAutofit/>
          </a:bodyPr>
          <a:lstStyle/>
          <a:p>
            <a:endParaRPr lang="en-CA" sz="2800" dirty="0"/>
          </a:p>
          <a:p>
            <a:endParaRPr lang="en-CA" sz="2800" dirty="0"/>
          </a:p>
          <a:p>
            <a:r>
              <a:rPr lang="en-CA" sz="2800" dirty="0"/>
              <a:t>More questions than answers</a:t>
            </a:r>
          </a:p>
          <a:p>
            <a:endParaRPr lang="en-CA" sz="2800" dirty="0"/>
          </a:p>
          <a:p>
            <a:r>
              <a:rPr lang="en-CA" sz="2800" dirty="0"/>
              <a:t>What to do with original study?</a:t>
            </a:r>
          </a:p>
          <a:p>
            <a:endParaRPr lang="en-CA" sz="2800" dirty="0"/>
          </a:p>
          <a:p>
            <a:r>
              <a:rPr lang="en-CA" sz="2800" dirty="0"/>
              <a:t>Future directions</a:t>
            </a:r>
          </a:p>
          <a:p>
            <a:endParaRPr lang="en-CA" sz="2800" dirty="0"/>
          </a:p>
        </p:txBody>
      </p:sp>
    </p:spTree>
    <p:extLst>
      <p:ext uri="{BB962C8B-B14F-4D97-AF65-F5344CB8AC3E}">
        <p14:creationId xmlns:p14="http://schemas.microsoft.com/office/powerpoint/2010/main" val="377026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5623-87BE-44C3-A532-7EFCC67D1C60}"/>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DF0A1577-908E-4C95-AD78-5E86CFDC97D0}"/>
              </a:ext>
            </a:extLst>
          </p:cNvPr>
          <p:cNvSpPr>
            <a:spLocks noGrp="1"/>
          </p:cNvSpPr>
          <p:nvPr>
            <p:ph idx="1"/>
          </p:nvPr>
        </p:nvSpPr>
        <p:spPr/>
        <p:txBody>
          <a:bodyPr>
            <a:normAutofit/>
          </a:bodyPr>
          <a:lstStyle/>
          <a:p>
            <a:r>
              <a:rPr lang="en-CA" sz="2800" dirty="0"/>
              <a:t>We did not find similar results to Snyder and Swann (1978)</a:t>
            </a:r>
          </a:p>
          <a:p>
            <a:r>
              <a:rPr lang="en-CA" sz="2800" dirty="0"/>
              <a:t>Hypothesis testing more dynamic than originally claimed</a:t>
            </a:r>
          </a:p>
          <a:p>
            <a:r>
              <a:rPr lang="en-CA" sz="2800" dirty="0"/>
              <a:t>Confirmation bias remains an elusive bias to test for</a:t>
            </a:r>
          </a:p>
          <a:p>
            <a:endParaRPr lang="en-CA" sz="2800" dirty="0"/>
          </a:p>
        </p:txBody>
      </p:sp>
    </p:spTree>
    <p:extLst>
      <p:ext uri="{BB962C8B-B14F-4D97-AF65-F5344CB8AC3E}">
        <p14:creationId xmlns:p14="http://schemas.microsoft.com/office/powerpoint/2010/main" val="164275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C2BD-56B1-49F0-A1F9-FEAB85AB8360}"/>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C093E360-33A7-4761-A342-C14915DAA8ED}"/>
              </a:ext>
            </a:extLst>
          </p:cNvPr>
          <p:cNvSpPr>
            <a:spLocks noGrp="1"/>
          </p:cNvSpPr>
          <p:nvPr>
            <p:ph idx="1"/>
          </p:nvPr>
        </p:nvSpPr>
        <p:spPr>
          <a:xfrm>
            <a:off x="913795" y="1732449"/>
            <a:ext cx="10353762" cy="4515951"/>
          </a:xfrm>
        </p:spPr>
        <p:txBody>
          <a:bodyPr>
            <a:normAutofit fontScale="62500" lnSpcReduction="20000"/>
          </a:bodyPr>
          <a:lstStyle/>
          <a:p>
            <a:pPr marL="36900" indent="0">
              <a:buNone/>
            </a:pPr>
            <a:r>
              <a:rPr lang="en-CA" dirty="0" err="1">
                <a:effectLst/>
              </a:rPr>
              <a:t>Adsit</a:t>
            </a:r>
            <a:r>
              <a:rPr lang="en-CA" dirty="0">
                <a:effectLst/>
              </a:rPr>
              <a:t>, D. J., &amp; London M. (1997). Effects of hypothesis generation on hypothesis testing in rule-discovery tasks. </a:t>
            </a:r>
            <a:r>
              <a:rPr lang="en-CA" i="1" dirty="0">
                <a:effectLst/>
              </a:rPr>
              <a:t>The Journal of General Psychology</a:t>
            </a:r>
            <a:r>
              <a:rPr lang="en-CA" dirty="0">
                <a:effectLst/>
              </a:rPr>
              <a:t>,	 124(1), 19-34.</a:t>
            </a:r>
          </a:p>
          <a:p>
            <a:pPr marL="36900" indent="0">
              <a:buNone/>
            </a:pPr>
            <a:r>
              <a:rPr lang="en-CA" dirty="0" err="1">
                <a:effectLst/>
              </a:rPr>
              <a:t>Bassok</a:t>
            </a:r>
            <a:r>
              <a:rPr lang="en-CA" dirty="0">
                <a:effectLst/>
              </a:rPr>
              <a:t>, M., &amp; Trope, Y. (1983). People’s strategies for testing hypotheses about another’s personality: Confirmatory or diagnostic? </a:t>
            </a:r>
            <a:r>
              <a:rPr lang="en-CA" i="1" dirty="0">
                <a:effectLst/>
              </a:rPr>
              <a:t>Social 	Cognition</a:t>
            </a:r>
            <a:r>
              <a:rPr lang="en-CA" dirty="0">
                <a:effectLst/>
              </a:rPr>
              <a:t>, 2(3), 199-216. </a:t>
            </a:r>
          </a:p>
          <a:p>
            <a:pPr marL="36900" indent="0">
              <a:buNone/>
            </a:pPr>
            <a:r>
              <a:rPr lang="en-CA" dirty="0" err="1"/>
              <a:t>Cowley</a:t>
            </a:r>
            <a:r>
              <a:rPr lang="en-CA" dirty="0"/>
              <a:t>, M. (2015). Hypothesis falsification in the 2-4-6 numbers test: Introducing imaginary counterparts. </a:t>
            </a:r>
            <a:r>
              <a:rPr lang="en-CA" i="1" dirty="0"/>
              <a:t>Philosophy of Mind </a:t>
            </a:r>
            <a:r>
              <a:rPr lang="en-CA" i="1" dirty="0" err="1"/>
              <a:t>eJournal</a:t>
            </a:r>
            <a:r>
              <a:rPr lang="en-CA" dirty="0"/>
              <a:t>, 8(41).</a:t>
            </a:r>
          </a:p>
          <a:p>
            <a:pPr marL="36900" indent="0">
              <a:buNone/>
            </a:pPr>
            <a:r>
              <a:rPr lang="en-CA" dirty="0">
                <a:effectLst/>
              </a:rPr>
              <a:t>Dardenne, B., &amp; </a:t>
            </a:r>
            <a:r>
              <a:rPr lang="en-CA" dirty="0" err="1">
                <a:effectLst/>
              </a:rPr>
              <a:t>Leyens</a:t>
            </a:r>
            <a:r>
              <a:rPr lang="en-CA" dirty="0">
                <a:effectLst/>
              </a:rPr>
              <a:t>, J.-P. (1995). Confirmation bias as a social skill. Personality and Social Psychology Bulletin, 21(11), 1229-1239.</a:t>
            </a:r>
            <a:endParaRPr lang="en-CA" dirty="0"/>
          </a:p>
          <a:p>
            <a:pPr marL="36900" indent="0">
              <a:buNone/>
            </a:pPr>
            <a:r>
              <a:rPr lang="en-CA" dirty="0">
                <a:effectLst/>
              </a:rPr>
              <a:t>Darley, J. M., Gross, P. H. (1983). A hypothesis-confirming bias in labeling effects. </a:t>
            </a:r>
            <a:r>
              <a:rPr lang="en-CA" i="1" dirty="0">
                <a:effectLst/>
              </a:rPr>
              <a:t>Journal of Personality and Social </a:t>
            </a:r>
            <a:r>
              <a:rPr lang="en-CA" dirty="0">
                <a:effectLst/>
              </a:rPr>
              <a:t>Psychology, 44(1), 20-33. </a:t>
            </a:r>
            <a:endParaRPr lang="en-CA" dirty="0"/>
          </a:p>
          <a:p>
            <a:pPr marL="36900" indent="0">
              <a:buNone/>
            </a:pPr>
            <a:r>
              <a:rPr lang="en-CA" dirty="0">
                <a:effectLst/>
              </a:rPr>
              <a:t>Devine, P. G., Hirt, E. R., &amp; </a:t>
            </a:r>
            <a:r>
              <a:rPr lang="en-CA" dirty="0" err="1">
                <a:effectLst/>
              </a:rPr>
              <a:t>Gehrke</a:t>
            </a:r>
            <a:r>
              <a:rPr lang="en-CA" dirty="0">
                <a:effectLst/>
              </a:rPr>
              <a:t>, E. M. (1990). Diagnostic and confirmation strategies in trait hypothesis testing. </a:t>
            </a:r>
            <a:r>
              <a:rPr lang="en-CA" i="1" dirty="0">
                <a:effectLst/>
              </a:rPr>
              <a:t>Journal of Personality and 	Social Psychology</a:t>
            </a:r>
            <a:r>
              <a:rPr lang="en-CA" dirty="0">
                <a:effectLst/>
              </a:rPr>
              <a:t>, 58(6), 952-963. </a:t>
            </a:r>
          </a:p>
          <a:p>
            <a:pPr marL="36900" indent="0">
              <a:buNone/>
            </a:pPr>
            <a:r>
              <a:rPr lang="en-CA" dirty="0">
                <a:effectLst/>
              </a:rPr>
              <a:t>Farris, H. H., &amp; </a:t>
            </a:r>
            <a:r>
              <a:rPr lang="en-CA" dirty="0" err="1">
                <a:effectLst/>
              </a:rPr>
              <a:t>Revlin</a:t>
            </a:r>
            <a:r>
              <a:rPr lang="en-CA" dirty="0">
                <a:effectLst/>
              </a:rPr>
              <a:t>, R. (1989). The discovery process: A counterfactual strategy. </a:t>
            </a:r>
            <a:r>
              <a:rPr lang="en-CA" i="1" dirty="0">
                <a:effectLst/>
              </a:rPr>
              <a:t>Social Studies of Science</a:t>
            </a:r>
            <a:r>
              <a:rPr lang="en-CA" dirty="0">
                <a:effectLst/>
              </a:rPr>
              <a:t>, 19(3), 497-513.</a:t>
            </a:r>
          </a:p>
          <a:p>
            <a:pPr marL="36900" indent="0">
              <a:buNone/>
            </a:pPr>
            <a:r>
              <a:rPr lang="en-CA" dirty="0">
                <a:effectLst/>
              </a:rPr>
              <a:t>Gale, M., &amp; Ball, J. B. (2009). Exploring the determinants of dual goal facilitation in a rule discovery task. </a:t>
            </a:r>
            <a:r>
              <a:rPr lang="en-CA" i="1" dirty="0">
                <a:effectLst/>
              </a:rPr>
              <a:t>Thinking &amp; Reasoning</a:t>
            </a:r>
            <a:r>
              <a:rPr lang="en-CA" dirty="0">
                <a:effectLst/>
              </a:rPr>
              <a:t>, 15(3), 294-315. </a:t>
            </a:r>
          </a:p>
          <a:p>
            <a:pPr marL="36900" indent="0">
              <a:buNone/>
            </a:pPr>
            <a:r>
              <a:rPr lang="en-CA" dirty="0">
                <a:effectLst/>
              </a:rPr>
              <a:t>Klayman, J, &amp; Ha, Y.-W. (1987). Confirmation, disconfirmation, and information in hypothesis testing. </a:t>
            </a:r>
            <a:r>
              <a:rPr lang="en-CA" i="1" dirty="0">
                <a:effectLst/>
              </a:rPr>
              <a:t>Psychological Review</a:t>
            </a:r>
            <a:r>
              <a:rPr lang="en-CA" dirty="0">
                <a:effectLst/>
              </a:rPr>
              <a:t>, 94(2), 211-228.</a:t>
            </a:r>
            <a:endParaRPr lang="en-CA" dirty="0"/>
          </a:p>
          <a:p>
            <a:pPr marL="36900" indent="0">
              <a:buNone/>
            </a:pPr>
            <a:r>
              <a:rPr lang="en-CA" dirty="0">
                <a:effectLst/>
              </a:rPr>
              <a:t>Nickerson, R. S. (1998). Confirmation bias: A ubiquitous phenomenon in many guises. </a:t>
            </a:r>
            <a:r>
              <a:rPr lang="en-CA" i="1" dirty="0">
                <a:effectLst/>
              </a:rPr>
              <a:t>The Review of General Psychology</a:t>
            </a:r>
            <a:r>
              <a:rPr lang="en-CA" dirty="0">
                <a:effectLst/>
              </a:rPr>
              <a:t>, 2(2), 175-220.</a:t>
            </a:r>
          </a:p>
          <a:p>
            <a:pPr marL="36900" indent="0">
              <a:buNone/>
            </a:pPr>
            <a:r>
              <a:rPr lang="en-CA" dirty="0" err="1">
                <a:effectLst/>
              </a:rPr>
              <a:t>Semin</a:t>
            </a:r>
            <a:r>
              <a:rPr lang="en-CA" dirty="0">
                <a:effectLst/>
              </a:rPr>
              <a:t>, G. R., &amp; </a:t>
            </a:r>
            <a:r>
              <a:rPr lang="en-CA" dirty="0" err="1">
                <a:effectLst/>
              </a:rPr>
              <a:t>Strack</a:t>
            </a:r>
            <a:r>
              <a:rPr lang="en-CA" dirty="0">
                <a:effectLst/>
              </a:rPr>
              <a:t>, F. (1980). The plausibility of the implausible: A critique of Snyder and Swann (1978). 	</a:t>
            </a:r>
            <a:r>
              <a:rPr lang="en-CA" i="1" dirty="0">
                <a:effectLst/>
              </a:rPr>
              <a:t>European Journal of Social 	Psychology</a:t>
            </a:r>
            <a:r>
              <a:rPr lang="en-CA" dirty="0">
                <a:effectLst/>
              </a:rPr>
              <a:t>, 10, 379-388.</a:t>
            </a:r>
          </a:p>
          <a:p>
            <a:pPr marL="36900" indent="0">
              <a:buNone/>
            </a:pPr>
            <a:r>
              <a:rPr lang="en-CA" dirty="0">
                <a:effectLst/>
              </a:rPr>
              <a:t>Snyder, M., &amp; Swann, W. B. J. (1978). Hypothesis-testing processes in social interaction. </a:t>
            </a:r>
            <a:r>
              <a:rPr lang="en-CA" i="1" dirty="0">
                <a:effectLst/>
              </a:rPr>
              <a:t>Journal of Personality and Social Psychology</a:t>
            </a:r>
            <a:r>
              <a:rPr lang="en-CA" dirty="0">
                <a:effectLst/>
              </a:rPr>
              <a:t>, 36(11), 1202-	1212.</a:t>
            </a:r>
          </a:p>
          <a:p>
            <a:pPr marL="36900" indent="0">
              <a:buNone/>
            </a:pPr>
            <a:r>
              <a:rPr lang="en-CA" dirty="0">
                <a:effectLst/>
              </a:rPr>
              <a:t>Wason, P. C. (1960). On the failure to eliminate hypotheses in a conceptual task. </a:t>
            </a:r>
            <a:r>
              <a:rPr lang="en-CA" i="1" dirty="0">
                <a:effectLst/>
              </a:rPr>
              <a:t>Quarterly Journal of Experimental Psychology</a:t>
            </a:r>
            <a:r>
              <a:rPr lang="en-CA" dirty="0">
                <a:effectLst/>
              </a:rPr>
              <a:t>, 7(3), 129-140. </a:t>
            </a:r>
          </a:p>
          <a:p>
            <a:pPr marL="36900" indent="0">
              <a:buNone/>
            </a:pPr>
            <a:endParaRPr lang="en-CA" dirty="0">
              <a:effectLst/>
            </a:endParaRPr>
          </a:p>
          <a:p>
            <a:endParaRPr lang="en-CA" dirty="0"/>
          </a:p>
        </p:txBody>
      </p:sp>
    </p:spTree>
    <p:extLst>
      <p:ext uri="{BB962C8B-B14F-4D97-AF65-F5344CB8AC3E}">
        <p14:creationId xmlns:p14="http://schemas.microsoft.com/office/powerpoint/2010/main" val="210276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FB49B8-18BA-4B47-97AE-AAC58E2E8E60}"/>
              </a:ext>
            </a:extLst>
          </p:cNvPr>
          <p:cNvSpPr>
            <a:spLocks noGrp="1"/>
          </p:cNvSpPr>
          <p:nvPr>
            <p:ph type="title"/>
          </p:nvPr>
        </p:nvSpPr>
        <p:spPr/>
        <p:txBody>
          <a:bodyPr/>
          <a:lstStyle/>
          <a:p>
            <a:r>
              <a:rPr lang="en-CA" dirty="0"/>
              <a:t>Hypothesis testing strategies</a:t>
            </a:r>
          </a:p>
        </p:txBody>
      </p:sp>
      <p:sp>
        <p:nvSpPr>
          <p:cNvPr id="6" name="Text Placeholder 5">
            <a:extLst>
              <a:ext uri="{FF2B5EF4-FFF2-40B4-BE49-F238E27FC236}">
                <a16:creationId xmlns:a16="http://schemas.microsoft.com/office/drawing/2014/main" id="{9C86FEEB-EC56-44AE-9AF5-BD20ED0A0164}"/>
              </a:ext>
            </a:extLst>
          </p:cNvPr>
          <p:cNvSpPr>
            <a:spLocks noGrp="1"/>
          </p:cNvSpPr>
          <p:nvPr>
            <p:ph type="body" idx="1"/>
          </p:nvPr>
        </p:nvSpPr>
        <p:spPr/>
        <p:txBody>
          <a:bodyPr/>
          <a:lstStyle/>
          <a:p>
            <a:r>
              <a:rPr lang="en-CA" dirty="0"/>
              <a:t>Positive Test Strategy</a:t>
            </a:r>
          </a:p>
        </p:txBody>
      </p:sp>
      <p:sp>
        <p:nvSpPr>
          <p:cNvPr id="7" name="Content Placeholder 6">
            <a:extLst>
              <a:ext uri="{FF2B5EF4-FFF2-40B4-BE49-F238E27FC236}">
                <a16:creationId xmlns:a16="http://schemas.microsoft.com/office/drawing/2014/main" id="{55453E81-AD3F-457A-B6CC-2BD337857158}"/>
              </a:ext>
            </a:extLst>
          </p:cNvPr>
          <p:cNvSpPr>
            <a:spLocks noGrp="1"/>
          </p:cNvSpPr>
          <p:nvPr>
            <p:ph sz="half" idx="2"/>
          </p:nvPr>
        </p:nvSpPr>
        <p:spPr/>
        <p:txBody>
          <a:bodyPr>
            <a:normAutofit/>
          </a:bodyPr>
          <a:lstStyle/>
          <a:p>
            <a:r>
              <a:rPr lang="en-CA" sz="2000" dirty="0"/>
              <a:t>Uses tests to confirm a hypothesis</a:t>
            </a:r>
          </a:p>
          <a:p>
            <a:r>
              <a:rPr lang="en-CA" sz="2000" dirty="0"/>
              <a:t>Looks for positive evidence</a:t>
            </a:r>
          </a:p>
          <a:p>
            <a:r>
              <a:rPr lang="en-CA" sz="2000" dirty="0"/>
              <a:t>Useful for building a case</a:t>
            </a:r>
            <a:endParaRPr lang="en-CA" sz="2400" dirty="0"/>
          </a:p>
        </p:txBody>
      </p:sp>
      <p:sp>
        <p:nvSpPr>
          <p:cNvPr id="8" name="Text Placeholder 7">
            <a:extLst>
              <a:ext uri="{FF2B5EF4-FFF2-40B4-BE49-F238E27FC236}">
                <a16:creationId xmlns:a16="http://schemas.microsoft.com/office/drawing/2014/main" id="{6F15CA8E-2417-447A-908C-900510017FA7}"/>
              </a:ext>
            </a:extLst>
          </p:cNvPr>
          <p:cNvSpPr>
            <a:spLocks noGrp="1"/>
          </p:cNvSpPr>
          <p:nvPr>
            <p:ph type="body" sz="quarter" idx="3"/>
          </p:nvPr>
        </p:nvSpPr>
        <p:spPr/>
        <p:txBody>
          <a:bodyPr/>
          <a:lstStyle/>
          <a:p>
            <a:r>
              <a:rPr lang="en-CA" dirty="0"/>
              <a:t>Negative Test Strategy</a:t>
            </a:r>
          </a:p>
        </p:txBody>
      </p:sp>
      <p:sp>
        <p:nvSpPr>
          <p:cNvPr id="9" name="Content Placeholder 8">
            <a:extLst>
              <a:ext uri="{FF2B5EF4-FFF2-40B4-BE49-F238E27FC236}">
                <a16:creationId xmlns:a16="http://schemas.microsoft.com/office/drawing/2014/main" id="{8E470C8A-4B01-48DE-979A-7DFB682A7DE2}"/>
              </a:ext>
            </a:extLst>
          </p:cNvPr>
          <p:cNvSpPr>
            <a:spLocks noGrp="1"/>
          </p:cNvSpPr>
          <p:nvPr>
            <p:ph sz="quarter" idx="4"/>
          </p:nvPr>
        </p:nvSpPr>
        <p:spPr/>
        <p:txBody>
          <a:bodyPr>
            <a:normAutofit/>
          </a:bodyPr>
          <a:lstStyle/>
          <a:p>
            <a:r>
              <a:rPr lang="en-CA" sz="2000" dirty="0"/>
              <a:t>Uses tests to disconfirm a hypothesis</a:t>
            </a:r>
          </a:p>
          <a:p>
            <a:r>
              <a:rPr lang="en-CA" sz="2000" dirty="0"/>
              <a:t>Looks for contradictory evidence</a:t>
            </a:r>
          </a:p>
          <a:p>
            <a:r>
              <a:rPr lang="en-CA" sz="2000" dirty="0"/>
              <a:t>Useful for challenging a proposition</a:t>
            </a:r>
          </a:p>
        </p:txBody>
      </p:sp>
    </p:spTree>
    <p:extLst>
      <p:ext uri="{BB962C8B-B14F-4D97-AF65-F5344CB8AC3E}">
        <p14:creationId xmlns:p14="http://schemas.microsoft.com/office/powerpoint/2010/main" val="204951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9" name="Graphic 6">
            <a:extLst>
              <a:ext uri="{FF2B5EF4-FFF2-40B4-BE49-F238E27FC236}">
                <a16:creationId xmlns:a16="http://schemas.microsoft.com/office/drawing/2014/main" id="{7954E8D1-7BD4-4C3F-8E18-1A683DFFAF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
        <p:nvSpPr>
          <p:cNvPr id="2" name="Title 1">
            <a:extLst>
              <a:ext uri="{FF2B5EF4-FFF2-40B4-BE49-F238E27FC236}">
                <a16:creationId xmlns:a16="http://schemas.microsoft.com/office/drawing/2014/main" id="{CC78EEFD-A719-4622-A1D5-542B130843E1}"/>
              </a:ext>
            </a:extLst>
          </p:cNvPr>
          <p:cNvSpPr>
            <a:spLocks noGrp="1"/>
          </p:cNvSpPr>
          <p:nvPr>
            <p:ph type="title"/>
          </p:nvPr>
        </p:nvSpPr>
        <p:spPr/>
        <p:txBody>
          <a:bodyPr>
            <a:normAutofit/>
          </a:bodyPr>
          <a:lstStyle/>
          <a:p>
            <a:r>
              <a:rPr lang="en-CA" dirty="0"/>
              <a:t>Hypothesis Testing Research</a:t>
            </a:r>
          </a:p>
        </p:txBody>
      </p:sp>
      <p:sp>
        <p:nvSpPr>
          <p:cNvPr id="3" name="Content Placeholder 2">
            <a:extLst>
              <a:ext uri="{FF2B5EF4-FFF2-40B4-BE49-F238E27FC236}">
                <a16:creationId xmlns:a16="http://schemas.microsoft.com/office/drawing/2014/main" id="{782FF8B3-38A7-4D38-8B74-37D406D0EF8C}"/>
              </a:ext>
            </a:extLst>
          </p:cNvPr>
          <p:cNvSpPr>
            <a:spLocks noGrp="1"/>
          </p:cNvSpPr>
          <p:nvPr>
            <p:ph idx="1"/>
          </p:nvPr>
        </p:nvSpPr>
        <p:spPr>
          <a:xfrm>
            <a:off x="913795" y="1732449"/>
            <a:ext cx="5546272" cy="4058751"/>
          </a:xfrm>
        </p:spPr>
        <p:txBody>
          <a:bodyPr anchor="ctr">
            <a:normAutofit/>
          </a:bodyPr>
          <a:lstStyle/>
          <a:p>
            <a:r>
              <a:rPr lang="en-CA" sz="2800" dirty="0"/>
              <a:t>Falsification and scientific reasoning</a:t>
            </a:r>
          </a:p>
          <a:p>
            <a:r>
              <a:rPr lang="en-CA" sz="2800" dirty="0"/>
              <a:t>Two major paradigms:</a:t>
            </a:r>
          </a:p>
          <a:p>
            <a:pPr lvl="1"/>
            <a:r>
              <a:rPr lang="en-CA" sz="2400" dirty="0"/>
              <a:t>Wason 2-4-6 test (1960)</a:t>
            </a:r>
          </a:p>
          <a:p>
            <a:pPr lvl="1"/>
            <a:r>
              <a:rPr lang="en-CA" sz="2400" dirty="0"/>
              <a:t>Snyder and Swann (1978)</a:t>
            </a:r>
          </a:p>
          <a:p>
            <a:endParaRPr lang="en-CA" sz="2800" dirty="0"/>
          </a:p>
          <a:p>
            <a:endParaRPr lang="en-CA" sz="2800" dirty="0"/>
          </a:p>
        </p:txBody>
      </p:sp>
    </p:spTree>
    <p:extLst>
      <p:ext uri="{BB962C8B-B14F-4D97-AF65-F5344CB8AC3E}">
        <p14:creationId xmlns:p14="http://schemas.microsoft.com/office/powerpoint/2010/main" val="110147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B65-B66D-45D3-B755-8F888D7C8BEC}"/>
              </a:ext>
            </a:extLst>
          </p:cNvPr>
          <p:cNvSpPr>
            <a:spLocks noGrp="1"/>
          </p:cNvSpPr>
          <p:nvPr>
            <p:ph type="title"/>
          </p:nvPr>
        </p:nvSpPr>
        <p:spPr/>
        <p:txBody>
          <a:bodyPr/>
          <a:lstStyle/>
          <a:p>
            <a:r>
              <a:rPr lang="en-CA" dirty="0"/>
              <a:t>The Wason 2-4-6 Task</a:t>
            </a:r>
          </a:p>
        </p:txBody>
      </p:sp>
      <p:graphicFrame>
        <p:nvGraphicFramePr>
          <p:cNvPr id="4" name="Content Placeholder 3">
            <a:extLst>
              <a:ext uri="{FF2B5EF4-FFF2-40B4-BE49-F238E27FC236}">
                <a16:creationId xmlns:a16="http://schemas.microsoft.com/office/drawing/2014/main" id="{E927A56C-9DB2-4497-BD90-28EBB223BBF2}"/>
              </a:ext>
            </a:extLst>
          </p:cNvPr>
          <p:cNvGraphicFramePr>
            <a:graphicFrameLocks noGrp="1"/>
          </p:cNvGraphicFramePr>
          <p:nvPr>
            <p:ph idx="1"/>
            <p:extLst>
              <p:ext uri="{D42A27DB-BD31-4B8C-83A1-F6EECF244321}">
                <p14:modId xmlns:p14="http://schemas.microsoft.com/office/powerpoint/2010/main" val="1617752814"/>
              </p:ext>
            </p:extLst>
          </p:nvPr>
        </p:nvGraphicFramePr>
        <p:xfrm>
          <a:off x="914400" y="1731963"/>
          <a:ext cx="10353676" cy="3291449"/>
        </p:xfrm>
        <a:graphic>
          <a:graphicData uri="http://schemas.openxmlformats.org/drawingml/2006/table">
            <a:tbl>
              <a:tblPr firstRow="1" bandRow="1">
                <a:tableStyleId>{5C22544A-7EE6-4342-B048-85BDC9FD1C3A}</a:tableStyleId>
              </a:tblPr>
              <a:tblGrid>
                <a:gridCol w="2588419">
                  <a:extLst>
                    <a:ext uri="{9D8B030D-6E8A-4147-A177-3AD203B41FA5}">
                      <a16:colId xmlns:a16="http://schemas.microsoft.com/office/drawing/2014/main" val="2037883910"/>
                    </a:ext>
                  </a:extLst>
                </a:gridCol>
                <a:gridCol w="2588419">
                  <a:extLst>
                    <a:ext uri="{9D8B030D-6E8A-4147-A177-3AD203B41FA5}">
                      <a16:colId xmlns:a16="http://schemas.microsoft.com/office/drawing/2014/main" val="2328186911"/>
                    </a:ext>
                  </a:extLst>
                </a:gridCol>
                <a:gridCol w="2588419">
                  <a:extLst>
                    <a:ext uri="{9D8B030D-6E8A-4147-A177-3AD203B41FA5}">
                      <a16:colId xmlns:a16="http://schemas.microsoft.com/office/drawing/2014/main" val="3965247248"/>
                    </a:ext>
                  </a:extLst>
                </a:gridCol>
                <a:gridCol w="2588419">
                  <a:extLst>
                    <a:ext uri="{9D8B030D-6E8A-4147-A177-3AD203B41FA5}">
                      <a16:colId xmlns:a16="http://schemas.microsoft.com/office/drawing/2014/main" val="2144314498"/>
                    </a:ext>
                  </a:extLst>
                </a:gridCol>
              </a:tblGrid>
              <a:tr h="470207">
                <a:tc>
                  <a:txBody>
                    <a:bodyPr/>
                    <a:lstStyle/>
                    <a:p>
                      <a:pPr algn="ctr"/>
                      <a:r>
                        <a:rPr lang="en-CA" dirty="0"/>
                        <a:t>Numbers</a:t>
                      </a:r>
                    </a:p>
                  </a:txBody>
                  <a:tcPr/>
                </a:tc>
                <a:tc>
                  <a:txBody>
                    <a:bodyPr/>
                    <a:lstStyle/>
                    <a:p>
                      <a:pPr algn="ctr"/>
                      <a:r>
                        <a:rPr lang="en-CA" dirty="0"/>
                        <a:t>Reasons for choice</a:t>
                      </a:r>
                    </a:p>
                  </a:txBody>
                  <a:tcPr/>
                </a:tc>
                <a:tc>
                  <a:txBody>
                    <a:bodyPr/>
                    <a:lstStyle/>
                    <a:p>
                      <a:pPr algn="ctr"/>
                      <a:r>
                        <a:rPr lang="en-CA" dirty="0"/>
                        <a:t>Conforms</a:t>
                      </a:r>
                    </a:p>
                  </a:txBody>
                  <a:tcPr/>
                </a:tc>
                <a:tc>
                  <a:txBody>
                    <a:bodyPr/>
                    <a:lstStyle/>
                    <a:p>
                      <a:pPr algn="ctr"/>
                      <a:r>
                        <a:rPr lang="en-CA" dirty="0"/>
                        <a:t>Does not conform</a:t>
                      </a:r>
                    </a:p>
                  </a:txBody>
                  <a:tcPr/>
                </a:tc>
                <a:extLst>
                  <a:ext uri="{0D108BD9-81ED-4DB2-BD59-A6C34878D82A}">
                    <a16:rowId xmlns:a16="http://schemas.microsoft.com/office/drawing/2014/main" val="951556603"/>
                  </a:ext>
                </a:extLst>
              </a:tr>
              <a:tr h="470207">
                <a:tc>
                  <a:txBody>
                    <a:bodyPr/>
                    <a:lstStyle/>
                    <a:p>
                      <a:pPr algn="ctr"/>
                      <a:r>
                        <a:rPr lang="en-CA" dirty="0"/>
                        <a:t>2 – 4 – 6</a:t>
                      </a:r>
                    </a:p>
                  </a:txBody>
                  <a:tcPr/>
                </a:tc>
                <a:tc>
                  <a:txBody>
                    <a:bodyPr/>
                    <a:lstStyle/>
                    <a:p>
                      <a:endParaRPr lang="en-CA" dirty="0"/>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dirty="0"/>
                    </a:p>
                  </a:txBody>
                  <a:tcPr/>
                </a:tc>
                <a:extLst>
                  <a:ext uri="{0D108BD9-81ED-4DB2-BD59-A6C34878D82A}">
                    <a16:rowId xmlns:a16="http://schemas.microsoft.com/office/drawing/2014/main" val="3552046423"/>
                  </a:ext>
                </a:extLst>
              </a:tr>
              <a:tr h="470207">
                <a:tc>
                  <a:txBody>
                    <a:bodyPr/>
                    <a:lstStyle/>
                    <a:p>
                      <a:pPr algn="ctr"/>
                      <a:r>
                        <a:rPr lang="en-CA" dirty="0"/>
                        <a:t>4 –  6 – 8 </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a:p>
                  </a:txBody>
                  <a:tcPr/>
                </a:tc>
                <a:extLst>
                  <a:ext uri="{0D108BD9-81ED-4DB2-BD59-A6C34878D82A}">
                    <a16:rowId xmlns:a16="http://schemas.microsoft.com/office/drawing/2014/main" val="3462621184"/>
                  </a:ext>
                </a:extLst>
              </a:tr>
              <a:tr h="470207">
                <a:tc>
                  <a:txBody>
                    <a:bodyPr/>
                    <a:lstStyle/>
                    <a:p>
                      <a:pPr algn="ctr"/>
                      <a:r>
                        <a:rPr lang="en-CA" dirty="0"/>
                        <a:t>12 – 14 – 16 </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a:p>
                  </a:txBody>
                  <a:tcPr/>
                </a:tc>
                <a:extLst>
                  <a:ext uri="{0D108BD9-81ED-4DB2-BD59-A6C34878D82A}">
                    <a16:rowId xmlns:a16="http://schemas.microsoft.com/office/drawing/2014/main" val="2604556396"/>
                  </a:ext>
                </a:extLst>
              </a:tr>
              <a:tr h="470207">
                <a:tc>
                  <a:txBody>
                    <a:bodyPr/>
                    <a:lstStyle/>
                    <a:p>
                      <a:pPr algn="ctr"/>
                      <a:r>
                        <a:rPr lang="en-CA" dirty="0"/>
                        <a:t>56 – 58 – 60 </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a:p>
                  </a:txBody>
                  <a:tcPr/>
                </a:tc>
                <a:extLst>
                  <a:ext uri="{0D108BD9-81ED-4DB2-BD59-A6C34878D82A}">
                    <a16:rowId xmlns:a16="http://schemas.microsoft.com/office/drawing/2014/main" val="3310879620"/>
                  </a:ext>
                </a:extLst>
              </a:tr>
              <a:tr h="470207">
                <a:tc>
                  <a:txBody>
                    <a:bodyPr/>
                    <a:lstStyle/>
                    <a:p>
                      <a:pPr algn="ctr"/>
                      <a:r>
                        <a:rPr lang="en-CA" dirty="0"/>
                        <a:t>100 – 102 – 104</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a:p>
                  </a:txBody>
                  <a:tcPr/>
                </a:tc>
                <a:extLst>
                  <a:ext uri="{0D108BD9-81ED-4DB2-BD59-A6C34878D82A}">
                    <a16:rowId xmlns:a16="http://schemas.microsoft.com/office/drawing/2014/main" val="442209748"/>
                  </a:ext>
                </a:extLst>
              </a:tr>
              <a:tr h="470207">
                <a:tc gridSpan="4">
                  <a:txBody>
                    <a:bodyPr/>
                    <a:lstStyle/>
                    <a:p>
                      <a:r>
                        <a:rPr lang="en-CA" dirty="0"/>
                        <a:t>Rule is even numbers ascending by 2: </a:t>
                      </a:r>
                      <a:r>
                        <a:rPr lang="en-CA" dirty="0">
                          <a:solidFill>
                            <a:srgbClr val="FF0000"/>
                          </a:solidFill>
                        </a:rPr>
                        <a:t>WRONG</a:t>
                      </a:r>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1422753344"/>
                  </a:ext>
                </a:extLst>
              </a:tr>
            </a:tbl>
          </a:graphicData>
        </a:graphic>
      </p:graphicFrame>
      <p:sp>
        <p:nvSpPr>
          <p:cNvPr id="5" name="Text Placeholder 4">
            <a:extLst>
              <a:ext uri="{FF2B5EF4-FFF2-40B4-BE49-F238E27FC236}">
                <a16:creationId xmlns:a16="http://schemas.microsoft.com/office/drawing/2014/main" id="{6F7B8302-8DB2-456D-A16C-630BAA89E5AD}"/>
              </a:ext>
            </a:extLst>
          </p:cNvPr>
          <p:cNvSpPr txBox="1">
            <a:spLocks/>
          </p:cNvSpPr>
          <p:nvPr/>
        </p:nvSpPr>
        <p:spPr>
          <a:xfrm>
            <a:off x="913794" y="5175323"/>
            <a:ext cx="10353763" cy="1489496"/>
          </a:xfrm>
          <a:prstGeom prst="rect">
            <a:avLst/>
          </a:prstGeom>
        </p:spPr>
        <p:txBody>
          <a:bodyPr anchor="b"/>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Wason, P. C. (1960). On the failure to eliminate hypotheses in a conceptual task. </a:t>
            </a:r>
            <a:r>
              <a:rPr lang="en-CA" sz="1600" i="1" dirty="0">
                <a:effectLst/>
              </a:rPr>
              <a:t>Quarterly Journal of Experimental 	Psychology</a:t>
            </a:r>
            <a:r>
              <a:rPr lang="en-CA" sz="1600" dirty="0">
                <a:effectLst/>
              </a:rPr>
              <a:t>, 7(3), 129-140.</a:t>
            </a:r>
          </a:p>
          <a:p>
            <a:pPr marL="36900" indent="0">
              <a:buNone/>
            </a:pPr>
            <a:endParaRPr lang="en-CA" dirty="0"/>
          </a:p>
        </p:txBody>
      </p:sp>
    </p:spTree>
    <p:extLst>
      <p:ext uri="{BB962C8B-B14F-4D97-AF65-F5344CB8AC3E}">
        <p14:creationId xmlns:p14="http://schemas.microsoft.com/office/powerpoint/2010/main" val="17062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B65-B66D-45D3-B755-8F888D7C8BEC}"/>
              </a:ext>
            </a:extLst>
          </p:cNvPr>
          <p:cNvSpPr>
            <a:spLocks noGrp="1"/>
          </p:cNvSpPr>
          <p:nvPr>
            <p:ph type="title"/>
          </p:nvPr>
        </p:nvSpPr>
        <p:spPr/>
        <p:txBody>
          <a:bodyPr/>
          <a:lstStyle/>
          <a:p>
            <a:r>
              <a:rPr lang="en-CA" dirty="0"/>
              <a:t>The Wason 2-4-6 Task</a:t>
            </a:r>
          </a:p>
        </p:txBody>
      </p:sp>
      <p:graphicFrame>
        <p:nvGraphicFramePr>
          <p:cNvPr id="4" name="Content Placeholder 3">
            <a:extLst>
              <a:ext uri="{FF2B5EF4-FFF2-40B4-BE49-F238E27FC236}">
                <a16:creationId xmlns:a16="http://schemas.microsoft.com/office/drawing/2014/main" id="{E927A56C-9DB2-4497-BD90-28EBB223BBF2}"/>
              </a:ext>
            </a:extLst>
          </p:cNvPr>
          <p:cNvGraphicFramePr>
            <a:graphicFrameLocks noGrp="1"/>
          </p:cNvGraphicFramePr>
          <p:nvPr>
            <p:ph idx="1"/>
            <p:extLst>
              <p:ext uri="{D42A27DB-BD31-4B8C-83A1-F6EECF244321}">
                <p14:modId xmlns:p14="http://schemas.microsoft.com/office/powerpoint/2010/main" val="2111552465"/>
              </p:ext>
            </p:extLst>
          </p:nvPr>
        </p:nvGraphicFramePr>
        <p:xfrm>
          <a:off x="914400" y="1731963"/>
          <a:ext cx="10353676" cy="3291449"/>
        </p:xfrm>
        <a:graphic>
          <a:graphicData uri="http://schemas.openxmlformats.org/drawingml/2006/table">
            <a:tbl>
              <a:tblPr firstRow="1" bandRow="1">
                <a:tableStyleId>{5C22544A-7EE6-4342-B048-85BDC9FD1C3A}</a:tableStyleId>
              </a:tblPr>
              <a:tblGrid>
                <a:gridCol w="2588419">
                  <a:extLst>
                    <a:ext uri="{9D8B030D-6E8A-4147-A177-3AD203B41FA5}">
                      <a16:colId xmlns:a16="http://schemas.microsoft.com/office/drawing/2014/main" val="2037883910"/>
                    </a:ext>
                  </a:extLst>
                </a:gridCol>
                <a:gridCol w="2588419">
                  <a:extLst>
                    <a:ext uri="{9D8B030D-6E8A-4147-A177-3AD203B41FA5}">
                      <a16:colId xmlns:a16="http://schemas.microsoft.com/office/drawing/2014/main" val="2328186911"/>
                    </a:ext>
                  </a:extLst>
                </a:gridCol>
                <a:gridCol w="2588419">
                  <a:extLst>
                    <a:ext uri="{9D8B030D-6E8A-4147-A177-3AD203B41FA5}">
                      <a16:colId xmlns:a16="http://schemas.microsoft.com/office/drawing/2014/main" val="3965247248"/>
                    </a:ext>
                  </a:extLst>
                </a:gridCol>
                <a:gridCol w="2588419">
                  <a:extLst>
                    <a:ext uri="{9D8B030D-6E8A-4147-A177-3AD203B41FA5}">
                      <a16:colId xmlns:a16="http://schemas.microsoft.com/office/drawing/2014/main" val="2144314498"/>
                    </a:ext>
                  </a:extLst>
                </a:gridCol>
              </a:tblGrid>
              <a:tr h="470207">
                <a:tc>
                  <a:txBody>
                    <a:bodyPr/>
                    <a:lstStyle/>
                    <a:p>
                      <a:pPr algn="ctr"/>
                      <a:r>
                        <a:rPr lang="en-CA" dirty="0"/>
                        <a:t>Numbers</a:t>
                      </a:r>
                    </a:p>
                  </a:txBody>
                  <a:tcPr/>
                </a:tc>
                <a:tc>
                  <a:txBody>
                    <a:bodyPr/>
                    <a:lstStyle/>
                    <a:p>
                      <a:pPr algn="ctr"/>
                      <a:r>
                        <a:rPr lang="en-CA" dirty="0"/>
                        <a:t>Reasons for choice</a:t>
                      </a:r>
                    </a:p>
                  </a:txBody>
                  <a:tcPr/>
                </a:tc>
                <a:tc>
                  <a:txBody>
                    <a:bodyPr/>
                    <a:lstStyle/>
                    <a:p>
                      <a:pPr algn="ctr"/>
                      <a:r>
                        <a:rPr lang="en-CA" dirty="0"/>
                        <a:t>Conforms</a:t>
                      </a:r>
                    </a:p>
                  </a:txBody>
                  <a:tcPr/>
                </a:tc>
                <a:tc>
                  <a:txBody>
                    <a:bodyPr/>
                    <a:lstStyle/>
                    <a:p>
                      <a:pPr algn="ctr"/>
                      <a:r>
                        <a:rPr lang="en-CA" dirty="0"/>
                        <a:t>Does not conform</a:t>
                      </a:r>
                    </a:p>
                  </a:txBody>
                  <a:tcPr/>
                </a:tc>
                <a:extLst>
                  <a:ext uri="{0D108BD9-81ED-4DB2-BD59-A6C34878D82A}">
                    <a16:rowId xmlns:a16="http://schemas.microsoft.com/office/drawing/2014/main" val="951556603"/>
                  </a:ext>
                </a:extLst>
              </a:tr>
              <a:tr h="470207">
                <a:tc>
                  <a:txBody>
                    <a:bodyPr/>
                    <a:lstStyle/>
                    <a:p>
                      <a:pPr algn="ctr"/>
                      <a:r>
                        <a:rPr lang="en-CA" dirty="0"/>
                        <a:t>2 – 4 – 6</a:t>
                      </a:r>
                    </a:p>
                  </a:txBody>
                  <a:tcPr/>
                </a:tc>
                <a:tc>
                  <a:txBody>
                    <a:bodyPr/>
                    <a:lstStyle/>
                    <a:p>
                      <a:endParaRPr lang="en-CA" dirty="0"/>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dirty="0"/>
                    </a:p>
                  </a:txBody>
                  <a:tcPr/>
                </a:tc>
                <a:extLst>
                  <a:ext uri="{0D108BD9-81ED-4DB2-BD59-A6C34878D82A}">
                    <a16:rowId xmlns:a16="http://schemas.microsoft.com/office/drawing/2014/main" val="3552046423"/>
                  </a:ext>
                </a:extLst>
              </a:tr>
              <a:tr h="470207">
                <a:tc>
                  <a:txBody>
                    <a:bodyPr/>
                    <a:lstStyle/>
                    <a:p>
                      <a:pPr algn="ctr"/>
                      <a:r>
                        <a:rPr lang="en-CA" dirty="0"/>
                        <a:t>4 –  6 – 8 </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a:p>
                  </a:txBody>
                  <a:tcPr/>
                </a:tc>
                <a:extLst>
                  <a:ext uri="{0D108BD9-81ED-4DB2-BD59-A6C34878D82A}">
                    <a16:rowId xmlns:a16="http://schemas.microsoft.com/office/drawing/2014/main" val="3462621184"/>
                  </a:ext>
                </a:extLst>
              </a:tr>
              <a:tr h="470207">
                <a:tc>
                  <a:txBody>
                    <a:bodyPr/>
                    <a:lstStyle/>
                    <a:p>
                      <a:pPr algn="ctr"/>
                      <a:r>
                        <a:rPr lang="en-CA" dirty="0"/>
                        <a:t>1 – 3 – 5 </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dirty="0"/>
                    </a:p>
                  </a:txBody>
                  <a:tcPr/>
                </a:tc>
                <a:extLst>
                  <a:ext uri="{0D108BD9-81ED-4DB2-BD59-A6C34878D82A}">
                    <a16:rowId xmlns:a16="http://schemas.microsoft.com/office/drawing/2014/main" val="2604556396"/>
                  </a:ext>
                </a:extLst>
              </a:tr>
              <a:tr h="470207">
                <a:tc>
                  <a:txBody>
                    <a:bodyPr/>
                    <a:lstStyle/>
                    <a:p>
                      <a:pPr algn="ctr"/>
                      <a:r>
                        <a:rPr lang="en-CA" dirty="0"/>
                        <a:t>1 – 2 – 3</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dirty="0"/>
                    </a:p>
                  </a:txBody>
                  <a:tcPr/>
                </a:tc>
                <a:extLst>
                  <a:ext uri="{0D108BD9-81ED-4DB2-BD59-A6C34878D82A}">
                    <a16:rowId xmlns:a16="http://schemas.microsoft.com/office/drawing/2014/main" val="3310879620"/>
                  </a:ext>
                </a:extLst>
              </a:tr>
              <a:tr h="470207">
                <a:tc>
                  <a:txBody>
                    <a:bodyPr/>
                    <a:lstStyle/>
                    <a:p>
                      <a:pPr algn="ctr"/>
                      <a:r>
                        <a:rPr lang="en-CA" dirty="0"/>
                        <a:t>4 – 7 – 12</a:t>
                      </a:r>
                    </a:p>
                  </a:txBody>
                  <a:tcPr/>
                </a:tc>
                <a:tc>
                  <a:txBody>
                    <a:bodyPr/>
                    <a:lstStyle/>
                    <a:p>
                      <a:r>
                        <a:rPr lang="en-CA" dirty="0"/>
                        <a:t>Testing if rule works</a:t>
                      </a:r>
                    </a:p>
                  </a:txBody>
                  <a:tcPr/>
                </a:tc>
                <a:tc>
                  <a:txBody>
                    <a:bodyPr/>
                    <a:lstStyle/>
                    <a:p>
                      <a:pPr marL="285750" indent="-285750" algn="ctr">
                        <a:buFont typeface="Wingdings" panose="05000000000000000000" pitchFamily="2" charset="2"/>
                        <a:buChar char="ü"/>
                      </a:pPr>
                      <a:r>
                        <a:rPr lang="en-CA" dirty="0"/>
                        <a:t> </a:t>
                      </a:r>
                    </a:p>
                  </a:txBody>
                  <a:tcPr/>
                </a:tc>
                <a:tc>
                  <a:txBody>
                    <a:bodyPr/>
                    <a:lstStyle/>
                    <a:p>
                      <a:endParaRPr lang="en-CA"/>
                    </a:p>
                  </a:txBody>
                  <a:tcPr/>
                </a:tc>
                <a:extLst>
                  <a:ext uri="{0D108BD9-81ED-4DB2-BD59-A6C34878D82A}">
                    <a16:rowId xmlns:a16="http://schemas.microsoft.com/office/drawing/2014/main" val="442209748"/>
                  </a:ext>
                </a:extLst>
              </a:tr>
              <a:tr h="470207">
                <a:tc gridSpan="4">
                  <a:txBody>
                    <a:bodyPr/>
                    <a:lstStyle/>
                    <a:p>
                      <a:r>
                        <a:rPr lang="en-CA" dirty="0"/>
                        <a:t>Rule is any ascending numbers: </a:t>
                      </a:r>
                      <a:r>
                        <a:rPr lang="en-CA" dirty="0">
                          <a:solidFill>
                            <a:srgbClr val="00B050"/>
                          </a:solidFill>
                        </a:rPr>
                        <a:t>CORRECT</a:t>
                      </a:r>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1422753344"/>
                  </a:ext>
                </a:extLst>
              </a:tr>
            </a:tbl>
          </a:graphicData>
        </a:graphic>
      </p:graphicFrame>
      <p:sp>
        <p:nvSpPr>
          <p:cNvPr id="5" name="Text Placeholder 4">
            <a:extLst>
              <a:ext uri="{FF2B5EF4-FFF2-40B4-BE49-F238E27FC236}">
                <a16:creationId xmlns:a16="http://schemas.microsoft.com/office/drawing/2014/main" id="{6F7B8302-8DB2-456D-A16C-630BAA89E5AD}"/>
              </a:ext>
            </a:extLst>
          </p:cNvPr>
          <p:cNvSpPr txBox="1">
            <a:spLocks/>
          </p:cNvSpPr>
          <p:nvPr/>
        </p:nvSpPr>
        <p:spPr>
          <a:xfrm>
            <a:off x="913794" y="5175323"/>
            <a:ext cx="10353763" cy="1489496"/>
          </a:xfrm>
          <a:prstGeom prst="rect">
            <a:avLst/>
          </a:prstGeom>
        </p:spPr>
        <p:txBody>
          <a:bodyPr anchor="b"/>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Wason, P. C. (1960). On the failure to eliminate hypotheses in a conceptual task. </a:t>
            </a:r>
            <a:r>
              <a:rPr lang="en-CA" sz="1600" i="1" dirty="0">
                <a:effectLst/>
              </a:rPr>
              <a:t>Quarterly Journal of Experimental 	Psychology</a:t>
            </a:r>
            <a:r>
              <a:rPr lang="en-CA" sz="1600" dirty="0">
                <a:effectLst/>
              </a:rPr>
              <a:t>, 7(3), 129-140.</a:t>
            </a:r>
          </a:p>
          <a:p>
            <a:pPr marL="36900" indent="0">
              <a:buNone/>
            </a:pPr>
            <a:endParaRPr lang="en-CA" dirty="0"/>
          </a:p>
        </p:txBody>
      </p:sp>
    </p:spTree>
    <p:extLst>
      <p:ext uri="{BB962C8B-B14F-4D97-AF65-F5344CB8AC3E}">
        <p14:creationId xmlns:p14="http://schemas.microsoft.com/office/powerpoint/2010/main" val="95256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108D-235F-4628-95BA-2E19550FFEE1}"/>
              </a:ext>
            </a:extLst>
          </p:cNvPr>
          <p:cNvSpPr>
            <a:spLocks noGrp="1"/>
          </p:cNvSpPr>
          <p:nvPr>
            <p:ph type="title"/>
          </p:nvPr>
        </p:nvSpPr>
        <p:spPr/>
        <p:txBody>
          <a:bodyPr/>
          <a:lstStyle/>
          <a:p>
            <a:r>
              <a:rPr lang="en-CA" dirty="0"/>
              <a:t>Responses to 2-4-6 Task</a:t>
            </a:r>
          </a:p>
        </p:txBody>
      </p:sp>
      <p:sp>
        <p:nvSpPr>
          <p:cNvPr id="3" name="Content Placeholder 2">
            <a:extLst>
              <a:ext uri="{FF2B5EF4-FFF2-40B4-BE49-F238E27FC236}">
                <a16:creationId xmlns:a16="http://schemas.microsoft.com/office/drawing/2014/main" id="{0553EA2F-306C-4A84-ADA4-C3A954C2F3FF}"/>
              </a:ext>
            </a:extLst>
          </p:cNvPr>
          <p:cNvSpPr>
            <a:spLocks noGrp="1"/>
          </p:cNvSpPr>
          <p:nvPr>
            <p:ph idx="1"/>
          </p:nvPr>
        </p:nvSpPr>
        <p:spPr/>
        <p:txBody>
          <a:bodyPr>
            <a:normAutofit/>
          </a:bodyPr>
          <a:lstStyle/>
          <a:p>
            <a:pPr marL="36900" indent="0">
              <a:buNone/>
            </a:pPr>
            <a:r>
              <a:rPr lang="en-CA" sz="3600" dirty="0"/>
              <a:t>Klayman and Ha </a:t>
            </a:r>
          </a:p>
          <a:p>
            <a:r>
              <a:rPr lang="en-CA" sz="2800" dirty="0"/>
              <a:t>Both positive and negative strategies pragmatic given context</a:t>
            </a:r>
          </a:p>
          <a:p>
            <a:r>
              <a:rPr lang="en-CA" sz="2800" dirty="0"/>
              <a:t>Positive tests can demonstrate sufficiency</a:t>
            </a:r>
          </a:p>
          <a:p>
            <a:r>
              <a:rPr lang="en-CA" sz="2800" dirty="0"/>
              <a:t>Negative tests can demonstrate necessity </a:t>
            </a:r>
          </a:p>
          <a:p>
            <a:r>
              <a:rPr lang="en-CA" sz="2800" dirty="0"/>
              <a:t>Sufficiency weighted more than necessity</a:t>
            </a:r>
          </a:p>
        </p:txBody>
      </p:sp>
      <p:sp>
        <p:nvSpPr>
          <p:cNvPr id="5" name="Text Placeholder 4">
            <a:extLst>
              <a:ext uri="{FF2B5EF4-FFF2-40B4-BE49-F238E27FC236}">
                <a16:creationId xmlns:a16="http://schemas.microsoft.com/office/drawing/2014/main" id="{8ACAC8E7-5AA5-4BFC-A818-F0EF941ABD08}"/>
              </a:ext>
            </a:extLst>
          </p:cNvPr>
          <p:cNvSpPr txBox="1">
            <a:spLocks/>
          </p:cNvSpPr>
          <p:nvPr/>
        </p:nvSpPr>
        <p:spPr>
          <a:xfrm>
            <a:off x="913794" y="5175323"/>
            <a:ext cx="10353763" cy="1489496"/>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Klayman, J, &amp; Ha, Y.-W. (1987). Confirmation, disconfirmation, and information in hypothesis testing. </a:t>
            </a:r>
            <a:r>
              <a:rPr lang="en-CA" sz="1600" i="1" dirty="0">
                <a:effectLst/>
              </a:rPr>
              <a:t>Psychological 	Review</a:t>
            </a:r>
            <a:r>
              <a:rPr lang="en-CA" sz="1600" dirty="0">
                <a:effectLst/>
              </a:rPr>
              <a:t>, 94(2), 211-228.</a:t>
            </a:r>
            <a:endParaRPr lang="en-CA" dirty="0"/>
          </a:p>
        </p:txBody>
      </p:sp>
    </p:spTree>
    <p:extLst>
      <p:ext uri="{BB962C8B-B14F-4D97-AF65-F5344CB8AC3E}">
        <p14:creationId xmlns:p14="http://schemas.microsoft.com/office/powerpoint/2010/main" val="248210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108D-235F-4628-95BA-2E19550FFEE1}"/>
              </a:ext>
            </a:extLst>
          </p:cNvPr>
          <p:cNvSpPr>
            <a:spLocks noGrp="1"/>
          </p:cNvSpPr>
          <p:nvPr>
            <p:ph type="title"/>
          </p:nvPr>
        </p:nvSpPr>
        <p:spPr/>
        <p:txBody>
          <a:bodyPr/>
          <a:lstStyle/>
          <a:p>
            <a:r>
              <a:rPr lang="en-CA" dirty="0"/>
              <a:t>Responses to 2-4-6 Task</a:t>
            </a:r>
          </a:p>
        </p:txBody>
      </p:sp>
      <p:sp>
        <p:nvSpPr>
          <p:cNvPr id="3" name="Content Placeholder 2">
            <a:extLst>
              <a:ext uri="{FF2B5EF4-FFF2-40B4-BE49-F238E27FC236}">
                <a16:creationId xmlns:a16="http://schemas.microsoft.com/office/drawing/2014/main" id="{0553EA2F-306C-4A84-ADA4-C3A954C2F3FF}"/>
              </a:ext>
            </a:extLst>
          </p:cNvPr>
          <p:cNvSpPr>
            <a:spLocks noGrp="1"/>
          </p:cNvSpPr>
          <p:nvPr>
            <p:ph idx="1"/>
          </p:nvPr>
        </p:nvSpPr>
        <p:spPr/>
        <p:txBody>
          <a:bodyPr>
            <a:normAutofit/>
          </a:bodyPr>
          <a:lstStyle/>
          <a:p>
            <a:pPr marL="36900" indent="0">
              <a:buNone/>
            </a:pPr>
            <a:r>
              <a:rPr lang="en-CA" sz="3600" dirty="0"/>
              <a:t>Klayman and Ha (Continued)</a:t>
            </a:r>
          </a:p>
          <a:p>
            <a:pPr marL="36900" indent="-457200">
              <a:buNone/>
            </a:pPr>
            <a:r>
              <a:rPr lang="en-CA" sz="2800" dirty="0"/>
              <a:t>“[W]hen concrete, task-specific information is lacking, or cognitive 	demands are high, people rely on the positive test strategy as a 	general default heuristic.”</a:t>
            </a:r>
          </a:p>
          <a:p>
            <a:r>
              <a:rPr lang="en-CA" sz="2800" dirty="0"/>
              <a:t>Conclusive rule tests rarely possible in real world</a:t>
            </a:r>
          </a:p>
          <a:p>
            <a:r>
              <a:rPr lang="en-CA" sz="2800" dirty="0"/>
              <a:t>Positive tests more pragmatic default</a:t>
            </a:r>
          </a:p>
        </p:txBody>
      </p:sp>
      <p:sp>
        <p:nvSpPr>
          <p:cNvPr id="4" name="Text Placeholder 4">
            <a:extLst>
              <a:ext uri="{FF2B5EF4-FFF2-40B4-BE49-F238E27FC236}">
                <a16:creationId xmlns:a16="http://schemas.microsoft.com/office/drawing/2014/main" id="{CDB2CDA1-C011-45AA-9776-72D0CE931852}"/>
              </a:ext>
            </a:extLst>
          </p:cNvPr>
          <p:cNvSpPr txBox="1">
            <a:spLocks/>
          </p:cNvSpPr>
          <p:nvPr/>
        </p:nvSpPr>
        <p:spPr>
          <a:xfrm>
            <a:off x="913794" y="5175323"/>
            <a:ext cx="10353763" cy="1489496"/>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600" dirty="0">
                <a:effectLst/>
              </a:rPr>
              <a:t>Klayman, J, &amp; Ha, Y.-W. (1987). Confirmation, disconfirmation, and information in hypothesis testing. </a:t>
            </a:r>
            <a:r>
              <a:rPr lang="en-CA" sz="1600" i="1" dirty="0">
                <a:effectLst/>
              </a:rPr>
              <a:t>Psychological 	Review</a:t>
            </a:r>
            <a:r>
              <a:rPr lang="en-CA" sz="1600" dirty="0">
                <a:effectLst/>
              </a:rPr>
              <a:t>, 94(2), 211-228.</a:t>
            </a:r>
            <a:endParaRPr lang="en-CA" dirty="0"/>
          </a:p>
        </p:txBody>
      </p:sp>
    </p:spTree>
    <p:extLst>
      <p:ext uri="{BB962C8B-B14F-4D97-AF65-F5344CB8AC3E}">
        <p14:creationId xmlns:p14="http://schemas.microsoft.com/office/powerpoint/2010/main" val="398181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7B92-CF6A-42FF-80D1-33003D924F26}"/>
              </a:ext>
            </a:extLst>
          </p:cNvPr>
          <p:cNvSpPr>
            <a:spLocks noGrp="1"/>
          </p:cNvSpPr>
          <p:nvPr>
            <p:ph type="title"/>
          </p:nvPr>
        </p:nvSpPr>
        <p:spPr/>
        <p:txBody>
          <a:bodyPr/>
          <a:lstStyle/>
          <a:p>
            <a:r>
              <a:rPr lang="en-CA" dirty="0"/>
              <a:t>Responses to 2-4-6 Task</a:t>
            </a:r>
          </a:p>
        </p:txBody>
      </p:sp>
      <p:sp>
        <p:nvSpPr>
          <p:cNvPr id="3" name="Content Placeholder 2">
            <a:extLst>
              <a:ext uri="{FF2B5EF4-FFF2-40B4-BE49-F238E27FC236}">
                <a16:creationId xmlns:a16="http://schemas.microsoft.com/office/drawing/2014/main" id="{EF125589-85E6-4C3E-8C7B-9107F075876A}"/>
              </a:ext>
            </a:extLst>
          </p:cNvPr>
          <p:cNvSpPr>
            <a:spLocks noGrp="1"/>
          </p:cNvSpPr>
          <p:nvPr>
            <p:ph idx="1"/>
          </p:nvPr>
        </p:nvSpPr>
        <p:spPr/>
        <p:txBody>
          <a:bodyPr>
            <a:normAutofit/>
          </a:bodyPr>
          <a:lstStyle/>
          <a:p>
            <a:r>
              <a:rPr lang="en-CA" sz="3200" dirty="0"/>
              <a:t>Improved performance on 2-4-6 task when:</a:t>
            </a:r>
          </a:p>
          <a:p>
            <a:pPr lvl="1"/>
            <a:r>
              <a:rPr lang="en-CA" sz="2800" dirty="0"/>
              <a:t>Primed or instructed to generate alternatives</a:t>
            </a:r>
            <a:r>
              <a:rPr lang="en-CA" sz="2800" baseline="30000" dirty="0"/>
              <a:t>1</a:t>
            </a:r>
            <a:endParaRPr lang="en-CA" sz="2800" dirty="0"/>
          </a:p>
          <a:p>
            <a:pPr lvl="1"/>
            <a:r>
              <a:rPr lang="en-CA" sz="2800" dirty="0"/>
              <a:t>Primed to use counterfactuals</a:t>
            </a:r>
            <a:r>
              <a:rPr lang="en-CA" sz="2800" baseline="30000" dirty="0"/>
              <a:t>2</a:t>
            </a:r>
            <a:endParaRPr lang="en-CA" sz="2800" dirty="0"/>
          </a:p>
          <a:p>
            <a:pPr lvl="1"/>
            <a:r>
              <a:rPr lang="en-CA" sz="2800" dirty="0"/>
              <a:t>Selecting from pre-generated list</a:t>
            </a:r>
            <a:r>
              <a:rPr lang="en-CA" sz="2800" baseline="30000" dirty="0"/>
              <a:t>3</a:t>
            </a:r>
            <a:endParaRPr lang="en-CA" sz="2800" dirty="0"/>
          </a:p>
          <a:p>
            <a:pPr lvl="1"/>
            <a:r>
              <a:rPr lang="en-CA" sz="2800" dirty="0"/>
              <a:t>Evaluating hypotheses from other people</a:t>
            </a:r>
            <a:r>
              <a:rPr lang="en-CA" sz="2800" baseline="30000" dirty="0"/>
              <a:t>4</a:t>
            </a:r>
            <a:endParaRPr lang="en-CA" sz="2800" dirty="0"/>
          </a:p>
        </p:txBody>
      </p:sp>
      <p:sp>
        <p:nvSpPr>
          <p:cNvPr id="4" name="Text Placeholder 4">
            <a:extLst>
              <a:ext uri="{FF2B5EF4-FFF2-40B4-BE49-F238E27FC236}">
                <a16:creationId xmlns:a16="http://schemas.microsoft.com/office/drawing/2014/main" id="{242AF286-F8DA-49E5-8FBD-6C953199F5B9}"/>
              </a:ext>
            </a:extLst>
          </p:cNvPr>
          <p:cNvSpPr txBox="1">
            <a:spLocks/>
          </p:cNvSpPr>
          <p:nvPr/>
        </p:nvSpPr>
        <p:spPr>
          <a:xfrm>
            <a:off x="913794" y="4849792"/>
            <a:ext cx="10353763" cy="1815027"/>
          </a:xfrm>
          <a:prstGeom prst="rect">
            <a:avLst/>
          </a:prstGeom>
        </p:spPr>
        <p:txBody>
          <a:bodyPr anchor="ct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sz="1400" dirty="0">
                <a:effectLst/>
              </a:rPr>
              <a:t>1 Gale, M., &amp; Ball, J. B. (2009). Exploring the determinants of dual goal facilitation in a rule discovery task. </a:t>
            </a:r>
            <a:r>
              <a:rPr lang="en-CA" sz="1400" i="1" dirty="0">
                <a:effectLst/>
              </a:rPr>
              <a:t>Thinking &amp; Reasoning</a:t>
            </a:r>
            <a:r>
              <a:rPr lang="en-CA" sz="1400" dirty="0">
                <a:effectLst/>
              </a:rPr>
              <a:t>, 	15(3), 294-315.</a:t>
            </a:r>
          </a:p>
          <a:p>
            <a:pPr marL="36900" indent="0">
              <a:buNone/>
            </a:pPr>
            <a:r>
              <a:rPr lang="en-CA" sz="1400" dirty="0">
                <a:effectLst/>
              </a:rPr>
              <a:t>2 Farris, H. H., &amp; </a:t>
            </a:r>
            <a:r>
              <a:rPr lang="en-CA" sz="1400" dirty="0" err="1">
                <a:effectLst/>
              </a:rPr>
              <a:t>Revlin</a:t>
            </a:r>
            <a:r>
              <a:rPr lang="en-CA" sz="1400" dirty="0">
                <a:effectLst/>
              </a:rPr>
              <a:t>, R. (1989). The discovery process: A counterfactual strategy. </a:t>
            </a:r>
            <a:r>
              <a:rPr lang="en-CA" sz="1400" i="1" dirty="0">
                <a:effectLst/>
              </a:rPr>
              <a:t>Social Studies of Science</a:t>
            </a:r>
            <a:r>
              <a:rPr lang="en-CA" sz="1400" dirty="0">
                <a:effectLst/>
              </a:rPr>
              <a:t>, 19(3), 497-513.</a:t>
            </a:r>
          </a:p>
          <a:p>
            <a:pPr marL="36900" indent="0">
              <a:buNone/>
            </a:pPr>
            <a:r>
              <a:rPr lang="en-CA" sz="1400" dirty="0"/>
              <a:t>3 </a:t>
            </a:r>
            <a:r>
              <a:rPr lang="en-CA" sz="1400" dirty="0" err="1"/>
              <a:t>Cowley</a:t>
            </a:r>
            <a:r>
              <a:rPr lang="en-CA" sz="1400" dirty="0"/>
              <a:t>, M. (2015). Hypothesis falsification in the 2-4-6 numbers test: Introducing imaginary counterparts. </a:t>
            </a:r>
            <a:r>
              <a:rPr lang="en-CA" sz="1400" i="1" dirty="0"/>
              <a:t>Philosophy of Mind 	</a:t>
            </a:r>
            <a:r>
              <a:rPr lang="en-CA" sz="1400" i="1" dirty="0" err="1"/>
              <a:t>eJournal</a:t>
            </a:r>
            <a:r>
              <a:rPr lang="en-CA" sz="1400" dirty="0"/>
              <a:t>, 8(41).</a:t>
            </a:r>
          </a:p>
          <a:p>
            <a:pPr marL="36900" indent="0">
              <a:buNone/>
            </a:pPr>
            <a:r>
              <a:rPr lang="en-CA" sz="1400" dirty="0">
                <a:effectLst/>
              </a:rPr>
              <a:t>4 </a:t>
            </a:r>
            <a:r>
              <a:rPr lang="en-CA" sz="1400" dirty="0" err="1">
                <a:effectLst/>
              </a:rPr>
              <a:t>Adsit</a:t>
            </a:r>
            <a:r>
              <a:rPr lang="en-CA" sz="1400" dirty="0">
                <a:effectLst/>
              </a:rPr>
              <a:t>, D. J., &amp; London M. (1997). Effects of hypothesis generation on hypothesis testing in rule-discovery tasks. </a:t>
            </a:r>
            <a:r>
              <a:rPr lang="en-CA" sz="1400" i="1" dirty="0">
                <a:effectLst/>
              </a:rPr>
              <a:t>The Journal of 	General Psychology</a:t>
            </a:r>
            <a:r>
              <a:rPr lang="en-CA" sz="1400" dirty="0">
                <a:effectLst/>
              </a:rPr>
              <a:t>, 124(1), 19-34.</a:t>
            </a:r>
          </a:p>
        </p:txBody>
      </p:sp>
    </p:spTree>
    <p:extLst>
      <p:ext uri="{BB962C8B-B14F-4D97-AF65-F5344CB8AC3E}">
        <p14:creationId xmlns:p14="http://schemas.microsoft.com/office/powerpoint/2010/main" val="3829080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Custom 1">
      <a:dk1>
        <a:sysClr val="windowText" lastClr="000000"/>
      </a:dk1>
      <a:lt1>
        <a:sysClr val="window" lastClr="FFFFFF"/>
      </a:lt1>
      <a:dk2>
        <a:srgbClr val="212123"/>
      </a:dk2>
      <a:lt2>
        <a:srgbClr val="DADADA"/>
      </a:lt2>
      <a:accent1>
        <a:srgbClr val="00B050"/>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Slate</Template>
  <TotalTime>1923</TotalTime>
  <Words>1086</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Calisto MT</vt:lpstr>
      <vt:lpstr>Tahoma</vt:lpstr>
      <vt:lpstr>Times New Roman</vt:lpstr>
      <vt:lpstr>Trebuchet MS</vt:lpstr>
      <vt:lpstr>Wingdings</vt:lpstr>
      <vt:lpstr>Wingdings 2</vt:lpstr>
      <vt:lpstr>Slate</vt:lpstr>
      <vt:lpstr>Positive Test Strategies and Confirmation Bias in Social Assessment</vt:lpstr>
      <vt:lpstr>“Confirmation bias… connotes the seeking or interpreting of evidence in ways that are partial to existing beliefs, expectations, or a hypothesis at hand.”</vt:lpstr>
      <vt:lpstr>Hypothesis testing strategies</vt:lpstr>
      <vt:lpstr>Hypothesis Testing Research</vt:lpstr>
      <vt:lpstr>The Wason 2-4-6 Task</vt:lpstr>
      <vt:lpstr>The Wason 2-4-6 Task</vt:lpstr>
      <vt:lpstr>Responses to 2-4-6 Task</vt:lpstr>
      <vt:lpstr>Responses to 2-4-6 Task</vt:lpstr>
      <vt:lpstr>Responses to 2-4-6 Task</vt:lpstr>
      <vt:lpstr>Hypothesis-Testing Processes in Social Interaction</vt:lpstr>
      <vt:lpstr>Hypothesis-Testing Processes in Social Interaction</vt:lpstr>
      <vt:lpstr>Present study methodology</vt:lpstr>
      <vt:lpstr>Present study methodology</vt:lpstr>
      <vt:lpstr> Extroverts are typically outgoing, sociable, energetic, confident, talkative, and enthusiastic. Generally confident and relaxed in social situations, this type of person rarely has trouble making conversation with others. This type of person makes friends quickly and easily and is usually able to make a favorable impression on others. This type of person is usually seen by others as characteristically warm and friendly. </vt:lpstr>
      <vt:lpstr>Differences from original study</vt:lpstr>
      <vt:lpstr>Results</vt:lpstr>
      <vt:lpstr>Results (continued)</vt:lpstr>
      <vt:lpstr>Limitations</vt:lpstr>
      <vt:lpstr>Positive Test Strategy?</vt:lpstr>
      <vt:lpstr>Selection vs Generation</vt:lpstr>
      <vt:lpstr>Use of Archetypes</vt:lpstr>
      <vt:lpstr>Future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Processes in Social Interaction:</dc:title>
  <dc:creator>Jonathan Janzen</dc:creator>
  <cp:lastModifiedBy>Jonathan Janzen</cp:lastModifiedBy>
  <cp:revision>37</cp:revision>
  <dcterms:created xsi:type="dcterms:W3CDTF">2018-05-17T03:54:37Z</dcterms:created>
  <dcterms:modified xsi:type="dcterms:W3CDTF">2018-05-19T16:51:27Z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