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47891"/>
  </p:normalViewPr>
  <p:slideViewPr>
    <p:cSldViewPr snapToGrid="0">
      <p:cViewPr varScale="1">
        <p:scale>
          <a:sx n="40" d="100"/>
          <a:sy n="40" d="100"/>
        </p:scale>
        <p:origin x="37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noRot="1" noChangeAspect="1"/>
          </p:cNvSpPr>
          <p:nvPr>
            <p:ph type="sldImg"/>
          </p:nvPr>
        </p:nvSpPr>
        <p:spPr>
          <a:prstGeom prst="rect">
            <a:avLst/>
          </a:prstGeom>
        </p:spPr>
        <p:txBody>
          <a:bodyPr/>
          <a:lstStyle/>
          <a:p>
            <a:pPr lvl="0"/>
            <a:endParaRPr/>
          </a:p>
        </p:txBody>
      </p:sp>
      <p:sp>
        <p:nvSpPr>
          <p:cNvPr id="51" name="Shape 51"/>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Hello, I'm Michael McCarthy, the primary investigator for this research; this is David Hughes, who assisted me with data collection and interpretation; and our adviser on this project was Dr. Sven Van de </a:t>
            </a:r>
            <a:r>
              <a:rPr lang="en-CA" sz="2400" dirty="0" err="1">
                <a:effectLst/>
                <a:latin typeface="Avenir Roman"/>
                <a:ea typeface="Avenir Roman"/>
                <a:cs typeface="Avenir Roman"/>
                <a:sym typeface="Avenir Roman"/>
              </a:rPr>
              <a:t>Wetering</a:t>
            </a:r>
            <a:r>
              <a:rPr lang="en-CA" sz="2400" dirty="0">
                <a:effectLst/>
                <a:latin typeface="Avenir Roman"/>
                <a:ea typeface="Avenir Roman"/>
                <a:cs typeface="Avenir Roman"/>
                <a:sym typeface="Avenir Roman"/>
              </a:rPr>
              <a:t> from the University of the Fraser Valley. Our experiment examined the effects introducing a rest period before category-switching would have on performance on the Implicit Association Test, in order to identify how the IAT’s design influences a test taker’s performance.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a:defRPr sz="1800"/>
            </a:pPr>
            <a:r>
              <a:rPr sz="2400"/>
              <a:t>If you are unfamiliar with the IAT, here is an example instruction page: After pressing the space bar the instructions disappear and a randomly selected stimulus will be presented in the middle of the screen. Participants the have to sort that stimulus to the left or right side of the screen by pressing the correct key on the keyboard.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defRPr sz="1800"/>
            </a:pPr>
            <a:r>
              <a:rPr sz="2400"/>
              <a:t>Here is an overview of the experimental procedure, and an overview of the stimuli participants responded to on the different blocks of the IAT. Please note that for half the participants in each condition blocks 1-4 were switched with blocks 5-8. Please also note that we added an extra word block to the IAT in block 6—this was done as we assumed that the rest condition may have forgotten the location of the words after 15 minutes had elapsed, and it was reasoned that this might confound the results by putting them at a disadvantage in the blocks after the rest period. This limits the generalizability of the present experiment’s results to the typical seven block IAT, but this can be addressed in future research if need be. Indeed, I have programmed the entire experiment in E-Prime, so it is very easy to run direct or conceptual replications.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pPr lvl="0"/>
            <a:endParaRPr/>
          </a:p>
        </p:txBody>
      </p:sp>
      <p:sp>
        <p:nvSpPr>
          <p:cNvPr id="107" name="Shape 107"/>
          <p:cNvSpPr>
            <a:spLocks noGrp="1"/>
          </p:cNvSpPr>
          <p:nvPr>
            <p:ph type="body" sz="quarter" idx="1"/>
          </p:nvPr>
        </p:nvSpPr>
        <p:spPr>
          <a:prstGeom prst="rect">
            <a:avLst/>
          </a:prstGeom>
        </p:spPr>
        <p:txBody>
          <a:bodyPr/>
          <a:lstStyle/>
          <a:p>
            <a:pPr lvl="0">
              <a:defRPr sz="1800"/>
            </a:pPr>
            <a:r>
              <a:rPr sz="2400"/>
              <a:t>Data analysis for the present experiment was conducted in R, so the analyses are reproducible, and so that analyses for any replications of the experiment are automated and require very little time investment.</a:t>
            </a:r>
          </a:p>
          <a:p>
            <a:pPr lvl="0">
              <a:defRPr sz="1800"/>
            </a:pPr>
            <a:endParaRPr sz="2400"/>
          </a:p>
          <a:p>
            <a:pPr lvl="0">
              <a:defRPr sz="1800"/>
            </a:pPr>
            <a:r>
              <a:rPr sz="2400"/>
              <a:t>To score IAT performance we used the scoring algorithm recommended by Greenwald and colleagues (2003). For this there are two points to keep in mind: (1) The IAT effect scores we will reference in this section are comprised of the difference in response time and accuracy between the congruent and incongruent blocks on the IAT; (2) Positive IAT effect scores indicate faster and more accurate responses to congruent pairings, whereas negative IAT effect scores indicate faster and more accurate responses to incongruent pairings.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pPr lvl="0"/>
            <a:endParaRPr/>
          </a:p>
        </p:txBody>
      </p:sp>
      <p:sp>
        <p:nvSpPr>
          <p:cNvPr id="114" name="Shape 114"/>
          <p:cNvSpPr>
            <a:spLocks noGrp="1"/>
          </p:cNvSpPr>
          <p:nvPr>
            <p:ph type="body" sz="quarter" idx="1"/>
          </p:nvPr>
        </p:nvSpPr>
        <p:spPr>
          <a:prstGeom prst="rect">
            <a:avLst/>
          </a:prstGeom>
        </p:spPr>
        <p:txBody>
          <a:bodyPr/>
          <a:lstStyle/>
          <a:p>
            <a:pPr lvl="0">
              <a:defRPr sz="1800"/>
            </a:pPr>
            <a:r>
              <a:rPr sz="2400"/>
              <a:t>An independent-samples t-test comparing IAT effect scores revealed significant differences between the two conditions, with the rest condition having higher IAT effect scores relative to control. This indicates that the rest period (or possibly the sudoku itself) may have caused a change in performance on the IAT, but we will dig deeper into the data before making any conclusions.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pPr lvl="0"/>
            <a:endParaRPr/>
          </a:p>
        </p:txBody>
      </p:sp>
      <p:sp>
        <p:nvSpPr>
          <p:cNvPr id="123" name="Shape 123"/>
          <p:cNvSpPr>
            <a:spLocks noGrp="1"/>
          </p:cNvSpPr>
          <p:nvPr>
            <p:ph type="body" sz="quarter" idx="1"/>
          </p:nvPr>
        </p:nvSpPr>
        <p:spPr>
          <a:prstGeom prst="rect">
            <a:avLst/>
          </a:prstGeom>
        </p:spPr>
        <p:txBody>
          <a:bodyPr/>
          <a:lstStyle/>
          <a:p>
            <a:pPr lvl="0">
              <a:defRPr sz="1800"/>
            </a:pPr>
            <a:r>
              <a:rPr sz="2400"/>
              <a:t>If we divide the conditions up by their congruency order on the IAT, we can plainly see that the participants who had the congruent blocks after the rest period had the highest IAT effect scores; perhaps indicating an interaction. </a:t>
            </a:r>
          </a:p>
          <a:p>
            <a:pPr lvl="0">
              <a:defRPr sz="1800"/>
            </a:pPr>
            <a:endParaRPr sz="2400"/>
          </a:p>
          <a:p>
            <a:pPr lvl="0">
              <a:defRPr sz="1800"/>
            </a:pPr>
            <a:r>
              <a:rPr sz="2400"/>
              <a:t>Interestingly, this group also had the lowest overall IAT effect score, marked by the outlier in the graph. If we were to remove the outlier and re-run the t-test from the previous slide we can see that it makes a minor difference to the mean and standard deviation, but it does alter the p-value and effect size a fair bit.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a:defRPr sz="1800"/>
            </a:pPr>
            <a:r>
              <a:rPr sz="2400"/>
              <a:t>Because the previous plot indicated a possible interaction effect, we conducted a 2 X 2 ANOVA to examine whether there was in fact an interaction. Results from the ANOVA with or without the outlier in the congruent second rest condition revealed no significant interaction; however, I think the magnitude of difference is still notable. Furthermore, it’s worth noting that this result actually runs counter to the typical IAT order effect mentioned earlier—we will come back to this in the discussion.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prstGeom prst="rect">
            <a:avLst/>
          </a:prstGeom>
        </p:spPr>
        <p:txBody>
          <a:bodyPr/>
          <a:lstStyle/>
          <a:p>
            <a:pPr lvl="0"/>
            <a:endParaRPr/>
          </a:p>
        </p:txBody>
      </p:sp>
      <p:sp>
        <p:nvSpPr>
          <p:cNvPr id="142" name="Shape 142"/>
          <p:cNvSpPr>
            <a:spLocks noGrp="1"/>
          </p:cNvSpPr>
          <p:nvPr>
            <p:ph type="body" sz="quarter" idx="1"/>
          </p:nvPr>
        </p:nvSpPr>
        <p:spPr>
          <a:prstGeom prst="rect">
            <a:avLst/>
          </a:prstGeom>
        </p:spPr>
        <p:txBody>
          <a:bodyPr/>
          <a:lstStyle/>
          <a:p>
            <a:pPr lvl="0">
              <a:defRPr sz="1800"/>
            </a:pPr>
            <a:r>
              <a:rPr sz="2400"/>
              <a:t>One possible reason we could have obtained a significant difference between groups would be if they were unequal in some IAT relevant way. However, if we look at the response latencies before and after the rest block, we can see that both conditions had near-identical response latencies before the rest block. This indicates that any effects were likely caused purely by the rest period (or the sudoku). Furthermore, it is important to note that there was a dissociation in performance on the IAT between the two congruency orders in the rest conditions relative to control. As shown in the table, congruent first participants performed slower relative to control whereas congruent second participants performed faster.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pPr lvl="0"/>
            <a:endParaRPr/>
          </a:p>
        </p:txBody>
      </p:sp>
      <p:sp>
        <p:nvSpPr>
          <p:cNvPr id="149" name="Shape 149"/>
          <p:cNvSpPr>
            <a:spLocks noGrp="1"/>
          </p:cNvSpPr>
          <p:nvPr>
            <p:ph type="body" sz="quarter" idx="1"/>
          </p:nvPr>
        </p:nvSpPr>
        <p:spPr>
          <a:prstGeom prst="rect">
            <a:avLst/>
          </a:prstGeom>
        </p:spPr>
        <p:txBody>
          <a:bodyPr/>
          <a:lstStyle/>
          <a:p>
            <a:pPr lvl="0">
              <a:defRPr sz="1800"/>
            </a:pPr>
            <a:r>
              <a:rPr sz="2400"/>
              <a:t>Finally, since proponents of the IAT claim it measures attitudes, we examined racial preference between the two conditions. This graph is supposed to be a box and whisker plot, but as we can see, about 75% of participants had no racial preference at all, and the distribution between the two conditions is fairly similar. So we can rule out participants’ racial preferences as a cause for the effect we obtained.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prstGeom prst="rect">
            <a:avLst/>
          </a:prstGeom>
        </p:spPr>
        <p:txBody>
          <a:bodyPr/>
          <a:lstStyle/>
          <a:p>
            <a:pPr lvl="0"/>
            <a:endParaRPr/>
          </a:p>
        </p:txBody>
      </p:sp>
      <p:sp>
        <p:nvSpPr>
          <p:cNvPr id="154" name="Shape 154"/>
          <p:cNvSpPr>
            <a:spLocks noGrp="1"/>
          </p:cNvSpPr>
          <p:nvPr>
            <p:ph type="body" sz="quarter" idx="1"/>
          </p:nvPr>
        </p:nvSpPr>
        <p:spPr>
          <a:prstGeom prst="rect">
            <a:avLst/>
          </a:prstGeom>
        </p:spPr>
        <p:txBody>
          <a:bodyPr/>
          <a:lstStyle/>
          <a:p>
            <a:pPr lvl="0">
              <a:defRPr sz="1800"/>
            </a:pPr>
            <a:r>
              <a:rPr sz="2400" dirty="0"/>
              <a:t>Based on our analysis, I think it is fair to conclude that either the rest period itself, or the sudoku (or possibly both) caused the significant performance difference between the two conditions. Unfortunately we do not know what exactly caused the effect, but I think there are two relevant interpretations to put forth:</a:t>
            </a:r>
          </a:p>
          <a:p>
            <a:pPr lvl="0">
              <a:defRPr sz="1800"/>
            </a:pPr>
            <a:endParaRPr sz="2400" dirty="0"/>
          </a:p>
          <a:p>
            <a:pPr lvl="0">
              <a:defRPr sz="1800"/>
            </a:pPr>
            <a:r>
              <a:rPr sz="2400" dirty="0"/>
              <a:t>First, if we accept the claims that the IAT measures attitudes/etc., then we would have to conclude that attitudes as measured by the IAT are so unstable that they can be significantly changed by the most innocuous things of things. Such a phenomenon isn't unheard of—for example, the famous double-split experiment in quantum physics has demonstrated that even passive observation of quantum phenomena can change the measured result—however, if attitudes as measured by the IAT behave like quantum particles this would be at odds with claims of the IAT’s </a:t>
            </a:r>
            <a:r>
              <a:rPr sz="2400" dirty="0" err="1"/>
              <a:t>diagnosticity</a:t>
            </a:r>
            <a:r>
              <a:rPr sz="2400" dirty="0"/>
              <a:t>, as well as the claims that implicit bias causes all manner of ills towards certain groups. </a:t>
            </a:r>
          </a:p>
          <a:p>
            <a:pPr lvl="0">
              <a:defRPr sz="1800"/>
            </a:pPr>
            <a:endParaRPr sz="2400" dirty="0"/>
          </a:p>
          <a:p>
            <a:pPr lvl="0">
              <a:defRPr sz="1800"/>
            </a:pPr>
            <a:r>
              <a:rPr sz="2400" dirty="0"/>
              <a:t>Alternatively, if we treat the IAT as a phenomenon unto itself, we can quite plainly infer that non-attitudinal psychological processes/phenomenon likely accounted for the response speed and accuracy differences between the conditions (either fully or in part), as the act of completing a sudoku for 15 minutes should not have shifted participants’ attitudes in any way. I think this is the most parsimonious explanation.</a:t>
            </a:r>
          </a:p>
          <a:p>
            <a:pPr lvl="0">
              <a:defRPr sz="1800"/>
            </a:pPr>
            <a:endParaRPr sz="2400" dirty="0"/>
          </a:p>
          <a:p>
            <a:pPr lvl="0">
              <a:defRPr sz="1800"/>
            </a:pPr>
            <a:r>
              <a:rPr sz="2400" dirty="0"/>
              <a:t>It is possible participants reflected on their racial attitudes or cultural schemas during the rest block, however, even if this caused the performance change it would only indicate that the IAT is susceptible to the types of self-presentation artifacts present in explicit measures which it was designed to circumvent.</a:t>
            </a:r>
          </a:p>
          <a:p>
            <a:pPr lvl="0">
              <a:defRPr sz="1800"/>
            </a:pPr>
            <a:endParaRPr sz="2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pPr lvl="0"/>
            <a:endParaRPr/>
          </a:p>
        </p:txBody>
      </p:sp>
      <p:sp>
        <p:nvSpPr>
          <p:cNvPr id="159" name="Shape 159"/>
          <p:cNvSpPr>
            <a:spLocks noGrp="1"/>
          </p:cNvSpPr>
          <p:nvPr>
            <p:ph type="body" sz="quarter" idx="1"/>
          </p:nvPr>
        </p:nvSpPr>
        <p:spPr>
          <a:prstGeom prst="rect">
            <a:avLst/>
          </a:prstGeom>
        </p:spPr>
        <p:txBody>
          <a:bodyPr/>
          <a:lstStyle/>
          <a:p>
            <a:pPr lvl="0">
              <a:defRPr sz="1800"/>
            </a:pPr>
            <a:r>
              <a:rPr sz="2400"/>
              <a:t>Thinking about the psychological phenomenon that could have caused the effect, I think we can rule out things like fatigue or boredom—if this was the case I do not believe there would be a performance dissociation between the two rest condition congruency orders. For example, if participants became bored and wished to finish faster they could have rapidly alternated key presses allowing them to blast through the experiment; this would have caused inadmissible scores in both congruency orders. Similar things would likely happen with exhaustion, with overall slower scores and more errors across the board.</a:t>
            </a:r>
          </a:p>
          <a:p>
            <a:pPr lvl="0">
              <a:defRPr sz="1800"/>
            </a:pPr>
            <a:endParaRPr sz="2400"/>
          </a:p>
          <a:p>
            <a:pPr lvl="0">
              <a:defRPr sz="1800"/>
            </a:pPr>
            <a:r>
              <a:rPr sz="2400"/>
              <a:t>It is possible the result could have been caused spuriously by participants’ familiarity with the IAT or their cognitive fluency—however, it is impossible to check this in the data we collected, so this is completely speculative and could be (dis)confirmed by future replications.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noRot="1" noChangeAspect="1"/>
          </p:cNvSpPr>
          <p:nvPr>
            <p:ph type="sldImg"/>
          </p:nvPr>
        </p:nvSpPr>
        <p:spPr>
          <a:prstGeom prst="rect">
            <a:avLst/>
          </a:prstGeom>
        </p:spPr>
        <p:txBody>
          <a:bodyPr/>
          <a:lstStyle/>
          <a:p>
            <a:pPr lvl="0"/>
            <a:endParaRPr/>
          </a:p>
        </p:txBody>
      </p:sp>
      <p:sp>
        <p:nvSpPr>
          <p:cNvPr id="56" name="Shape 56"/>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Our agenda for this talk is to first tell you how the field of implicit cognition effects your life, why you should care, and how you can get involved. This will be brief, but we would love to discuss it in depth later on with anyone who's interested.</a:t>
            </a:r>
          </a:p>
          <a:p>
            <a:endParaRPr lang="en-CA" sz="2400" dirty="0">
              <a:effectLst/>
              <a:latin typeface="Avenir Roman"/>
              <a:ea typeface="Avenir Roman"/>
              <a:cs typeface="Avenir Roman"/>
              <a:sym typeface="Avenir Roman"/>
            </a:endParaRPr>
          </a:p>
          <a:p>
            <a:r>
              <a:rPr lang="en-CA" sz="2400" dirty="0">
                <a:effectLst/>
                <a:latin typeface="Avenir Roman"/>
                <a:ea typeface="Avenir Roman"/>
                <a:cs typeface="Avenir Roman"/>
                <a:sym typeface="Avenir Roman"/>
              </a:rPr>
              <a:t>Then we'll discuss the experiment we conducted. We obtained some unexpected results which we have yet to develop a good explanation for, so hopefully some of you can contribute to the discussion during the question period.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pPr lvl="0"/>
            <a:endParaRPr/>
          </a:p>
        </p:txBody>
      </p:sp>
      <p:sp>
        <p:nvSpPr>
          <p:cNvPr id="164" name="Shape 164"/>
          <p:cNvSpPr>
            <a:spLocks noGrp="1"/>
          </p:cNvSpPr>
          <p:nvPr>
            <p:ph type="body" sz="quarter" idx="1"/>
          </p:nvPr>
        </p:nvSpPr>
        <p:spPr>
          <a:prstGeom prst="rect">
            <a:avLst/>
          </a:prstGeom>
        </p:spPr>
        <p:txBody>
          <a:bodyPr/>
          <a:lstStyle/>
          <a:p>
            <a:pPr lvl="0">
              <a:defRPr sz="1800"/>
            </a:pPr>
            <a:r>
              <a:rPr sz="2400"/>
              <a:t>The best explanation I have been able to come up with is that the rest period allowed participants to complete the remaining blocks fresh and with practice, thus they were able to perform better. This would be in-line with my hypothesis that the rest period would decrease interference of the earlier blocks on the later blocks. However, the performance dissociation throws a wrench in this explanation, as only the congruent second group saw performance gains relative to control. Indeed, the only explanation I can think of that actually accounts for the dissociation is that it was caused by a dissociation in the psychological processes used to respond to the different pairings on the IAT. I do not know what those processes might be, however, I think this is an idea worth investigating as it could identify why group-averaged IATs tend to be biased in specific directions fairly reliably.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pPr lvl="0"/>
            <a:endParaRPr/>
          </a:p>
        </p:txBody>
      </p:sp>
      <p:sp>
        <p:nvSpPr>
          <p:cNvPr id="169" name="Shape 169"/>
          <p:cNvSpPr>
            <a:spLocks noGrp="1"/>
          </p:cNvSpPr>
          <p:nvPr>
            <p:ph type="body" sz="quarter" idx="1"/>
          </p:nvPr>
        </p:nvSpPr>
        <p:spPr>
          <a:prstGeom prst="rect">
            <a:avLst/>
          </a:prstGeom>
        </p:spPr>
        <p:txBody>
          <a:bodyPr/>
          <a:lstStyle/>
          <a:p>
            <a:pPr lvl="0">
              <a:defRPr sz="1800"/>
            </a:pPr>
            <a:r>
              <a:rPr sz="2400"/>
              <a:t>Obviously this experiment is heavily constrained in the types of data-based interpretations available to it, so direct and conceptual replications are needed in order to refine explanations (I have a few ideas if anyone is interested). However, I think the general experimental paradigm of introducing the independent variable before the pairing on the IAT could be a promising experimental paradigm (to our knowledge no one has done this before). As we saw, this paradigm allows us to compare group differences before and after the manipulation using a single IAT; compared to a pre-test post-test design this is unique as it allows us to see how specific congruency orders on the IAT are effected, rather than only seeing how the entire test is effected. Using three-group designs, this paradigm could also be used to test for double-dissociation effects as well, which might garner interesting findings. It’s worth noting that there is very little cognitive-oriented experimental research in this area, so it would be a great opportunity to conduct unique research.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pPr lvl="0"/>
            <a:endParaRPr/>
          </a:p>
        </p:txBody>
      </p:sp>
      <p:sp>
        <p:nvSpPr>
          <p:cNvPr id="174" name="Shape 174"/>
          <p:cNvSpPr>
            <a:spLocks noGrp="1"/>
          </p:cNvSpPr>
          <p:nvPr>
            <p:ph type="body" sz="quarter" idx="1"/>
          </p:nvPr>
        </p:nvSpPr>
        <p:spPr>
          <a:prstGeom prst="rect">
            <a:avLst/>
          </a:prstGeom>
        </p:spPr>
        <p:txBody>
          <a:bodyPr/>
          <a:lstStyle/>
          <a:p>
            <a:pPr lvl="0">
              <a:defRPr sz="1800"/>
            </a:pPr>
            <a:r>
              <a:rPr sz="2400"/>
              <a:t>To conclude, it is important that we recognize the immense shortcomings of the IAT and of theories of implicit cognition as they stand today. Currently, these consist mainly of empirically unjustifiable memes that are causing sociocultural problems and wasting valuable researcher resources. However, the field has demonstrated some theoretically and empirically interesting findings that are worth investigating with proper experimentation based on the scientific method. The present experiment exemplifies such paradigm shifting research—I hope it can inspire some of you to conduct your own experiments in this area, as improving the scholarship of implicit cognition research will help the area move from a belief-based system to an evidence-based system which should benefit us all. Thank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prstGeom prst="rect">
            <a:avLst/>
          </a:prstGeom>
        </p:spPr>
        <p:txBody>
          <a:bodyPr/>
          <a:lstStyle/>
          <a:p>
            <a:pPr lvl="0"/>
            <a:endParaRPr/>
          </a:p>
        </p:txBody>
      </p:sp>
      <p:sp>
        <p:nvSpPr>
          <p:cNvPr id="61" name="Shape 61"/>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The belief that implicit bias exist somewhere in the brain unconsciously—causing all manner of ills towards certain groups—has become canonized in our culture. This belief has infected the minds of some of the most powerful groups on the planet, from the FBI to Google, despite having no empirically justifiable support based on the scientific method. Indeed, the popularity of these beliefs seems to stem from clever marketing schemes, ideological or</a:t>
            </a:r>
          </a:p>
          <a:p>
            <a:r>
              <a:rPr lang="en-CA" sz="2400" dirty="0">
                <a:effectLst/>
                <a:latin typeface="Avenir Roman"/>
                <a:ea typeface="Avenir Roman"/>
                <a:cs typeface="Avenir Roman"/>
                <a:sym typeface="Avenir Roman"/>
              </a:rPr>
              <a:t>personal motivations, and poor scholarship.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prstGeom prst="rect">
            <a:avLst/>
          </a:prstGeom>
        </p:spPr>
        <p:txBody>
          <a:bodyPr/>
          <a:lstStyle/>
          <a:p>
            <a:pPr lvl="0"/>
            <a:endParaRPr/>
          </a:p>
        </p:txBody>
      </p:sp>
      <p:sp>
        <p:nvSpPr>
          <p:cNvPr id="66" name="Shape 66"/>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These beliefs are so embedded in the literature that one could easily assume they were well-established findings. However, they actually consist of empirically unjustifiable claims and assumptions which are largely untestable. Without the time for an in-depth review of the literature, the best parallel I could draw your attention to would be the polygraph test (aka. the lie-detector test), as the IAT shares a lot the same fundamental design and interpretation issues with the polygraph.</a:t>
            </a:r>
          </a:p>
          <a:p>
            <a:endParaRPr lang="en-CA" sz="2400" dirty="0">
              <a:effectLst/>
              <a:latin typeface="Avenir Roman"/>
              <a:ea typeface="Avenir Roman"/>
              <a:cs typeface="Avenir Roman"/>
              <a:sym typeface="Avenir Roman"/>
            </a:endParaRPr>
          </a:p>
          <a:p>
            <a:r>
              <a:rPr lang="en-CA" sz="2400" dirty="0">
                <a:effectLst/>
                <a:latin typeface="Avenir Roman"/>
                <a:ea typeface="Avenir Roman"/>
                <a:cs typeface="Avenir Roman"/>
                <a:sym typeface="Avenir Roman"/>
              </a:rPr>
              <a:t>There is actually a laundry-list of documented issues about the IAT, but two of the more damning ones are that: (1) The IAT lacks construct validity, and measures capable of directly testing the construct validity of the IAT do not exist (you would literally need mind-reading technology). (2) Interpretations of the IAT are based on implicit assumptions about the test-taker’s state of mind and lack an underlying testable model; it is merely assumed that performance on the IAT reflects a bias/attitude/association/prejudice/stereotype, rather than some alternative cognitive or behavioural process.</a:t>
            </a:r>
          </a:p>
          <a:p>
            <a:endParaRPr lang="en-CA" sz="2400" dirty="0">
              <a:effectLst/>
              <a:latin typeface="Avenir Roman"/>
              <a:ea typeface="Avenir Roman"/>
              <a:cs typeface="Avenir Roman"/>
              <a:sym typeface="Avenir Roman"/>
            </a:endParaRPr>
          </a:p>
          <a:p>
            <a:r>
              <a:rPr lang="en-CA" sz="2400" dirty="0">
                <a:effectLst/>
                <a:latin typeface="Avenir Roman"/>
                <a:ea typeface="Avenir Roman"/>
                <a:cs typeface="Avenir Roman"/>
                <a:sym typeface="Avenir Roman"/>
              </a:rPr>
              <a:t>So what we’re dealing with in the field of implicit cognition is actually a system of beliefs which have become popularized to a degree where they appear to be “True” because of the rampant incestuous referencing of these “Truths” in the literature, but which realistically have no legitimate basis as they have no grounding in the scientific method. This should be concerning to everyone here, as these ideas are being pushed into courts of law (e.g., Kang et al., 2012) and the workplace (e.g., </a:t>
            </a:r>
            <a:r>
              <a:rPr lang="en-CA" sz="2400" dirty="0" err="1">
                <a:effectLst/>
                <a:latin typeface="Avenir Roman"/>
                <a:ea typeface="Avenir Roman"/>
                <a:cs typeface="Avenir Roman"/>
                <a:sym typeface="Avenir Roman"/>
              </a:rPr>
              <a:t>Bezrukova</a:t>
            </a:r>
            <a:r>
              <a:rPr lang="en-CA" sz="2400" dirty="0">
                <a:effectLst/>
                <a:latin typeface="Avenir Roman"/>
                <a:ea typeface="Avenir Roman"/>
                <a:cs typeface="Avenir Roman"/>
                <a:sym typeface="Avenir Roman"/>
              </a:rPr>
              <a:t>, Spell, Perry, &amp; </a:t>
            </a:r>
            <a:r>
              <a:rPr lang="en-CA" sz="2400" dirty="0" err="1">
                <a:effectLst/>
                <a:latin typeface="Avenir Roman"/>
                <a:ea typeface="Avenir Roman"/>
                <a:cs typeface="Avenir Roman"/>
                <a:sym typeface="Avenir Roman"/>
              </a:rPr>
              <a:t>Jehn</a:t>
            </a:r>
            <a:r>
              <a:rPr lang="en-CA" sz="2400" dirty="0">
                <a:effectLst/>
                <a:latin typeface="Avenir Roman"/>
                <a:ea typeface="Avenir Roman"/>
                <a:cs typeface="Avenir Roman"/>
                <a:sym typeface="Avenir Roman"/>
              </a:rPr>
              <a:t>, 2016); and, quite frankly, the research currently coming out of this area is proving itself to be a waste of time and money (see Oswald et al., 2013, 2015).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prstGeom prst="rect">
            <a:avLst/>
          </a:prstGeom>
        </p:spPr>
        <p:txBody>
          <a:bodyPr/>
          <a:lstStyle/>
          <a:p>
            <a:pPr lvl="0"/>
            <a:endParaRPr/>
          </a:p>
        </p:txBody>
      </p:sp>
      <p:sp>
        <p:nvSpPr>
          <p:cNvPr id="71" name="Shape 71"/>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Despite how fundamentally flawed this field currently is, it is not going away any time soon; particularly because the psychological phenomena measured by the IAT are both empirically and theoretically interesting, and potentially socially important. However, there is a need for a paradigm shift; the current direction of the field is simply untenable academically and scientifically.</a:t>
            </a:r>
          </a:p>
          <a:p>
            <a:endParaRPr lang="en-CA" sz="2400" dirty="0">
              <a:effectLst/>
              <a:latin typeface="Avenir Roman"/>
              <a:ea typeface="Avenir Roman"/>
              <a:cs typeface="Avenir Roman"/>
              <a:sym typeface="Avenir Roman"/>
            </a:endParaRPr>
          </a:p>
          <a:p>
            <a:r>
              <a:rPr lang="en-CA" sz="2400" dirty="0">
                <a:effectLst/>
                <a:latin typeface="Avenir Roman"/>
                <a:ea typeface="Avenir Roman"/>
                <a:cs typeface="Avenir Roman"/>
                <a:sym typeface="Avenir Roman"/>
              </a:rPr>
              <a:t>Fortunately, there is a huge empirical gap in this field to give room for a paradigm shift: (1) Research which treats the IAT (and other similar implicit measures) as a phenomenon unto itself (i.e., as a dependent measure to be studied experimentally). (2) Research which manipulates the design of the IAT to study the design-performance relationship. This shift will open the door to research that can help identify (rather than assume) the cognitive mechanisms that underlie performance on the IAT. Thus, this line of research would ultimately help evaluate what the IAT’s empirical value actually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prstGeom prst="rect">
            <a:avLst/>
          </a:prstGeom>
        </p:spPr>
        <p:txBody>
          <a:bodyPr/>
          <a:lstStyle/>
          <a:p>
            <a:pPr lvl="0"/>
            <a:endParaRPr/>
          </a:p>
        </p:txBody>
      </p:sp>
      <p:sp>
        <p:nvSpPr>
          <p:cNvPr id="76" name="Shape 76"/>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The design of the present experiment was very simple—in the control condition participants completed an IAT as normal, and in the experimental condition participants completed a modified IAT which included a 15 minute rest period after the fourth block on the IAT. During the rest period participants completed a pencil and paper sudoku puzzle until the 15 minutes elapsed, then they continued onto the fifth block of the IAT.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prstGeom prst="rect">
            <a:avLst/>
          </a:prstGeom>
        </p:spPr>
        <p:txBody>
          <a:bodyPr/>
          <a:lstStyle/>
          <a:p>
            <a:pPr lvl="0"/>
            <a:endParaRPr/>
          </a:p>
        </p:txBody>
      </p:sp>
      <p:sp>
        <p:nvSpPr>
          <p:cNvPr id="81" name="Shape 81"/>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The rationale behind this experimental design came mostly from personal experience—when taking IATs I noticed that as I progressed through the blocks on the test the instructions from the previous blocks would interfere with the instructions on the current block, which greatly impeded my ability to sort the stimuli on the test quickly or accurately—thus, the present experiment tested how performance on the IAT would change if that interference was decreased or eliminated.</a:t>
            </a:r>
          </a:p>
          <a:p>
            <a:endParaRPr lang="en-CA" sz="2400" dirty="0">
              <a:effectLst/>
              <a:latin typeface="Avenir Roman"/>
              <a:ea typeface="Avenir Roman"/>
              <a:cs typeface="Avenir Roman"/>
              <a:sym typeface="Avenir Roman"/>
            </a:endParaRPr>
          </a:p>
          <a:p>
            <a:r>
              <a:rPr lang="en-CA" sz="2400" dirty="0">
                <a:effectLst/>
                <a:latin typeface="Avenir Roman"/>
                <a:ea typeface="Avenir Roman"/>
                <a:cs typeface="Avenir Roman"/>
                <a:sym typeface="Avenir Roman"/>
              </a:rPr>
              <a:t>Since the IAT claims to be a diagnostic measure of attitudes/etc., we should expect that performance on the test will not be significantly influenced by minor changes to the test’s design if an underlying attitude accounts for most of the variance in performance on the IAT. However, if minor changes do significantly influence performance, it would indicate that procedural variables account for notable amounts of the variance in performance on the IAT—thus, diminishing the </a:t>
            </a:r>
            <a:r>
              <a:rPr lang="en-CA" sz="2400" dirty="0" err="1">
                <a:effectLst/>
                <a:latin typeface="Avenir Roman"/>
                <a:ea typeface="Avenir Roman"/>
                <a:cs typeface="Avenir Roman"/>
                <a:sym typeface="Avenir Roman"/>
              </a:rPr>
              <a:t>diagnosticity</a:t>
            </a:r>
            <a:r>
              <a:rPr lang="en-CA" sz="2400" dirty="0">
                <a:effectLst/>
                <a:latin typeface="Avenir Roman"/>
                <a:ea typeface="Avenir Roman"/>
                <a:cs typeface="Avenir Roman"/>
                <a:sym typeface="Avenir Roman"/>
              </a:rPr>
              <a:t> of the IAT, and indicating that IAT scores are (in some part) an artifact of design rather than a representation of an individual’s attitudes/</a:t>
            </a:r>
            <a:r>
              <a:rPr lang="en-CA" sz="2400" dirty="0" err="1">
                <a:effectLst/>
                <a:latin typeface="Avenir Roman"/>
                <a:ea typeface="Avenir Roman"/>
                <a:cs typeface="Avenir Roman"/>
                <a:sym typeface="Avenir Roman"/>
              </a:rPr>
              <a:t>etc</a:t>
            </a:r>
            <a:r>
              <a:rPr lang="en-CA" sz="2400" dirty="0">
                <a:effectLst/>
                <a:latin typeface="Avenir Roman"/>
                <a:ea typeface="Avenir Roman"/>
                <a:cs typeface="Avenir Roman"/>
                <a:sym typeface="Avenir Roman"/>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noRot="1" noChangeAspect="1"/>
          </p:cNvSpPr>
          <p:nvPr>
            <p:ph type="sldImg"/>
          </p:nvPr>
        </p:nvSpPr>
        <p:spPr>
          <a:prstGeom prst="rect">
            <a:avLst/>
          </a:prstGeom>
        </p:spPr>
        <p:txBody>
          <a:bodyPr/>
          <a:lstStyle/>
          <a:p>
            <a:pPr lvl="0"/>
            <a:endParaRPr/>
          </a:p>
        </p:txBody>
      </p:sp>
      <p:sp>
        <p:nvSpPr>
          <p:cNvPr id="86" name="Shape 86"/>
          <p:cNvSpPr>
            <a:spLocks noGrp="1"/>
          </p:cNvSpPr>
          <p:nvPr>
            <p:ph type="body" sz="quarter" idx="1"/>
          </p:nvPr>
        </p:nvSpPr>
        <p:spPr>
          <a:prstGeom prst="rect">
            <a:avLst/>
          </a:prstGeom>
        </p:spPr>
        <p:txBody>
          <a:bodyPr/>
          <a:lstStyle/>
          <a:p>
            <a:r>
              <a:rPr lang="en-CA" sz="2400" dirty="0">
                <a:effectLst/>
                <a:latin typeface="Avenir Roman"/>
                <a:ea typeface="Avenir Roman"/>
                <a:cs typeface="Avenir Roman"/>
                <a:sym typeface="Avenir Roman"/>
              </a:rPr>
              <a:t>For this experiment, we collected data from 88 students at our university. Participants were tested in groups of up to 24 at a time and were randomly assigned to a condition using a double-blind procedure. No data exclusions were made for the main analysis and interpretation of the experiment. One important point to note, participants’ data was completely anonymous, so any social desirability effects should have been minimized; additionally, there was minimal interaction between the experimenter and participants, as the experiment was completely computer-delivered.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prstGeom prst="rect">
            <a:avLst/>
          </a:prstGeom>
        </p:spPr>
        <p:txBody>
          <a:bodyPr/>
          <a:lstStyle/>
          <a:p>
            <a:pPr lvl="0"/>
            <a:endParaRPr/>
          </a:p>
        </p:txBody>
      </p:sp>
      <p:sp>
        <p:nvSpPr>
          <p:cNvPr id="92" name="Shape 92"/>
          <p:cNvSpPr>
            <a:spLocks noGrp="1"/>
          </p:cNvSpPr>
          <p:nvPr>
            <p:ph type="body" sz="quarter" idx="1"/>
          </p:nvPr>
        </p:nvSpPr>
        <p:spPr>
          <a:prstGeom prst="rect">
            <a:avLst/>
          </a:prstGeom>
        </p:spPr>
        <p:txBody>
          <a:bodyPr/>
          <a:lstStyle/>
          <a:p>
            <a:pPr lvl="0">
              <a:defRPr sz="1800"/>
            </a:pPr>
            <a:r>
              <a:rPr sz="2400"/>
              <a:t>Here are the stimuli we used on the IAT; these were taken from the Project Implicit website, and are probably the most popular version of the IAT, hence our decision to use them in the present experiment.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270000" y="767407"/>
            <a:ext cx="10464800" cy="4172893"/>
          </a:xfrm>
          <a:prstGeom prst="rect">
            <a:avLst/>
          </a:prstGeom>
        </p:spPr>
        <p:txBody>
          <a:bodyPr anchor="b"/>
          <a:lstStyle/>
          <a:p>
            <a:pPr lvl="0">
              <a:defRPr sz="1800"/>
            </a:pPr>
            <a:r>
              <a:rPr sz="8000"/>
              <a:t>Title Text</a:t>
            </a:r>
          </a:p>
        </p:txBody>
      </p:sp>
      <p:sp>
        <p:nvSpPr>
          <p:cNvPr id="7" name="Shape 7"/>
          <p:cNvSpPr>
            <a:spLocks noGrp="1"/>
          </p:cNvSpPr>
          <p:nvPr>
            <p:ph type="body" idx="1"/>
          </p:nvPr>
        </p:nvSpPr>
        <p:spPr>
          <a:xfrm>
            <a:off x="1270000" y="5029200"/>
            <a:ext cx="10464800" cy="4172893"/>
          </a:xfrm>
          <a:prstGeom prst="rect">
            <a:avLst/>
          </a:prstGeom>
        </p:spPr>
        <p:txBody>
          <a:bodyPr/>
          <a:lstStyle>
            <a:lvl1pPr marL="0" indent="0">
              <a:spcBef>
                <a:spcPts val="0"/>
              </a:spcBef>
              <a:buClrTx/>
              <a:buSzTx/>
              <a:buNone/>
              <a:defRPr sz="3200"/>
            </a:lvl1pPr>
            <a:lvl2pPr marL="0" indent="228600">
              <a:spcBef>
                <a:spcPts val="0"/>
              </a:spcBef>
              <a:buClrTx/>
              <a:buSzTx/>
              <a:buNone/>
              <a:defRPr sz="3200"/>
            </a:lvl2pPr>
            <a:lvl3pPr marL="0" indent="457200">
              <a:spcBef>
                <a:spcPts val="0"/>
              </a:spcBef>
              <a:buClrTx/>
              <a:buSzTx/>
              <a:buNone/>
              <a:defRPr sz="3200"/>
            </a:lvl3pPr>
            <a:lvl4pPr marL="0" indent="685800">
              <a:spcBef>
                <a:spcPts val="0"/>
              </a:spcBef>
              <a:buClrTx/>
              <a:buSzTx/>
              <a:buNone/>
              <a:defRPr sz="3200"/>
            </a:lvl4pPr>
            <a:lvl5pPr marL="0" indent="914400">
              <a:spcBef>
                <a:spcPts val="0"/>
              </a:spcBef>
              <a:buClrTx/>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pPr>
            <a:r>
              <a:rPr sz="8000"/>
              <a:t>Title Text</a:t>
            </a:r>
          </a:p>
        </p:txBody>
      </p:sp>
      <p:sp>
        <p:nvSpPr>
          <p:cNvPr id="34" name="Shape 34"/>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a:pPr>
            <a:r>
              <a:rPr sz="8000"/>
              <a:t>Title Text</a:t>
            </a:r>
          </a:p>
        </p:txBody>
      </p:sp>
      <p:sp>
        <p:nvSpPr>
          <p:cNvPr id="37" name="Shape 37"/>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8000"/>
              <a:t>Title Text</a:t>
            </a:r>
          </a:p>
        </p:txBody>
      </p:sp>
      <p:sp>
        <p:nvSpPr>
          <p:cNvPr id="40" name="Shape 40"/>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9" name="Shape 9"/>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0" name="Shape 10"/>
          <p:cNvSpPr>
            <a:spLocks noGrp="1"/>
          </p:cNvSpPr>
          <p:nvPr>
            <p:ph type="body" idx="1"/>
          </p:nvPr>
        </p:nvSpPr>
        <p:spPr>
          <a:xfrm>
            <a:off x="1270000" y="8191500"/>
            <a:ext cx="10464800" cy="1130300"/>
          </a:xfrm>
          <a:prstGeom prst="rect">
            <a:avLst/>
          </a:prstGeom>
        </p:spPr>
        <p:txBody>
          <a:bodyPr/>
          <a:lstStyle>
            <a:lvl1pPr marL="0" indent="0" algn="ctr">
              <a:spcBef>
                <a:spcPts val="0"/>
              </a:spcBef>
              <a:buClrTx/>
              <a:buSzTx/>
              <a:buNone/>
              <a:defRPr sz="3200"/>
            </a:lvl1pPr>
            <a:lvl2pPr marL="0" indent="228600" algn="ctr">
              <a:spcBef>
                <a:spcPts val="0"/>
              </a:spcBef>
              <a:buClrTx/>
              <a:buSzTx/>
              <a:buNone/>
              <a:defRPr sz="3200"/>
            </a:lvl2pPr>
            <a:lvl3pPr marL="0" indent="457200" algn="ctr">
              <a:spcBef>
                <a:spcPts val="0"/>
              </a:spcBef>
              <a:buClrTx/>
              <a:buSzTx/>
              <a:buNone/>
              <a:defRPr sz="3200"/>
            </a:lvl3pPr>
            <a:lvl4pPr marL="0" indent="685800" algn="ctr">
              <a:spcBef>
                <a:spcPts val="0"/>
              </a:spcBef>
              <a:buClrTx/>
              <a:buSzTx/>
              <a:buNone/>
              <a:defRPr sz="3200"/>
            </a:lvl4pPr>
            <a:lvl5pPr marL="0" indent="914400" algn="ctr">
              <a:spcBef>
                <a:spcPts val="0"/>
              </a:spcBef>
              <a:buClrTx/>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2" name="Shape 12"/>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14" name="Shape 14"/>
          <p:cNvSpPr>
            <a:spLocks noGrp="1"/>
          </p:cNvSpPr>
          <p:nvPr>
            <p:ph type="title"/>
          </p:nvPr>
        </p:nvSpPr>
        <p:spPr>
          <a:xfrm>
            <a:off x="952500" y="635000"/>
            <a:ext cx="5334000" cy="3987800"/>
          </a:xfrm>
          <a:prstGeom prst="rect">
            <a:avLst/>
          </a:prstGeom>
        </p:spPr>
        <p:txBody>
          <a:bodyPr anchor="b"/>
          <a:lstStyle>
            <a:lvl1pPr algn="ctr">
              <a:defRPr sz="6000"/>
            </a:lvl1pPr>
          </a:lstStyle>
          <a:p>
            <a:pPr lvl="0">
              <a:defRPr sz="1800"/>
            </a:pPr>
            <a:r>
              <a:rPr sz="6000"/>
              <a:t>Title Text</a:t>
            </a:r>
          </a:p>
        </p:txBody>
      </p:sp>
      <p:sp>
        <p:nvSpPr>
          <p:cNvPr id="15" name="Shape 15"/>
          <p:cNvSpPr>
            <a:spLocks noGrp="1"/>
          </p:cNvSpPr>
          <p:nvPr>
            <p:ph type="body" idx="1"/>
          </p:nvPr>
        </p:nvSpPr>
        <p:spPr>
          <a:xfrm>
            <a:off x="952500" y="4762500"/>
            <a:ext cx="5334000" cy="4102100"/>
          </a:xfrm>
          <a:prstGeom prst="rect">
            <a:avLst/>
          </a:prstGeom>
        </p:spPr>
        <p:txBody>
          <a:bodyPr/>
          <a:lstStyle>
            <a:lvl1pPr marL="0" indent="0" algn="ctr">
              <a:spcBef>
                <a:spcPts val="0"/>
              </a:spcBef>
              <a:buClrTx/>
              <a:buSzTx/>
              <a:buNone/>
              <a:defRPr sz="3200"/>
            </a:lvl1pPr>
            <a:lvl2pPr marL="0" indent="228600" algn="ctr">
              <a:spcBef>
                <a:spcPts val="0"/>
              </a:spcBef>
              <a:buClrTx/>
              <a:buSzTx/>
              <a:buNone/>
              <a:defRPr sz="3200"/>
            </a:lvl2pPr>
            <a:lvl3pPr marL="0" indent="457200" algn="ctr">
              <a:spcBef>
                <a:spcPts val="0"/>
              </a:spcBef>
              <a:buClrTx/>
              <a:buSzTx/>
              <a:buNone/>
              <a:defRPr sz="3200"/>
            </a:lvl3pPr>
            <a:lvl4pPr marL="0" indent="685800" algn="ctr">
              <a:spcBef>
                <a:spcPts val="0"/>
              </a:spcBef>
              <a:buClrTx/>
              <a:buSzTx/>
              <a:buNone/>
              <a:defRPr sz="3200"/>
            </a:lvl4pPr>
            <a:lvl5pPr marL="0" indent="914400" algn="ctr">
              <a:spcBef>
                <a:spcPts val="0"/>
              </a:spcBef>
              <a:buClrTx/>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0" name="Shape 20"/>
          <p:cNvSpPr>
            <a:spLocks noGrp="1"/>
          </p:cNvSpPr>
          <p:nvPr>
            <p:ph type="body" idx="1"/>
          </p:nvPr>
        </p:nvSpPr>
        <p:spPr>
          <a:xfrm>
            <a:off x="952500" y="2840608"/>
            <a:ext cx="11099800" cy="6062092"/>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pic>
        <p:nvPicPr>
          <p:cNvPr id="21" name="Picture 20"/>
          <p:cNvPicPr/>
          <p:nvPr/>
        </p:nvPicPr>
        <p:blipFill>
          <a:blip r:embed="rId2"/>
          <a:stretch>
            <a:fillRect/>
          </a:stretch>
        </p:blipFill>
        <p:spPr>
          <a:xfrm rot="21600000">
            <a:off x="939800" y="2600239"/>
            <a:ext cx="11125201" cy="25401"/>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4" name="Shape 24"/>
          <p:cNvSpPr>
            <a:spLocks noGrp="1"/>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5" name="Shape 25"/>
          <p:cNvSpPr>
            <a:spLocks noGrp="1"/>
          </p:cNvSpPr>
          <p:nvPr>
            <p:ph type="body" idx="1"/>
          </p:nvPr>
        </p:nvSpPr>
        <p:spPr>
          <a:xfrm>
            <a:off x="952500" y="2603500"/>
            <a:ext cx="5334000" cy="6286500"/>
          </a:xfrm>
          <a:prstGeom prst="rect">
            <a:avLst/>
          </a:prstGeom>
        </p:spPr>
        <p:txBody>
          <a:bodyPr anchor="ctr"/>
          <a:lstStyle>
            <a:lvl1pPr marL="342900" indent="-342900">
              <a:spcBef>
                <a:spcPts val="3200"/>
              </a:spcBef>
              <a:buClrTx/>
              <a:buChar char="•"/>
              <a:defRPr sz="2800"/>
            </a:lvl1pPr>
            <a:lvl2pPr marL="685800" indent="-342900">
              <a:spcBef>
                <a:spcPts val="3200"/>
              </a:spcBef>
              <a:buClrTx/>
              <a:buChar char="•"/>
              <a:defRPr sz="2800"/>
            </a:lvl2pPr>
            <a:lvl3pPr marL="1028700" indent="-342900">
              <a:spcBef>
                <a:spcPts val="3200"/>
              </a:spcBef>
              <a:buClrTx/>
              <a:buChar char="•"/>
              <a:defRPr sz="2800"/>
            </a:lvl3pPr>
            <a:lvl4pPr marL="1371600" indent="-342900">
              <a:spcBef>
                <a:spcPts val="3200"/>
              </a:spcBef>
              <a:buClrTx/>
              <a:buChar char="•"/>
              <a:defRPr sz="2800"/>
            </a:lvl4pPr>
            <a:lvl5pPr marL="1714500" indent="-342900">
              <a:spcBef>
                <a:spcPts val="3200"/>
              </a:spcBef>
              <a:buClrTx/>
              <a:buChar char="•"/>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27" name="Shape 27"/>
          <p:cNvSpPr>
            <a:spLocks noGrp="1"/>
          </p:cNvSpPr>
          <p:nvPr>
            <p:ph type="body" idx="1"/>
          </p:nvPr>
        </p:nvSpPr>
        <p:spPr>
          <a:xfrm>
            <a:off x="952500" y="1270000"/>
            <a:ext cx="11099800" cy="7213600"/>
          </a:xfrm>
          <a:prstGeom prst="rect">
            <a:avLst/>
          </a:prstGeom>
        </p:spPr>
        <p:txBody>
          <a:bodyPr anchor="ctr"/>
          <a:lstStyle>
            <a:lvl1pPr>
              <a:buClrTx/>
              <a:buChar char="•"/>
            </a:lvl1pPr>
            <a:lvl2pPr>
              <a:buClrTx/>
              <a:buChar char="•"/>
            </a:lvl2pPr>
            <a:lvl3pPr>
              <a:buClrTx/>
              <a:buChar char="•"/>
            </a:lvl3pPr>
            <a:lvl4pPr>
              <a:buClrTx/>
              <a:buChar char="•"/>
            </a:lvl4pPr>
            <a:lvl5pPr>
              <a:buClrTx/>
              <a:buChar cha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2.png"/>
          <p:cNvPicPr/>
          <p:nvPr/>
        </p:nvPicPr>
        <p:blipFill>
          <a:blip r:embed="rId17"/>
          <a:stretch>
            <a:fillRect/>
          </a:stretch>
        </p:blipFill>
        <p:spPr>
          <a:xfrm>
            <a:off x="939800" y="2600238"/>
            <a:ext cx="11125201" cy="25402"/>
          </a:xfrm>
          <a:prstGeom prst="rect">
            <a:avLst/>
          </a:prstGeom>
          <a:ln w="12700">
            <a:miter lim="400000"/>
          </a:ln>
        </p:spPr>
      </p:pic>
      <p:sp>
        <p:nvSpPr>
          <p:cNvPr id="3" name="Shape 3"/>
          <p:cNvSpPr>
            <a:spLocks noGrp="1"/>
          </p:cNvSpPr>
          <p:nvPr>
            <p:ph type="title"/>
          </p:nvPr>
        </p:nvSpPr>
        <p:spPr>
          <a:xfrm>
            <a:off x="952500" y="207391"/>
            <a:ext cx="11099800" cy="26332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000"/>
              <a:t>Title Text</a:t>
            </a:r>
          </a:p>
        </p:txBody>
      </p:sp>
      <p:sp>
        <p:nvSpPr>
          <p:cNvPr id="4" name="Shape 4"/>
          <p:cNvSpPr>
            <a:spLocks noGrp="1"/>
          </p:cNvSpPr>
          <p:nvPr>
            <p:ph type="body" idx="1"/>
          </p:nvPr>
        </p:nvSpPr>
        <p:spPr>
          <a:xfrm>
            <a:off x="952500" y="2840608"/>
            <a:ext cx="11099800" cy="691299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defTabSz="584200">
        <a:defRPr sz="8000">
          <a:latin typeface="+mn-lt"/>
          <a:ea typeface="+mn-ea"/>
          <a:cs typeface="+mn-cs"/>
          <a:sym typeface="Helvetica Light"/>
        </a:defRPr>
      </a:lvl1pPr>
      <a:lvl2pPr defTabSz="584200">
        <a:defRPr sz="8000">
          <a:latin typeface="+mn-lt"/>
          <a:ea typeface="+mn-ea"/>
          <a:cs typeface="+mn-cs"/>
          <a:sym typeface="Helvetica Light"/>
        </a:defRPr>
      </a:lvl2pPr>
      <a:lvl3pPr defTabSz="584200">
        <a:defRPr sz="8000">
          <a:latin typeface="+mn-lt"/>
          <a:ea typeface="+mn-ea"/>
          <a:cs typeface="+mn-cs"/>
          <a:sym typeface="Helvetica Light"/>
        </a:defRPr>
      </a:lvl3pPr>
      <a:lvl4pPr defTabSz="584200">
        <a:defRPr sz="8000">
          <a:latin typeface="+mn-lt"/>
          <a:ea typeface="+mn-ea"/>
          <a:cs typeface="+mn-cs"/>
          <a:sym typeface="Helvetica Light"/>
        </a:defRPr>
      </a:lvl4pPr>
      <a:lvl5pPr defTabSz="584200">
        <a:defRPr sz="8000">
          <a:latin typeface="+mn-lt"/>
          <a:ea typeface="+mn-ea"/>
          <a:cs typeface="+mn-cs"/>
          <a:sym typeface="Helvetica Light"/>
        </a:defRPr>
      </a:lvl5pPr>
      <a:lvl6pPr defTabSz="584200">
        <a:defRPr sz="8000">
          <a:latin typeface="+mn-lt"/>
          <a:ea typeface="+mn-ea"/>
          <a:cs typeface="+mn-cs"/>
          <a:sym typeface="Helvetica Light"/>
        </a:defRPr>
      </a:lvl6pPr>
      <a:lvl7pPr defTabSz="584200">
        <a:defRPr sz="8000">
          <a:latin typeface="+mn-lt"/>
          <a:ea typeface="+mn-ea"/>
          <a:cs typeface="+mn-cs"/>
          <a:sym typeface="Helvetica Light"/>
        </a:defRPr>
      </a:lvl7pPr>
      <a:lvl8pPr defTabSz="584200">
        <a:defRPr sz="8000">
          <a:latin typeface="+mn-lt"/>
          <a:ea typeface="+mn-ea"/>
          <a:cs typeface="+mn-cs"/>
          <a:sym typeface="Helvetica Light"/>
        </a:defRPr>
      </a:lvl8pPr>
      <a:lvl9pPr defTabSz="584200">
        <a:defRPr sz="8000">
          <a:latin typeface="+mn-lt"/>
          <a:ea typeface="+mn-ea"/>
          <a:cs typeface="+mn-cs"/>
          <a:sym typeface="Helvetica Light"/>
        </a:defRPr>
      </a:lvl9pPr>
    </p:titleStyle>
    <p:bodyStyle>
      <a:lvl1pPr marL="444500" indent="-444500" defTabSz="584200">
        <a:spcBef>
          <a:spcPts val="4200"/>
        </a:spcBef>
        <a:buClr>
          <a:srgbClr val="FF2600"/>
        </a:buClr>
        <a:buSzPct val="75000"/>
        <a:buChar char="‣"/>
        <a:defRPr sz="3600">
          <a:latin typeface="+mn-lt"/>
          <a:ea typeface="+mn-ea"/>
          <a:cs typeface="+mn-cs"/>
          <a:sym typeface="Helvetica Light"/>
        </a:defRPr>
      </a:lvl1pPr>
      <a:lvl2pPr marL="889000" indent="-444500" defTabSz="584200">
        <a:spcBef>
          <a:spcPts val="4200"/>
        </a:spcBef>
        <a:buClr>
          <a:srgbClr val="FF2600"/>
        </a:buClr>
        <a:buSzPct val="75000"/>
        <a:buChar char="‣"/>
        <a:defRPr sz="3600">
          <a:latin typeface="+mn-lt"/>
          <a:ea typeface="+mn-ea"/>
          <a:cs typeface="+mn-cs"/>
          <a:sym typeface="Helvetica Light"/>
        </a:defRPr>
      </a:lvl2pPr>
      <a:lvl3pPr marL="1333500" indent="-444500" defTabSz="584200">
        <a:spcBef>
          <a:spcPts val="4200"/>
        </a:spcBef>
        <a:buClr>
          <a:srgbClr val="FF2600"/>
        </a:buClr>
        <a:buSzPct val="75000"/>
        <a:buChar char="‣"/>
        <a:defRPr sz="3600">
          <a:latin typeface="+mn-lt"/>
          <a:ea typeface="+mn-ea"/>
          <a:cs typeface="+mn-cs"/>
          <a:sym typeface="Helvetica Light"/>
        </a:defRPr>
      </a:lvl3pPr>
      <a:lvl4pPr marL="1778000" indent="-444500" defTabSz="584200">
        <a:spcBef>
          <a:spcPts val="4200"/>
        </a:spcBef>
        <a:buClr>
          <a:srgbClr val="FF2600"/>
        </a:buClr>
        <a:buSzPct val="75000"/>
        <a:buChar char="‣"/>
        <a:defRPr sz="3600">
          <a:latin typeface="+mn-lt"/>
          <a:ea typeface="+mn-ea"/>
          <a:cs typeface="+mn-cs"/>
          <a:sym typeface="Helvetica Light"/>
        </a:defRPr>
      </a:lvl4pPr>
      <a:lvl5pPr marL="2222500" indent="-444500" defTabSz="584200">
        <a:spcBef>
          <a:spcPts val="4200"/>
        </a:spcBef>
        <a:buClr>
          <a:srgbClr val="FF2600"/>
        </a:buClr>
        <a:buSzPct val="75000"/>
        <a:buChar char="‣"/>
        <a:defRPr sz="3600">
          <a:latin typeface="+mn-lt"/>
          <a:ea typeface="+mn-ea"/>
          <a:cs typeface="+mn-cs"/>
          <a:sym typeface="Helvetica Light"/>
        </a:defRPr>
      </a:lvl5pPr>
      <a:lvl6pPr marL="2667000" indent="-444500" defTabSz="584200">
        <a:spcBef>
          <a:spcPts val="4200"/>
        </a:spcBef>
        <a:buClr>
          <a:srgbClr val="FF2600"/>
        </a:buClr>
        <a:buSzPct val="75000"/>
        <a:buChar char="•"/>
        <a:defRPr sz="3600">
          <a:latin typeface="+mn-lt"/>
          <a:ea typeface="+mn-ea"/>
          <a:cs typeface="+mn-cs"/>
          <a:sym typeface="Helvetica Light"/>
        </a:defRPr>
      </a:lvl6pPr>
      <a:lvl7pPr marL="3111500" indent="-444500" defTabSz="584200">
        <a:spcBef>
          <a:spcPts val="4200"/>
        </a:spcBef>
        <a:buClr>
          <a:srgbClr val="FF2600"/>
        </a:buClr>
        <a:buSzPct val="75000"/>
        <a:buChar char="•"/>
        <a:defRPr sz="3600">
          <a:latin typeface="+mn-lt"/>
          <a:ea typeface="+mn-ea"/>
          <a:cs typeface="+mn-cs"/>
          <a:sym typeface="Helvetica Light"/>
        </a:defRPr>
      </a:lvl7pPr>
      <a:lvl8pPr marL="3556000" indent="-444500" defTabSz="584200">
        <a:spcBef>
          <a:spcPts val="4200"/>
        </a:spcBef>
        <a:buClr>
          <a:srgbClr val="FF2600"/>
        </a:buClr>
        <a:buSzPct val="75000"/>
        <a:buChar char="•"/>
        <a:defRPr sz="3600">
          <a:latin typeface="+mn-lt"/>
          <a:ea typeface="+mn-ea"/>
          <a:cs typeface="+mn-cs"/>
          <a:sym typeface="Helvetica Light"/>
        </a:defRPr>
      </a:lvl8pPr>
      <a:lvl9pPr marL="4000500" indent="-444500" defTabSz="584200">
        <a:spcBef>
          <a:spcPts val="4200"/>
        </a:spcBef>
        <a:buClr>
          <a:srgbClr val="FF2600"/>
        </a:buClr>
        <a:buSzPct val="75000"/>
        <a:buChar char="•"/>
        <a:defRPr sz="3600">
          <a:latin typeface="+mn-lt"/>
          <a:ea typeface="+mn-ea"/>
          <a:cs typeface="+mn-cs"/>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rework.withgoogle.com/guides/unbiasing-raise-awareness/steps/introduction/" TargetMode="External"/><Relationship Id="rId2" Type="http://schemas.openxmlformats.org/officeDocument/2006/relationships/hyperlink" Target="https://www.fbi.gov/news/speeches/hard-truths-law-enforcement-and-rac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pstnet.com" TargetMode="External"/><Relationship Id="rId2" Type="http://schemas.openxmlformats.org/officeDocument/2006/relationships/hyperlink" Target="https://www.projectimplicit.net/stimuli.html" TargetMode="External"/><Relationship Id="rId1" Type="http://schemas.openxmlformats.org/officeDocument/2006/relationships/slideLayout" Target="../slideLayouts/slideLayout6.xml"/><Relationship Id="rId4" Type="http://schemas.openxmlformats.org/officeDocument/2006/relationships/hyperlink" Target="http://www.r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1270000" y="1064082"/>
            <a:ext cx="10464800" cy="3217710"/>
          </a:xfrm>
          <a:prstGeom prst="rect">
            <a:avLst/>
          </a:prstGeom>
        </p:spPr>
        <p:txBody>
          <a:bodyPr/>
          <a:lstStyle/>
          <a:p>
            <a:pPr lvl="0">
              <a:lnSpc>
                <a:spcPct val="120000"/>
              </a:lnSpc>
              <a:defRPr sz="1800"/>
            </a:pPr>
            <a:r>
              <a:rPr sz="4400">
                <a:latin typeface="Helvetica"/>
                <a:ea typeface="Helvetica"/>
                <a:cs typeface="Helvetica"/>
                <a:sym typeface="Helvetica"/>
              </a:rPr>
              <a:t>Are IAT Effects an artifact of test design?</a:t>
            </a:r>
          </a:p>
          <a:p>
            <a:pPr lvl="0">
              <a:lnSpc>
                <a:spcPct val="120000"/>
              </a:lnSpc>
              <a:defRPr sz="1800"/>
            </a:pPr>
            <a:r>
              <a:rPr sz="4400">
                <a:latin typeface="Helvetica"/>
                <a:ea typeface="Helvetica"/>
                <a:cs typeface="Helvetica"/>
                <a:sym typeface="Helvetica"/>
              </a:rPr>
              <a:t>Testing the impact of a rest period before reversing response assignments on the Implicit Association Test</a:t>
            </a:r>
          </a:p>
        </p:txBody>
      </p:sp>
      <p:sp>
        <p:nvSpPr>
          <p:cNvPr id="45" name="Shape 45"/>
          <p:cNvSpPr>
            <a:spLocks noGrp="1"/>
          </p:cNvSpPr>
          <p:nvPr>
            <p:ph type="body" idx="1"/>
          </p:nvPr>
        </p:nvSpPr>
        <p:spPr>
          <a:xfrm>
            <a:off x="1270000" y="4738180"/>
            <a:ext cx="10464800" cy="1849407"/>
          </a:xfrm>
          <a:prstGeom prst="rect">
            <a:avLst/>
          </a:prstGeom>
        </p:spPr>
        <p:txBody>
          <a:bodyPr/>
          <a:lstStyle>
            <a:lvl1pPr>
              <a:lnSpc>
                <a:spcPct val="120000"/>
              </a:lnSpc>
            </a:lvl1pPr>
          </a:lstStyle>
          <a:p>
            <a:pPr lvl="0">
              <a:defRPr sz="1800"/>
            </a:pPr>
            <a:r>
              <a:rPr sz="3200"/>
              <a:t>Michael McCarthy (Michael.McCarthy@student.ufv.ca), David Hughes, &amp; Dr. Sven Van de Wetering</a:t>
            </a:r>
          </a:p>
        </p:txBody>
      </p:sp>
      <p:pic>
        <p:nvPicPr>
          <p:cNvPr id="46" name="pasted-image.tif"/>
          <p:cNvPicPr/>
          <p:nvPr/>
        </p:nvPicPr>
        <p:blipFill>
          <a:blip r:embed="rId3"/>
          <a:stretch>
            <a:fillRect/>
          </a:stretch>
        </p:blipFill>
        <p:spPr>
          <a:xfrm>
            <a:off x="2192130" y="7309706"/>
            <a:ext cx="4002426" cy="1320801"/>
          </a:xfrm>
          <a:prstGeom prst="rect">
            <a:avLst/>
          </a:prstGeom>
          <a:ln w="12700">
            <a:miter lim="400000"/>
          </a:ln>
        </p:spPr>
      </p:pic>
      <p:pic>
        <p:nvPicPr>
          <p:cNvPr id="47" name="BIASLab. Logo.png"/>
          <p:cNvPicPr/>
          <p:nvPr/>
        </p:nvPicPr>
        <p:blipFill>
          <a:blip r:embed="rId4"/>
          <a:srcRect/>
          <a:stretch>
            <a:fillRect/>
          </a:stretch>
        </p:blipFill>
        <p:spPr>
          <a:xfrm>
            <a:off x="6810244" y="7690720"/>
            <a:ext cx="3766345" cy="927101"/>
          </a:xfrm>
          <a:prstGeom prst="rect">
            <a:avLst/>
          </a:prstGeom>
          <a:ln w="12700">
            <a:miter lim="400000"/>
          </a:ln>
        </p:spPr>
      </p:pic>
      <p:pic>
        <p:nvPicPr>
          <p:cNvPr id="48" name="Picture 47"/>
          <p:cNvPicPr/>
          <p:nvPr/>
        </p:nvPicPr>
        <p:blipFill>
          <a:blip r:embed="rId5"/>
          <a:stretch>
            <a:fillRect/>
          </a:stretch>
        </p:blipFill>
        <p:spPr>
          <a:xfrm>
            <a:off x="1256815" y="6613597"/>
            <a:ext cx="10491170" cy="25401"/>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8000"/>
              <a:t>The IAT</a:t>
            </a:r>
          </a:p>
        </p:txBody>
      </p:sp>
      <p:sp>
        <p:nvSpPr>
          <p:cNvPr id="95" name="Shape 95"/>
          <p:cNvSpPr>
            <a:spLocks noGrp="1"/>
          </p:cNvSpPr>
          <p:nvPr>
            <p:ph type="body" idx="1"/>
          </p:nvPr>
        </p:nvSpPr>
        <p:spPr>
          <a:xfrm>
            <a:off x="4772128" y="444500"/>
            <a:ext cx="7280172" cy="2159001"/>
          </a:xfrm>
          <a:prstGeom prst="rect">
            <a:avLst/>
          </a:prstGeom>
        </p:spPr>
        <p:txBody>
          <a:bodyPr anchor="ctr"/>
          <a:lstStyle/>
          <a:p>
            <a:pPr lvl="0">
              <a:defRPr sz="1800"/>
            </a:pPr>
            <a:r>
              <a:rPr sz="3600"/>
              <a:t>Example for those unfamiliar with the IAT</a:t>
            </a:r>
          </a:p>
          <a:p>
            <a:pPr lvl="0">
              <a:spcBef>
                <a:spcPts val="2100"/>
              </a:spcBef>
              <a:defRPr sz="1800"/>
            </a:pPr>
            <a:r>
              <a:rPr sz="3600" i="1"/>
              <a:t>Note:</a:t>
            </a:r>
            <a:r>
              <a:rPr sz="3600"/>
              <a:t> Inter-trial period = 250 ms</a:t>
            </a:r>
          </a:p>
        </p:txBody>
      </p:sp>
      <p:pic>
        <p:nvPicPr>
          <p:cNvPr id="96" name="Screen Shot 2018-11-23 at 5.12.07 PM.png"/>
          <p:cNvPicPr/>
          <p:nvPr/>
        </p:nvPicPr>
        <p:blipFill>
          <a:blip r:embed="rId3"/>
          <a:stretch>
            <a:fillRect/>
          </a:stretch>
        </p:blipFill>
        <p:spPr>
          <a:xfrm>
            <a:off x="939800" y="2750872"/>
            <a:ext cx="11125200" cy="683655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 name="Table 100"/>
          <p:cNvGraphicFramePr/>
          <p:nvPr>
            <p:extLst>
              <p:ext uri="{D42A27DB-BD31-4B8C-83A1-F6EECF244321}">
                <p14:modId xmlns:p14="http://schemas.microsoft.com/office/powerpoint/2010/main" val="22523559"/>
              </p:ext>
            </p:extLst>
          </p:nvPr>
        </p:nvGraphicFramePr>
        <p:xfrm>
          <a:off x="952500" y="233899"/>
          <a:ext cx="11099800" cy="6090956"/>
        </p:xfrm>
        <a:graphic>
          <a:graphicData uri="http://schemas.openxmlformats.org/drawingml/2006/table">
            <a:tbl>
              <a:tblPr firstRow="1" firstCol="1">
                <a:tableStyleId>{33BA23B1-9221-436E-865A-0063620EA4FD}</a:tableStyleId>
              </a:tblPr>
              <a:tblGrid>
                <a:gridCol w="2774950">
                  <a:extLst>
                    <a:ext uri="{9D8B030D-6E8A-4147-A177-3AD203B41FA5}">
                      <a16:colId xmlns:a16="http://schemas.microsoft.com/office/drawing/2014/main" val="20000"/>
                    </a:ext>
                  </a:extLst>
                </a:gridCol>
                <a:gridCol w="2774950">
                  <a:extLst>
                    <a:ext uri="{9D8B030D-6E8A-4147-A177-3AD203B41FA5}">
                      <a16:colId xmlns:a16="http://schemas.microsoft.com/office/drawing/2014/main" val="20001"/>
                    </a:ext>
                  </a:extLst>
                </a:gridCol>
                <a:gridCol w="2774950">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587080">
                <a:tc>
                  <a:txBody>
                    <a:bodyPr/>
                    <a:lstStyle/>
                    <a:p>
                      <a:pPr lvl="0" algn="ctr" defTabSz="914400">
                        <a:defRPr sz="1800" b="0">
                          <a:solidFill>
                            <a:srgbClr val="000000"/>
                          </a:solidFill>
                        </a:defRPr>
                      </a:pPr>
                      <a:r>
                        <a:rPr sz="2600" b="1" dirty="0">
                          <a:solidFill>
                            <a:srgbClr val="FFFFFF"/>
                          </a:solidFill>
                        </a:rPr>
                        <a:t>Procedure</a:t>
                      </a:r>
                    </a:p>
                  </a:txBody>
                  <a:tcPr marL="50800" marR="50800" marT="50800" marB="50800" anchor="ctr" horzOverflow="overflow"/>
                </a:tc>
                <a:tc>
                  <a:txBody>
                    <a:bodyPr/>
                    <a:lstStyle/>
                    <a:p>
                      <a:pPr lvl="0" algn="ctr" defTabSz="914400">
                        <a:defRPr sz="1800" b="0">
                          <a:solidFill>
                            <a:srgbClr val="000000"/>
                          </a:solidFill>
                        </a:defRPr>
                      </a:pPr>
                      <a:r>
                        <a:rPr sz="2600" b="1">
                          <a:solidFill>
                            <a:srgbClr val="FFFFFF"/>
                          </a:solidFill>
                        </a:rPr>
                        <a:t>Left Category</a:t>
                      </a:r>
                    </a:p>
                  </a:txBody>
                  <a:tcPr marL="50800" marR="50800" marT="50800" marB="50800" anchor="ctr" horzOverflow="overflow"/>
                </a:tc>
                <a:tc>
                  <a:txBody>
                    <a:bodyPr/>
                    <a:lstStyle/>
                    <a:p>
                      <a:pPr lvl="0" algn="ctr" defTabSz="914400">
                        <a:defRPr sz="1800" b="0">
                          <a:solidFill>
                            <a:srgbClr val="000000"/>
                          </a:solidFill>
                        </a:defRPr>
                      </a:pPr>
                      <a:r>
                        <a:rPr sz="2600" b="1">
                          <a:solidFill>
                            <a:srgbClr val="FFFFFF"/>
                          </a:solidFill>
                        </a:rPr>
                        <a:t>Right Category</a:t>
                      </a:r>
                    </a:p>
                  </a:txBody>
                  <a:tcPr marL="50800" marR="50800" marT="50800" marB="50800" anchor="ctr" horzOverflow="overflow"/>
                </a:tc>
                <a:tc>
                  <a:txBody>
                    <a:bodyPr/>
                    <a:lstStyle/>
                    <a:p>
                      <a:pPr lvl="0" algn="ctr" defTabSz="914400">
                        <a:defRPr sz="1800" b="0">
                          <a:solidFill>
                            <a:srgbClr val="000000"/>
                          </a:solidFill>
                        </a:defRPr>
                      </a:pPr>
                      <a:r>
                        <a:rPr sz="2600" b="1">
                          <a:solidFill>
                            <a:srgbClr val="FFFFFF"/>
                          </a:solidFill>
                        </a:rPr>
                        <a:t>Congruency</a:t>
                      </a:r>
                    </a:p>
                  </a:txBody>
                  <a:tcPr marL="50800" marR="50800" marT="50800" marB="50800" anchor="ctr" horzOverflow="overflow"/>
                </a:tc>
                <a:extLst>
                  <a:ext uri="{0D108BD9-81ED-4DB2-BD59-A6C34878D82A}">
                    <a16:rowId xmlns:a16="http://schemas.microsoft.com/office/drawing/2014/main" val="10000"/>
                  </a:ext>
                </a:extLst>
              </a:tr>
              <a:tr h="587080">
                <a:tc>
                  <a:txBody>
                    <a:bodyPr/>
                    <a:lstStyle/>
                    <a:p>
                      <a:pPr lvl="0" algn="ctr" defTabSz="914400">
                        <a:defRPr sz="1800" b="0">
                          <a:solidFill>
                            <a:srgbClr val="000000"/>
                          </a:solidFill>
                        </a:defRPr>
                      </a:pPr>
                      <a:r>
                        <a:rPr sz="2600" b="1">
                          <a:solidFill>
                            <a:srgbClr val="FFFFFF"/>
                          </a:solidFill>
                        </a:rPr>
                        <a:t>Block 1</a:t>
                      </a:r>
                    </a:p>
                  </a:txBody>
                  <a:tcPr marL="50800" marR="50800" marT="50800" marB="50800" anchor="ctr" horzOverflow="overflow"/>
                </a:tc>
                <a:tc>
                  <a:txBody>
                    <a:bodyPr/>
                    <a:lstStyle/>
                    <a:p>
                      <a:pPr lvl="0" algn="ctr" defTabSz="914400">
                        <a:defRPr sz="1800"/>
                      </a:pPr>
                      <a:r>
                        <a:rPr sz="2600" b="1"/>
                        <a:t>White Faces</a:t>
                      </a:r>
                    </a:p>
                  </a:txBody>
                  <a:tcPr marL="50800" marR="50800" marT="50800" marB="50800" anchor="ctr" horzOverflow="overflow">
                    <a:solidFill>
                      <a:srgbClr val="DCDEE0"/>
                    </a:solidFill>
                  </a:tcPr>
                </a:tc>
                <a:tc>
                  <a:txBody>
                    <a:bodyPr/>
                    <a:lstStyle/>
                    <a:p>
                      <a:pPr lvl="0" algn="ctr" defTabSz="914400">
                        <a:defRPr sz="1800"/>
                      </a:pPr>
                      <a:r>
                        <a:rPr sz="2600" b="1"/>
                        <a:t>Black Faces</a:t>
                      </a:r>
                    </a:p>
                  </a:txBody>
                  <a:tcPr marL="50800" marR="50800" marT="50800" marB="50800" anchor="ctr" horzOverflow="overflow">
                    <a:solidFill>
                      <a:srgbClr val="DCDEE0"/>
                    </a:solidFill>
                  </a:tcPr>
                </a:tc>
                <a:tc>
                  <a:txBody>
                    <a:bodyPr/>
                    <a:lstStyle/>
                    <a:p>
                      <a:pPr lvl="0" algn="ctr" defTabSz="914400">
                        <a:defRPr sz="2600" b="1"/>
                      </a:pPr>
                      <a:endParaRP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587080">
                <a:tc>
                  <a:txBody>
                    <a:bodyPr/>
                    <a:lstStyle/>
                    <a:p>
                      <a:pPr lvl="0" algn="ctr" defTabSz="914400">
                        <a:defRPr sz="1800" b="0">
                          <a:solidFill>
                            <a:srgbClr val="000000"/>
                          </a:solidFill>
                        </a:defRPr>
                      </a:pPr>
                      <a:r>
                        <a:rPr sz="2600" b="1" dirty="0">
                          <a:solidFill>
                            <a:srgbClr val="FFFFFF"/>
                          </a:solidFill>
                        </a:rPr>
                        <a:t>Block 2</a:t>
                      </a:r>
                    </a:p>
                  </a:txBody>
                  <a:tcPr marL="50800" marR="50800" marT="50800" marB="50800" anchor="ctr" horzOverflow="overflow"/>
                </a:tc>
                <a:tc>
                  <a:txBody>
                    <a:bodyPr/>
                    <a:lstStyle/>
                    <a:p>
                      <a:pPr lvl="0" algn="ctr" defTabSz="914400">
                        <a:defRPr sz="1800"/>
                      </a:pPr>
                      <a:r>
                        <a:rPr sz="2600" b="1"/>
                        <a:t>Good Words</a:t>
                      </a:r>
                    </a:p>
                  </a:txBody>
                  <a:tcPr marL="50800" marR="50800" marT="50800" marB="50800" anchor="ctr" horzOverflow="overflow">
                    <a:solidFill>
                      <a:srgbClr val="DCDEE0"/>
                    </a:solidFill>
                  </a:tcPr>
                </a:tc>
                <a:tc>
                  <a:txBody>
                    <a:bodyPr/>
                    <a:lstStyle/>
                    <a:p>
                      <a:pPr lvl="0" algn="ctr" defTabSz="914400">
                        <a:defRPr sz="1800"/>
                      </a:pPr>
                      <a:r>
                        <a:rPr sz="2600" b="1"/>
                        <a:t>Bad Words</a:t>
                      </a:r>
                    </a:p>
                  </a:txBody>
                  <a:tcPr marL="50800" marR="50800" marT="50800" marB="50800" anchor="ctr" horzOverflow="overflow">
                    <a:solidFill>
                      <a:srgbClr val="DCDEE0"/>
                    </a:solidFill>
                  </a:tcPr>
                </a:tc>
                <a:tc>
                  <a:txBody>
                    <a:bodyPr/>
                    <a:lstStyle/>
                    <a:p>
                      <a:pPr lvl="0" algn="ctr" defTabSz="914400">
                        <a:defRPr sz="2600" b="1"/>
                      </a:pPr>
                      <a:endParaRP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r h="587080">
                <a:tc>
                  <a:txBody>
                    <a:bodyPr/>
                    <a:lstStyle/>
                    <a:p>
                      <a:pPr lvl="0" algn="ctr" defTabSz="914400">
                        <a:defRPr sz="1800" b="0">
                          <a:solidFill>
                            <a:srgbClr val="000000"/>
                          </a:solidFill>
                        </a:defRPr>
                      </a:pPr>
                      <a:r>
                        <a:rPr sz="2600" b="1" dirty="0">
                          <a:solidFill>
                            <a:srgbClr val="FFFFFF"/>
                          </a:solidFill>
                        </a:rPr>
                        <a:t>Block 3</a:t>
                      </a:r>
                    </a:p>
                  </a:txBody>
                  <a:tcPr marL="50800" marR="50800" marT="50800" marB="50800" anchor="ctr" horzOverflow="overflow"/>
                </a:tc>
                <a:tc>
                  <a:txBody>
                    <a:bodyPr/>
                    <a:lstStyle/>
                    <a:p>
                      <a:pPr lvl="0" algn="ctr" defTabSz="914400">
                        <a:defRPr sz="1800"/>
                      </a:pPr>
                      <a:r>
                        <a:rPr sz="2600" b="1"/>
                        <a:t>White + Good</a:t>
                      </a:r>
                    </a:p>
                  </a:txBody>
                  <a:tcPr marL="50800" marR="50800" marT="50800" marB="50800" anchor="ctr" horzOverflow="overflow">
                    <a:solidFill>
                      <a:srgbClr val="DCDEE0"/>
                    </a:solidFill>
                  </a:tcPr>
                </a:tc>
                <a:tc>
                  <a:txBody>
                    <a:bodyPr/>
                    <a:lstStyle/>
                    <a:p>
                      <a:pPr lvl="0" algn="ctr" defTabSz="914400">
                        <a:defRPr sz="1800"/>
                      </a:pPr>
                      <a:r>
                        <a:rPr sz="2600" b="1"/>
                        <a:t>Black + Bad</a:t>
                      </a:r>
                    </a:p>
                  </a:txBody>
                  <a:tcPr marL="50800" marR="50800" marT="50800" marB="50800" anchor="ctr" horzOverflow="overflow">
                    <a:solidFill>
                      <a:srgbClr val="DCDEE0"/>
                    </a:solidFill>
                  </a:tcPr>
                </a:tc>
                <a:tc>
                  <a:txBody>
                    <a:bodyPr/>
                    <a:lstStyle/>
                    <a:p>
                      <a:pPr lvl="0" algn="ctr" defTabSz="914400">
                        <a:defRPr sz="1800"/>
                      </a:pPr>
                      <a:r>
                        <a:rPr sz="2600" b="1"/>
                        <a:t>Congruent</a:t>
                      </a:r>
                    </a:p>
                  </a:txBody>
                  <a:tcPr marL="50800" marR="50800" marT="50800" marB="50800" anchor="ctr" horzOverflow="overflow">
                    <a:solidFill>
                      <a:srgbClr val="DCDEE0"/>
                    </a:solidFill>
                  </a:tcPr>
                </a:tc>
                <a:extLst>
                  <a:ext uri="{0D108BD9-81ED-4DB2-BD59-A6C34878D82A}">
                    <a16:rowId xmlns:a16="http://schemas.microsoft.com/office/drawing/2014/main" val="10003"/>
                  </a:ext>
                </a:extLst>
              </a:tr>
              <a:tr h="587080">
                <a:tc>
                  <a:txBody>
                    <a:bodyPr/>
                    <a:lstStyle/>
                    <a:p>
                      <a:pPr lvl="0" algn="ctr" defTabSz="914400">
                        <a:defRPr sz="1800" b="0">
                          <a:solidFill>
                            <a:srgbClr val="000000"/>
                          </a:solidFill>
                        </a:defRPr>
                      </a:pPr>
                      <a:r>
                        <a:rPr sz="2600" b="1">
                          <a:solidFill>
                            <a:srgbClr val="FFFFFF"/>
                          </a:solidFill>
                        </a:rPr>
                        <a:t>Block 4</a:t>
                      </a:r>
                    </a:p>
                  </a:txBody>
                  <a:tcPr marL="50800" marR="50800" marT="50800" marB="50800" anchor="ctr" horzOverflow="overflow"/>
                </a:tc>
                <a:tc>
                  <a:txBody>
                    <a:bodyPr/>
                    <a:lstStyle/>
                    <a:p>
                      <a:pPr lvl="0" algn="ctr" defTabSz="914400">
                        <a:defRPr sz="1800"/>
                      </a:pPr>
                      <a:r>
                        <a:rPr sz="2600" b="1"/>
                        <a:t>White + Good</a:t>
                      </a:r>
                    </a:p>
                  </a:txBody>
                  <a:tcPr marL="50800" marR="50800" marT="50800" marB="50800" anchor="ctr" horzOverflow="overflow">
                    <a:solidFill>
                      <a:srgbClr val="DCDEE0"/>
                    </a:solidFill>
                  </a:tcPr>
                </a:tc>
                <a:tc>
                  <a:txBody>
                    <a:bodyPr/>
                    <a:lstStyle/>
                    <a:p>
                      <a:pPr lvl="0" algn="ctr" defTabSz="914400">
                        <a:defRPr sz="1800"/>
                      </a:pPr>
                      <a:r>
                        <a:rPr sz="2600" b="1"/>
                        <a:t>Black + Bad</a:t>
                      </a:r>
                    </a:p>
                  </a:txBody>
                  <a:tcPr marL="50800" marR="50800" marT="50800" marB="50800" anchor="ctr" horzOverflow="overflow">
                    <a:solidFill>
                      <a:srgbClr val="DCDEE0"/>
                    </a:solidFill>
                  </a:tcPr>
                </a:tc>
                <a:tc>
                  <a:txBody>
                    <a:bodyPr/>
                    <a:lstStyle/>
                    <a:p>
                      <a:pPr lvl="0" algn="ctr" defTabSz="914400">
                        <a:defRPr sz="1800"/>
                      </a:pPr>
                      <a:r>
                        <a:rPr sz="2600" b="1"/>
                        <a:t>Congruent</a:t>
                      </a:r>
                    </a:p>
                  </a:txBody>
                  <a:tcPr marL="50800" marR="50800" marT="50800" marB="50800" anchor="ctr" horzOverflow="overflow">
                    <a:solidFill>
                      <a:srgbClr val="DCDEE0"/>
                    </a:solidFill>
                  </a:tcPr>
                </a:tc>
                <a:extLst>
                  <a:ext uri="{0D108BD9-81ED-4DB2-BD59-A6C34878D82A}">
                    <a16:rowId xmlns:a16="http://schemas.microsoft.com/office/drawing/2014/main" val="10004"/>
                  </a:ext>
                </a:extLst>
              </a:tr>
              <a:tr h="807236">
                <a:tc>
                  <a:txBody>
                    <a:bodyPr/>
                    <a:lstStyle/>
                    <a:p>
                      <a:pPr lvl="0" algn="ctr" defTabSz="914400">
                        <a:defRPr sz="1800" b="0">
                          <a:solidFill>
                            <a:srgbClr val="000000"/>
                          </a:solidFill>
                        </a:defRPr>
                      </a:pPr>
                      <a:r>
                        <a:rPr sz="2600" b="1" dirty="0">
                          <a:solidFill>
                            <a:srgbClr val="FFFFFF"/>
                          </a:solidFill>
                        </a:rPr>
                        <a:t>Rest Block</a:t>
                      </a:r>
                    </a:p>
                  </a:txBody>
                  <a:tcPr marL="50800" marR="50800" marT="50800" marB="50800" anchor="ctr" horzOverflow="overflow">
                    <a:solidFill>
                      <a:srgbClr val="861001"/>
                    </a:solidFill>
                  </a:tcPr>
                </a:tc>
                <a:tc>
                  <a:txBody>
                    <a:bodyPr/>
                    <a:lstStyle/>
                    <a:p>
                      <a:pPr marL="228600" lvl="0" algn="l" defTabSz="914400">
                        <a:defRPr sz="1800"/>
                      </a:pPr>
                      <a:endParaRPr sz="2300" b="1" dirty="0"/>
                    </a:p>
                  </a:txBody>
                  <a:tcPr marL="50800" marR="50800" marT="50800" marB="50800" anchor="ctr" horzOverflow="overflow">
                    <a:solidFill>
                      <a:srgbClr val="EC5D57">
                        <a:alpha val="55000"/>
                      </a:srgbClr>
                    </a:solidFill>
                  </a:tcPr>
                </a:tc>
                <a:tc>
                  <a:txBody>
                    <a:bodyPr/>
                    <a:lstStyle/>
                    <a:p>
                      <a:pPr lvl="0" algn="ctr" defTabSz="914400">
                        <a:defRPr sz="2600" b="1"/>
                      </a:pPr>
                      <a:endParaRPr dirty="0"/>
                    </a:p>
                  </a:txBody>
                  <a:tcPr marL="50800" marR="50800" marT="50800" marB="50800" anchor="ctr" horzOverflow="overflow">
                    <a:solidFill>
                      <a:srgbClr val="EC5D57">
                        <a:alpha val="55000"/>
                      </a:srgbClr>
                    </a:solidFill>
                  </a:tcPr>
                </a:tc>
                <a:tc>
                  <a:txBody>
                    <a:bodyPr/>
                    <a:lstStyle/>
                    <a:p>
                      <a:pPr lvl="0" algn="ctr" defTabSz="914400">
                        <a:defRPr sz="2600" b="1"/>
                      </a:pPr>
                      <a:endParaRPr/>
                    </a:p>
                  </a:txBody>
                  <a:tcPr marL="50800" marR="50800" marT="50800" marB="50800" anchor="ctr" horzOverflow="overflow">
                    <a:solidFill>
                      <a:srgbClr val="EC5D57">
                        <a:alpha val="55000"/>
                      </a:srgbClr>
                    </a:solidFill>
                  </a:tcPr>
                </a:tc>
                <a:extLst>
                  <a:ext uri="{0D108BD9-81ED-4DB2-BD59-A6C34878D82A}">
                    <a16:rowId xmlns:a16="http://schemas.microsoft.com/office/drawing/2014/main" val="10005"/>
                  </a:ext>
                </a:extLst>
              </a:tr>
              <a:tr h="587080">
                <a:tc>
                  <a:txBody>
                    <a:bodyPr/>
                    <a:lstStyle/>
                    <a:p>
                      <a:pPr lvl="0" algn="ctr" defTabSz="914400">
                        <a:defRPr sz="1800" b="0">
                          <a:solidFill>
                            <a:srgbClr val="000000"/>
                          </a:solidFill>
                        </a:defRPr>
                      </a:pPr>
                      <a:r>
                        <a:rPr sz="2600" b="1">
                          <a:solidFill>
                            <a:srgbClr val="FFFFFF"/>
                          </a:solidFill>
                        </a:rPr>
                        <a:t>Block 5</a:t>
                      </a:r>
                    </a:p>
                  </a:txBody>
                  <a:tcPr marL="50800" marR="50800" marT="50800" marB="50800" anchor="ctr" horzOverflow="overflow"/>
                </a:tc>
                <a:tc>
                  <a:txBody>
                    <a:bodyPr/>
                    <a:lstStyle/>
                    <a:p>
                      <a:pPr lvl="0" algn="ctr" defTabSz="914400">
                        <a:defRPr sz="1800"/>
                      </a:pPr>
                      <a:r>
                        <a:rPr sz="2600" b="1"/>
                        <a:t>Black Faces</a:t>
                      </a:r>
                    </a:p>
                  </a:txBody>
                  <a:tcPr marL="50800" marR="50800" marT="50800" marB="50800" anchor="ctr" horzOverflow="overflow">
                    <a:solidFill>
                      <a:srgbClr val="DCDEE0"/>
                    </a:solidFill>
                  </a:tcPr>
                </a:tc>
                <a:tc>
                  <a:txBody>
                    <a:bodyPr/>
                    <a:lstStyle/>
                    <a:p>
                      <a:pPr lvl="0" algn="ctr" defTabSz="914400">
                        <a:defRPr sz="1800"/>
                      </a:pPr>
                      <a:r>
                        <a:rPr sz="2600" b="1"/>
                        <a:t>White Faces</a:t>
                      </a:r>
                    </a:p>
                  </a:txBody>
                  <a:tcPr marL="50800" marR="50800" marT="50800" marB="50800" anchor="ctr" horzOverflow="overflow">
                    <a:solidFill>
                      <a:srgbClr val="DCDEE0"/>
                    </a:solidFill>
                  </a:tcPr>
                </a:tc>
                <a:tc>
                  <a:txBody>
                    <a:bodyPr/>
                    <a:lstStyle/>
                    <a:p>
                      <a:pPr lvl="0" algn="ctr" defTabSz="914400">
                        <a:defRPr sz="2600" b="1"/>
                      </a:pPr>
                      <a:endParaRPr/>
                    </a:p>
                  </a:txBody>
                  <a:tcPr marL="50800" marR="50800" marT="50800" marB="50800" anchor="ctr" horzOverflow="overflow">
                    <a:solidFill>
                      <a:srgbClr val="FFFFFF"/>
                    </a:solidFill>
                  </a:tcPr>
                </a:tc>
                <a:extLst>
                  <a:ext uri="{0D108BD9-81ED-4DB2-BD59-A6C34878D82A}">
                    <a16:rowId xmlns:a16="http://schemas.microsoft.com/office/drawing/2014/main" val="10006"/>
                  </a:ext>
                </a:extLst>
              </a:tr>
              <a:tr h="587080">
                <a:tc>
                  <a:txBody>
                    <a:bodyPr/>
                    <a:lstStyle/>
                    <a:p>
                      <a:pPr lvl="0" algn="ctr" defTabSz="914400">
                        <a:defRPr sz="1800" b="0">
                          <a:solidFill>
                            <a:srgbClr val="000000"/>
                          </a:solidFill>
                        </a:defRPr>
                      </a:pPr>
                      <a:r>
                        <a:rPr sz="2600" b="1">
                          <a:solidFill>
                            <a:srgbClr val="FFFFFF"/>
                          </a:solidFill>
                        </a:rPr>
                        <a:t>Block 6</a:t>
                      </a:r>
                    </a:p>
                  </a:txBody>
                  <a:tcPr marL="50800" marR="50800" marT="50800" marB="50800" anchor="ctr" horzOverflow="overflow">
                    <a:solidFill>
                      <a:srgbClr val="861001"/>
                    </a:solidFill>
                  </a:tcPr>
                </a:tc>
                <a:tc>
                  <a:txBody>
                    <a:bodyPr/>
                    <a:lstStyle/>
                    <a:p>
                      <a:pPr lvl="0" algn="ctr" defTabSz="914400">
                        <a:defRPr sz="1800"/>
                      </a:pPr>
                      <a:r>
                        <a:rPr sz="2600" b="1"/>
                        <a:t>Good Words</a:t>
                      </a:r>
                    </a:p>
                  </a:txBody>
                  <a:tcPr marL="50800" marR="50800" marT="50800" marB="50800" anchor="ctr" horzOverflow="overflow">
                    <a:solidFill>
                      <a:srgbClr val="F3A7A5"/>
                    </a:solidFill>
                  </a:tcPr>
                </a:tc>
                <a:tc>
                  <a:txBody>
                    <a:bodyPr/>
                    <a:lstStyle/>
                    <a:p>
                      <a:pPr lvl="0" algn="ctr" defTabSz="914400">
                        <a:defRPr sz="1800"/>
                      </a:pPr>
                      <a:r>
                        <a:rPr sz="2600" b="1"/>
                        <a:t>Bad Words</a:t>
                      </a:r>
                    </a:p>
                  </a:txBody>
                  <a:tcPr marL="50800" marR="50800" marT="50800" marB="50800" anchor="ctr" horzOverflow="overflow">
                    <a:solidFill>
                      <a:srgbClr val="F3A7A5"/>
                    </a:solidFill>
                  </a:tcPr>
                </a:tc>
                <a:tc>
                  <a:txBody>
                    <a:bodyPr/>
                    <a:lstStyle/>
                    <a:p>
                      <a:pPr lvl="0" algn="ctr" defTabSz="914400">
                        <a:defRPr sz="2600" b="1"/>
                      </a:pPr>
                      <a:endParaRPr/>
                    </a:p>
                  </a:txBody>
                  <a:tcPr marL="50800" marR="50800" marT="50800" marB="50800" anchor="ctr" horzOverflow="overflow">
                    <a:solidFill>
                      <a:srgbClr val="FFFFFF"/>
                    </a:solidFill>
                  </a:tcPr>
                </a:tc>
                <a:extLst>
                  <a:ext uri="{0D108BD9-81ED-4DB2-BD59-A6C34878D82A}">
                    <a16:rowId xmlns:a16="http://schemas.microsoft.com/office/drawing/2014/main" val="10007"/>
                  </a:ext>
                </a:extLst>
              </a:tr>
              <a:tr h="587080">
                <a:tc>
                  <a:txBody>
                    <a:bodyPr/>
                    <a:lstStyle/>
                    <a:p>
                      <a:pPr lvl="0" algn="ctr" defTabSz="914400">
                        <a:defRPr sz="1800" b="0">
                          <a:solidFill>
                            <a:srgbClr val="000000"/>
                          </a:solidFill>
                        </a:defRPr>
                      </a:pPr>
                      <a:r>
                        <a:rPr sz="2600" b="1">
                          <a:solidFill>
                            <a:srgbClr val="FFFFFF"/>
                          </a:solidFill>
                        </a:rPr>
                        <a:t>Block 7</a:t>
                      </a:r>
                    </a:p>
                  </a:txBody>
                  <a:tcPr marL="50800" marR="50800" marT="50800" marB="50800" anchor="ctr" horzOverflow="overflow"/>
                </a:tc>
                <a:tc>
                  <a:txBody>
                    <a:bodyPr/>
                    <a:lstStyle/>
                    <a:p>
                      <a:pPr lvl="0" algn="ctr" defTabSz="914400">
                        <a:defRPr sz="1800"/>
                      </a:pPr>
                      <a:r>
                        <a:rPr sz="2600" b="1"/>
                        <a:t>Black + Good</a:t>
                      </a:r>
                    </a:p>
                  </a:txBody>
                  <a:tcPr marL="50800" marR="50800" marT="50800" marB="50800" anchor="ctr" horzOverflow="overflow">
                    <a:solidFill>
                      <a:srgbClr val="DCDEE0"/>
                    </a:solidFill>
                  </a:tcPr>
                </a:tc>
                <a:tc>
                  <a:txBody>
                    <a:bodyPr/>
                    <a:lstStyle/>
                    <a:p>
                      <a:pPr lvl="0" algn="ctr" defTabSz="914400">
                        <a:defRPr sz="1800"/>
                      </a:pPr>
                      <a:r>
                        <a:rPr sz="2600" b="1"/>
                        <a:t>White + Bad</a:t>
                      </a:r>
                    </a:p>
                  </a:txBody>
                  <a:tcPr marL="50800" marR="50800" marT="50800" marB="50800" anchor="ctr" horzOverflow="overflow">
                    <a:solidFill>
                      <a:srgbClr val="DCDEE0"/>
                    </a:solidFill>
                  </a:tcPr>
                </a:tc>
                <a:tc>
                  <a:txBody>
                    <a:bodyPr/>
                    <a:lstStyle/>
                    <a:p>
                      <a:pPr lvl="0" algn="ctr" defTabSz="914400">
                        <a:defRPr sz="1800"/>
                      </a:pPr>
                      <a:r>
                        <a:rPr sz="2600" b="1"/>
                        <a:t>Incongruent</a:t>
                      </a:r>
                    </a:p>
                  </a:txBody>
                  <a:tcPr marL="50800" marR="50800" marT="50800" marB="50800" anchor="ctr" horzOverflow="overflow">
                    <a:solidFill>
                      <a:srgbClr val="DCDEE0"/>
                    </a:solidFill>
                  </a:tcPr>
                </a:tc>
                <a:extLst>
                  <a:ext uri="{0D108BD9-81ED-4DB2-BD59-A6C34878D82A}">
                    <a16:rowId xmlns:a16="http://schemas.microsoft.com/office/drawing/2014/main" val="10008"/>
                  </a:ext>
                </a:extLst>
              </a:tr>
              <a:tr h="587080">
                <a:tc>
                  <a:txBody>
                    <a:bodyPr/>
                    <a:lstStyle/>
                    <a:p>
                      <a:pPr lvl="0" algn="ctr" defTabSz="914400">
                        <a:defRPr sz="1800" b="0">
                          <a:solidFill>
                            <a:srgbClr val="000000"/>
                          </a:solidFill>
                        </a:defRPr>
                      </a:pPr>
                      <a:r>
                        <a:rPr sz="2600" b="1">
                          <a:solidFill>
                            <a:srgbClr val="FFFFFF"/>
                          </a:solidFill>
                        </a:rPr>
                        <a:t>Block 8</a:t>
                      </a:r>
                    </a:p>
                  </a:txBody>
                  <a:tcPr marL="50800" marR="50800" marT="50800" marB="50800" anchor="ctr" horzOverflow="overflow"/>
                </a:tc>
                <a:tc>
                  <a:txBody>
                    <a:bodyPr/>
                    <a:lstStyle/>
                    <a:p>
                      <a:pPr lvl="0" algn="ctr" defTabSz="914400">
                        <a:defRPr sz="1800"/>
                      </a:pPr>
                      <a:r>
                        <a:rPr sz="2600" b="1"/>
                        <a:t>Black + Good</a:t>
                      </a:r>
                    </a:p>
                  </a:txBody>
                  <a:tcPr marL="50800" marR="50800" marT="50800" marB="50800" anchor="ctr" horzOverflow="overflow">
                    <a:solidFill>
                      <a:srgbClr val="DCDEE0"/>
                    </a:solidFill>
                  </a:tcPr>
                </a:tc>
                <a:tc>
                  <a:txBody>
                    <a:bodyPr/>
                    <a:lstStyle/>
                    <a:p>
                      <a:pPr lvl="0" algn="ctr" defTabSz="914400">
                        <a:defRPr sz="1800"/>
                      </a:pPr>
                      <a:r>
                        <a:rPr sz="2600" b="1"/>
                        <a:t>White + Bad</a:t>
                      </a:r>
                    </a:p>
                  </a:txBody>
                  <a:tcPr marL="50800" marR="50800" marT="50800" marB="50800" anchor="ctr" horzOverflow="overflow">
                    <a:solidFill>
                      <a:srgbClr val="DCDEE0"/>
                    </a:solidFill>
                  </a:tcPr>
                </a:tc>
                <a:tc>
                  <a:txBody>
                    <a:bodyPr/>
                    <a:lstStyle/>
                    <a:p>
                      <a:pPr lvl="0" algn="ctr" defTabSz="914400">
                        <a:defRPr sz="1800"/>
                      </a:pPr>
                      <a:r>
                        <a:rPr sz="2600" b="1" dirty="0"/>
                        <a:t>Incongruent</a:t>
                      </a:r>
                    </a:p>
                  </a:txBody>
                  <a:tcPr marL="50800" marR="50800" marT="50800" marB="50800" anchor="ctr" horzOverflow="overflow">
                    <a:solidFill>
                      <a:srgbClr val="DCDEE0"/>
                    </a:solidFill>
                  </a:tcPr>
                </a:tc>
                <a:extLst>
                  <a:ext uri="{0D108BD9-81ED-4DB2-BD59-A6C34878D82A}">
                    <a16:rowId xmlns:a16="http://schemas.microsoft.com/office/drawing/2014/main" val="10009"/>
                  </a:ext>
                </a:extLst>
              </a:tr>
            </a:tbl>
          </a:graphicData>
        </a:graphic>
      </p:graphicFrame>
      <p:graphicFrame>
        <p:nvGraphicFramePr>
          <p:cNvPr id="3" name="Table 100">
            <a:extLst>
              <a:ext uri="{FF2B5EF4-FFF2-40B4-BE49-F238E27FC236}">
                <a16:creationId xmlns:a16="http://schemas.microsoft.com/office/drawing/2014/main" id="{73D3B558-5CC6-44C3-ACCF-FE6630518905}"/>
              </a:ext>
            </a:extLst>
          </p:cNvPr>
          <p:cNvGraphicFramePr/>
          <p:nvPr>
            <p:extLst>
              <p:ext uri="{D42A27DB-BD31-4B8C-83A1-F6EECF244321}">
                <p14:modId xmlns:p14="http://schemas.microsoft.com/office/powerpoint/2010/main" val="1534073960"/>
              </p:ext>
            </p:extLst>
          </p:nvPr>
        </p:nvGraphicFramePr>
        <p:xfrm>
          <a:off x="952500" y="3169256"/>
          <a:ext cx="11099800" cy="807236"/>
        </p:xfrm>
        <a:graphic>
          <a:graphicData uri="http://schemas.openxmlformats.org/drawingml/2006/table">
            <a:tbl>
              <a:tblPr firstRow="1" firstCol="1">
                <a:tableStyleId>{33BA23B1-9221-436E-865A-0063620EA4FD}</a:tableStyleId>
              </a:tblPr>
              <a:tblGrid>
                <a:gridCol w="2784613">
                  <a:extLst>
                    <a:ext uri="{9D8B030D-6E8A-4147-A177-3AD203B41FA5}">
                      <a16:colId xmlns:a16="http://schemas.microsoft.com/office/drawing/2014/main" val="20000"/>
                    </a:ext>
                  </a:extLst>
                </a:gridCol>
                <a:gridCol w="8315187">
                  <a:extLst>
                    <a:ext uri="{9D8B030D-6E8A-4147-A177-3AD203B41FA5}">
                      <a16:colId xmlns:a16="http://schemas.microsoft.com/office/drawing/2014/main" val="20001"/>
                    </a:ext>
                  </a:extLst>
                </a:gridCol>
              </a:tblGrid>
              <a:tr h="807236">
                <a:tc>
                  <a:txBody>
                    <a:bodyPr/>
                    <a:lstStyle/>
                    <a:p>
                      <a:pPr lvl="0" algn="ctr" defTabSz="914400">
                        <a:defRPr sz="1800" b="0">
                          <a:solidFill>
                            <a:srgbClr val="000000"/>
                          </a:solidFill>
                        </a:defRPr>
                      </a:pPr>
                      <a:r>
                        <a:rPr sz="2600" b="1" dirty="0">
                          <a:solidFill>
                            <a:srgbClr val="FFFFFF"/>
                          </a:solidFill>
                        </a:rPr>
                        <a:t>Rest Block</a:t>
                      </a:r>
                    </a:p>
                  </a:txBody>
                  <a:tcPr marL="50800" marR="50800" marT="50800" marB="50800" anchor="ctr" horzOverflow="overflow">
                    <a:solidFill>
                      <a:srgbClr val="861001"/>
                    </a:solidFill>
                  </a:tcPr>
                </a:tc>
                <a:tc>
                  <a:txBody>
                    <a:bodyPr/>
                    <a:lstStyle/>
                    <a:p>
                      <a:pPr marL="228600" lvl="0" algn="l" defTabSz="914400">
                        <a:defRPr sz="1800"/>
                      </a:pPr>
                      <a:r>
                        <a:rPr sz="2300" b="1" dirty="0">
                          <a:solidFill>
                            <a:schemeClr val="tx1"/>
                          </a:solidFill>
                        </a:rPr>
                        <a:t>Half the participants went directly to Block 5;</a:t>
                      </a:r>
                      <a:r>
                        <a:rPr lang="en-CA" sz="2300" b="1" dirty="0">
                          <a:solidFill>
                            <a:schemeClr val="tx1"/>
                          </a:solidFill>
                        </a:rPr>
                        <a:t> </a:t>
                      </a:r>
                      <a:r>
                        <a:rPr sz="2300" b="1" dirty="0">
                          <a:solidFill>
                            <a:schemeClr val="tx1"/>
                          </a:solidFill>
                        </a:rPr>
                        <a:t>the other half completed sudoku puzzles for 15 minutes</a:t>
                      </a:r>
                    </a:p>
                  </a:txBody>
                  <a:tcPr marL="50800" marR="50800" marT="50800" marB="50800" anchor="ctr" horzOverflow="overflow">
                    <a:solidFill>
                      <a:srgbClr val="EC5D57">
                        <a:alpha val="55000"/>
                      </a:srgbClr>
                    </a:solidFill>
                  </a:tcPr>
                </a:tc>
                <a:extLst>
                  <a:ext uri="{0D108BD9-81ED-4DB2-BD59-A6C34878D82A}">
                    <a16:rowId xmlns:a16="http://schemas.microsoft.com/office/drawing/2014/main" val="10005"/>
                  </a:ext>
                </a:extLst>
              </a:tr>
            </a:tbl>
          </a:graphicData>
        </a:graphic>
      </p:graphicFrame>
      <p:graphicFrame>
        <p:nvGraphicFramePr>
          <p:cNvPr id="4" name="Table 100">
            <a:extLst>
              <a:ext uri="{FF2B5EF4-FFF2-40B4-BE49-F238E27FC236}">
                <a16:creationId xmlns:a16="http://schemas.microsoft.com/office/drawing/2014/main" id="{86A7EBCB-2206-453B-BBC0-1EFCDFA20E7C}"/>
              </a:ext>
            </a:extLst>
          </p:cNvPr>
          <p:cNvGraphicFramePr/>
          <p:nvPr>
            <p:extLst>
              <p:ext uri="{D42A27DB-BD31-4B8C-83A1-F6EECF244321}">
                <p14:modId xmlns:p14="http://schemas.microsoft.com/office/powerpoint/2010/main" val="3001491985"/>
              </p:ext>
            </p:extLst>
          </p:nvPr>
        </p:nvGraphicFramePr>
        <p:xfrm>
          <a:off x="952500" y="7228183"/>
          <a:ext cx="11080173" cy="2293136"/>
        </p:xfrm>
        <a:graphic>
          <a:graphicData uri="http://schemas.openxmlformats.org/drawingml/2006/table">
            <a:tbl>
              <a:tblPr firstRow="1" firstCol="1">
                <a:tableStyleId>{33BA23B1-9221-436E-865A-0063620EA4FD}</a:tableStyleId>
              </a:tblPr>
              <a:tblGrid>
                <a:gridCol w="11080173">
                  <a:extLst>
                    <a:ext uri="{9D8B030D-6E8A-4147-A177-3AD203B41FA5}">
                      <a16:colId xmlns:a16="http://schemas.microsoft.com/office/drawing/2014/main" val="20000"/>
                    </a:ext>
                  </a:extLst>
                </a:gridCol>
              </a:tblGrid>
              <a:tr h="2293136">
                <a:tc>
                  <a:txBody>
                    <a:bodyPr/>
                    <a:lstStyle/>
                    <a:p>
                      <a:pPr lvl="0" algn="l" defTabSz="914400">
                        <a:defRPr sz="1800" b="0">
                          <a:solidFill>
                            <a:srgbClr val="000000"/>
                          </a:solidFill>
                        </a:defRPr>
                      </a:pPr>
                      <a:r>
                        <a:rPr sz="2300" b="1" dirty="0"/>
                        <a:t>Note 1:</a:t>
                      </a:r>
                      <a:r>
                        <a:rPr sz="2300" dirty="0"/>
                        <a:t> Blocks highlighted in red are not part of the typical IAT procedure and are</a:t>
                      </a:r>
                    </a:p>
                    <a:p>
                      <a:pPr lvl="0" algn="l" defTabSz="914400">
                        <a:defRPr sz="1800" b="0">
                          <a:solidFill>
                            <a:srgbClr val="000000"/>
                          </a:solidFill>
                        </a:defRPr>
                      </a:pPr>
                      <a:r>
                        <a:rPr sz="2300" dirty="0"/>
                        <a:t>unique to the present experiment. Congruency order was counterbalanced.</a:t>
                      </a:r>
                    </a:p>
                    <a:p>
                      <a:pPr lvl="0" algn="l" defTabSz="914400">
                        <a:defRPr sz="1800" b="0">
                          <a:solidFill>
                            <a:srgbClr val="000000"/>
                          </a:solidFill>
                        </a:defRPr>
                      </a:pPr>
                      <a:endParaRPr sz="2300" dirty="0"/>
                    </a:p>
                    <a:p>
                      <a:pPr lvl="0" algn="l" defTabSz="914400">
                        <a:defRPr sz="1800" b="0">
                          <a:solidFill>
                            <a:srgbClr val="000000"/>
                          </a:solidFill>
                        </a:defRPr>
                      </a:pPr>
                      <a:r>
                        <a:rPr sz="2300" b="1" dirty="0"/>
                        <a:t>Note 2:</a:t>
                      </a:r>
                      <a:r>
                        <a:rPr sz="2300" dirty="0"/>
                        <a:t> The entire experiment was programmed and delivered to participants via</a:t>
                      </a:r>
                    </a:p>
                    <a:p>
                      <a:pPr lvl="0" algn="l" defTabSz="914400">
                        <a:defRPr sz="1800" b="0">
                          <a:solidFill>
                            <a:srgbClr val="000000"/>
                          </a:solidFill>
                        </a:defRPr>
                      </a:pPr>
                      <a:r>
                        <a:rPr sz="2300" dirty="0"/>
                        <a:t>E-Prime (Psychology Software Tools, Inc., 2016)</a:t>
                      </a:r>
                    </a:p>
                  </a:txBody>
                  <a:tcPr marL="50800" marR="50800" marT="50800" marB="50800" anchor="ctr" horzOverflow="overflow">
                    <a:solidFill>
                      <a:srgbClr val="FFFFFF"/>
                    </a:solidFill>
                  </a:tcPr>
                </a:tc>
                <a:extLst>
                  <a:ext uri="{0D108BD9-81ED-4DB2-BD59-A6C34878D82A}">
                    <a16:rowId xmlns:a16="http://schemas.microsoft.com/office/drawing/2014/main" val="10011"/>
                  </a:ext>
                </a:extLst>
              </a:tr>
            </a:tbl>
          </a:graphicData>
        </a:graphic>
      </p:graphicFrame>
      <p:graphicFrame>
        <p:nvGraphicFramePr>
          <p:cNvPr id="5" name="Table 100">
            <a:extLst>
              <a:ext uri="{FF2B5EF4-FFF2-40B4-BE49-F238E27FC236}">
                <a16:creationId xmlns:a16="http://schemas.microsoft.com/office/drawing/2014/main" id="{6405ABA7-597F-4723-AFEC-266CBA7B60D6}"/>
              </a:ext>
            </a:extLst>
          </p:cNvPr>
          <p:cNvGraphicFramePr/>
          <p:nvPr>
            <p:extLst>
              <p:ext uri="{D42A27DB-BD31-4B8C-83A1-F6EECF244321}">
                <p14:modId xmlns:p14="http://schemas.microsoft.com/office/powerpoint/2010/main" val="1230406585"/>
              </p:ext>
            </p:extLst>
          </p:nvPr>
        </p:nvGraphicFramePr>
        <p:xfrm>
          <a:off x="952500" y="6324855"/>
          <a:ext cx="11100955" cy="901700"/>
        </p:xfrm>
        <a:graphic>
          <a:graphicData uri="http://schemas.openxmlformats.org/drawingml/2006/table">
            <a:tbl>
              <a:tblPr firstRow="1" firstCol="1">
                <a:tableStyleId>{33BA23B1-9221-436E-865A-0063620EA4FD}</a:tableStyleId>
              </a:tblPr>
              <a:tblGrid>
                <a:gridCol w="2774950">
                  <a:extLst>
                    <a:ext uri="{9D8B030D-6E8A-4147-A177-3AD203B41FA5}">
                      <a16:colId xmlns:a16="http://schemas.microsoft.com/office/drawing/2014/main" val="20000"/>
                    </a:ext>
                  </a:extLst>
                </a:gridCol>
                <a:gridCol w="8326005">
                  <a:extLst>
                    <a:ext uri="{9D8B030D-6E8A-4147-A177-3AD203B41FA5}">
                      <a16:colId xmlns:a16="http://schemas.microsoft.com/office/drawing/2014/main" val="20001"/>
                    </a:ext>
                  </a:extLst>
                </a:gridCol>
              </a:tblGrid>
              <a:tr h="901700">
                <a:tc>
                  <a:txBody>
                    <a:bodyPr/>
                    <a:lstStyle/>
                    <a:p>
                      <a:pPr lvl="0" algn="ctr" defTabSz="914400">
                        <a:defRPr sz="1800" b="0">
                          <a:solidFill>
                            <a:srgbClr val="000000"/>
                          </a:solidFill>
                        </a:defRPr>
                      </a:pPr>
                      <a:r>
                        <a:rPr sz="2600" b="1" dirty="0">
                          <a:solidFill>
                            <a:srgbClr val="FFFFFF"/>
                          </a:solidFill>
                        </a:rPr>
                        <a:t>Explicit Measures</a:t>
                      </a:r>
                    </a:p>
                  </a:txBody>
                  <a:tcPr marL="50800" marR="50800" marT="50800" marB="50800" anchor="ctr" horzOverflow="overflow"/>
                </a:tc>
                <a:tc>
                  <a:txBody>
                    <a:bodyPr/>
                    <a:lstStyle/>
                    <a:p>
                      <a:pPr marL="228600" lvl="0" algn="l" defTabSz="914400">
                        <a:defRPr sz="1800"/>
                      </a:pPr>
                      <a:r>
                        <a:rPr sz="2300" b="1" dirty="0">
                          <a:solidFill>
                            <a:schemeClr val="tx1"/>
                          </a:solidFill>
                        </a:rPr>
                        <a:t>(1) Suspicion Probes; (2) Race Preference Likert Scale &amp;</a:t>
                      </a:r>
                      <a:r>
                        <a:rPr lang="en-CA" sz="2300" b="1" dirty="0">
                          <a:solidFill>
                            <a:schemeClr val="tx1"/>
                          </a:solidFill>
                        </a:rPr>
                        <a:t> </a:t>
                      </a:r>
                      <a:r>
                        <a:rPr sz="2300" b="1" dirty="0">
                          <a:solidFill>
                            <a:schemeClr val="tx1"/>
                          </a:solidFill>
                        </a:rPr>
                        <a:t>Race Feeling Thermometers; (3) Basic Demographic Qs</a:t>
                      </a:r>
                    </a:p>
                  </a:txBody>
                  <a:tcPr marL="50800" marR="50800" marT="50800" marB="50800" anchor="ctr" horzOverflow="overflow">
                    <a:solidFill>
                      <a:srgbClr val="DCDEE0"/>
                    </a:solidFill>
                  </a:tcPr>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prstGeom prst="rect">
            <a:avLst/>
          </a:prstGeom>
        </p:spPr>
        <p:txBody>
          <a:bodyPr/>
          <a:lstStyle/>
          <a:p>
            <a:pPr lvl="0">
              <a:defRPr sz="1800"/>
            </a:pPr>
            <a:r>
              <a:rPr sz="8000"/>
              <a:t>Results</a:t>
            </a:r>
          </a:p>
        </p:txBody>
      </p:sp>
      <p:sp>
        <p:nvSpPr>
          <p:cNvPr id="105" name="Shape 105"/>
          <p:cNvSpPr>
            <a:spLocks noGrp="1"/>
          </p:cNvSpPr>
          <p:nvPr>
            <p:ph type="body" idx="1"/>
          </p:nvPr>
        </p:nvSpPr>
        <p:spPr>
          <a:prstGeom prst="rect">
            <a:avLst/>
          </a:prstGeom>
        </p:spPr>
        <p:txBody>
          <a:bodyPr/>
          <a:lstStyle/>
          <a:p>
            <a:pPr marL="324485" lvl="0" indent="-324485" defTabSz="426466">
              <a:spcBef>
                <a:spcPts val="3000"/>
              </a:spcBef>
              <a:defRPr sz="1800"/>
            </a:pPr>
            <a:r>
              <a:rPr sz="2628"/>
              <a:t>Data analysis was conducted in RStudio (RStudio Team, 2015) to ensure all analyses were reproducible</a:t>
            </a:r>
          </a:p>
          <a:p>
            <a:pPr marL="324485" lvl="0" indent="-324485" defTabSz="426466">
              <a:spcBef>
                <a:spcPts val="3000"/>
              </a:spcBef>
              <a:defRPr sz="1800"/>
            </a:pPr>
            <a:r>
              <a:rPr sz="2628"/>
              <a:t>IAT performance was scored using the IAT scoring algorithm recommended by Greenwald and colleagues (2003)</a:t>
            </a:r>
          </a:p>
          <a:p>
            <a:pPr marL="648970" lvl="1" indent="-324485" defTabSz="426466">
              <a:spcBef>
                <a:spcPts val="3000"/>
              </a:spcBef>
              <a:defRPr sz="1800"/>
            </a:pPr>
            <a:r>
              <a:rPr sz="2628" b="1"/>
              <a:t>Note 1:</a:t>
            </a:r>
            <a:r>
              <a:rPr sz="2628"/>
              <a:t> IAT scores are calculated as the </a:t>
            </a:r>
            <a:r>
              <a:rPr sz="2628" i="1"/>
              <a:t>difference in response time and accuracy between the congruent and incongruent blocks</a:t>
            </a:r>
            <a:r>
              <a:rPr sz="2628"/>
              <a:t> (it’s actually slightly more complicated, but this is the basic calculation)</a:t>
            </a:r>
          </a:p>
          <a:p>
            <a:pPr marL="648970" lvl="1" indent="-324485" defTabSz="426466">
              <a:spcBef>
                <a:spcPts val="3000"/>
              </a:spcBef>
              <a:defRPr sz="1800"/>
            </a:pPr>
            <a:r>
              <a:rPr sz="2628" b="1"/>
              <a:t>Note 2:</a:t>
            </a:r>
            <a:r>
              <a:rPr sz="2628"/>
              <a:t> Positive IAT scores indicated faster and more accurate responses when the categories </a:t>
            </a:r>
            <a:r>
              <a:rPr sz="2628" i="1"/>
              <a:t>White + Good</a:t>
            </a:r>
            <a:r>
              <a:rPr sz="2628"/>
              <a:t> and </a:t>
            </a:r>
            <a:r>
              <a:rPr sz="2628" i="1"/>
              <a:t>Black + Bad</a:t>
            </a:r>
            <a:r>
              <a:rPr sz="2628"/>
              <a:t> were paired together relative to when the categories </a:t>
            </a:r>
            <a:r>
              <a:rPr sz="2628" i="1"/>
              <a:t>White + Bad</a:t>
            </a:r>
            <a:r>
              <a:rPr sz="2628"/>
              <a:t> and </a:t>
            </a:r>
            <a:r>
              <a:rPr sz="2628" i="1"/>
              <a:t>Black + Good</a:t>
            </a:r>
            <a:r>
              <a:rPr sz="2628"/>
              <a:t> were paired together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prstGeom prst="rect">
            <a:avLst/>
          </a:prstGeom>
        </p:spPr>
        <p:txBody>
          <a:bodyPr/>
          <a:lstStyle/>
          <a:p>
            <a:pPr lvl="0">
              <a:defRPr sz="1800"/>
            </a:pPr>
            <a:r>
              <a:rPr sz="8000"/>
              <a:t>Was There an Effect?</a:t>
            </a:r>
          </a:p>
        </p:txBody>
      </p:sp>
      <p:sp>
        <p:nvSpPr>
          <p:cNvPr id="110" name="Shape 110"/>
          <p:cNvSpPr>
            <a:spLocks noGrp="1"/>
          </p:cNvSpPr>
          <p:nvPr>
            <p:ph type="body" idx="1"/>
          </p:nvPr>
        </p:nvSpPr>
        <p:spPr>
          <a:xfrm>
            <a:off x="7074840" y="2840608"/>
            <a:ext cx="4977459" cy="6062092"/>
          </a:xfrm>
          <a:prstGeom prst="rect">
            <a:avLst/>
          </a:prstGeom>
        </p:spPr>
        <p:txBody>
          <a:bodyPr/>
          <a:lstStyle/>
          <a:p>
            <a:pPr marL="293370" lvl="0" indent="-293370" defTabSz="385572">
              <a:spcBef>
                <a:spcPts val="2700"/>
              </a:spcBef>
              <a:defRPr sz="1800"/>
            </a:pPr>
            <a:r>
              <a:rPr sz="2376"/>
              <a:t>An independent-samples t-test was conducted to compare IAT effect scores in the </a:t>
            </a:r>
            <a:r>
              <a:rPr sz="2376" i="1"/>
              <a:t>no rest</a:t>
            </a:r>
            <a:r>
              <a:rPr sz="2376"/>
              <a:t> and </a:t>
            </a:r>
            <a:r>
              <a:rPr sz="2376" i="1"/>
              <a:t>rest</a:t>
            </a:r>
            <a:r>
              <a:rPr sz="2376"/>
              <a:t> conditions</a:t>
            </a:r>
          </a:p>
          <a:p>
            <a:pPr marL="293370" lvl="0" indent="-293370" defTabSz="385572">
              <a:spcBef>
                <a:spcPts val="2700"/>
              </a:spcBef>
              <a:defRPr sz="1800"/>
            </a:pPr>
            <a:r>
              <a:rPr sz="2376"/>
              <a:t>There was a </a:t>
            </a:r>
            <a:r>
              <a:rPr sz="2376" b="1"/>
              <a:t>significant difference</a:t>
            </a:r>
            <a:r>
              <a:rPr sz="2376"/>
              <a:t> in the scores for the no rest (M= 0.33, SD= 0.35) and rest (M= 0.50, SD= 0.43) conditions; </a:t>
            </a:r>
            <a:r>
              <a:rPr sz="2376" i="1"/>
              <a:t>t</a:t>
            </a:r>
            <a:r>
              <a:rPr sz="2376"/>
              <a:t>(86)= -2.04, </a:t>
            </a:r>
            <a:r>
              <a:rPr sz="2376" i="1"/>
              <a:t>p</a:t>
            </a:r>
            <a:r>
              <a:rPr sz="2376"/>
              <a:t> = .04, </a:t>
            </a:r>
            <a:r>
              <a:rPr sz="2376" i="1"/>
              <a:t>d</a:t>
            </a:r>
            <a:r>
              <a:rPr sz="2376"/>
              <a:t> = 0.44</a:t>
            </a:r>
          </a:p>
          <a:p>
            <a:pPr marL="293370" lvl="0" indent="-293370" defTabSz="385572">
              <a:spcBef>
                <a:spcPts val="2700"/>
              </a:spcBef>
              <a:defRPr sz="1800"/>
            </a:pPr>
            <a:r>
              <a:rPr sz="2376" b="1"/>
              <a:t>The rest period (or possibly the sudoku itself) caused a performance difference on the IAT</a:t>
            </a:r>
          </a:p>
        </p:txBody>
      </p:sp>
      <p:pic>
        <p:nvPicPr>
          <p:cNvPr id="111" name="b1.png"/>
          <p:cNvPicPr/>
          <p:nvPr/>
        </p:nvPicPr>
        <p:blipFill>
          <a:blip r:embed="rId3"/>
          <a:srcRect t="10261" b="5104"/>
          <a:stretch>
            <a:fillRect/>
          </a:stretch>
        </p:blipFill>
        <p:spPr>
          <a:xfrm>
            <a:off x="935039" y="3570387"/>
            <a:ext cx="5850278" cy="5404557"/>
          </a:xfrm>
          <a:prstGeom prst="rect">
            <a:avLst/>
          </a:prstGeom>
          <a:ln w="12700">
            <a:miter lim="400000"/>
          </a:ln>
        </p:spPr>
      </p:pic>
      <p:sp>
        <p:nvSpPr>
          <p:cNvPr id="112" name="Shape 112"/>
          <p:cNvSpPr/>
          <p:nvPr/>
        </p:nvSpPr>
        <p:spPr>
          <a:xfrm>
            <a:off x="935039" y="2768276"/>
            <a:ext cx="5850335" cy="736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p>
            <a:pPr lvl="0" indent="508000" algn="l">
              <a:defRPr sz="1800"/>
            </a:pPr>
            <a:r>
              <a:rPr sz="2100" b="1"/>
              <a:t>Comparison of IAT effect scores</a:t>
            </a:r>
          </a:p>
          <a:p>
            <a:pPr lvl="0" indent="508000" algn="l">
              <a:defRPr sz="1800"/>
            </a:pPr>
            <a:r>
              <a:rPr sz="2100" b="1"/>
              <a:t>between conditions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title"/>
          </p:nvPr>
        </p:nvSpPr>
        <p:spPr>
          <a:prstGeom prst="rect">
            <a:avLst/>
          </a:prstGeom>
        </p:spPr>
        <p:txBody>
          <a:bodyPr/>
          <a:lstStyle>
            <a:lvl1pPr defTabSz="490727">
              <a:defRPr sz="6719"/>
            </a:lvl1pPr>
          </a:lstStyle>
          <a:p>
            <a:pPr lvl="0">
              <a:defRPr sz="1800"/>
            </a:pPr>
            <a:r>
              <a:rPr sz="6719"/>
              <a:t>Comparing Congruency Orders</a:t>
            </a:r>
          </a:p>
        </p:txBody>
      </p:sp>
      <p:sp>
        <p:nvSpPr>
          <p:cNvPr id="117" name="Shape 117"/>
          <p:cNvSpPr>
            <a:spLocks noGrp="1"/>
          </p:cNvSpPr>
          <p:nvPr>
            <p:ph type="body" idx="1"/>
          </p:nvPr>
        </p:nvSpPr>
        <p:spPr>
          <a:xfrm>
            <a:off x="5346146" y="2840608"/>
            <a:ext cx="6731555" cy="6062092"/>
          </a:xfrm>
          <a:prstGeom prst="rect">
            <a:avLst/>
          </a:prstGeom>
        </p:spPr>
        <p:txBody>
          <a:bodyPr/>
          <a:lstStyle/>
          <a:p>
            <a:pPr lvl="0">
              <a:defRPr sz="1800"/>
            </a:pPr>
            <a:r>
              <a:rPr sz="3600" b="1"/>
              <a:t>Note:</a:t>
            </a:r>
            <a:r>
              <a:rPr sz="3600"/>
              <a:t> If the outlier from the rest congruent second condition is removed, the results from the previous t-test become:</a:t>
            </a:r>
          </a:p>
          <a:p>
            <a:pPr lvl="1">
              <a:defRPr sz="1800"/>
            </a:pPr>
            <a:r>
              <a:rPr sz="3600"/>
              <a:t>no rest (M= 0.33, SD= 0.35), rest (M= 0.53, SD= 0.39); </a:t>
            </a:r>
            <a:r>
              <a:rPr sz="3600" i="1"/>
              <a:t>t</a:t>
            </a:r>
            <a:r>
              <a:rPr sz="3600"/>
              <a:t>(85)= -2.51, </a:t>
            </a:r>
            <a:r>
              <a:rPr sz="3600" i="1"/>
              <a:t>p</a:t>
            </a:r>
            <a:r>
              <a:rPr sz="3600"/>
              <a:t> = .01, </a:t>
            </a:r>
            <a:r>
              <a:rPr sz="3600" i="1"/>
              <a:t>d</a:t>
            </a:r>
            <a:r>
              <a:rPr sz="3600"/>
              <a:t> = 0.54</a:t>
            </a:r>
          </a:p>
        </p:txBody>
      </p:sp>
      <p:grpSp>
        <p:nvGrpSpPr>
          <p:cNvPr id="120" name="Group 120"/>
          <p:cNvGrpSpPr/>
          <p:nvPr/>
        </p:nvGrpSpPr>
        <p:grpSpPr>
          <a:xfrm>
            <a:off x="907150" y="3741984"/>
            <a:ext cx="3649187" cy="5355632"/>
            <a:chOff x="0" y="0"/>
            <a:chExt cx="3649185" cy="5355630"/>
          </a:xfrm>
        </p:grpSpPr>
        <p:pic>
          <p:nvPicPr>
            <p:cNvPr id="118" name="b2.png"/>
            <p:cNvPicPr/>
            <p:nvPr/>
          </p:nvPicPr>
          <p:blipFill>
            <a:blip r:embed="rId3"/>
            <a:srcRect t="10441" r="37305" b="5261"/>
            <a:stretch>
              <a:fillRect/>
            </a:stretch>
          </p:blipFill>
          <p:spPr>
            <a:xfrm>
              <a:off x="0" y="0"/>
              <a:ext cx="3649186" cy="5355631"/>
            </a:xfrm>
            <a:prstGeom prst="rect">
              <a:avLst/>
            </a:prstGeom>
            <a:ln w="12700" cap="flat">
              <a:noFill/>
              <a:miter lim="400000"/>
            </a:ln>
            <a:effectLst/>
          </p:spPr>
        </p:pic>
        <p:pic>
          <p:nvPicPr>
            <p:cNvPr id="119" name="b2.png"/>
            <p:cNvPicPr/>
            <p:nvPr/>
          </p:nvPicPr>
          <p:blipFill>
            <a:blip r:embed="rId3"/>
            <a:srcRect l="62843" t="39229" b="41812"/>
            <a:stretch>
              <a:fillRect/>
            </a:stretch>
          </p:blipFill>
          <p:spPr>
            <a:xfrm>
              <a:off x="687412" y="3517559"/>
              <a:ext cx="2162699" cy="1204459"/>
            </a:xfrm>
            <a:prstGeom prst="rect">
              <a:avLst/>
            </a:prstGeom>
            <a:ln w="12700" cap="flat">
              <a:noFill/>
              <a:miter lim="400000"/>
            </a:ln>
            <a:effectLst/>
          </p:spPr>
        </p:pic>
      </p:grpSp>
      <p:sp>
        <p:nvSpPr>
          <p:cNvPr id="121" name="Shape 121"/>
          <p:cNvSpPr/>
          <p:nvPr/>
        </p:nvSpPr>
        <p:spPr>
          <a:xfrm>
            <a:off x="935039" y="2645692"/>
            <a:ext cx="4309678" cy="105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p>
            <a:pPr lvl="0" indent="508000" algn="l">
              <a:defRPr sz="1800"/>
            </a:pPr>
            <a:r>
              <a:rPr sz="2100" b="1"/>
              <a:t>Comparison of IAT effect</a:t>
            </a:r>
          </a:p>
          <a:p>
            <a:pPr lvl="0" indent="508000" algn="l">
              <a:defRPr sz="1800"/>
            </a:pPr>
            <a:r>
              <a:rPr sz="2100" b="1"/>
              <a:t>scores between conditions</a:t>
            </a:r>
          </a:p>
          <a:p>
            <a:pPr lvl="0" indent="508000" algn="l">
              <a:defRPr sz="1800"/>
            </a:pPr>
            <a:r>
              <a:rPr sz="2100" b="1"/>
              <a:t>and congruency orders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defTabSz="543305">
              <a:defRPr sz="7440"/>
            </a:lvl1pPr>
          </a:lstStyle>
          <a:p>
            <a:pPr lvl="0">
              <a:defRPr sz="1800"/>
            </a:pPr>
            <a:r>
              <a:rPr sz="7440"/>
              <a:t>Was There an Interaction?</a:t>
            </a:r>
          </a:p>
        </p:txBody>
      </p:sp>
      <p:sp>
        <p:nvSpPr>
          <p:cNvPr id="126" name="Shape 126"/>
          <p:cNvSpPr>
            <a:spLocks noGrp="1"/>
          </p:cNvSpPr>
          <p:nvPr>
            <p:ph type="body" idx="1"/>
          </p:nvPr>
        </p:nvSpPr>
        <p:spPr>
          <a:xfrm>
            <a:off x="5317315" y="2840608"/>
            <a:ext cx="6734985" cy="6062092"/>
          </a:xfrm>
          <a:prstGeom prst="rect">
            <a:avLst/>
          </a:prstGeom>
        </p:spPr>
        <p:txBody>
          <a:bodyPr/>
          <a:lstStyle/>
          <a:p>
            <a:pPr marL="373379" lvl="0" indent="-373379" defTabSz="490727">
              <a:spcBef>
                <a:spcPts val="3500"/>
              </a:spcBef>
              <a:defRPr sz="1800"/>
            </a:pPr>
            <a:r>
              <a:rPr sz="3024"/>
              <a:t>A 2 (condition) X 2 (congruency order) ANOVA was conducted to examine a possible interaction effect</a:t>
            </a:r>
          </a:p>
          <a:p>
            <a:pPr marL="373379" lvl="0" indent="-373379" defTabSz="490727">
              <a:spcBef>
                <a:spcPts val="3500"/>
              </a:spcBef>
              <a:defRPr sz="1800"/>
            </a:pPr>
            <a:r>
              <a:rPr sz="3024"/>
              <a:t>This analysis revealed </a:t>
            </a:r>
            <a:r>
              <a:rPr sz="3024" b="1"/>
              <a:t>no significant interaction</a:t>
            </a:r>
            <a:r>
              <a:rPr sz="3024"/>
              <a:t> between condition and congruency order, </a:t>
            </a:r>
            <a:r>
              <a:rPr sz="3024" i="1"/>
              <a:t>F</a:t>
            </a:r>
            <a:r>
              <a:rPr sz="3024"/>
              <a:t>(1, 84) = 1.73, </a:t>
            </a:r>
            <a:r>
              <a:rPr sz="3024" i="1"/>
              <a:t>p</a:t>
            </a:r>
            <a:r>
              <a:rPr sz="3024"/>
              <a:t> = .19, η</a:t>
            </a:r>
            <a:r>
              <a:rPr sz="3024" baseline="-5999"/>
              <a:t>p</a:t>
            </a:r>
            <a:r>
              <a:rPr sz="3024" baseline="31999"/>
              <a:t>2</a:t>
            </a:r>
            <a:r>
              <a:rPr sz="3024"/>
              <a:t> = 0.020</a:t>
            </a:r>
          </a:p>
          <a:p>
            <a:pPr marL="746759" lvl="1" indent="-373379" defTabSz="490727">
              <a:spcBef>
                <a:spcPts val="3500"/>
              </a:spcBef>
              <a:defRPr sz="1800"/>
            </a:pPr>
            <a:r>
              <a:rPr sz="3024"/>
              <a:t>With the aforementioned outlier removed, </a:t>
            </a:r>
            <a:r>
              <a:rPr sz="3024" i="1"/>
              <a:t>F</a:t>
            </a:r>
            <a:r>
              <a:rPr sz="3024"/>
              <a:t>(1, 83) = 3.32, </a:t>
            </a:r>
            <a:r>
              <a:rPr sz="3024" i="1"/>
              <a:t>p</a:t>
            </a:r>
            <a:r>
              <a:rPr sz="3024"/>
              <a:t> = .07, η</a:t>
            </a:r>
            <a:r>
              <a:rPr sz="3024" baseline="-5999"/>
              <a:t>p</a:t>
            </a:r>
            <a:r>
              <a:rPr sz="3024" baseline="31999"/>
              <a:t>2</a:t>
            </a:r>
            <a:r>
              <a:rPr sz="3024"/>
              <a:t> = 0.039</a:t>
            </a:r>
          </a:p>
        </p:txBody>
      </p:sp>
      <p:grpSp>
        <p:nvGrpSpPr>
          <p:cNvPr id="129" name="Group 129"/>
          <p:cNvGrpSpPr/>
          <p:nvPr/>
        </p:nvGrpSpPr>
        <p:grpSpPr>
          <a:xfrm>
            <a:off x="874570" y="3817303"/>
            <a:ext cx="3506315" cy="5182855"/>
            <a:chOff x="0" y="0"/>
            <a:chExt cx="3506313" cy="5182854"/>
          </a:xfrm>
        </p:grpSpPr>
        <p:pic>
          <p:nvPicPr>
            <p:cNvPr id="127" name="Rplot.png"/>
            <p:cNvPicPr/>
            <p:nvPr/>
          </p:nvPicPr>
          <p:blipFill>
            <a:blip r:embed="rId3"/>
            <a:srcRect t="10418" r="37450" b="4877"/>
            <a:stretch>
              <a:fillRect/>
            </a:stretch>
          </p:blipFill>
          <p:spPr>
            <a:xfrm>
              <a:off x="0" y="0"/>
              <a:ext cx="3506314" cy="5182855"/>
            </a:xfrm>
            <a:prstGeom prst="rect">
              <a:avLst/>
            </a:prstGeom>
            <a:ln w="12700" cap="flat">
              <a:noFill/>
              <a:miter lim="400000"/>
            </a:ln>
            <a:effectLst/>
          </p:spPr>
        </p:pic>
        <p:pic>
          <p:nvPicPr>
            <p:cNvPr id="128" name="Rplot.png"/>
            <p:cNvPicPr/>
            <p:nvPr/>
          </p:nvPicPr>
          <p:blipFill>
            <a:blip r:embed="rId3"/>
            <a:srcRect l="63345" t="40124" b="42063"/>
            <a:stretch>
              <a:fillRect/>
            </a:stretch>
          </p:blipFill>
          <p:spPr>
            <a:xfrm>
              <a:off x="774522" y="200771"/>
              <a:ext cx="1496692" cy="793895"/>
            </a:xfrm>
            <a:prstGeom prst="rect">
              <a:avLst/>
            </a:prstGeom>
            <a:ln w="12700" cap="flat">
              <a:noFill/>
              <a:miter lim="400000"/>
            </a:ln>
            <a:effectLst/>
          </p:spPr>
        </p:pic>
      </p:grpSp>
      <p:sp>
        <p:nvSpPr>
          <p:cNvPr id="130" name="Shape 130"/>
          <p:cNvSpPr/>
          <p:nvPr/>
        </p:nvSpPr>
        <p:spPr>
          <a:xfrm>
            <a:off x="949205" y="2743150"/>
            <a:ext cx="5850336" cy="1054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p>
            <a:pPr lvl="0" indent="508000" algn="l">
              <a:defRPr sz="1800"/>
            </a:pPr>
            <a:r>
              <a:rPr sz="2100" b="1"/>
              <a:t>Comparison of IAT effect</a:t>
            </a:r>
          </a:p>
          <a:p>
            <a:pPr lvl="0" indent="508000" algn="l">
              <a:defRPr sz="1800"/>
            </a:pPr>
            <a:r>
              <a:rPr sz="2100" b="1"/>
              <a:t>score means between</a:t>
            </a:r>
          </a:p>
          <a:p>
            <a:pPr lvl="0" indent="508000" algn="l">
              <a:defRPr sz="1800"/>
            </a:pPr>
            <a:r>
              <a:rPr sz="2100" b="1"/>
              <a:t>conditions and congruencies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defTabSz="519937">
              <a:defRPr sz="7119"/>
            </a:lvl1pPr>
          </a:lstStyle>
          <a:p>
            <a:pPr lvl="0">
              <a:defRPr sz="1800"/>
            </a:pPr>
            <a:r>
              <a:rPr sz="7119"/>
              <a:t>Were the Groups Unequal?</a:t>
            </a:r>
          </a:p>
        </p:txBody>
      </p:sp>
      <p:sp>
        <p:nvSpPr>
          <p:cNvPr id="135" name="Shape 135"/>
          <p:cNvSpPr>
            <a:spLocks noGrp="1"/>
          </p:cNvSpPr>
          <p:nvPr>
            <p:ph type="body" idx="1"/>
          </p:nvPr>
        </p:nvSpPr>
        <p:spPr>
          <a:xfrm>
            <a:off x="952500" y="6291466"/>
            <a:ext cx="11099800" cy="2611234"/>
          </a:xfrm>
          <a:prstGeom prst="rect">
            <a:avLst/>
          </a:prstGeom>
        </p:spPr>
        <p:txBody>
          <a:bodyPr/>
          <a:lstStyle/>
          <a:p>
            <a:pPr marL="586740" lvl="1" indent="-293370" defTabSz="385572">
              <a:spcBef>
                <a:spcPts val="2700"/>
              </a:spcBef>
              <a:defRPr sz="1800"/>
            </a:pPr>
            <a:r>
              <a:rPr sz="2376" dirty="0"/>
              <a:t>The significant differences between conditions were caused</a:t>
            </a:r>
            <a:r>
              <a:rPr lang="en-CA" sz="2376" dirty="0"/>
              <a:t> mainly</a:t>
            </a:r>
            <a:r>
              <a:rPr sz="2376" dirty="0"/>
              <a:t> by different response speed and accuracy on Block 7 &amp; 8</a:t>
            </a:r>
          </a:p>
          <a:p>
            <a:pPr marL="586740" lvl="1" indent="-293370" defTabSz="385572">
              <a:spcBef>
                <a:spcPts val="2700"/>
              </a:spcBef>
              <a:defRPr sz="1800"/>
            </a:pPr>
            <a:r>
              <a:rPr sz="2376" dirty="0"/>
              <a:t>The differences were 100 (+/- 40) milliseconds, and </a:t>
            </a:r>
            <a:r>
              <a:rPr sz="2376" b="1" dirty="0"/>
              <a:t>there was a performance dissociation in the rest condition</a:t>
            </a:r>
            <a:r>
              <a:rPr sz="2376" dirty="0"/>
              <a:t> (relative to no rest) where </a:t>
            </a:r>
            <a:r>
              <a:rPr sz="2376" i="1" dirty="0"/>
              <a:t>congruent first performed slower</a:t>
            </a:r>
            <a:r>
              <a:rPr sz="2376" dirty="0"/>
              <a:t>, and </a:t>
            </a:r>
            <a:r>
              <a:rPr sz="2376" i="1" dirty="0"/>
              <a:t>congruent second performed faster</a:t>
            </a:r>
          </a:p>
        </p:txBody>
      </p:sp>
      <p:graphicFrame>
        <p:nvGraphicFramePr>
          <p:cNvPr id="136" name="Table 136"/>
          <p:cNvGraphicFramePr/>
          <p:nvPr>
            <p:extLst>
              <p:ext uri="{D42A27DB-BD31-4B8C-83A1-F6EECF244321}">
                <p14:modId xmlns:p14="http://schemas.microsoft.com/office/powerpoint/2010/main" val="3324147989"/>
              </p:ext>
            </p:extLst>
          </p:nvPr>
        </p:nvGraphicFramePr>
        <p:xfrm>
          <a:off x="1737105" y="3462134"/>
          <a:ext cx="9530589" cy="2499360"/>
        </p:xfrm>
        <a:graphic>
          <a:graphicData uri="http://schemas.openxmlformats.org/drawingml/2006/table">
            <a:tbl>
              <a:tblPr firstCol="1">
                <a:tableStyleId>{4C3C2611-4C71-4FC5-86AE-919BDF0F9419}</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10589">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508000">
                <a:tc>
                  <a:txBody>
                    <a:bodyPr/>
                    <a:lstStyle/>
                    <a:p>
                      <a:pPr lvl="0" algn="ctr" defTabSz="914400">
                        <a:defRPr sz="1800" b="0">
                          <a:solidFill>
                            <a:srgbClr val="000000"/>
                          </a:solidFill>
                        </a:defRPr>
                      </a:pPr>
                      <a:r>
                        <a:rPr sz="2600" b="1" dirty="0"/>
                        <a:t>(</a:t>
                      </a:r>
                      <a:r>
                        <a:rPr sz="2600" b="1" dirty="0" err="1"/>
                        <a:t>ms</a:t>
                      </a:r>
                      <a:r>
                        <a:rPr sz="2600" b="1" dirty="0"/>
                        <a:t>)</a:t>
                      </a:r>
                    </a:p>
                  </a:txBody>
                  <a:tcPr marL="50800" marR="50800" marT="50800" marB="50800" anchor="ctr" horzOverflow="overflow">
                    <a:lnR w="0" cap="flat" cmpd="sng" algn="ctr">
                      <a:solidFill>
                        <a:srgbClr val="000000"/>
                      </a:solidFill>
                      <a:custDash/>
                      <a:miter lim="0"/>
                      <a:headEnd type="none" w="med" len="med"/>
                      <a:tailEnd type="none" w="med" len="med"/>
                    </a:lnR>
                    <a:solidFill>
                      <a:srgbClr val="FFFFFF"/>
                    </a:solidFill>
                  </a:tcPr>
                </a:tc>
                <a:tc>
                  <a:txBody>
                    <a:bodyPr/>
                    <a:lstStyle/>
                    <a:p>
                      <a:pPr lvl="0" algn="ctr" defTabSz="914400">
                        <a:defRPr sz="1800"/>
                      </a:pPr>
                      <a:r>
                        <a:rPr sz="2600" b="1">
                          <a:solidFill>
                            <a:srgbClr val="FFFFFF"/>
                          </a:solidFill>
                        </a:rPr>
                        <a:t>No Rest</a:t>
                      </a:r>
                    </a:p>
                  </a:txBody>
                  <a:tcPr marL="50800" marR="50800" marT="50800" marB="50800" anchor="ctr" horzOverflow="overflow">
                    <a:lnL w="0" cap="flat" cmpd="sng" algn="ctr">
                      <a:solidFill>
                        <a:srgbClr val="000000"/>
                      </a:solidFill>
                      <a:custDash/>
                      <a:miter lim="0"/>
                      <a:headEnd type="none" w="med" len="med"/>
                      <a:tailEnd type="none" w="med" len="med"/>
                    </a:lnL>
                    <a:lnR w="0" cap="flat" cmpd="sng" algn="ctr">
                      <a:solidFill>
                        <a:srgbClr val="000000"/>
                      </a:solidFill>
                      <a:custDash/>
                      <a:miter lim="0"/>
                      <a:headEnd type="none" w="med" len="med"/>
                      <a:tailEnd type="none" w="med" len="med"/>
                    </a:lnR>
                    <a:lnT w="0">
                      <a:solidFill>
                        <a:srgbClr val="000000"/>
                      </a:solidFill>
                      <a:custDash/>
                      <a:miter lim="0"/>
                    </a:lnT>
                    <a:lnB w="0">
                      <a:solidFill>
                        <a:srgbClr val="000000"/>
                      </a:solidFill>
                      <a:custDash/>
                      <a:miter lim="0"/>
                    </a:lnB>
                    <a:solidFill>
                      <a:srgbClr val="F67770"/>
                    </a:solidFill>
                  </a:tcPr>
                </a:tc>
                <a:tc>
                  <a:txBody>
                    <a:bodyPr/>
                    <a:lstStyle/>
                    <a:p>
                      <a:pPr lvl="0" algn="ctr" defTabSz="914400">
                        <a:defRPr sz="1800"/>
                      </a:pPr>
                      <a:r>
                        <a:rPr sz="2600" b="1">
                          <a:solidFill>
                            <a:srgbClr val="FFFFFF"/>
                          </a:solidFill>
                        </a:rPr>
                        <a:t>Rest</a:t>
                      </a:r>
                    </a:p>
                  </a:txBody>
                  <a:tcPr marL="50800" marR="50800" marT="50800" marB="50800" anchor="ctr" horzOverflow="overflow">
                    <a:lnL w="0" cap="flat" cmpd="sng" algn="ctr">
                      <a:solidFill>
                        <a:srgbClr val="000000"/>
                      </a:solidFill>
                      <a:custDash/>
                      <a:miter lim="0"/>
                      <a:headEnd type="none" w="med" len="med"/>
                      <a:tailEnd type="none" w="med" len="med"/>
                    </a:lnL>
                    <a:lnR w="0" cap="flat" cmpd="sng" algn="ctr">
                      <a:solidFill>
                        <a:srgbClr val="000000"/>
                      </a:solidFill>
                      <a:custDash/>
                      <a:miter lim="0"/>
                      <a:headEnd type="none" w="med" len="med"/>
                      <a:tailEnd type="none" w="med" len="med"/>
                    </a:lnR>
                    <a:lnT w="0">
                      <a:solidFill>
                        <a:srgbClr val="000000"/>
                      </a:solidFill>
                      <a:custDash/>
                      <a:miter lim="0"/>
                    </a:lnT>
                    <a:lnB w="0">
                      <a:solidFill>
                        <a:srgbClr val="000000"/>
                      </a:solidFill>
                      <a:custDash/>
                      <a:miter lim="0"/>
                    </a:lnB>
                    <a:solidFill>
                      <a:srgbClr val="F67770"/>
                    </a:solidFill>
                  </a:tcPr>
                </a:tc>
                <a:tc>
                  <a:txBody>
                    <a:bodyPr/>
                    <a:lstStyle/>
                    <a:p>
                      <a:pPr lvl="0" algn="ctr" defTabSz="914400">
                        <a:defRPr sz="1800"/>
                      </a:pPr>
                      <a:r>
                        <a:rPr sz="2600" b="1">
                          <a:solidFill>
                            <a:srgbClr val="FFFFFF"/>
                          </a:solidFill>
                        </a:rPr>
                        <a:t>No Rest</a:t>
                      </a:r>
                    </a:p>
                  </a:txBody>
                  <a:tcPr marL="50800" marR="50800" marT="50800" marB="50800" anchor="ctr" horzOverflow="overflow">
                    <a:lnL w="0" cap="flat" cmpd="sng" algn="ctr">
                      <a:solidFill>
                        <a:srgbClr val="000000"/>
                      </a:solidFill>
                      <a:custDash/>
                      <a:miter lim="0"/>
                      <a:headEnd type="none" w="med" len="med"/>
                      <a:tailEnd type="none" w="med" len="med"/>
                    </a:lnL>
                    <a:lnR w="0" cap="flat" cmpd="sng" algn="ctr">
                      <a:solidFill>
                        <a:srgbClr val="000000"/>
                      </a:solidFill>
                      <a:custDash/>
                      <a:miter lim="0"/>
                      <a:headEnd type="none" w="med" len="med"/>
                      <a:tailEnd type="none" w="med" len="med"/>
                    </a:lnR>
                    <a:lnT w="0">
                      <a:solidFill>
                        <a:srgbClr val="000000"/>
                      </a:solidFill>
                      <a:custDash/>
                      <a:miter lim="0"/>
                    </a:lnT>
                    <a:lnB w="0">
                      <a:solidFill>
                        <a:srgbClr val="000000"/>
                      </a:solidFill>
                      <a:custDash/>
                      <a:miter lim="0"/>
                    </a:lnB>
                    <a:solidFill>
                      <a:srgbClr val="1FBFC3"/>
                    </a:solidFill>
                  </a:tcPr>
                </a:tc>
                <a:tc>
                  <a:txBody>
                    <a:bodyPr/>
                    <a:lstStyle/>
                    <a:p>
                      <a:pPr lvl="0" algn="ctr" defTabSz="914400">
                        <a:defRPr sz="1800"/>
                      </a:pPr>
                      <a:r>
                        <a:rPr sz="2600" b="1" dirty="0">
                          <a:solidFill>
                            <a:srgbClr val="FFFFFF"/>
                          </a:solidFill>
                        </a:rPr>
                        <a:t>Rest</a:t>
                      </a:r>
                    </a:p>
                  </a:txBody>
                  <a:tcPr marL="50800" marR="50800" marT="50800" marB="50800" anchor="ctr" horzOverflow="overflow">
                    <a:lnL w="0" cap="flat" cmpd="sng" algn="ctr">
                      <a:solidFill>
                        <a:srgbClr val="000000"/>
                      </a:solidFill>
                      <a:custDash/>
                      <a:miter lim="0"/>
                      <a:headEnd type="none" w="med" len="med"/>
                      <a:tailEnd type="none" w="med" len="med"/>
                    </a:lnL>
                    <a:lnR w="0">
                      <a:solidFill>
                        <a:srgbClr val="000000"/>
                      </a:solidFill>
                      <a:custDash/>
                      <a:miter lim="0"/>
                    </a:lnR>
                    <a:lnT w="0">
                      <a:solidFill>
                        <a:srgbClr val="000000"/>
                      </a:solidFill>
                      <a:custDash/>
                      <a:miter lim="0"/>
                    </a:lnT>
                    <a:lnB w="0">
                      <a:solidFill>
                        <a:srgbClr val="000000"/>
                      </a:solidFill>
                      <a:custDash/>
                      <a:miter lim="0"/>
                    </a:lnB>
                    <a:solidFill>
                      <a:srgbClr val="1FBFC3"/>
                    </a:solidFill>
                  </a:tcPr>
                </a:tc>
                <a:extLst>
                  <a:ext uri="{0D108BD9-81ED-4DB2-BD59-A6C34878D82A}">
                    <a16:rowId xmlns:a16="http://schemas.microsoft.com/office/drawing/2014/main" val="10001"/>
                  </a:ext>
                </a:extLst>
              </a:tr>
              <a:tr h="495300">
                <a:tc>
                  <a:txBody>
                    <a:bodyPr/>
                    <a:lstStyle/>
                    <a:p>
                      <a:pPr lvl="0" algn="ctr" defTabSz="914400">
                        <a:defRPr sz="1800" b="0">
                          <a:solidFill>
                            <a:srgbClr val="000000"/>
                          </a:solidFill>
                        </a:defRPr>
                      </a:pPr>
                      <a:r>
                        <a:rPr sz="2600" b="1">
                          <a:solidFill>
                            <a:srgbClr val="FFFFFF"/>
                          </a:solidFill>
                        </a:rPr>
                        <a:t>Block 3</a:t>
                      </a:r>
                    </a:p>
                  </a:txBody>
                  <a:tcPr marL="50800" marR="50800" marT="50800" marB="50800" anchor="ctr" horzOverflow="overflow">
                    <a:solidFill>
                      <a:srgbClr val="53585F"/>
                    </a:solidFill>
                  </a:tcPr>
                </a:tc>
                <a:tc>
                  <a:txBody>
                    <a:bodyPr/>
                    <a:lstStyle/>
                    <a:p>
                      <a:pPr lvl="0" algn="ctr" defTabSz="914400">
                        <a:defRPr sz="1800"/>
                      </a:pPr>
                      <a:r>
                        <a:rPr sz="2600"/>
                        <a:t>859</a:t>
                      </a:r>
                    </a:p>
                  </a:txBody>
                  <a:tcPr marL="50800" marR="50800" marT="50800" marB="50800" anchor="ctr" horzOverflow="overflow">
                    <a:lnT w="0">
                      <a:solidFill>
                        <a:srgbClr val="000000"/>
                      </a:solidFill>
                      <a:custDash/>
                      <a:miter lim="0"/>
                    </a:lnT>
                  </a:tcPr>
                </a:tc>
                <a:tc>
                  <a:txBody>
                    <a:bodyPr/>
                    <a:lstStyle/>
                    <a:p>
                      <a:pPr lvl="0" algn="ctr" defTabSz="914400">
                        <a:defRPr sz="1800"/>
                      </a:pPr>
                      <a:r>
                        <a:rPr sz="2600"/>
                        <a:t>859</a:t>
                      </a:r>
                    </a:p>
                  </a:txBody>
                  <a:tcPr marL="50800" marR="50800" marT="50800" marB="50800" anchor="ctr" horzOverflow="overflow">
                    <a:lnR w="38100">
                      <a:solidFill>
                        <a:srgbClr val="000000"/>
                      </a:solidFill>
                      <a:miter lim="400000"/>
                    </a:lnR>
                    <a:lnT w="0">
                      <a:solidFill>
                        <a:srgbClr val="000000"/>
                      </a:solidFill>
                      <a:custDash/>
                      <a:miter lim="0"/>
                    </a:lnT>
                  </a:tcPr>
                </a:tc>
                <a:tc>
                  <a:txBody>
                    <a:bodyPr/>
                    <a:lstStyle/>
                    <a:p>
                      <a:pPr lvl="0" algn="ctr" defTabSz="914400">
                        <a:defRPr sz="1800"/>
                      </a:pPr>
                      <a:r>
                        <a:rPr sz="2600"/>
                        <a:t>1074</a:t>
                      </a:r>
                    </a:p>
                  </a:txBody>
                  <a:tcPr marL="50800" marR="50800" marT="50800" marB="50800" anchor="ctr" horzOverflow="overflow">
                    <a:lnL w="38100">
                      <a:solidFill>
                        <a:srgbClr val="000000"/>
                      </a:solidFill>
                      <a:miter lim="400000"/>
                    </a:lnL>
                    <a:lnT w="0">
                      <a:solidFill>
                        <a:srgbClr val="000000"/>
                      </a:solidFill>
                      <a:custDash/>
                      <a:miter lim="0"/>
                    </a:lnT>
                    <a:solidFill>
                      <a:srgbClr val="DCDEE0"/>
                    </a:solidFill>
                  </a:tcPr>
                </a:tc>
                <a:tc>
                  <a:txBody>
                    <a:bodyPr/>
                    <a:lstStyle/>
                    <a:p>
                      <a:pPr lvl="0" algn="ctr" defTabSz="914400">
                        <a:defRPr sz="1800"/>
                      </a:pPr>
                      <a:r>
                        <a:rPr sz="2600"/>
                        <a:t>1078</a:t>
                      </a:r>
                    </a:p>
                  </a:txBody>
                  <a:tcPr marL="50800" marR="50800" marT="50800" marB="50800" anchor="ctr" horzOverflow="overflow">
                    <a:lnT w="0">
                      <a:solidFill>
                        <a:srgbClr val="000000"/>
                      </a:solidFill>
                      <a:custDash/>
                      <a:miter lim="0"/>
                    </a:lnT>
                    <a:solidFill>
                      <a:srgbClr val="DCDEE0"/>
                    </a:solidFill>
                  </a:tcPr>
                </a:tc>
                <a:extLst>
                  <a:ext uri="{0D108BD9-81ED-4DB2-BD59-A6C34878D82A}">
                    <a16:rowId xmlns:a16="http://schemas.microsoft.com/office/drawing/2014/main" val="10002"/>
                  </a:ext>
                </a:extLst>
              </a:tr>
              <a:tr h="495300">
                <a:tc>
                  <a:txBody>
                    <a:bodyPr/>
                    <a:lstStyle/>
                    <a:p>
                      <a:pPr lvl="0" algn="ctr" defTabSz="914400">
                        <a:defRPr sz="1800" b="0">
                          <a:solidFill>
                            <a:srgbClr val="000000"/>
                          </a:solidFill>
                        </a:defRPr>
                      </a:pPr>
                      <a:r>
                        <a:rPr sz="2600" b="1">
                          <a:solidFill>
                            <a:srgbClr val="FFFFFF"/>
                          </a:solidFill>
                        </a:rPr>
                        <a:t>Block 4</a:t>
                      </a:r>
                    </a:p>
                  </a:txBody>
                  <a:tcPr marL="50800" marR="50800" marT="50800" marB="50800" anchor="ctr" horzOverflow="overflow">
                    <a:solidFill>
                      <a:srgbClr val="53585F"/>
                    </a:solidFill>
                  </a:tcPr>
                </a:tc>
                <a:tc>
                  <a:txBody>
                    <a:bodyPr/>
                    <a:lstStyle/>
                    <a:p>
                      <a:pPr lvl="0" algn="ctr" defTabSz="914400">
                        <a:defRPr sz="1800"/>
                      </a:pPr>
                      <a:r>
                        <a:rPr sz="2600"/>
                        <a:t>709</a:t>
                      </a:r>
                    </a:p>
                  </a:txBody>
                  <a:tcPr marL="50800" marR="50800" marT="50800" marB="50800" anchor="ctr" horzOverflow="overflow"/>
                </a:tc>
                <a:tc>
                  <a:txBody>
                    <a:bodyPr/>
                    <a:lstStyle/>
                    <a:p>
                      <a:pPr lvl="0" algn="ctr" defTabSz="914400">
                        <a:defRPr sz="1800"/>
                      </a:pPr>
                      <a:r>
                        <a:rPr sz="2600"/>
                        <a:t>710</a:t>
                      </a:r>
                    </a:p>
                  </a:txBody>
                  <a:tcPr marL="50800" marR="50800" marT="50800" marB="50800" anchor="ctr" horzOverflow="overflow">
                    <a:lnR w="38100">
                      <a:solidFill>
                        <a:srgbClr val="000000"/>
                      </a:solidFill>
                      <a:miter lim="400000"/>
                    </a:lnR>
                  </a:tcPr>
                </a:tc>
                <a:tc>
                  <a:txBody>
                    <a:bodyPr/>
                    <a:lstStyle/>
                    <a:p>
                      <a:pPr lvl="0" algn="ctr" defTabSz="914400">
                        <a:defRPr sz="1800"/>
                      </a:pPr>
                      <a:r>
                        <a:rPr sz="2600"/>
                        <a:t>897</a:t>
                      </a:r>
                    </a:p>
                  </a:txBody>
                  <a:tcPr marL="50800" marR="50800" marT="50800" marB="50800" anchor="ctr" horzOverflow="overflow">
                    <a:lnL w="38100">
                      <a:solidFill>
                        <a:srgbClr val="000000"/>
                      </a:solidFill>
                      <a:miter lim="400000"/>
                    </a:lnL>
                    <a:solidFill>
                      <a:srgbClr val="DCDEE0"/>
                    </a:solidFill>
                  </a:tcPr>
                </a:tc>
                <a:tc>
                  <a:txBody>
                    <a:bodyPr/>
                    <a:lstStyle/>
                    <a:p>
                      <a:pPr lvl="0" algn="ctr" defTabSz="914400">
                        <a:defRPr sz="1800"/>
                      </a:pPr>
                      <a:r>
                        <a:rPr sz="2600"/>
                        <a:t>853</a:t>
                      </a:r>
                    </a:p>
                  </a:txBody>
                  <a:tcPr marL="50800" marR="50800" marT="50800" marB="50800" anchor="ctr" horzOverflow="overflow">
                    <a:solidFill>
                      <a:srgbClr val="DCDEE0"/>
                    </a:solidFill>
                  </a:tcPr>
                </a:tc>
                <a:extLst>
                  <a:ext uri="{0D108BD9-81ED-4DB2-BD59-A6C34878D82A}">
                    <a16:rowId xmlns:a16="http://schemas.microsoft.com/office/drawing/2014/main" val="10003"/>
                  </a:ext>
                </a:extLst>
              </a:tr>
              <a:tr h="495300">
                <a:tc>
                  <a:txBody>
                    <a:bodyPr/>
                    <a:lstStyle/>
                    <a:p>
                      <a:pPr lvl="0" algn="ctr" defTabSz="914400">
                        <a:defRPr sz="1800" b="0">
                          <a:solidFill>
                            <a:srgbClr val="000000"/>
                          </a:solidFill>
                        </a:defRPr>
                      </a:pPr>
                      <a:r>
                        <a:rPr sz="2600" b="1">
                          <a:solidFill>
                            <a:srgbClr val="FFFFFF"/>
                          </a:solidFill>
                        </a:rPr>
                        <a:t>Block 7</a:t>
                      </a:r>
                    </a:p>
                  </a:txBody>
                  <a:tcPr marL="50800" marR="50800" marT="50800" marB="50800" anchor="ctr" horzOverflow="overflow">
                    <a:solidFill>
                      <a:srgbClr val="53585F"/>
                    </a:solidFill>
                  </a:tcPr>
                </a:tc>
                <a:tc>
                  <a:txBody>
                    <a:bodyPr/>
                    <a:lstStyle/>
                    <a:p>
                      <a:pPr lvl="0" algn="ctr" defTabSz="914400">
                        <a:defRPr sz="1800"/>
                      </a:pPr>
                      <a:r>
                        <a:rPr sz="2600"/>
                        <a:t>1010</a:t>
                      </a:r>
                    </a:p>
                  </a:txBody>
                  <a:tcPr marL="50800" marR="50800" marT="50800" marB="50800" anchor="ctr" horzOverflow="overflow">
                    <a:solidFill>
                      <a:srgbClr val="DCDEE0"/>
                    </a:solidFill>
                  </a:tcPr>
                </a:tc>
                <a:tc>
                  <a:txBody>
                    <a:bodyPr/>
                    <a:lstStyle/>
                    <a:p>
                      <a:pPr lvl="0" algn="ctr" defTabSz="914400">
                        <a:defRPr sz="1800"/>
                      </a:pPr>
                      <a:r>
                        <a:rPr sz="2600"/>
                        <a:t>1087</a:t>
                      </a:r>
                    </a:p>
                  </a:txBody>
                  <a:tcPr marL="50800" marR="50800" marT="50800" marB="50800" anchor="ctr" horzOverflow="overflow">
                    <a:lnR w="38100">
                      <a:solidFill>
                        <a:srgbClr val="000000"/>
                      </a:solidFill>
                      <a:miter lim="400000"/>
                    </a:lnR>
                    <a:solidFill>
                      <a:srgbClr val="DCDEE0"/>
                    </a:solidFill>
                  </a:tcPr>
                </a:tc>
                <a:tc>
                  <a:txBody>
                    <a:bodyPr/>
                    <a:lstStyle/>
                    <a:p>
                      <a:pPr lvl="0" algn="ctr" defTabSz="914400">
                        <a:defRPr sz="1800"/>
                      </a:pPr>
                      <a:r>
                        <a:rPr sz="2600"/>
                        <a:t>846</a:t>
                      </a:r>
                    </a:p>
                  </a:txBody>
                  <a:tcPr marL="50800" marR="50800" marT="50800" marB="50800" anchor="ctr" horzOverflow="overflow">
                    <a:lnL w="38100">
                      <a:solidFill>
                        <a:srgbClr val="000000"/>
                      </a:solidFill>
                      <a:miter lim="400000"/>
                    </a:lnL>
                  </a:tcPr>
                </a:tc>
                <a:tc>
                  <a:txBody>
                    <a:bodyPr/>
                    <a:lstStyle/>
                    <a:p>
                      <a:pPr lvl="0" algn="ctr" defTabSz="914400">
                        <a:defRPr sz="1800"/>
                      </a:pPr>
                      <a:r>
                        <a:rPr sz="2600"/>
                        <a:t>727</a:t>
                      </a:r>
                    </a:p>
                  </a:txBody>
                  <a:tcPr marL="50800" marR="50800" marT="50800" marB="50800" anchor="ctr" horzOverflow="overflow"/>
                </a:tc>
                <a:extLst>
                  <a:ext uri="{0D108BD9-81ED-4DB2-BD59-A6C34878D82A}">
                    <a16:rowId xmlns:a16="http://schemas.microsoft.com/office/drawing/2014/main" val="10004"/>
                  </a:ext>
                </a:extLst>
              </a:tr>
              <a:tr h="495300">
                <a:tc>
                  <a:txBody>
                    <a:bodyPr/>
                    <a:lstStyle/>
                    <a:p>
                      <a:pPr lvl="0" algn="ctr" defTabSz="914400">
                        <a:defRPr sz="1800" b="0">
                          <a:solidFill>
                            <a:srgbClr val="000000"/>
                          </a:solidFill>
                        </a:defRPr>
                      </a:pPr>
                      <a:r>
                        <a:rPr sz="2600" b="1">
                          <a:solidFill>
                            <a:srgbClr val="FFFFFF"/>
                          </a:solidFill>
                        </a:rPr>
                        <a:t>Block 8</a:t>
                      </a:r>
                    </a:p>
                  </a:txBody>
                  <a:tcPr marL="50800" marR="50800" marT="50800" marB="50800" anchor="ctr" horzOverflow="overflow">
                    <a:solidFill>
                      <a:srgbClr val="53585F"/>
                    </a:solidFill>
                  </a:tcPr>
                </a:tc>
                <a:tc>
                  <a:txBody>
                    <a:bodyPr/>
                    <a:lstStyle/>
                    <a:p>
                      <a:pPr lvl="0" algn="ctr" defTabSz="914400">
                        <a:defRPr sz="1800"/>
                      </a:pPr>
                      <a:r>
                        <a:rPr sz="2600"/>
                        <a:t>861</a:t>
                      </a:r>
                    </a:p>
                  </a:txBody>
                  <a:tcPr marL="50800" marR="50800" marT="50800" marB="50800" anchor="ctr" horzOverflow="overflow">
                    <a:solidFill>
                      <a:srgbClr val="DCDEE0"/>
                    </a:solidFill>
                  </a:tcPr>
                </a:tc>
                <a:tc>
                  <a:txBody>
                    <a:bodyPr/>
                    <a:lstStyle/>
                    <a:p>
                      <a:pPr lvl="0" algn="ctr" defTabSz="914400">
                        <a:defRPr sz="1800"/>
                      </a:pPr>
                      <a:r>
                        <a:rPr sz="2600"/>
                        <a:t>938</a:t>
                      </a:r>
                    </a:p>
                  </a:txBody>
                  <a:tcPr marL="50800" marR="50800" marT="50800" marB="50800" anchor="ctr" horzOverflow="overflow">
                    <a:lnR w="38100">
                      <a:solidFill>
                        <a:srgbClr val="000000"/>
                      </a:solidFill>
                      <a:miter lim="400000"/>
                    </a:lnR>
                    <a:solidFill>
                      <a:srgbClr val="DCDEE0"/>
                    </a:solidFill>
                  </a:tcPr>
                </a:tc>
                <a:tc>
                  <a:txBody>
                    <a:bodyPr/>
                    <a:lstStyle/>
                    <a:p>
                      <a:pPr lvl="0" algn="ctr" defTabSz="914400">
                        <a:defRPr sz="1800"/>
                      </a:pPr>
                      <a:r>
                        <a:rPr sz="2600"/>
                        <a:t>797</a:t>
                      </a:r>
                    </a:p>
                  </a:txBody>
                  <a:tcPr marL="50800" marR="50800" marT="50800" marB="50800" anchor="ctr" horzOverflow="overflow">
                    <a:lnL w="38100">
                      <a:solidFill>
                        <a:srgbClr val="000000"/>
                      </a:solidFill>
                      <a:miter lim="400000"/>
                    </a:lnL>
                  </a:tcPr>
                </a:tc>
                <a:tc>
                  <a:txBody>
                    <a:bodyPr/>
                    <a:lstStyle/>
                    <a:p>
                      <a:pPr lvl="0" algn="ctr" defTabSz="914400">
                        <a:defRPr sz="1800"/>
                      </a:pPr>
                      <a:r>
                        <a:rPr sz="2600" dirty="0"/>
                        <a:t>659</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137" name="Shape 137"/>
          <p:cNvSpPr/>
          <p:nvPr/>
        </p:nvSpPr>
        <p:spPr>
          <a:xfrm rot="16200000">
            <a:off x="9797366" y="5133155"/>
            <a:ext cx="255843" cy="134697"/>
          </a:xfrm>
          <a:prstGeom prst="rightArrow">
            <a:avLst>
              <a:gd name="adj1" fmla="val 26000"/>
              <a:gd name="adj2" fmla="val 84298"/>
            </a:avLst>
          </a:prstGeom>
          <a:solidFill>
            <a:srgbClr val="00882B"/>
          </a:solidFill>
          <a:ln w="12700">
            <a:miter lim="400000"/>
          </a:ln>
        </p:spPr>
        <p:txBody>
          <a:bodyPr lIns="0" tIns="0" rIns="0" bIns="0" anchor="ctr"/>
          <a:lstStyle/>
          <a:p>
            <a:pPr lvl="0">
              <a:defRPr sz="2400">
                <a:solidFill>
                  <a:srgbClr val="FFFFFF"/>
                </a:solidFill>
              </a:defRPr>
            </a:pPr>
            <a:endParaRPr/>
          </a:p>
        </p:txBody>
      </p:sp>
      <p:sp>
        <p:nvSpPr>
          <p:cNvPr id="138" name="Shape 138"/>
          <p:cNvSpPr/>
          <p:nvPr/>
        </p:nvSpPr>
        <p:spPr>
          <a:xfrm rot="16200000">
            <a:off x="9791016" y="5634805"/>
            <a:ext cx="255843" cy="134697"/>
          </a:xfrm>
          <a:prstGeom prst="rightArrow">
            <a:avLst>
              <a:gd name="adj1" fmla="val 26000"/>
              <a:gd name="adj2" fmla="val 84298"/>
            </a:avLst>
          </a:prstGeom>
          <a:solidFill>
            <a:srgbClr val="00882B"/>
          </a:solidFill>
          <a:ln w="12700">
            <a:miter lim="400000"/>
          </a:ln>
        </p:spPr>
        <p:txBody>
          <a:bodyPr lIns="0" tIns="0" rIns="0" bIns="0" anchor="ctr"/>
          <a:lstStyle/>
          <a:p>
            <a:pPr lvl="0">
              <a:defRPr sz="2400">
                <a:solidFill>
                  <a:srgbClr val="FFFFFF"/>
                </a:solidFill>
              </a:defRPr>
            </a:pPr>
            <a:endParaRPr/>
          </a:p>
        </p:txBody>
      </p:sp>
      <p:sp>
        <p:nvSpPr>
          <p:cNvPr id="139" name="Shape 139"/>
          <p:cNvSpPr/>
          <p:nvPr/>
        </p:nvSpPr>
        <p:spPr>
          <a:xfrm rot="16200000" flipH="1">
            <a:off x="5911166" y="5152205"/>
            <a:ext cx="255843" cy="134697"/>
          </a:xfrm>
          <a:prstGeom prst="rightArrow">
            <a:avLst>
              <a:gd name="adj1" fmla="val 26000"/>
              <a:gd name="adj2" fmla="val 84298"/>
            </a:avLst>
          </a:prstGeom>
          <a:solidFill>
            <a:srgbClr val="C82506"/>
          </a:solidFill>
          <a:ln w="12700">
            <a:miter lim="400000"/>
          </a:ln>
        </p:spPr>
        <p:txBody>
          <a:bodyPr lIns="0" tIns="0" rIns="0" bIns="0" anchor="ctr"/>
          <a:lstStyle/>
          <a:p>
            <a:pPr lvl="0">
              <a:defRPr sz="2400">
                <a:solidFill>
                  <a:srgbClr val="FFFFFF"/>
                </a:solidFill>
              </a:defRPr>
            </a:pPr>
            <a:endParaRPr/>
          </a:p>
        </p:txBody>
      </p:sp>
      <p:sp>
        <p:nvSpPr>
          <p:cNvPr id="140" name="Shape 140"/>
          <p:cNvSpPr/>
          <p:nvPr/>
        </p:nvSpPr>
        <p:spPr>
          <a:xfrm rot="16200000" flipH="1">
            <a:off x="5911166" y="5647652"/>
            <a:ext cx="255843" cy="134697"/>
          </a:xfrm>
          <a:prstGeom prst="rightArrow">
            <a:avLst>
              <a:gd name="adj1" fmla="val 26000"/>
              <a:gd name="adj2" fmla="val 84298"/>
            </a:avLst>
          </a:prstGeom>
          <a:solidFill>
            <a:srgbClr val="C82506"/>
          </a:solidFill>
          <a:ln w="12700">
            <a:miter lim="400000"/>
          </a:ln>
        </p:spPr>
        <p:txBody>
          <a:bodyPr lIns="0" tIns="0" rIns="0" bIns="0" anchor="ctr"/>
          <a:lstStyle/>
          <a:p>
            <a:pPr lvl="0">
              <a:defRPr sz="2400">
                <a:solidFill>
                  <a:srgbClr val="FFFFFF"/>
                </a:solidFill>
              </a:defRPr>
            </a:pPr>
            <a:endParaRPr/>
          </a:p>
        </p:txBody>
      </p:sp>
      <p:graphicFrame>
        <p:nvGraphicFramePr>
          <p:cNvPr id="9" name="Table 136">
            <a:extLst>
              <a:ext uri="{FF2B5EF4-FFF2-40B4-BE49-F238E27FC236}">
                <a16:creationId xmlns:a16="http://schemas.microsoft.com/office/drawing/2014/main" id="{2D07483B-62C7-4B36-98E2-B55B462DB2D7}"/>
              </a:ext>
            </a:extLst>
          </p:cNvPr>
          <p:cNvGraphicFramePr/>
          <p:nvPr>
            <p:extLst>
              <p:ext uri="{D42A27DB-BD31-4B8C-83A1-F6EECF244321}">
                <p14:modId xmlns:p14="http://schemas.microsoft.com/office/powerpoint/2010/main" val="472124557"/>
              </p:ext>
            </p:extLst>
          </p:nvPr>
        </p:nvGraphicFramePr>
        <p:xfrm>
          <a:off x="1737104" y="2960849"/>
          <a:ext cx="9530589" cy="501650"/>
        </p:xfrm>
        <a:graphic>
          <a:graphicData uri="http://schemas.openxmlformats.org/drawingml/2006/table">
            <a:tbl>
              <a:tblPr firstCol="1">
                <a:tableStyleId>{4C3C2611-4C71-4FC5-86AE-919BDF0F9419}</a:tableStyleId>
              </a:tblPr>
              <a:tblGrid>
                <a:gridCol w="1920496">
                  <a:extLst>
                    <a:ext uri="{9D8B030D-6E8A-4147-A177-3AD203B41FA5}">
                      <a16:colId xmlns:a16="http://schemas.microsoft.com/office/drawing/2014/main" val="20000"/>
                    </a:ext>
                  </a:extLst>
                </a:gridCol>
                <a:gridCol w="3796748">
                  <a:extLst>
                    <a:ext uri="{9D8B030D-6E8A-4147-A177-3AD203B41FA5}">
                      <a16:colId xmlns:a16="http://schemas.microsoft.com/office/drawing/2014/main" val="20001"/>
                    </a:ext>
                  </a:extLst>
                </a:gridCol>
                <a:gridCol w="3813345">
                  <a:extLst>
                    <a:ext uri="{9D8B030D-6E8A-4147-A177-3AD203B41FA5}">
                      <a16:colId xmlns:a16="http://schemas.microsoft.com/office/drawing/2014/main" val="20003"/>
                    </a:ext>
                  </a:extLst>
                </a:gridCol>
              </a:tblGrid>
              <a:tr h="501650">
                <a:tc>
                  <a:txBody>
                    <a:bodyPr/>
                    <a:lstStyle/>
                    <a:p>
                      <a:pPr lvl="0" algn="ctr" defTabSz="914400">
                        <a:defRPr sz="1800" b="0">
                          <a:solidFill>
                            <a:srgbClr val="000000"/>
                          </a:solidFill>
                        </a:defRPr>
                      </a:pPr>
                      <a:r>
                        <a:rPr sz="2600" b="1" dirty="0"/>
                        <a:t>Latencies</a:t>
                      </a:r>
                    </a:p>
                  </a:txBody>
                  <a:tcPr marL="50800" marR="50800" marT="50800" marB="50800" anchor="ctr" horzOverflow="overflow">
                    <a:lnR w="0">
                      <a:solidFill>
                        <a:srgbClr val="000000"/>
                      </a:solidFill>
                      <a:custDash/>
                      <a:miter lim="0"/>
                    </a:lnR>
                    <a:solidFill>
                      <a:srgbClr val="FFFFFF"/>
                    </a:solidFill>
                  </a:tcPr>
                </a:tc>
                <a:tc>
                  <a:txBody>
                    <a:bodyPr/>
                    <a:lstStyle/>
                    <a:p>
                      <a:pPr lvl="0" indent="533400" algn="l" defTabSz="914400">
                        <a:defRPr sz="1800"/>
                      </a:pPr>
                      <a:r>
                        <a:rPr sz="2600" b="1" dirty="0">
                          <a:solidFill>
                            <a:srgbClr val="FFFFFF"/>
                          </a:solidFill>
                        </a:rPr>
                        <a:t>Congruent First</a:t>
                      </a:r>
                    </a:p>
                  </a:txBody>
                  <a:tcPr marL="50800" marR="50800" marT="50800" marB="50800" anchor="ctr"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67770"/>
                    </a:solidFill>
                  </a:tcPr>
                </a:tc>
                <a:tc>
                  <a:txBody>
                    <a:bodyPr/>
                    <a:lstStyle/>
                    <a:p>
                      <a:pPr lvl="0" indent="381000" algn="l" defTabSz="914400">
                        <a:defRPr sz="1800"/>
                      </a:pPr>
                      <a:r>
                        <a:rPr sz="2600" b="1" dirty="0">
                          <a:solidFill>
                            <a:srgbClr val="FFFFFF"/>
                          </a:solidFill>
                        </a:rPr>
                        <a:t>Congruent Second</a:t>
                      </a:r>
                    </a:p>
                  </a:txBody>
                  <a:tcPr marL="50800" marR="50800" marT="50800" marB="50800" anchor="ctr" horzOverflow="overflow">
                    <a:lnL w="0" cap="flat" cmpd="sng" algn="ctr">
                      <a:solidFill>
                        <a:srgbClr val="000000"/>
                      </a:solidFill>
                      <a:custDash/>
                      <a:miter lim="0"/>
                      <a:headEnd type="none" w="med" len="med"/>
                      <a:tailEnd type="none" w="med" len="med"/>
                    </a:lnL>
                    <a:lnR w="0">
                      <a:solidFill>
                        <a:srgbClr val="000000"/>
                      </a:solidFill>
                      <a:custDash/>
                      <a:miter lim="0"/>
                    </a:lnR>
                    <a:lnT w="0">
                      <a:solidFill>
                        <a:srgbClr val="000000"/>
                      </a:solidFill>
                      <a:custDash/>
                      <a:miter lim="0"/>
                    </a:lnT>
                    <a:lnB w="0">
                      <a:solidFill>
                        <a:srgbClr val="000000"/>
                      </a:solidFill>
                      <a:custDash/>
                      <a:miter lim="0"/>
                    </a:lnB>
                    <a:solidFill>
                      <a:srgbClr val="1FBFC3"/>
                    </a:solidFill>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lvl1pPr defTabSz="572516">
              <a:defRPr sz="7840"/>
            </a:lvl1pPr>
          </a:lstStyle>
          <a:p>
            <a:pPr lvl="0">
              <a:defRPr sz="1800"/>
            </a:pPr>
            <a:r>
              <a:rPr sz="7840"/>
              <a:t>Explicit Race Preference</a:t>
            </a:r>
          </a:p>
        </p:txBody>
      </p:sp>
      <p:sp>
        <p:nvSpPr>
          <p:cNvPr id="145" name="Shape 145"/>
          <p:cNvSpPr>
            <a:spLocks noGrp="1"/>
          </p:cNvSpPr>
          <p:nvPr>
            <p:ph type="body" idx="1"/>
          </p:nvPr>
        </p:nvSpPr>
        <p:spPr>
          <a:xfrm>
            <a:off x="6823774" y="2840608"/>
            <a:ext cx="5228527" cy="6062092"/>
          </a:xfrm>
          <a:prstGeom prst="rect">
            <a:avLst/>
          </a:prstGeom>
        </p:spPr>
        <p:txBody>
          <a:bodyPr/>
          <a:lstStyle/>
          <a:p>
            <a:pPr marL="324485" lvl="0" indent="-324485" defTabSz="426466">
              <a:spcBef>
                <a:spcPts val="3000"/>
              </a:spcBef>
              <a:defRPr sz="1800"/>
            </a:pPr>
            <a:r>
              <a:rPr sz="2628"/>
              <a:t>Data from the race preference likert and race feeling thermometers were combined by averaging participants’ responses to both measures</a:t>
            </a:r>
          </a:p>
          <a:p>
            <a:pPr marL="324485" lvl="0" indent="-324485" defTabSz="426466">
              <a:spcBef>
                <a:spcPts val="3000"/>
              </a:spcBef>
              <a:defRPr sz="1800"/>
            </a:pPr>
            <a:r>
              <a:rPr sz="2628"/>
              <a:t>Clearly, </a:t>
            </a:r>
            <a:r>
              <a:rPr sz="2628" b="1"/>
              <a:t>participants generally did not have any overall race preference</a:t>
            </a:r>
            <a:r>
              <a:rPr sz="2628"/>
              <a:t> (counter to what the IAT scores would indicate, if we are to believe them)</a:t>
            </a:r>
          </a:p>
          <a:p>
            <a:pPr marL="648970" lvl="1" indent="-324485" defTabSz="426466">
              <a:spcBef>
                <a:spcPts val="3000"/>
              </a:spcBef>
              <a:defRPr sz="1800"/>
            </a:pPr>
            <a:r>
              <a:rPr sz="2628"/>
              <a:t>We can rule this out as a possible cause for between-group differences</a:t>
            </a:r>
          </a:p>
        </p:txBody>
      </p:sp>
      <p:pic>
        <p:nvPicPr>
          <p:cNvPr id="146" name="bb.png"/>
          <p:cNvPicPr/>
          <p:nvPr/>
        </p:nvPicPr>
        <p:blipFill>
          <a:blip r:embed="rId3"/>
          <a:srcRect t="6926" b="4878"/>
          <a:stretch>
            <a:fillRect/>
          </a:stretch>
        </p:blipFill>
        <p:spPr>
          <a:xfrm>
            <a:off x="720842" y="3450059"/>
            <a:ext cx="5850435" cy="5632058"/>
          </a:xfrm>
          <a:prstGeom prst="rect">
            <a:avLst/>
          </a:prstGeom>
          <a:ln w="12700">
            <a:miter lim="400000"/>
          </a:ln>
        </p:spPr>
      </p:pic>
      <p:sp>
        <p:nvSpPr>
          <p:cNvPr id="147" name="Shape 147"/>
          <p:cNvSpPr/>
          <p:nvPr/>
        </p:nvSpPr>
        <p:spPr>
          <a:xfrm>
            <a:off x="935039" y="2661194"/>
            <a:ext cx="5850335" cy="7366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p>
            <a:pPr lvl="0" indent="508000" algn="l">
              <a:defRPr sz="1800"/>
            </a:pPr>
            <a:r>
              <a:rPr sz="2100" b="1"/>
              <a:t>Comparison of explicit racial</a:t>
            </a:r>
          </a:p>
          <a:p>
            <a:pPr lvl="0" indent="508000" algn="l">
              <a:defRPr sz="1800"/>
            </a:pPr>
            <a:r>
              <a:rPr sz="2100" b="1"/>
              <a:t>preference between conditions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pPr lvl="0">
              <a:defRPr sz="1800"/>
            </a:pPr>
            <a:r>
              <a:rPr sz="8000"/>
              <a:t>Discussion</a:t>
            </a:r>
          </a:p>
        </p:txBody>
      </p:sp>
      <p:sp>
        <p:nvSpPr>
          <p:cNvPr id="152" name="Shape 152"/>
          <p:cNvSpPr>
            <a:spLocks noGrp="1"/>
          </p:cNvSpPr>
          <p:nvPr>
            <p:ph type="body" idx="1"/>
          </p:nvPr>
        </p:nvSpPr>
        <p:spPr>
          <a:prstGeom prst="rect">
            <a:avLst/>
          </a:prstGeom>
        </p:spPr>
        <p:txBody>
          <a:bodyPr/>
          <a:lstStyle/>
          <a:p>
            <a:pPr marL="306704" lvl="0" indent="-306704" defTabSz="403097">
              <a:spcBef>
                <a:spcPts val="2800"/>
              </a:spcBef>
              <a:defRPr sz="1800"/>
            </a:pPr>
            <a:r>
              <a:rPr sz="2484" b="1"/>
              <a:t>Key points</a:t>
            </a:r>
          </a:p>
          <a:p>
            <a:pPr marL="613409" lvl="1" indent="-306704" defTabSz="403097">
              <a:spcBef>
                <a:spcPts val="2800"/>
              </a:spcBef>
              <a:defRPr sz="1800"/>
            </a:pPr>
            <a:r>
              <a:rPr sz="2484"/>
              <a:t>Procedural changes to the IAT that are unrelated to attitudes/prejudices/etc. can cause significant changes in performance on the IAT</a:t>
            </a:r>
          </a:p>
          <a:p>
            <a:pPr marL="613409" lvl="1" indent="-306704" defTabSz="403097">
              <a:spcBef>
                <a:spcPts val="2800"/>
              </a:spcBef>
              <a:defRPr sz="1800"/>
            </a:pPr>
            <a:r>
              <a:rPr sz="2484" b="1"/>
              <a:t>Two relevant interpretations of this effect:</a:t>
            </a:r>
          </a:p>
          <a:p>
            <a:pPr marL="920114" lvl="2" indent="-306704" defTabSz="403097">
              <a:spcBef>
                <a:spcPts val="2800"/>
              </a:spcBef>
              <a:defRPr sz="1800"/>
            </a:pPr>
            <a:r>
              <a:rPr sz="2484"/>
              <a:t>(1) Implicit attitudes </a:t>
            </a:r>
            <a:r>
              <a:rPr sz="2484" i="1"/>
              <a:t>as measured by the IAT</a:t>
            </a:r>
            <a:r>
              <a:rPr sz="2484"/>
              <a:t> are so unstable that they can be significantly changed by the most innocuous of things (i.e., playing sudoku can make people unconsciously associate white people with goodness…)</a:t>
            </a:r>
          </a:p>
          <a:p>
            <a:pPr marL="920114" lvl="2" indent="-306704" defTabSz="403097">
              <a:spcBef>
                <a:spcPts val="2800"/>
              </a:spcBef>
              <a:defRPr sz="1800"/>
            </a:pPr>
            <a:r>
              <a:rPr sz="2484"/>
              <a:t>(2) The design of the IAT directly influences performance on the IAT, thus, the magnitude of IAT effect scores are an artifact of the test’s design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pPr lvl="0">
              <a:defRPr sz="1800"/>
            </a:pPr>
            <a:r>
              <a:rPr sz="8000"/>
              <a:t>Possible Causes?</a:t>
            </a:r>
          </a:p>
        </p:txBody>
      </p:sp>
      <p:sp>
        <p:nvSpPr>
          <p:cNvPr id="157" name="Shape 157"/>
          <p:cNvSpPr>
            <a:spLocks noGrp="1"/>
          </p:cNvSpPr>
          <p:nvPr>
            <p:ph type="body" idx="1"/>
          </p:nvPr>
        </p:nvSpPr>
        <p:spPr>
          <a:prstGeom prst="rect">
            <a:avLst/>
          </a:prstGeom>
        </p:spPr>
        <p:txBody>
          <a:bodyPr/>
          <a:lstStyle/>
          <a:p>
            <a:pPr marL="391159" lvl="0" indent="-391159" defTabSz="514095">
              <a:spcBef>
                <a:spcPts val="3600"/>
              </a:spcBef>
              <a:defRPr sz="1800"/>
            </a:pPr>
            <a:r>
              <a:rPr sz="3168"/>
              <a:t>The performance dissociation between congruency orders in the rest condition suggests that </a:t>
            </a:r>
            <a:r>
              <a:rPr sz="3168" b="1"/>
              <a:t>the results </a:t>
            </a:r>
            <a:r>
              <a:rPr sz="3168" b="1" i="1"/>
              <a:t>were not</a:t>
            </a:r>
            <a:r>
              <a:rPr sz="3168" b="1"/>
              <a:t> caused by fatigue/exhaustion/boredom/etc.</a:t>
            </a:r>
          </a:p>
          <a:p>
            <a:pPr marL="782319" lvl="1" indent="-391159" defTabSz="514095">
              <a:spcBef>
                <a:spcPts val="3600"/>
              </a:spcBef>
              <a:defRPr sz="1800"/>
            </a:pPr>
            <a:r>
              <a:rPr sz="3168"/>
              <a:t>Otherwise we would have expected the same pattern in both conditions (e.g., extremely rapid and inaccurate responses so as to finish faster)</a:t>
            </a:r>
          </a:p>
          <a:p>
            <a:pPr marL="391159" lvl="0" indent="-391159" defTabSz="514095">
              <a:spcBef>
                <a:spcPts val="3600"/>
              </a:spcBef>
              <a:defRPr sz="1800"/>
            </a:pPr>
            <a:r>
              <a:rPr sz="3168"/>
              <a:t>Participants would not be aware of the pairing reversal unless they had completed an IAT before; the performance dissociation could have been spuriously caused by familiarity with the IAT (</a:t>
            </a:r>
            <a:r>
              <a:rPr sz="3168" i="1"/>
              <a:t>this is 100% speculative</a:t>
            </a:r>
            <a:r>
              <a:rPr sz="3168"/>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pPr>
            <a:r>
              <a:rPr sz="8000"/>
              <a:t>Outline</a:t>
            </a:r>
          </a:p>
        </p:txBody>
      </p:sp>
      <p:sp>
        <p:nvSpPr>
          <p:cNvPr id="54" name="Shape 54"/>
          <p:cNvSpPr>
            <a:spLocks noGrp="1"/>
          </p:cNvSpPr>
          <p:nvPr>
            <p:ph type="body" idx="1"/>
          </p:nvPr>
        </p:nvSpPr>
        <p:spPr>
          <a:prstGeom prst="rect">
            <a:avLst/>
          </a:prstGeom>
        </p:spPr>
        <p:txBody>
          <a:bodyPr/>
          <a:lstStyle/>
          <a:p>
            <a:pPr lvl="0">
              <a:defRPr sz="1800"/>
            </a:pPr>
            <a:r>
              <a:rPr sz="3600"/>
              <a:t>An overview of some concerning facts about implicit cognition research, and a possible remedy</a:t>
            </a:r>
          </a:p>
          <a:p>
            <a:pPr lvl="0">
              <a:defRPr sz="1800"/>
            </a:pPr>
            <a:r>
              <a:rPr sz="3600"/>
              <a:t>An application of the remedy—the present experiment</a:t>
            </a:r>
          </a:p>
          <a:p>
            <a:pPr lvl="0">
              <a:defRPr sz="1800"/>
            </a:pPr>
            <a:r>
              <a:rPr sz="3600"/>
              <a:t>Question and answer period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pPr lvl="0">
              <a:defRPr sz="1800"/>
            </a:pPr>
            <a:r>
              <a:rPr sz="8000"/>
              <a:t>Possible Causes? Cont’</a:t>
            </a:r>
          </a:p>
        </p:txBody>
      </p:sp>
      <p:sp>
        <p:nvSpPr>
          <p:cNvPr id="162" name="Shape 162"/>
          <p:cNvSpPr>
            <a:spLocks noGrp="1"/>
          </p:cNvSpPr>
          <p:nvPr>
            <p:ph type="body" idx="1"/>
          </p:nvPr>
        </p:nvSpPr>
        <p:spPr>
          <a:prstGeom prst="rect">
            <a:avLst/>
          </a:prstGeom>
        </p:spPr>
        <p:txBody>
          <a:bodyPr/>
          <a:lstStyle/>
          <a:p>
            <a:pPr marL="373379" lvl="0" indent="-373379" defTabSz="490727">
              <a:spcBef>
                <a:spcPts val="3500"/>
              </a:spcBef>
              <a:defRPr sz="1800"/>
            </a:pPr>
            <a:r>
              <a:rPr sz="3024" dirty="0"/>
              <a:t>The rest period could have allowed participants to complete the remaining blocks “fresh” (similar to why there is typically an IAT order-effect) and with practice, causing performance gains</a:t>
            </a:r>
          </a:p>
          <a:p>
            <a:pPr marL="1120139" lvl="2" indent="-373379" defTabSz="490727">
              <a:spcBef>
                <a:spcPts val="3500"/>
              </a:spcBef>
              <a:defRPr sz="1800"/>
            </a:pPr>
            <a:r>
              <a:rPr sz="3024" dirty="0"/>
              <a:t>This would explain the White + Good second condition’s performance, but would not explain why the Black + Good second condition’s performance </a:t>
            </a:r>
            <a:r>
              <a:rPr lang="en-CA" sz="3024" dirty="0"/>
              <a:t>was worse</a:t>
            </a:r>
            <a:r>
              <a:rPr sz="3024" dirty="0"/>
              <a:t> relative to control</a:t>
            </a:r>
          </a:p>
          <a:p>
            <a:pPr marL="1493519" lvl="3" indent="-373379" defTabSz="490727">
              <a:spcBef>
                <a:spcPts val="3500"/>
              </a:spcBef>
              <a:defRPr sz="1800"/>
            </a:pPr>
            <a:r>
              <a:rPr sz="3024" dirty="0"/>
              <a:t>Perhaps this suggests a dissociation in the psychological processes (and/or neural pathways) used to respond to the different pairings on the IAT?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p>
            <a:pPr lvl="0">
              <a:defRPr sz="1800"/>
            </a:pPr>
            <a:r>
              <a:rPr sz="8000"/>
              <a:t>Limitations</a:t>
            </a:r>
          </a:p>
        </p:txBody>
      </p:sp>
      <p:sp>
        <p:nvSpPr>
          <p:cNvPr id="167" name="Shape 167"/>
          <p:cNvSpPr>
            <a:spLocks noGrp="1"/>
          </p:cNvSpPr>
          <p:nvPr>
            <p:ph type="body" idx="1"/>
          </p:nvPr>
        </p:nvSpPr>
        <p:spPr>
          <a:prstGeom prst="rect">
            <a:avLst/>
          </a:prstGeom>
        </p:spPr>
        <p:txBody>
          <a:bodyPr/>
          <a:lstStyle/>
          <a:p>
            <a:pPr marL="320040" lvl="0" indent="-320040" defTabSz="420624">
              <a:spcBef>
                <a:spcPts val="3000"/>
              </a:spcBef>
              <a:defRPr sz="1800"/>
            </a:pPr>
            <a:r>
              <a:rPr sz="2592"/>
              <a:t>The manipulation clearly had an effect, however, interpreting this effect is difficult (particularly because no one knows what the IAT actually measures)</a:t>
            </a:r>
          </a:p>
          <a:p>
            <a:pPr marL="640080" lvl="1" indent="-320040" defTabSz="420624">
              <a:spcBef>
                <a:spcPts val="3000"/>
              </a:spcBef>
              <a:defRPr sz="1800"/>
            </a:pPr>
            <a:r>
              <a:rPr sz="2592" b="1"/>
              <a:t>Direct and conceptual replications needed to refine explanations</a:t>
            </a:r>
          </a:p>
          <a:p>
            <a:pPr marL="960120" lvl="2" indent="-320040" defTabSz="420624">
              <a:spcBef>
                <a:spcPts val="3000"/>
              </a:spcBef>
              <a:defRPr sz="1800"/>
            </a:pPr>
            <a:r>
              <a:rPr sz="2592"/>
              <a:t>The experimental paradigm of introducing the IV before the pairing reversal on the IAT seems promising though</a:t>
            </a:r>
          </a:p>
          <a:p>
            <a:pPr marL="1280160" lvl="3" indent="-320040" defTabSz="420624">
              <a:spcBef>
                <a:spcPts val="3000"/>
              </a:spcBef>
              <a:defRPr sz="1800"/>
            </a:pPr>
            <a:r>
              <a:rPr sz="2592"/>
              <a:t>It enables the comparison of </a:t>
            </a:r>
            <a:r>
              <a:rPr sz="2592" i="1"/>
              <a:t>a priori</a:t>
            </a:r>
            <a:r>
              <a:rPr sz="2592"/>
              <a:t> and </a:t>
            </a:r>
            <a:r>
              <a:rPr sz="2592" i="1"/>
              <a:t>a posteriori</a:t>
            </a:r>
            <a:r>
              <a:rPr sz="2592"/>
              <a:t> group differences in performance </a:t>
            </a:r>
          </a:p>
          <a:p>
            <a:pPr marL="1280160" lvl="3" indent="-320040" defTabSz="420624">
              <a:spcBef>
                <a:spcPts val="3000"/>
              </a:spcBef>
              <a:defRPr sz="1800"/>
            </a:pPr>
            <a:r>
              <a:rPr sz="2592"/>
              <a:t>To our awareness, no other experiments have used this paradigm, so </a:t>
            </a:r>
            <a:r>
              <a:rPr sz="2592" b="1"/>
              <a:t>this experiment is best considered exploratory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pPr lvl="0">
              <a:defRPr sz="1800"/>
            </a:pPr>
            <a:r>
              <a:rPr sz="8000"/>
              <a:t>Conclusions</a:t>
            </a:r>
          </a:p>
        </p:txBody>
      </p:sp>
      <p:sp>
        <p:nvSpPr>
          <p:cNvPr id="172" name="Shape 172"/>
          <p:cNvSpPr>
            <a:spLocks noGrp="1"/>
          </p:cNvSpPr>
          <p:nvPr>
            <p:ph type="body" idx="1"/>
          </p:nvPr>
        </p:nvSpPr>
        <p:spPr>
          <a:prstGeom prst="rect">
            <a:avLst/>
          </a:prstGeom>
        </p:spPr>
        <p:txBody>
          <a:bodyPr/>
          <a:lstStyle/>
          <a:p>
            <a:pPr marL="373379" lvl="0" indent="-373379" defTabSz="490727">
              <a:spcBef>
                <a:spcPts val="3500"/>
              </a:spcBef>
              <a:defRPr sz="1800"/>
            </a:pPr>
            <a:r>
              <a:rPr sz="3024"/>
              <a:t>Despite its popularity, the empirical value of the IAT and theories of implicit cognition are currently based up empirically unjustifiable claims and assumptions</a:t>
            </a:r>
          </a:p>
          <a:p>
            <a:pPr marL="746759" lvl="1" indent="-373379" defTabSz="490727">
              <a:spcBef>
                <a:spcPts val="3500"/>
              </a:spcBef>
              <a:defRPr sz="1800"/>
            </a:pPr>
            <a:r>
              <a:rPr sz="3024"/>
              <a:t>Scholarship treating the IAT (and thus implicit cognition) as a phenomenon unto itself is needed to shift the field’s paradigms towards experimental research based on the scientific method</a:t>
            </a:r>
          </a:p>
          <a:p>
            <a:pPr marL="746759" lvl="1" indent="-373379" defTabSz="490727">
              <a:spcBef>
                <a:spcPts val="3500"/>
              </a:spcBef>
              <a:defRPr sz="1800"/>
            </a:pPr>
            <a:r>
              <a:rPr sz="3024"/>
              <a:t>This paradigm shift will improve scholarship in the field and aid our understanding of all the psychological processes/phenomenon underlying performance on the IAT (everyone wins!)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pPr lvl="0" algn="ctr" defTabSz="484886">
              <a:defRPr sz="1800"/>
            </a:pPr>
            <a:r>
              <a:rPr sz="6640"/>
              <a:t>Questions, Comments, Suggestions?</a:t>
            </a:r>
          </a:p>
          <a:p>
            <a:pPr lvl="0" algn="ctr" defTabSz="484886">
              <a:defRPr sz="1800"/>
            </a:pPr>
            <a:endParaRPr sz="2656"/>
          </a:p>
          <a:p>
            <a:pPr lvl="0" algn="ctr" defTabSz="484886">
              <a:defRPr sz="1800"/>
            </a:pPr>
            <a:r>
              <a:rPr sz="2656"/>
              <a:t>P. S. If you are interested in this topic, check out McCarthy's other project during Poster Session II (12:45-2:15)!</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pPr lvl="0">
              <a:defRPr sz="1800"/>
            </a:pPr>
            <a:r>
              <a:rPr sz="8000"/>
              <a:t>References</a:t>
            </a:r>
          </a:p>
        </p:txBody>
      </p:sp>
      <p:sp>
        <p:nvSpPr>
          <p:cNvPr id="179" name="Shape 179"/>
          <p:cNvSpPr>
            <a:spLocks noGrp="1"/>
          </p:cNvSpPr>
          <p:nvPr>
            <p:ph type="body" idx="1"/>
          </p:nvPr>
        </p:nvSpPr>
        <p:spPr>
          <a:prstGeom prst="rect">
            <a:avLst/>
          </a:prstGeom>
        </p:spPr>
        <p:txBody>
          <a:bodyPr>
            <a:noAutofit/>
          </a:bodyPr>
          <a:lstStyle/>
          <a:p>
            <a:pPr marL="539999" lvl="0" indent="-539999" defTabSz="457200">
              <a:lnSpc>
                <a:spcPct val="200000"/>
              </a:lnSpc>
              <a:spcBef>
                <a:spcPts val="0"/>
              </a:spcBef>
              <a:buClrTx/>
              <a:buSzTx/>
              <a:buNone/>
              <a:defRPr sz="1800"/>
            </a:pPr>
            <a:r>
              <a:rPr sz="1100" dirty="0" err="1">
                <a:latin typeface="Times New Roman" panose="02020603050405020304" pitchFamily="18" charset="0"/>
                <a:ea typeface="Times New Roman"/>
                <a:cs typeface="Times New Roman" panose="02020603050405020304" pitchFamily="18" charset="0"/>
                <a:sym typeface="Times New Roman"/>
              </a:rPr>
              <a:t>Bezrukova</a:t>
            </a:r>
            <a:r>
              <a:rPr sz="1100" dirty="0">
                <a:latin typeface="Times New Roman" panose="02020603050405020304" pitchFamily="18" charset="0"/>
                <a:ea typeface="Times New Roman"/>
                <a:cs typeface="Times New Roman" panose="02020603050405020304" pitchFamily="18" charset="0"/>
                <a:sym typeface="Times New Roman"/>
              </a:rPr>
              <a:t>, K., Spell, C. S., Perry, J. L., &amp; </a:t>
            </a:r>
            <a:r>
              <a:rPr sz="1100" dirty="0" err="1">
                <a:latin typeface="Times New Roman" panose="02020603050405020304" pitchFamily="18" charset="0"/>
                <a:ea typeface="Times New Roman"/>
                <a:cs typeface="Times New Roman" panose="02020603050405020304" pitchFamily="18" charset="0"/>
                <a:sym typeface="Times New Roman"/>
              </a:rPr>
              <a:t>Jehn</a:t>
            </a:r>
            <a:r>
              <a:rPr sz="1100" dirty="0">
                <a:latin typeface="Times New Roman" panose="02020603050405020304" pitchFamily="18" charset="0"/>
                <a:ea typeface="Times New Roman"/>
                <a:cs typeface="Times New Roman" panose="02020603050405020304" pitchFamily="18" charset="0"/>
                <a:sym typeface="Times New Roman"/>
              </a:rPr>
              <a:t>, K. A. (2016). A meta-analytical integration of over 40 years of research on diversity training evaluation. Psychological Bulletin, 11, 1227-1274.</a:t>
            </a:r>
            <a:endParaRPr lang="en-CA"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lang="en-CA" sz="1100" dirty="0">
                <a:latin typeface="Times New Roman" panose="02020603050405020304" pitchFamily="18" charset="0"/>
                <a:cs typeface="Times New Roman" panose="02020603050405020304" pitchFamily="18" charset="0"/>
              </a:rPr>
              <a:t>Blanton, H., &amp; Jaccard, J. (2008). Unconscious racism: A concept in pursuit of a measure. Annual Review of Sociology, 34, 277-297.</a:t>
            </a:r>
            <a:endParaRPr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Comey, J. B. (2015). Hard Truths: Law Enforcement and Race. Retrieved from </a:t>
            </a:r>
            <a:r>
              <a:rPr sz="1100" u="sng" dirty="0">
                <a:latin typeface="Times New Roman" panose="02020603050405020304" pitchFamily="18" charset="0"/>
                <a:ea typeface="Times New Roman"/>
                <a:cs typeface="Times New Roman" panose="02020603050405020304" pitchFamily="18" charset="0"/>
                <a:sym typeface="Times New Roman"/>
                <a:hlinkClick r:id="rId2"/>
              </a:rPr>
              <a:t>https://www.fbi.gov/news/speeches/hard-truths-law-enforcement-and-race</a:t>
            </a:r>
            <a:endParaRPr lang="en-CA" sz="1100" u="sng"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lang="en-CA" sz="1100" dirty="0">
                <a:latin typeface="Times New Roman" panose="02020603050405020304" pitchFamily="18" charset="0"/>
                <a:cs typeface="Times New Roman" panose="02020603050405020304" pitchFamily="18" charset="0"/>
              </a:rPr>
              <a:t>Fiedler, K., Messner, C., &amp; </a:t>
            </a:r>
            <a:r>
              <a:rPr lang="en-CA" sz="1100" dirty="0" err="1">
                <a:latin typeface="Times New Roman" panose="02020603050405020304" pitchFamily="18" charset="0"/>
                <a:cs typeface="Times New Roman" panose="02020603050405020304" pitchFamily="18" charset="0"/>
              </a:rPr>
              <a:t>Bluemke</a:t>
            </a:r>
            <a:r>
              <a:rPr lang="en-CA" sz="1100" dirty="0">
                <a:latin typeface="Times New Roman" panose="02020603050405020304" pitchFamily="18" charset="0"/>
                <a:cs typeface="Times New Roman" panose="02020603050405020304" pitchFamily="18" charset="0"/>
              </a:rPr>
              <a:t>, M. (2006). Unresolved problems with the "I", the "A", and the "T": A logical and psychometric critique of the Implicit Association Test (IAT). European Review of Social Psychology, 17, 74-147.</a:t>
            </a:r>
            <a:endParaRPr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Greenwald, A. G., &amp; </a:t>
            </a:r>
            <a:r>
              <a:rPr sz="1100" dirty="0" err="1">
                <a:latin typeface="Times New Roman" panose="02020603050405020304" pitchFamily="18" charset="0"/>
                <a:ea typeface="Times New Roman"/>
                <a:cs typeface="Times New Roman" panose="02020603050405020304" pitchFamily="18" charset="0"/>
                <a:sym typeface="Times New Roman"/>
              </a:rPr>
              <a:t>Banaji</a:t>
            </a:r>
            <a:r>
              <a:rPr sz="1100" dirty="0">
                <a:latin typeface="Times New Roman" panose="02020603050405020304" pitchFamily="18" charset="0"/>
                <a:ea typeface="Times New Roman"/>
                <a:cs typeface="Times New Roman" panose="02020603050405020304" pitchFamily="18" charset="0"/>
                <a:sym typeface="Times New Roman"/>
              </a:rPr>
              <a:t>, M. R. (1995). Implicit social cognition: Attitudes, self-esteem, and stereotypes. </a:t>
            </a:r>
            <a:r>
              <a:rPr sz="1100" i="1" dirty="0">
                <a:latin typeface="Times New Roman" panose="02020603050405020304" pitchFamily="18" charset="0"/>
                <a:ea typeface="Times New Roman"/>
                <a:cs typeface="Times New Roman" panose="02020603050405020304" pitchFamily="18" charset="0"/>
                <a:sym typeface="Times New Roman"/>
              </a:rPr>
              <a:t>Psychological Review, 102</a:t>
            </a:r>
            <a:r>
              <a:rPr sz="1100" dirty="0">
                <a:latin typeface="Times New Roman" panose="02020603050405020304" pitchFamily="18" charset="0"/>
                <a:ea typeface="Times New Roman"/>
                <a:cs typeface="Times New Roman" panose="02020603050405020304" pitchFamily="18" charset="0"/>
                <a:sym typeface="Times New Roman"/>
              </a:rPr>
              <a:t>, 4–27.</a:t>
            </a: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Greenwald, A. G., </a:t>
            </a:r>
            <a:r>
              <a:rPr sz="1100" dirty="0" err="1">
                <a:latin typeface="Times New Roman" panose="02020603050405020304" pitchFamily="18" charset="0"/>
                <a:ea typeface="Times New Roman"/>
                <a:cs typeface="Times New Roman" panose="02020603050405020304" pitchFamily="18" charset="0"/>
                <a:sym typeface="Times New Roman"/>
              </a:rPr>
              <a:t>Banaji</a:t>
            </a:r>
            <a:r>
              <a:rPr sz="1100" dirty="0">
                <a:latin typeface="Times New Roman" panose="02020603050405020304" pitchFamily="18" charset="0"/>
                <a:ea typeface="Times New Roman"/>
                <a:cs typeface="Times New Roman" panose="02020603050405020304" pitchFamily="18" charset="0"/>
                <a:sym typeface="Times New Roman"/>
              </a:rPr>
              <a:t>, M. R., &amp; </a:t>
            </a:r>
            <a:r>
              <a:rPr sz="1100" dirty="0" err="1">
                <a:latin typeface="Times New Roman" panose="02020603050405020304" pitchFamily="18" charset="0"/>
                <a:ea typeface="Times New Roman"/>
                <a:cs typeface="Times New Roman" panose="02020603050405020304" pitchFamily="18" charset="0"/>
                <a:sym typeface="Times New Roman"/>
              </a:rPr>
              <a:t>Nosek</a:t>
            </a:r>
            <a:r>
              <a:rPr sz="1100" dirty="0">
                <a:latin typeface="Times New Roman" panose="02020603050405020304" pitchFamily="18" charset="0"/>
                <a:ea typeface="Times New Roman"/>
                <a:cs typeface="Times New Roman" panose="02020603050405020304" pitchFamily="18" charset="0"/>
                <a:sym typeface="Times New Roman"/>
              </a:rPr>
              <a:t>, B. A. (2015). Statistically small effects of the Implicit Association Test can have societally large effects. </a:t>
            </a:r>
            <a:r>
              <a:rPr sz="1100" i="1" dirty="0">
                <a:latin typeface="Times New Roman" panose="02020603050405020304" pitchFamily="18" charset="0"/>
                <a:ea typeface="Times New Roman"/>
                <a:cs typeface="Times New Roman" panose="02020603050405020304" pitchFamily="18" charset="0"/>
                <a:sym typeface="Times New Roman"/>
              </a:rPr>
              <a:t>Journal of Personality and Social Psychology, 108</a:t>
            </a:r>
            <a:r>
              <a:rPr sz="1100" dirty="0">
                <a:latin typeface="Times New Roman" panose="02020603050405020304" pitchFamily="18" charset="0"/>
                <a:ea typeface="Times New Roman"/>
                <a:cs typeface="Times New Roman" panose="02020603050405020304" pitchFamily="18" charset="0"/>
                <a:sym typeface="Times New Roman"/>
              </a:rPr>
              <a:t>(4), 553–561.</a:t>
            </a: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Greenwald, A. G., McGhee, D. E., &amp; Schwartz, J. L. K. (1998). Measuring individual differences in implicit cognition: The Implicit Association Test. </a:t>
            </a:r>
            <a:r>
              <a:rPr sz="1100" i="1" dirty="0">
                <a:latin typeface="Times New Roman" panose="02020603050405020304" pitchFamily="18" charset="0"/>
                <a:ea typeface="Times New Roman"/>
                <a:cs typeface="Times New Roman" panose="02020603050405020304" pitchFamily="18" charset="0"/>
                <a:sym typeface="Times New Roman"/>
              </a:rPr>
              <a:t>Journal of Personality and Social Psychology, 74</a:t>
            </a:r>
            <a:r>
              <a:rPr sz="1100" dirty="0">
                <a:latin typeface="Times New Roman" panose="02020603050405020304" pitchFamily="18" charset="0"/>
                <a:ea typeface="Times New Roman"/>
                <a:cs typeface="Times New Roman" panose="02020603050405020304" pitchFamily="18" charset="0"/>
                <a:sym typeface="Times New Roman"/>
              </a:rPr>
              <a:t>, 1464–1480.</a:t>
            </a: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Greenwald, A. G., </a:t>
            </a:r>
            <a:r>
              <a:rPr sz="1100" dirty="0" err="1">
                <a:latin typeface="Times New Roman" panose="02020603050405020304" pitchFamily="18" charset="0"/>
                <a:ea typeface="Times New Roman"/>
                <a:cs typeface="Times New Roman" panose="02020603050405020304" pitchFamily="18" charset="0"/>
                <a:sym typeface="Times New Roman"/>
              </a:rPr>
              <a:t>Nosek</a:t>
            </a:r>
            <a:r>
              <a:rPr sz="1100" dirty="0">
                <a:latin typeface="Times New Roman" panose="02020603050405020304" pitchFamily="18" charset="0"/>
                <a:ea typeface="Times New Roman"/>
                <a:cs typeface="Times New Roman" panose="02020603050405020304" pitchFamily="18" charset="0"/>
                <a:sym typeface="Times New Roman"/>
              </a:rPr>
              <a:t>, B. A., &amp; </a:t>
            </a:r>
            <a:r>
              <a:rPr sz="1100" dirty="0" err="1">
                <a:latin typeface="Times New Roman" panose="02020603050405020304" pitchFamily="18" charset="0"/>
                <a:ea typeface="Times New Roman"/>
                <a:cs typeface="Times New Roman" panose="02020603050405020304" pitchFamily="18" charset="0"/>
                <a:sym typeface="Times New Roman"/>
              </a:rPr>
              <a:t>Banaji</a:t>
            </a:r>
            <a:r>
              <a:rPr sz="1100" dirty="0">
                <a:latin typeface="Times New Roman" panose="02020603050405020304" pitchFamily="18" charset="0"/>
                <a:ea typeface="Times New Roman"/>
                <a:cs typeface="Times New Roman" panose="02020603050405020304" pitchFamily="18" charset="0"/>
                <a:sym typeface="Times New Roman"/>
              </a:rPr>
              <a:t>, M. R. (2003) Understanding and using the Implicit Association Test: I. An improved scoring algorithm. </a:t>
            </a:r>
            <a:r>
              <a:rPr sz="1100" i="1" dirty="0">
                <a:latin typeface="Times New Roman" panose="02020603050405020304" pitchFamily="18" charset="0"/>
                <a:ea typeface="Times New Roman"/>
                <a:cs typeface="Times New Roman" panose="02020603050405020304" pitchFamily="18" charset="0"/>
                <a:sym typeface="Times New Roman"/>
              </a:rPr>
              <a:t>Journal Of Personality And Social Psychology</a:t>
            </a:r>
            <a:r>
              <a:rPr sz="1100" dirty="0">
                <a:latin typeface="Times New Roman" panose="02020603050405020304" pitchFamily="18" charset="0"/>
                <a:ea typeface="Times New Roman"/>
                <a:cs typeface="Times New Roman" panose="02020603050405020304" pitchFamily="18" charset="0"/>
                <a:sym typeface="Times New Roman"/>
              </a:rPr>
              <a:t>, </a:t>
            </a:r>
            <a:r>
              <a:rPr sz="1100" i="1" dirty="0">
                <a:latin typeface="Times New Roman" panose="02020603050405020304" pitchFamily="18" charset="0"/>
                <a:ea typeface="Times New Roman"/>
                <a:cs typeface="Times New Roman" panose="02020603050405020304" pitchFamily="18" charset="0"/>
                <a:sym typeface="Times New Roman"/>
              </a:rPr>
              <a:t>85</a:t>
            </a:r>
            <a:r>
              <a:rPr sz="1100" dirty="0">
                <a:latin typeface="Times New Roman" panose="02020603050405020304" pitchFamily="18" charset="0"/>
                <a:ea typeface="Times New Roman"/>
                <a:cs typeface="Times New Roman" panose="02020603050405020304" pitchFamily="18" charset="0"/>
                <a:sym typeface="Times New Roman"/>
              </a:rPr>
              <a:t>(2), 197-216.</a:t>
            </a: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Google (2013). Unconscious Bias @ Work (video series). Retrieved from </a:t>
            </a:r>
            <a:r>
              <a:rPr sz="1100" u="sng" dirty="0">
                <a:latin typeface="Times New Roman" panose="02020603050405020304" pitchFamily="18" charset="0"/>
                <a:ea typeface="Times New Roman"/>
                <a:cs typeface="Times New Roman" panose="02020603050405020304" pitchFamily="18" charset="0"/>
                <a:sym typeface="Times New Roman"/>
                <a:hlinkClick r:id="rId3"/>
              </a:rPr>
              <a:t>https://rework.withgoogle.com/guides/unbiasing-raise-awareness/steps/introduction/</a:t>
            </a:r>
            <a:endParaRPr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Kang, J., Bennett, M., </a:t>
            </a:r>
            <a:r>
              <a:rPr sz="1100" dirty="0" err="1">
                <a:latin typeface="Times New Roman" panose="02020603050405020304" pitchFamily="18" charset="0"/>
                <a:ea typeface="Times New Roman"/>
                <a:cs typeface="Times New Roman" panose="02020603050405020304" pitchFamily="18" charset="0"/>
                <a:sym typeface="Times New Roman"/>
              </a:rPr>
              <a:t>Carbado</a:t>
            </a:r>
            <a:r>
              <a:rPr sz="1100" dirty="0">
                <a:latin typeface="Times New Roman" panose="02020603050405020304" pitchFamily="18" charset="0"/>
                <a:ea typeface="Times New Roman"/>
                <a:cs typeface="Times New Roman" panose="02020603050405020304" pitchFamily="18" charset="0"/>
                <a:sym typeface="Times New Roman"/>
              </a:rPr>
              <a:t>, D., Casey, P., Dasgupta, N., </a:t>
            </a:r>
            <a:r>
              <a:rPr sz="1100" dirty="0" err="1">
                <a:latin typeface="Times New Roman" panose="02020603050405020304" pitchFamily="18" charset="0"/>
                <a:ea typeface="Times New Roman"/>
                <a:cs typeface="Times New Roman" panose="02020603050405020304" pitchFamily="18" charset="0"/>
                <a:sym typeface="Times New Roman"/>
              </a:rPr>
              <a:t>Faigman</a:t>
            </a:r>
            <a:r>
              <a:rPr sz="1100" dirty="0">
                <a:latin typeface="Times New Roman" panose="02020603050405020304" pitchFamily="18" charset="0"/>
                <a:ea typeface="Times New Roman"/>
                <a:cs typeface="Times New Roman" panose="02020603050405020304" pitchFamily="18" charset="0"/>
                <a:sym typeface="Times New Roman"/>
              </a:rPr>
              <a:t>, D.,…Mnookin, J. (2012). Implicit bias in the courtroom. </a:t>
            </a:r>
            <a:r>
              <a:rPr sz="1100" i="1" dirty="0">
                <a:latin typeface="Times New Roman" panose="02020603050405020304" pitchFamily="18" charset="0"/>
                <a:ea typeface="Times New Roman"/>
                <a:cs typeface="Times New Roman" panose="02020603050405020304" pitchFamily="18" charset="0"/>
                <a:sym typeface="Times New Roman"/>
              </a:rPr>
              <a:t>UCLA Law Review, 59</a:t>
            </a:r>
            <a:r>
              <a:rPr sz="1100" dirty="0">
                <a:latin typeface="Times New Roman" panose="02020603050405020304" pitchFamily="18" charset="0"/>
                <a:ea typeface="Times New Roman"/>
                <a:cs typeface="Times New Roman" panose="02020603050405020304" pitchFamily="18" charset="0"/>
                <a:sym typeface="Times New Roman"/>
              </a:rPr>
              <a:t>, 1124-1186.</a:t>
            </a:r>
            <a:endParaRPr lang="en-CA"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lang="en-CA" sz="1100" dirty="0" err="1">
                <a:latin typeface="Times New Roman" panose="02020603050405020304" pitchFamily="18" charset="0"/>
                <a:cs typeface="Times New Roman" panose="02020603050405020304" pitchFamily="18" charset="0"/>
              </a:rPr>
              <a:t>Melnikoff</a:t>
            </a:r>
            <a:r>
              <a:rPr lang="en-CA" sz="1100" dirty="0">
                <a:latin typeface="Times New Roman" panose="02020603050405020304" pitchFamily="18" charset="0"/>
                <a:cs typeface="Times New Roman" panose="02020603050405020304" pitchFamily="18" charset="0"/>
              </a:rPr>
              <a:t>, D. E., &amp; </a:t>
            </a:r>
            <a:r>
              <a:rPr lang="en-CA" sz="1100" dirty="0" err="1">
                <a:latin typeface="Times New Roman" panose="02020603050405020304" pitchFamily="18" charset="0"/>
                <a:cs typeface="Times New Roman" panose="02020603050405020304" pitchFamily="18" charset="0"/>
              </a:rPr>
              <a:t>Bargh</a:t>
            </a:r>
            <a:r>
              <a:rPr lang="en-CA" sz="1100" dirty="0">
                <a:latin typeface="Times New Roman" panose="02020603050405020304" pitchFamily="18" charset="0"/>
                <a:cs typeface="Times New Roman" panose="02020603050405020304" pitchFamily="18" charset="0"/>
              </a:rPr>
              <a:t>, J. A. (2018). The Mythical Number Two. Trends in Cognitive Sciences, 22(4), 280–293.</a:t>
            </a:r>
            <a:endParaRPr lang="en-CA"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lang="en-CA" sz="1100" dirty="0">
                <a:latin typeface="Times New Roman" panose="02020603050405020304" pitchFamily="18" charset="0"/>
                <a:cs typeface="Times New Roman" panose="02020603050405020304" pitchFamily="18" charset="0"/>
              </a:rPr>
              <a:t>Mitchell, G., &amp; </a:t>
            </a:r>
            <a:r>
              <a:rPr lang="en-CA" sz="1100" dirty="0" err="1">
                <a:latin typeface="Times New Roman" panose="02020603050405020304" pitchFamily="18" charset="0"/>
                <a:cs typeface="Times New Roman" panose="02020603050405020304" pitchFamily="18" charset="0"/>
              </a:rPr>
              <a:t>Tetlock</a:t>
            </a:r>
            <a:r>
              <a:rPr lang="en-CA" sz="1100" dirty="0">
                <a:latin typeface="Times New Roman" panose="02020603050405020304" pitchFamily="18" charset="0"/>
                <a:cs typeface="Times New Roman" panose="02020603050405020304" pitchFamily="18" charset="0"/>
              </a:rPr>
              <a:t>, P. E. (2017). Popularity as a poor proxy for utility: The case of implicit prejudice. In S. O. </a:t>
            </a:r>
            <a:r>
              <a:rPr lang="en-CA" sz="1100" dirty="0" err="1">
                <a:latin typeface="Times New Roman" panose="02020603050405020304" pitchFamily="18" charset="0"/>
                <a:cs typeface="Times New Roman" panose="02020603050405020304" pitchFamily="18" charset="0"/>
              </a:rPr>
              <a:t>Lillienfeld</a:t>
            </a:r>
            <a:r>
              <a:rPr lang="en-CA" sz="1100" dirty="0">
                <a:latin typeface="Times New Roman" panose="02020603050405020304" pitchFamily="18" charset="0"/>
                <a:cs typeface="Times New Roman" panose="02020603050405020304" pitchFamily="18" charset="0"/>
              </a:rPr>
              <a:t> &amp; I. D. Waldman (Ed.), Psychological Science Under Scrutiny: Recent Challenges and Proposed Solutions.</a:t>
            </a:r>
            <a:endParaRPr sz="11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3702903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pPr lvl="0">
              <a:defRPr sz="1800"/>
            </a:pPr>
            <a:r>
              <a:rPr sz="8000"/>
              <a:t>References</a:t>
            </a:r>
          </a:p>
        </p:txBody>
      </p:sp>
      <p:sp>
        <p:nvSpPr>
          <p:cNvPr id="179" name="Shape 179"/>
          <p:cNvSpPr>
            <a:spLocks noGrp="1"/>
          </p:cNvSpPr>
          <p:nvPr>
            <p:ph type="body" idx="1"/>
          </p:nvPr>
        </p:nvSpPr>
        <p:spPr>
          <a:prstGeom prst="rect">
            <a:avLst/>
          </a:prstGeom>
        </p:spPr>
        <p:txBody>
          <a:bodyPr>
            <a:noAutofit/>
          </a:bodyPr>
          <a:lstStyle/>
          <a:p>
            <a:pPr marL="539999" lvl="0" indent="-539999" defTabSz="457200">
              <a:lnSpc>
                <a:spcPct val="200000"/>
              </a:lnSpc>
              <a:spcBef>
                <a:spcPts val="0"/>
              </a:spcBef>
              <a:buClrTx/>
              <a:buSzTx/>
              <a:buNone/>
              <a:defRPr sz="1800"/>
            </a:pPr>
            <a:r>
              <a:rPr sz="1100" dirty="0" err="1">
                <a:latin typeface="Times New Roman" panose="02020603050405020304" pitchFamily="18" charset="0"/>
                <a:ea typeface="Times New Roman"/>
                <a:cs typeface="Times New Roman" panose="02020603050405020304" pitchFamily="18" charset="0"/>
                <a:sym typeface="Times New Roman"/>
              </a:rPr>
              <a:t>Nosek</a:t>
            </a:r>
            <a:r>
              <a:rPr sz="1100" dirty="0">
                <a:latin typeface="Times New Roman" panose="02020603050405020304" pitchFamily="18" charset="0"/>
                <a:ea typeface="Times New Roman"/>
                <a:cs typeface="Times New Roman" panose="02020603050405020304" pitchFamily="18" charset="0"/>
                <a:sym typeface="Times New Roman"/>
              </a:rPr>
              <a:t>, B. A., Smyth, F. L., Hansen, J. J., Devos, T., Lindner, N. M., Ratliff (</a:t>
            </a:r>
            <a:r>
              <a:rPr sz="1100" dirty="0" err="1">
                <a:latin typeface="Times New Roman" panose="02020603050405020304" pitchFamily="18" charset="0"/>
                <a:ea typeface="Times New Roman"/>
                <a:cs typeface="Times New Roman" panose="02020603050405020304" pitchFamily="18" charset="0"/>
                <a:sym typeface="Times New Roman"/>
              </a:rPr>
              <a:t>Ranganath</a:t>
            </a:r>
            <a:r>
              <a:rPr sz="1100" dirty="0">
                <a:latin typeface="Times New Roman" panose="02020603050405020304" pitchFamily="18" charset="0"/>
                <a:ea typeface="Times New Roman"/>
                <a:cs typeface="Times New Roman" panose="02020603050405020304" pitchFamily="18" charset="0"/>
                <a:sym typeface="Times New Roman"/>
              </a:rPr>
              <a:t>), K. A., Smith, C. T., Olson, K. R., </a:t>
            </a:r>
            <a:r>
              <a:rPr sz="1100" dirty="0" err="1">
                <a:latin typeface="Times New Roman" panose="02020603050405020304" pitchFamily="18" charset="0"/>
                <a:ea typeface="Times New Roman"/>
                <a:cs typeface="Times New Roman" panose="02020603050405020304" pitchFamily="18" charset="0"/>
                <a:sym typeface="Times New Roman"/>
              </a:rPr>
              <a:t>Chugh</a:t>
            </a:r>
            <a:r>
              <a:rPr sz="1100" dirty="0">
                <a:latin typeface="Times New Roman" panose="02020603050405020304" pitchFamily="18" charset="0"/>
                <a:ea typeface="Times New Roman"/>
                <a:cs typeface="Times New Roman" panose="02020603050405020304" pitchFamily="18" charset="0"/>
                <a:sym typeface="Times New Roman"/>
              </a:rPr>
              <a:t>, D., Greenwald, A. G., &amp; </a:t>
            </a:r>
            <a:r>
              <a:rPr sz="1100" dirty="0" err="1">
                <a:latin typeface="Times New Roman" panose="02020603050405020304" pitchFamily="18" charset="0"/>
                <a:ea typeface="Times New Roman"/>
                <a:cs typeface="Times New Roman" panose="02020603050405020304" pitchFamily="18" charset="0"/>
                <a:sym typeface="Times New Roman"/>
              </a:rPr>
              <a:t>Banaji</a:t>
            </a:r>
            <a:r>
              <a:rPr sz="1100" dirty="0">
                <a:latin typeface="Times New Roman" panose="02020603050405020304" pitchFamily="18" charset="0"/>
                <a:ea typeface="Times New Roman"/>
                <a:cs typeface="Times New Roman" panose="02020603050405020304" pitchFamily="18" charset="0"/>
                <a:sym typeface="Times New Roman"/>
              </a:rPr>
              <a:t>, M. R. (2007). Pervasiveness and correlates of implicit attitudes and stereotypes. </a:t>
            </a:r>
            <a:r>
              <a:rPr sz="1100" i="1" dirty="0">
                <a:latin typeface="Times New Roman" panose="02020603050405020304" pitchFamily="18" charset="0"/>
                <a:ea typeface="Times New Roman"/>
                <a:cs typeface="Times New Roman" panose="02020603050405020304" pitchFamily="18" charset="0"/>
                <a:sym typeface="Times New Roman"/>
              </a:rPr>
              <a:t>European Review of Social Psychology,18</a:t>
            </a:r>
            <a:r>
              <a:rPr sz="1100" dirty="0">
                <a:latin typeface="Times New Roman" panose="02020603050405020304" pitchFamily="18" charset="0"/>
                <a:ea typeface="Times New Roman"/>
                <a:cs typeface="Times New Roman" panose="02020603050405020304" pitchFamily="18" charset="0"/>
                <a:sym typeface="Times New Roman"/>
              </a:rPr>
              <a:t>, 36-88. </a:t>
            </a:r>
            <a:r>
              <a:rPr sz="1100" u="sng" dirty="0">
                <a:latin typeface="Times New Roman" panose="02020603050405020304" pitchFamily="18" charset="0"/>
                <a:ea typeface="Times New Roman"/>
                <a:cs typeface="Times New Roman" panose="02020603050405020304" pitchFamily="18" charset="0"/>
                <a:sym typeface="Times New Roman"/>
                <a:hlinkClick r:id="rId2"/>
              </a:rPr>
              <a:t>https://www.projectimplicit.net/stimuli.html</a:t>
            </a:r>
            <a:endParaRPr lang="en-CA" sz="1100" u="sng"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lang="en-CA" sz="1100" dirty="0">
                <a:latin typeface="Times New Roman" panose="02020603050405020304" pitchFamily="18" charset="0"/>
                <a:cs typeface="Times New Roman" panose="02020603050405020304" pitchFamily="18" charset="0"/>
              </a:rPr>
              <a:t>Oswald, F. L., Mitchell, G., Blanton, H., Jaccard, J., &amp; </a:t>
            </a:r>
            <a:r>
              <a:rPr lang="en-CA" sz="1100" dirty="0" err="1">
                <a:latin typeface="Times New Roman" panose="02020603050405020304" pitchFamily="18" charset="0"/>
                <a:cs typeface="Times New Roman" panose="02020603050405020304" pitchFamily="18" charset="0"/>
              </a:rPr>
              <a:t>Tetlock</a:t>
            </a:r>
            <a:r>
              <a:rPr lang="en-CA" sz="1100" dirty="0">
                <a:latin typeface="Times New Roman" panose="02020603050405020304" pitchFamily="18" charset="0"/>
                <a:cs typeface="Times New Roman" panose="02020603050405020304" pitchFamily="18" charset="0"/>
              </a:rPr>
              <a:t>, P. E. (2013). Predicting ethnic and racial discrimination: A meta-analysis of IAT criterion studies. Journal of Personality and Social Psychology, 105, 171–192. doi:10.1037/a0032734</a:t>
            </a:r>
          </a:p>
          <a:p>
            <a:pPr marL="539999" lvl="0" indent="-539999" defTabSz="457200">
              <a:lnSpc>
                <a:spcPct val="200000"/>
              </a:lnSpc>
              <a:spcBef>
                <a:spcPts val="0"/>
              </a:spcBef>
              <a:buClrTx/>
              <a:buSzTx/>
              <a:buNone/>
              <a:defRPr sz="1800"/>
            </a:pPr>
            <a:r>
              <a:rPr lang="en-CA" sz="1100" dirty="0">
                <a:latin typeface="Times New Roman" panose="02020603050405020304" pitchFamily="18" charset="0"/>
                <a:cs typeface="Times New Roman" panose="02020603050405020304" pitchFamily="18" charset="0"/>
              </a:rPr>
              <a:t>Oswald, F. L., Mitchell, G., Blanton, H., Jaccard, J., &amp; </a:t>
            </a:r>
            <a:r>
              <a:rPr lang="en-CA" sz="1100" dirty="0" err="1">
                <a:latin typeface="Times New Roman" panose="02020603050405020304" pitchFamily="18" charset="0"/>
                <a:cs typeface="Times New Roman" panose="02020603050405020304" pitchFamily="18" charset="0"/>
              </a:rPr>
              <a:t>Tetlock</a:t>
            </a:r>
            <a:r>
              <a:rPr lang="en-CA" sz="1100" dirty="0">
                <a:latin typeface="Times New Roman" panose="02020603050405020304" pitchFamily="18" charset="0"/>
                <a:cs typeface="Times New Roman" panose="02020603050405020304" pitchFamily="18" charset="0"/>
              </a:rPr>
              <a:t>, P. E. (2015). Using the IAT to predict ethnic and racial discrimination: Small effect sizes of unknown societal significance. Journal of Personality and Social Psychology, 108, 562–571. doi:10.1037/pspa0000023</a:t>
            </a:r>
            <a:endParaRPr sz="1100" dirty="0">
              <a:latin typeface="Times New Roman" panose="02020603050405020304" pitchFamily="18" charset="0"/>
              <a:ea typeface="Times New Roman"/>
              <a:cs typeface="Times New Roman" panose="02020603050405020304" pitchFamily="18" charset="0"/>
              <a:sym typeface="Times New Roman"/>
            </a:endParaRP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Psychology Software Tools, Inc. (2016). E-Prime 3.0. Retrieved from </a:t>
            </a:r>
            <a:r>
              <a:rPr sz="1100" u="sng" dirty="0">
                <a:latin typeface="Times New Roman" panose="02020603050405020304" pitchFamily="18" charset="0"/>
                <a:ea typeface="Times New Roman"/>
                <a:cs typeface="Times New Roman" panose="02020603050405020304" pitchFamily="18" charset="0"/>
                <a:sym typeface="Times New Roman"/>
                <a:hlinkClick r:id="rId3"/>
              </a:rPr>
              <a:t>http://www.pstnet.com</a:t>
            </a:r>
            <a:r>
              <a:rPr sz="1100" dirty="0">
                <a:latin typeface="Times New Roman" panose="02020603050405020304" pitchFamily="18" charset="0"/>
                <a:ea typeface="Times New Roman"/>
                <a:cs typeface="Times New Roman" panose="02020603050405020304" pitchFamily="18" charset="0"/>
                <a:sym typeface="Times New Roman"/>
              </a:rPr>
              <a:t>.</a:t>
            </a:r>
          </a:p>
          <a:p>
            <a:pPr marL="539999" lvl="0" indent="-539999" defTabSz="457200">
              <a:lnSpc>
                <a:spcPct val="200000"/>
              </a:lnSpc>
              <a:spcBef>
                <a:spcPts val="0"/>
              </a:spcBef>
              <a:buClrTx/>
              <a:buSzTx/>
              <a:buNone/>
              <a:defRPr sz="1800"/>
            </a:pPr>
            <a:r>
              <a:rPr sz="1100" dirty="0">
                <a:latin typeface="Times New Roman" panose="02020603050405020304" pitchFamily="18" charset="0"/>
                <a:ea typeface="Times New Roman"/>
                <a:cs typeface="Times New Roman" panose="02020603050405020304" pitchFamily="18" charset="0"/>
                <a:sym typeface="Times New Roman"/>
              </a:rPr>
              <a:t>RStudio Team (2015). RStudio: Integrated Development for R. RStudio, Inc., Boston, MA. Retrieved from: </a:t>
            </a:r>
            <a:r>
              <a:rPr sz="1100" i="1" dirty="0">
                <a:latin typeface="Times New Roman" panose="02020603050405020304" pitchFamily="18" charset="0"/>
                <a:ea typeface="Times New Roman"/>
                <a:cs typeface="Times New Roman" panose="02020603050405020304" pitchFamily="18" charset="0"/>
                <a:sym typeface="Times New Roman"/>
                <a:hlinkClick r:id="rId4"/>
              </a:rPr>
              <a:t>http://www.rstudio.com/</a:t>
            </a:r>
            <a:r>
              <a:rPr sz="1100" dirty="0">
                <a:latin typeface="Times New Roman" panose="02020603050405020304" pitchFamily="18" charset="0"/>
                <a:ea typeface="Times New Roman"/>
                <a:cs typeface="Times New Roman" panose="02020603050405020304" pitchFamily="18" charset="0"/>
                <a:sym typeface="Times New Roman"/>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defRPr sz="1800"/>
            </a:pPr>
            <a:r>
              <a:rPr sz="8000"/>
              <a:t>Some Facts…</a:t>
            </a:r>
          </a:p>
        </p:txBody>
      </p:sp>
      <p:sp>
        <p:nvSpPr>
          <p:cNvPr id="59" name="Shape 59"/>
          <p:cNvSpPr>
            <a:spLocks noGrp="1"/>
          </p:cNvSpPr>
          <p:nvPr>
            <p:ph type="body" idx="1"/>
          </p:nvPr>
        </p:nvSpPr>
        <p:spPr>
          <a:prstGeom prst="rect">
            <a:avLst/>
          </a:prstGeom>
        </p:spPr>
        <p:txBody>
          <a:bodyPr/>
          <a:lstStyle/>
          <a:p>
            <a:pPr marL="280034" lvl="0" indent="-280034" defTabSz="368045">
              <a:spcBef>
                <a:spcPts val="2600"/>
              </a:spcBef>
              <a:defRPr sz="1800"/>
            </a:pPr>
            <a:r>
              <a:rPr sz="2268"/>
              <a:t>The </a:t>
            </a:r>
            <a:r>
              <a:rPr sz="2268" b="1"/>
              <a:t>belief</a:t>
            </a:r>
            <a:r>
              <a:rPr sz="2268"/>
              <a:t> that </a:t>
            </a:r>
            <a:r>
              <a:rPr sz="2268" i="1"/>
              <a:t>implicit biases/attitudes/prejudices/etc.</a:t>
            </a:r>
            <a:r>
              <a:rPr sz="2268"/>
              <a:t> exist somewhere in the brain unconsciously—causing all manner of ills towards certain groups—has become canonized in our culture (see Mitchell &amp; Tetlock, 2017)</a:t>
            </a:r>
          </a:p>
          <a:p>
            <a:pPr marL="560069" lvl="1" indent="-280034" defTabSz="368045">
              <a:spcBef>
                <a:spcPts val="2600"/>
              </a:spcBef>
              <a:defRPr sz="1800"/>
            </a:pPr>
            <a:r>
              <a:rPr sz="2268"/>
              <a:t>In government (e.g., Comey, 2015), business and technology (e.g., Google, 2013), and academia (e.g., Greenwald, Banaji, &amp; Nosek, 2015)</a:t>
            </a:r>
          </a:p>
          <a:p>
            <a:pPr marL="280034" lvl="0" indent="-280034" defTabSz="368045">
              <a:spcBef>
                <a:spcPts val="2600"/>
              </a:spcBef>
              <a:defRPr sz="1800"/>
            </a:pPr>
            <a:r>
              <a:rPr sz="2268"/>
              <a:t>This belief is based solely upon “evidence” from so-called implicit (read: indirect) measures such as the </a:t>
            </a:r>
            <a:r>
              <a:rPr sz="2268" b="1"/>
              <a:t>Implicit Association Test</a:t>
            </a:r>
            <a:r>
              <a:rPr sz="2268"/>
              <a:t> (IAT; Greenwald, McGhee, &amp; Schwarz, 1998)</a:t>
            </a:r>
          </a:p>
          <a:p>
            <a:pPr marL="560069" lvl="1" indent="-280034" defTabSz="368045">
              <a:spcBef>
                <a:spcPts val="2600"/>
              </a:spcBef>
              <a:defRPr sz="1800"/>
            </a:pPr>
            <a:r>
              <a:rPr sz="2268"/>
              <a:t>“In studying implicit cognition, indirect measures are theoretically essential” (Greenwald &amp; Banaji, 1995, p. 5)</a:t>
            </a:r>
          </a:p>
          <a:p>
            <a:pPr marL="560069" lvl="1" indent="-280034" defTabSz="368045">
              <a:spcBef>
                <a:spcPts val="2600"/>
              </a:spcBef>
              <a:defRPr sz="1800"/>
            </a:pPr>
            <a:r>
              <a:rPr sz="2268" b="1"/>
              <a:t>The IAT is claimed to be a diagnostic measure:</a:t>
            </a:r>
            <a:r>
              <a:rPr sz="2268"/>
              <a:t> “Measuring Individual Differences in Implicit Cognition: The Implicit Association Test” (Greenwald, et al., 1998)</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defTabSz="490727">
              <a:defRPr sz="1800"/>
            </a:pPr>
            <a:r>
              <a:rPr sz="6719"/>
              <a:t>Correction:</a:t>
            </a:r>
          </a:p>
          <a:p>
            <a:pPr lvl="0" defTabSz="490727">
              <a:defRPr sz="1800"/>
            </a:pPr>
            <a:r>
              <a:rPr sz="6719"/>
              <a:t>Some Concerning Facts</a:t>
            </a:r>
          </a:p>
        </p:txBody>
      </p:sp>
      <p:sp>
        <p:nvSpPr>
          <p:cNvPr id="64" name="Shape 64"/>
          <p:cNvSpPr>
            <a:spLocks noGrp="1"/>
          </p:cNvSpPr>
          <p:nvPr>
            <p:ph type="body" idx="1"/>
          </p:nvPr>
        </p:nvSpPr>
        <p:spPr>
          <a:prstGeom prst="rect">
            <a:avLst/>
          </a:prstGeom>
        </p:spPr>
        <p:txBody>
          <a:bodyPr>
            <a:normAutofit lnSpcReduction="10000"/>
          </a:bodyPr>
          <a:lstStyle/>
          <a:p>
            <a:pPr marL="342264" lvl="0" indent="-342264" defTabSz="449833">
              <a:spcBef>
                <a:spcPts val="3200"/>
              </a:spcBef>
              <a:defRPr sz="1800"/>
            </a:pPr>
            <a:r>
              <a:rPr sz="2772"/>
              <a:t>The dual-process typology underlying the theory of implicit cognition is a </a:t>
            </a:r>
            <a:r>
              <a:rPr sz="2772" i="1"/>
              <a:t>probably untestable meme with 30 years of available counter-evidence</a:t>
            </a:r>
            <a:r>
              <a:rPr sz="2772"/>
              <a:t> (see Melnikoff &amp; Bargh, 2018)</a:t>
            </a:r>
          </a:p>
          <a:p>
            <a:pPr marL="342264" lvl="0" indent="-342264" defTabSz="449833">
              <a:spcBef>
                <a:spcPts val="3200"/>
              </a:spcBef>
              <a:defRPr sz="1800"/>
            </a:pPr>
            <a:r>
              <a:rPr sz="2772"/>
              <a:t>The belief that the IAT is a diagnostic measure of anything, let alone attitudes or prejudice, is another </a:t>
            </a:r>
            <a:r>
              <a:rPr sz="2772" i="1"/>
              <a:t>probably untestable meme with 20 years of available counter-evidence</a:t>
            </a:r>
          </a:p>
          <a:p>
            <a:pPr marL="684529" lvl="1" indent="-342264" defTabSz="449833">
              <a:spcBef>
                <a:spcPts val="1600"/>
              </a:spcBef>
              <a:defRPr sz="1800"/>
            </a:pPr>
            <a:r>
              <a:rPr sz="2772"/>
              <a:t>(see Blanton &amp; Jaccard, 2008; Fiedler, Messner, &amp; Bluemke, 2006; Mitchell &amp; Tetlock, 2017; Oswald, Mitchell, Blanton, Jaccard, &amp; Tetlock, 2013, 2015; or email McCarthy for a manuscript synthesizing this information)</a:t>
            </a:r>
          </a:p>
          <a:p>
            <a:pPr marL="342264" lvl="0" indent="-342264" defTabSz="449833">
              <a:spcBef>
                <a:spcPts val="3200"/>
              </a:spcBef>
              <a:defRPr sz="1800"/>
            </a:pPr>
            <a:r>
              <a:rPr sz="2772"/>
              <a:t>These belief systems are so widespread that they have become a self-perpetuating meme machine (see Mitchell &amp; Tetlock, 2017)</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title"/>
          </p:nvPr>
        </p:nvSpPr>
        <p:spPr>
          <a:prstGeom prst="rect">
            <a:avLst/>
          </a:prstGeom>
        </p:spPr>
        <p:txBody>
          <a:bodyPr/>
          <a:lstStyle/>
          <a:p>
            <a:pPr lvl="0">
              <a:defRPr sz="1800"/>
            </a:pPr>
            <a:r>
              <a:rPr sz="8000"/>
              <a:t>A Possible Remedy</a:t>
            </a:r>
          </a:p>
        </p:txBody>
      </p:sp>
      <p:sp>
        <p:nvSpPr>
          <p:cNvPr id="69" name="Shape 69"/>
          <p:cNvSpPr>
            <a:spLocks noGrp="1"/>
          </p:cNvSpPr>
          <p:nvPr>
            <p:ph type="body" idx="1"/>
          </p:nvPr>
        </p:nvSpPr>
        <p:spPr>
          <a:prstGeom prst="rect">
            <a:avLst/>
          </a:prstGeom>
        </p:spPr>
        <p:txBody>
          <a:bodyPr/>
          <a:lstStyle/>
          <a:p>
            <a:pPr marL="275590" lvl="0" indent="-275590" defTabSz="362204">
              <a:spcBef>
                <a:spcPts val="2600"/>
              </a:spcBef>
              <a:defRPr sz="1800"/>
            </a:pPr>
            <a:r>
              <a:rPr sz="2232"/>
              <a:t>The field of implicit cognition </a:t>
            </a:r>
            <a:r>
              <a:rPr sz="2232" i="1"/>
              <a:t>desperately</a:t>
            </a:r>
            <a:r>
              <a:rPr sz="2232"/>
              <a:t> needs a paradigm shift</a:t>
            </a:r>
          </a:p>
          <a:p>
            <a:pPr marL="275590" lvl="0" indent="-275590" defTabSz="362204">
              <a:spcBef>
                <a:spcPts val="2600"/>
              </a:spcBef>
              <a:defRPr sz="1800"/>
            </a:pPr>
            <a:r>
              <a:rPr sz="2232"/>
              <a:t>Fortunately, there is a huge empirical gap in this field to give room for a paradigm shift:</a:t>
            </a:r>
          </a:p>
          <a:p>
            <a:pPr marL="551180" lvl="1" indent="-275590" defTabSz="362204">
              <a:spcBef>
                <a:spcPts val="2600"/>
              </a:spcBef>
              <a:defRPr sz="1800"/>
            </a:pPr>
            <a:r>
              <a:rPr sz="2232"/>
              <a:t>Research which treats the IAT (and other similar implicit measures) as a phenomenon unto itself (i.e., as a dependent measure to be studied experimentally), or</a:t>
            </a:r>
          </a:p>
          <a:p>
            <a:pPr marL="551180" lvl="1" indent="-275590" defTabSz="362204">
              <a:spcBef>
                <a:spcPts val="2600"/>
              </a:spcBef>
              <a:defRPr sz="1800"/>
            </a:pPr>
            <a:r>
              <a:rPr sz="2232"/>
              <a:t>Research which manipulates the design of the IAT to study the design-performance relationship</a:t>
            </a:r>
          </a:p>
          <a:p>
            <a:pPr marL="275590" lvl="0" indent="-275590" defTabSz="362204">
              <a:spcBef>
                <a:spcPts val="2600"/>
              </a:spcBef>
              <a:defRPr sz="1800"/>
            </a:pPr>
            <a:r>
              <a:rPr sz="2232"/>
              <a:t>This shift will open the door to research that can help identify (rather than assume) the cognitive mechanisms that underlie performance on the IAT</a:t>
            </a:r>
          </a:p>
          <a:p>
            <a:pPr marL="551180" lvl="1" indent="-275590" defTabSz="362204">
              <a:spcBef>
                <a:spcPts val="2600"/>
              </a:spcBef>
              <a:defRPr sz="1800"/>
            </a:pPr>
            <a:r>
              <a:rPr sz="2232"/>
              <a:t>Thus, this line of research would ultimately help evaluate what the IAT’s empirical value </a:t>
            </a:r>
            <a:r>
              <a:rPr sz="2232" i="1"/>
              <a:t>actually is </a:t>
            </a:r>
            <a:r>
              <a:rPr sz="2232"/>
              <a:t>(rather than assuming its value without adequate evidence)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8000"/>
              <a:t>The Present Experiment</a:t>
            </a:r>
          </a:p>
        </p:txBody>
      </p:sp>
      <p:sp>
        <p:nvSpPr>
          <p:cNvPr id="74" name="Shape 74"/>
          <p:cNvSpPr>
            <a:spLocks noGrp="1"/>
          </p:cNvSpPr>
          <p:nvPr>
            <p:ph type="body" idx="1"/>
          </p:nvPr>
        </p:nvSpPr>
        <p:spPr>
          <a:prstGeom prst="rect">
            <a:avLst/>
          </a:prstGeom>
        </p:spPr>
        <p:txBody>
          <a:bodyPr/>
          <a:lstStyle>
            <a:lvl1pPr marL="400050" indent="-400050" defTabSz="525779">
              <a:spcBef>
                <a:spcPts val="3700"/>
              </a:spcBef>
              <a:defRPr sz="3239" b="1"/>
            </a:lvl1pPr>
            <a:lvl2pPr marL="800100" indent="-400050" defTabSz="525779">
              <a:spcBef>
                <a:spcPts val="3700"/>
              </a:spcBef>
              <a:defRPr sz="3239"/>
            </a:lvl2pPr>
            <a:lvl3pPr marL="1200150" indent="-400050" defTabSz="525779">
              <a:spcBef>
                <a:spcPts val="3700"/>
              </a:spcBef>
              <a:defRPr sz="3239"/>
            </a:lvl3pPr>
            <a:lvl4pPr marL="1600200" indent="-400050" defTabSz="525779">
              <a:spcBef>
                <a:spcPts val="3700"/>
              </a:spcBef>
              <a:defRPr sz="3239"/>
            </a:lvl4pPr>
          </a:lstStyle>
          <a:p>
            <a:pPr lvl="0">
              <a:defRPr sz="1800" b="0"/>
            </a:pPr>
            <a:r>
              <a:rPr sz="3239" b="1"/>
              <a:t>Design</a:t>
            </a:r>
          </a:p>
          <a:p>
            <a:pPr lvl="1">
              <a:defRPr sz="1800"/>
            </a:pPr>
            <a:r>
              <a:rPr sz="3239"/>
              <a:t>2-groups (control, experimental)</a:t>
            </a:r>
          </a:p>
          <a:p>
            <a:pPr lvl="2">
              <a:defRPr sz="1800"/>
            </a:pPr>
            <a:r>
              <a:rPr sz="3239"/>
              <a:t>Tested the effect adding a 15 minute rest period before category-switching would have on performance on the IAT</a:t>
            </a:r>
          </a:p>
          <a:p>
            <a:pPr lvl="3">
              <a:defRPr sz="1800"/>
            </a:pPr>
            <a:r>
              <a:rPr sz="3239"/>
              <a:t>During the rest period participants completed a moderate or hard difficulty paper and pencil sudoku puzzle (participants chose which puzzle they wanted to do)</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p>
            <a:pPr lvl="0">
              <a:defRPr sz="1800"/>
            </a:pPr>
            <a:r>
              <a:rPr sz="8000"/>
              <a:t>The Present Experiment</a:t>
            </a:r>
          </a:p>
        </p:txBody>
      </p:sp>
      <p:sp>
        <p:nvSpPr>
          <p:cNvPr id="79" name="Shape 79"/>
          <p:cNvSpPr>
            <a:spLocks noGrp="1"/>
          </p:cNvSpPr>
          <p:nvPr>
            <p:ph type="body" idx="1"/>
          </p:nvPr>
        </p:nvSpPr>
        <p:spPr>
          <a:prstGeom prst="rect">
            <a:avLst/>
          </a:prstGeom>
        </p:spPr>
        <p:txBody>
          <a:bodyPr/>
          <a:lstStyle/>
          <a:p>
            <a:pPr marL="240030" lvl="0" indent="-240030" defTabSz="315468">
              <a:spcBef>
                <a:spcPts val="2200"/>
              </a:spcBef>
              <a:defRPr sz="1800"/>
            </a:pPr>
            <a:r>
              <a:rPr sz="1944" b="1"/>
              <a:t>Design Rationale</a:t>
            </a:r>
          </a:p>
          <a:p>
            <a:pPr marL="480060" lvl="1" indent="-240030" defTabSz="315468">
              <a:spcBef>
                <a:spcPts val="2200"/>
              </a:spcBef>
              <a:defRPr sz="1800"/>
            </a:pPr>
            <a:r>
              <a:rPr sz="1944" b="1"/>
              <a:t>Adding the rest period should decrease or eliminate interference of the earlier blocks on the later blocks</a:t>
            </a:r>
            <a:r>
              <a:rPr sz="1944"/>
              <a:t>, so responding to the IAT should be easier</a:t>
            </a:r>
          </a:p>
          <a:p>
            <a:pPr marL="720090" lvl="2" indent="-240030" defTabSz="315468">
              <a:spcBef>
                <a:spcPts val="2200"/>
              </a:spcBef>
              <a:defRPr sz="1800"/>
            </a:pPr>
            <a:r>
              <a:rPr sz="1944"/>
              <a:t>One of the typical IAT findings is an order effect (e.g., Greenwald et al., 1998), where completing compatible (vs. incompatible) blocks first produces larger IAT Effects</a:t>
            </a:r>
          </a:p>
          <a:p>
            <a:pPr marL="720090" lvl="2" indent="-240030" defTabSz="315468">
              <a:spcBef>
                <a:spcPts val="2200"/>
              </a:spcBef>
              <a:defRPr sz="1800"/>
            </a:pPr>
            <a:r>
              <a:rPr sz="1944"/>
              <a:t>From personal experience, the test becomes quite confusing in the final blocks, as the response instructions get “jumbled together” as you progress through the blocks</a:t>
            </a:r>
          </a:p>
          <a:p>
            <a:pPr marL="480060" lvl="1" indent="-240030" defTabSz="315468">
              <a:spcBef>
                <a:spcPts val="2200"/>
              </a:spcBef>
              <a:defRPr sz="1800"/>
            </a:pPr>
            <a:r>
              <a:rPr sz="1944" b="1"/>
              <a:t>If there are differences between the conditions we can demonstrate that the magnitude of IAT scores are affected by procedural variables</a:t>
            </a:r>
            <a:r>
              <a:rPr sz="1944"/>
              <a:t>, rather than by things such as attitudes/prejudices/etc.</a:t>
            </a:r>
          </a:p>
          <a:p>
            <a:pPr marL="720090" lvl="2" indent="-240030" defTabSz="315468">
              <a:spcBef>
                <a:spcPts val="2200"/>
              </a:spcBef>
              <a:defRPr sz="1800"/>
            </a:pPr>
            <a:r>
              <a:rPr sz="1944"/>
              <a:t>Playing sudoku for 15 minutes </a:t>
            </a:r>
            <a:r>
              <a:rPr sz="1944" i="1"/>
              <a:t>should not</a:t>
            </a:r>
            <a:r>
              <a:rPr sz="1944"/>
              <a:t> make someone more positively or negatively prejudiced towards a group</a:t>
            </a:r>
          </a:p>
          <a:p>
            <a:pPr marL="720090" lvl="2" indent="-240030" defTabSz="315468">
              <a:spcBef>
                <a:spcPts val="2200"/>
              </a:spcBef>
              <a:defRPr sz="1800"/>
            </a:pPr>
            <a:r>
              <a:rPr sz="1944"/>
              <a:t>If small changes to the IAT’s design create large differences in outcome, it demonstrates how sensitive performance on the test is to extraneous influences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p:spPr>
        <p:txBody>
          <a:bodyPr/>
          <a:lstStyle/>
          <a:p>
            <a:pPr lvl="0">
              <a:defRPr sz="1800"/>
            </a:pPr>
            <a:r>
              <a:rPr sz="8000"/>
              <a:t>The Present Experiment</a:t>
            </a:r>
          </a:p>
        </p:txBody>
      </p:sp>
      <p:sp>
        <p:nvSpPr>
          <p:cNvPr id="84" name="Shape 84"/>
          <p:cNvSpPr>
            <a:spLocks noGrp="1"/>
          </p:cNvSpPr>
          <p:nvPr>
            <p:ph type="body" idx="1"/>
          </p:nvPr>
        </p:nvSpPr>
        <p:spPr>
          <a:prstGeom prst="rect">
            <a:avLst/>
          </a:prstGeom>
        </p:spPr>
        <p:txBody>
          <a:bodyPr/>
          <a:lstStyle/>
          <a:p>
            <a:pPr marL="293370" lvl="0" indent="-293370" defTabSz="385572">
              <a:spcBef>
                <a:spcPts val="2700"/>
              </a:spcBef>
              <a:defRPr sz="1800"/>
            </a:pPr>
            <a:r>
              <a:rPr sz="2376" b="1"/>
              <a:t>Participants</a:t>
            </a:r>
          </a:p>
          <a:p>
            <a:pPr marL="586740" lvl="1" indent="-293370" defTabSz="385572">
              <a:spcBef>
                <a:spcPts val="2700"/>
              </a:spcBef>
              <a:defRPr sz="1800"/>
            </a:pPr>
            <a:r>
              <a:rPr sz="2376"/>
              <a:t>88 students (52 female, 36 male; Age, Mean = 19.9) from the University of the Fraser Valley participated in exchange for 1% course credit and to enter a raffle for $100</a:t>
            </a:r>
          </a:p>
          <a:p>
            <a:pPr marL="880110" lvl="2" indent="-293370" defTabSz="385572">
              <a:spcBef>
                <a:spcPts val="2700"/>
              </a:spcBef>
              <a:defRPr sz="1800"/>
            </a:pPr>
            <a:r>
              <a:rPr sz="2376" b="1"/>
              <a:t>Note:</a:t>
            </a:r>
            <a:r>
              <a:rPr sz="2376"/>
              <a:t> ~39 participants per condition needed for power on the IAT (see Greenwald et al., 2003)</a:t>
            </a:r>
          </a:p>
          <a:p>
            <a:pPr marL="586740" lvl="1" indent="-293370" defTabSz="385572">
              <a:spcBef>
                <a:spcPts val="2700"/>
              </a:spcBef>
              <a:defRPr sz="1800"/>
            </a:pPr>
            <a:r>
              <a:rPr sz="2376"/>
              <a:t>Participants were tested in groups of up to 24 at a time, and were </a:t>
            </a:r>
            <a:r>
              <a:rPr sz="2376" b="1"/>
              <a:t>randomly assigned to a condition using a double-blind procedure</a:t>
            </a:r>
          </a:p>
          <a:p>
            <a:pPr marL="586740" lvl="1" indent="-293370" defTabSz="385572">
              <a:spcBef>
                <a:spcPts val="2700"/>
              </a:spcBef>
              <a:defRPr sz="1800"/>
            </a:pPr>
            <a:r>
              <a:rPr sz="2376"/>
              <a:t>Data for all participants was included for the main analysis or interpretation</a:t>
            </a:r>
          </a:p>
          <a:p>
            <a:pPr marL="586740" lvl="1" indent="-293370" defTabSz="385572">
              <a:spcBef>
                <a:spcPts val="2700"/>
              </a:spcBef>
              <a:defRPr sz="1800"/>
            </a:pPr>
            <a:r>
              <a:rPr sz="2376"/>
              <a:t>Participants’ </a:t>
            </a:r>
            <a:r>
              <a:rPr sz="2376" b="1"/>
              <a:t>data was completely anonymous</a:t>
            </a:r>
            <a:r>
              <a:rPr sz="2376"/>
              <a:t>, and </a:t>
            </a:r>
            <a:r>
              <a:rPr sz="2376" b="1"/>
              <a:t>all aspects of the experiment were delivered via the computer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prstGeom prst="rect">
            <a:avLst/>
          </a:prstGeom>
        </p:spPr>
        <p:txBody>
          <a:bodyPr/>
          <a:lstStyle/>
          <a:p>
            <a:pPr lvl="0">
              <a:defRPr sz="1800"/>
            </a:pPr>
            <a:r>
              <a:rPr sz="8000"/>
              <a:t>IAT Stimuli</a:t>
            </a:r>
          </a:p>
        </p:txBody>
      </p:sp>
      <p:pic>
        <p:nvPicPr>
          <p:cNvPr id="89" name="Screen Shot 2019-05-05 at 3.04.10 PM.png"/>
          <p:cNvPicPr/>
          <p:nvPr/>
        </p:nvPicPr>
        <p:blipFill>
          <a:blip r:embed="rId3"/>
          <a:stretch>
            <a:fillRect/>
          </a:stretch>
        </p:blipFill>
        <p:spPr>
          <a:xfrm>
            <a:off x="553930" y="3061071"/>
            <a:ext cx="11896940" cy="6294750"/>
          </a:xfrm>
          <a:prstGeom prst="rect">
            <a:avLst/>
          </a:prstGeom>
          <a:ln w="12700">
            <a:miter lim="400000"/>
          </a:ln>
        </p:spPr>
      </p:pic>
      <p:sp>
        <p:nvSpPr>
          <p:cNvPr id="90" name="Shape 90"/>
          <p:cNvSpPr>
            <a:spLocks noGrp="1"/>
          </p:cNvSpPr>
          <p:nvPr>
            <p:ph type="body" idx="1"/>
          </p:nvPr>
        </p:nvSpPr>
        <p:spPr>
          <a:xfrm>
            <a:off x="6053915" y="444500"/>
            <a:ext cx="5998385" cy="2159001"/>
          </a:xfrm>
          <a:prstGeom prst="rect">
            <a:avLst/>
          </a:prstGeom>
        </p:spPr>
        <p:txBody>
          <a:bodyPr anchor="ctr"/>
          <a:lstStyle/>
          <a:p>
            <a:pPr marL="440055" lvl="0" indent="-440055" defTabSz="578358">
              <a:spcBef>
                <a:spcPts val="4100"/>
              </a:spcBef>
              <a:defRPr sz="1800"/>
            </a:pPr>
            <a:r>
              <a:rPr sz="3564" i="1"/>
              <a:t>Note:</a:t>
            </a:r>
            <a:r>
              <a:rPr sz="3564"/>
              <a:t> Stimuli taken from the Project Implicit website (Nosek et al., 2007)</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5779</Words>
  <Application>Microsoft Macintosh PowerPoint</Application>
  <PresentationFormat>Custom</PresentationFormat>
  <Paragraphs>245</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Avenir Roman</vt:lpstr>
      <vt:lpstr>Helvetica</vt:lpstr>
      <vt:lpstr>Helvetica Light</vt:lpstr>
      <vt:lpstr>Times New Roman</vt:lpstr>
      <vt:lpstr>White</vt:lpstr>
      <vt:lpstr>Are IAT Effects an artifact of test design? Testing the impact of a rest period before reversing response assignments on the Implicit Association Test</vt:lpstr>
      <vt:lpstr>Outline</vt:lpstr>
      <vt:lpstr>Some Facts…</vt:lpstr>
      <vt:lpstr>Correction: Some Concerning Facts</vt:lpstr>
      <vt:lpstr>A Possible Remedy</vt:lpstr>
      <vt:lpstr>The Present Experiment</vt:lpstr>
      <vt:lpstr>The Present Experiment</vt:lpstr>
      <vt:lpstr>The Present Experiment</vt:lpstr>
      <vt:lpstr>IAT Stimuli</vt:lpstr>
      <vt:lpstr>The IAT</vt:lpstr>
      <vt:lpstr>PowerPoint Presentation</vt:lpstr>
      <vt:lpstr>Results</vt:lpstr>
      <vt:lpstr>Was There an Effect?</vt:lpstr>
      <vt:lpstr>Comparing Congruency Orders</vt:lpstr>
      <vt:lpstr>Was There an Interaction?</vt:lpstr>
      <vt:lpstr>Were the Groups Unequal?</vt:lpstr>
      <vt:lpstr>Explicit Race Preference</vt:lpstr>
      <vt:lpstr>Discussion</vt:lpstr>
      <vt:lpstr>Possible Causes?</vt:lpstr>
      <vt:lpstr>Possible Causes? Cont’</vt:lpstr>
      <vt:lpstr>Limitations</vt:lpstr>
      <vt:lpstr>Conclusions</vt:lpstr>
      <vt:lpstr>Questions, Comments, Suggestions?  P. S. If you are interested in this topic, check out McCarthy's other project during Poster Session II (12:45-2:15)!</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IAT Effects an artifact of test design? Testing the impact of a rest period before reversing response assignments on the Implicit Association Test</dc:title>
  <cp:lastModifiedBy>Michael McCarthy</cp:lastModifiedBy>
  <cp:revision>16</cp:revision>
  <dcterms:modified xsi:type="dcterms:W3CDTF">2020-07-05T01:52:54Z</dcterms:modified>
</cp:coreProperties>
</file>