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6" r:id="rId3"/>
    <p:sldId id="275" r:id="rId4"/>
    <p:sldId id="276" r:id="rId5"/>
    <p:sldId id="267" r:id="rId6"/>
    <p:sldId id="277" r:id="rId7"/>
    <p:sldId id="278" r:id="rId8"/>
    <p:sldId id="279" r:id="rId9"/>
    <p:sldId id="274" r:id="rId10"/>
    <p:sldId id="270" r:id="rId11"/>
    <p:sldId id="271" r:id="rId12"/>
    <p:sldId id="272" r:id="rId13"/>
    <p:sldId id="273" r:id="rId14"/>
    <p:sldId id="268" r:id="rId15"/>
    <p:sldId id="257" r:id="rId16"/>
    <p:sldId id="258" r:id="rId17"/>
    <p:sldId id="259" r:id="rId18"/>
    <p:sldId id="260" r:id="rId19"/>
    <p:sldId id="261" r:id="rId20"/>
    <p:sldId id="262" r:id="rId21"/>
    <p:sldId id="263" r:id="rId22"/>
    <p:sldId id="264" r:id="rId23"/>
    <p:sldId id="265" r:id="rId2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41"/>
    <p:restoredTop sz="94384"/>
  </p:normalViewPr>
  <p:slideViewPr>
    <p:cSldViewPr snapToGrid="0">
      <p:cViewPr varScale="1">
        <p:scale>
          <a:sx n="138" d="100"/>
          <a:sy n="138" d="100"/>
        </p:scale>
        <p:origin x="43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31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br>
              <a:rPr lang="en-US" sz="1200" dirty="0"/>
            </a:br>
            <a:r>
              <a:rPr lang="en-US" sz="1200" dirty="0"/>
              <a:t>I chose: “</a:t>
            </a:r>
            <a:r>
              <a:rPr lang="en-US" sz="1200" dirty="0" err="1"/>
              <a:t>Taskonomy</a:t>
            </a:r>
            <a:r>
              <a:rPr lang="en-US" sz="1200" dirty="0"/>
              <a:t>: Disentangling Task Transfer Learning" by Amir R. Zamir et al</a:t>
            </a:r>
            <a:br>
              <a:rPr lang="en-US" sz="1200" dirty="0"/>
            </a:br>
            <a:br>
              <a:rPr lang="en-US" sz="1200" dirty="0"/>
            </a:br>
            <a:r>
              <a:rPr lang="en-US" sz="1000" dirty="0"/>
              <a:t>The paper </a:t>
            </a:r>
            <a:r>
              <a:rPr lang="en-US" sz="1000" i="1" dirty="0"/>
              <a:t>"</a:t>
            </a:r>
            <a:r>
              <a:rPr lang="en-US" sz="1000" i="1" dirty="0" err="1"/>
              <a:t>Taskonomy</a:t>
            </a:r>
            <a:r>
              <a:rPr lang="en-US" sz="1000" i="1" dirty="0"/>
              <a:t>: Disentangling Task Transfer Learning"</a:t>
            </a:r>
            <a:r>
              <a:rPr lang="en-US" sz="1000" dirty="0"/>
              <a:t> by Amir R. Zamir et al. (2018) introduces a novel framework for understanding task transferability in computer vision. Its main contribution is the creation of a comprehensive task transfer hierarchy, which maps how well various vision tasks (e.g., surface normal estimation, depth prediction, and object classification) transfer knowledge to each other. By constructing a large-scale dataset of 26 tasks, the authors empirically demonstrate that certain tasks act as better feature extractors and are more suitable for transfer learning. For example, low-level tasks like depth estimation transfer better to related tasks than high-level tasks like object classification.</a:t>
            </a:r>
            <a:br>
              <a:rPr lang="en-US" sz="1000" dirty="0"/>
            </a:br>
            <a:br>
              <a:rPr lang="en-US" sz="1000" dirty="0"/>
            </a:br>
            <a:r>
              <a:rPr lang="en-US" sz="1000" dirty="0"/>
              <a:t>One of the key strengths of this paper was that it was truly groundbreaking and had a significant impact on multi-task and transfer learning research in computer vision. Its systematic approach and the introduction of the task affinity map were a significant advancement, offering a clear, data-driven approach to identifying optimal task transfer pairs. And the large dataset built specifically for multiple vision tasks ensured that the results are generalizable across many computer vision problems. However, the framework does have some weaknesses. It might oversimplify task relationships by assuming that transferability is uniform across datasets and architectures, ignoring task-specific nuances that could affect transferability in different contexts. Also, the paper focuses on just visual task. How do we know if these findings extend to non-visual domains, which could benefit from similar task transfer insights? The paper opens the door to more research.</a:t>
            </a:r>
            <a:br>
              <a:rPr lang="en-US" sz="1000" dirty="0"/>
            </a:br>
            <a:br>
              <a:rPr lang="en-US" sz="1000" dirty="0"/>
            </a:br>
            <a:r>
              <a:rPr lang="en-US" sz="1000" dirty="0"/>
              <a:t>This latter point is my biggest takeaway. What does this say about all machine learning tasks? How many other areas can generic training create benefit for unrelated futures tasks. We are already seeing this take place in the NLP space where foundation models are created, doing the heavy lifting for models that are later finetuned for more specific use cases. I think it also makes us ask us about ourselves and learning in general. Are we as humans learning tasks that better prepare us for future tasks that only share cursory characteristics? </a:t>
            </a:r>
            <a:br>
              <a:rPr lang="en-US" sz="1000" dirty="0"/>
            </a:br>
            <a:endParaRPr lang="en-US" sz="1200" dirty="0"/>
          </a:p>
        </p:txBody>
      </p:sp>
    </p:spTree>
    <p:extLst>
      <p:ext uri="{BB962C8B-B14F-4D97-AF65-F5344CB8AC3E}">
        <p14:creationId xmlns:p14="http://schemas.microsoft.com/office/powerpoint/2010/main" val="29838287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br>
              <a:rPr lang="en-US" sz="1200" dirty="0"/>
            </a:br>
            <a:r>
              <a:rPr lang="en-US" sz="1200" dirty="0"/>
              <a:t>Question:</a:t>
            </a:r>
            <a:br>
              <a:rPr lang="en-US" sz="1200" dirty="0"/>
            </a:br>
            <a:r>
              <a:rPr lang="en-US" sz="1200" dirty="0"/>
              <a:t>Do the task pairs with stronger arrows (better transfer) make sense in terms of why they would transfer better? Pick one positive pair (with good transfer) and one negative pair (with bad transfer) and conjecture why it might be the case. Note that there are several types of features in deep learning, including low-level (e.g. edges), mid-level (components), and high-level (abstract concepts and classification layer) that you might reason about.</a:t>
            </a:r>
            <a:br>
              <a:rPr lang="en-US" sz="1200" dirty="0"/>
            </a:br>
            <a:br>
              <a:rPr lang="en-US" sz="1200" dirty="0"/>
            </a:br>
            <a:endParaRPr lang="en-US" sz="1200" dirty="0"/>
          </a:p>
        </p:txBody>
      </p:sp>
    </p:spTree>
    <p:extLst>
      <p:ext uri="{BB962C8B-B14F-4D97-AF65-F5344CB8AC3E}">
        <p14:creationId xmlns:p14="http://schemas.microsoft.com/office/powerpoint/2010/main" val="21449648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847801"/>
          </a:xfrm>
          <a:prstGeom prst="rect">
            <a:avLst/>
          </a:prstGeom>
        </p:spPr>
        <p:txBody>
          <a:bodyPr/>
          <a:lstStyle>
            <a:lvl1pPr marL="0" indent="0">
              <a:spcBef>
                <a:spcPts val="1600"/>
              </a:spcBef>
              <a:buSzTx/>
              <a:buNone/>
            </a:lvl1pPr>
          </a:lstStyle>
          <a:p>
            <a:r>
              <a:rPr dirty="0"/>
              <a:t>Describe</a:t>
            </a:r>
            <a:r>
              <a:rPr lang="en-US" dirty="0"/>
              <a:t> and justify</a:t>
            </a:r>
            <a:r>
              <a:rPr dirty="0"/>
              <a:t> your model design in </a:t>
            </a:r>
            <a:r>
              <a:rPr lang="en-US" dirty="0"/>
              <a:t>plain text </a:t>
            </a:r>
            <a:r>
              <a:rPr dirty="0"/>
              <a:t>here:</a:t>
            </a:r>
          </a:p>
        </p:txBody>
      </p:sp>
      <p:sp>
        <p:nvSpPr>
          <p:cNvPr id="119" name="Google Shape;66;p15"/>
          <p:cNvSpPr txBox="1"/>
          <p:nvPr/>
        </p:nvSpPr>
        <p:spPr>
          <a:xfrm>
            <a:off x="311699" y="1719570"/>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a:t>
            </a:r>
            <a:r>
              <a:rPr lang="en-US" dirty="0"/>
              <a:t>and justify your</a:t>
            </a:r>
            <a:r>
              <a:rPr dirty="0"/>
              <a:t> choice of hyper-parameters:</a:t>
            </a: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t>What’s your final accuracy on validation set?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34EAE933-12B8-7A1C-5BF6-FF7293AD2E95}"/>
              </a:ext>
            </a:extLst>
          </p:cNvPr>
          <p:cNvPicPr>
            <a:picLocks noChangeAspect="1"/>
          </p:cNvPicPr>
          <p:nvPr/>
        </p:nvPicPr>
        <p:blipFill>
          <a:blip r:embed="rId2"/>
          <a:stretch>
            <a:fillRect/>
          </a:stretch>
        </p:blipFill>
        <p:spPr>
          <a:xfrm>
            <a:off x="106791" y="644237"/>
            <a:ext cx="3476837" cy="3986982"/>
          </a:xfrm>
          <a:prstGeom prst="rect">
            <a:avLst/>
          </a:prstGeom>
        </p:spPr>
      </p:pic>
      <p:sp>
        <p:nvSpPr>
          <p:cNvPr id="5" name="TextBox 4">
            <a:extLst>
              <a:ext uri="{FF2B5EF4-FFF2-40B4-BE49-F238E27FC236}">
                <a16:creationId xmlns:a16="http://schemas.microsoft.com/office/drawing/2014/main" id="{2419AA28-FBEC-6BC0-2582-4986C036E420}"/>
              </a:ext>
            </a:extLst>
          </p:cNvPr>
          <p:cNvSpPr txBox="1"/>
          <p:nvPr/>
        </p:nvSpPr>
        <p:spPr>
          <a:xfrm>
            <a:off x="4087091" y="491836"/>
            <a:ext cx="4759036" cy="25391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100" dirty="0"/>
              <a:t>(A) What are the 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are performing a stride-4 convolution using a 3x3 kernel W on a 3x3 input X and padding the input with a padding size of 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Need to express the convolution as a matrix multiplication y=Ax, where x is the flattened input and y is the flattened output.</a:t>
            </a:r>
          </a:p>
          <a:p>
            <a:pPr marR="0" algn="l" defTabSz="914400" rtl="0" fontAlgn="auto" latinLnBrk="0" hangingPunct="0">
              <a:lnSpc>
                <a:spcPct val="100000"/>
              </a:lnSpc>
              <a:spcBef>
                <a:spcPts val="0"/>
              </a:spcBef>
              <a:spcAft>
                <a:spcPts val="0"/>
              </a:spcAft>
              <a:buClrTx/>
              <a:buSzTx/>
              <a:tabLst/>
            </a:pPr>
            <a:r>
              <a:rPr lang="en-US" sz="1100" dirty="0"/>
              <a:t>Dimensions of input 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X is flattened in row-major order and we need to do the same for the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matrix X is 3x3. When flattened in row-major order, it becomes a 9-element vector x:</a:t>
            </a:r>
            <a:br>
              <a:rPr lang="en-US" sz="1100" dirty="0"/>
            </a:br>
            <a:r>
              <a:rPr lang="en-US" sz="1100" dirty="0"/>
              <a:t>x=[x(0,0),x(0,1),x(0,2),x(1,0),x(1,1),x(1,2),x(2,0),x(2,1),x(2,2)]</a:t>
            </a:r>
            <a:br>
              <a:rPr lang="en-US" sz="1100" dirty="0"/>
            </a:br>
            <a:r>
              <a:rPr lang="en-US" sz="1100" dirty="0"/>
              <a:t>Flattened matrix has a dimension of 9</a:t>
            </a:r>
          </a:p>
          <a:p>
            <a:pPr marR="0" algn="l" defTabSz="914400" rtl="0" fontAlgn="auto" latinLnBrk="0" hangingPunct="0">
              <a:lnSpc>
                <a:spcPct val="100000"/>
              </a:lnSpc>
              <a:spcBef>
                <a:spcPts val="0"/>
              </a:spcBef>
              <a:spcAft>
                <a:spcPts val="0"/>
              </a:spcAft>
              <a:buClrTx/>
              <a:buSzTx/>
              <a:tabLst/>
            </a:pPr>
            <a:r>
              <a:rPr lang="en-US" sz="1100" dirty="0"/>
              <a:t>Dimensions of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have a stride of 4 and padding of 2, so lets add that, the resulting matrix is 7x7</a:t>
            </a:r>
          </a:p>
        </p:txBody>
      </p:sp>
      <p:pic>
        <p:nvPicPr>
          <p:cNvPr id="7" name="Picture 6">
            <a:extLst>
              <a:ext uri="{FF2B5EF4-FFF2-40B4-BE49-F238E27FC236}">
                <a16:creationId xmlns:a16="http://schemas.microsoft.com/office/drawing/2014/main" id="{BC82948D-0490-10CC-BE0B-0BE74F20B0C6}"/>
              </a:ext>
            </a:extLst>
          </p:cNvPr>
          <p:cNvPicPr>
            <a:picLocks noChangeAspect="1"/>
          </p:cNvPicPr>
          <p:nvPr/>
        </p:nvPicPr>
        <p:blipFill>
          <a:blip r:embed="rId3"/>
          <a:srcRect t="4148" r="823" b="-1"/>
          <a:stretch/>
        </p:blipFill>
        <p:spPr>
          <a:xfrm>
            <a:off x="3963704" y="3030607"/>
            <a:ext cx="5073505" cy="2036253"/>
          </a:xfrm>
          <a:prstGeom prst="rect">
            <a:avLst/>
          </a:prstGeom>
        </p:spPr>
      </p:pic>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1604556105"/>
              </p:ext>
            </p:extLst>
          </p:nvPr>
        </p:nvGraphicFramePr>
        <p:xfrm>
          <a:off x="430775" y="2400749"/>
          <a:ext cx="8125725"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725775">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nvGraphicFramePr>
        <p:xfrm>
          <a:off x="125525" y="2400749"/>
          <a:ext cx="8373750" cy="182252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677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Output Size computation: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With a kernel size of 3x3, stride 4, and padded input size 7x7, the output size is calculated as:</a:t>
            </a:r>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10" name="Picture 9">
            <a:extLst>
              <a:ext uri="{FF2B5EF4-FFF2-40B4-BE49-F238E27FC236}">
                <a16:creationId xmlns:a16="http://schemas.microsoft.com/office/drawing/2014/main" id="{B230970E-FD2F-2622-D129-11C5659D56EA}"/>
              </a:ext>
            </a:extLst>
          </p:cNvPr>
          <p:cNvPicPr>
            <a:picLocks noChangeAspect="1"/>
          </p:cNvPicPr>
          <p:nvPr/>
        </p:nvPicPr>
        <p:blipFill>
          <a:blip r:embed="rId2"/>
          <a:stretch>
            <a:fillRect/>
          </a:stretch>
        </p:blipFill>
        <p:spPr>
          <a:xfrm>
            <a:off x="0" y="1128074"/>
            <a:ext cx="4429743" cy="743054"/>
          </a:xfrm>
          <a:prstGeom prst="rect">
            <a:avLst/>
          </a:prstGeom>
        </p:spPr>
      </p:pic>
      <p:sp>
        <p:nvSpPr>
          <p:cNvPr id="11" name="TextBox 10">
            <a:extLst>
              <a:ext uri="{FF2B5EF4-FFF2-40B4-BE49-F238E27FC236}">
                <a16:creationId xmlns:a16="http://schemas.microsoft.com/office/drawing/2014/main" id="{FE074704-9A30-1EFD-B70D-84BA8F08186F}"/>
              </a:ext>
            </a:extLst>
          </p:cNvPr>
          <p:cNvSpPr txBox="1"/>
          <p:nvPr/>
        </p:nvSpPr>
        <p:spPr>
          <a:xfrm>
            <a:off x="106791" y="1871128"/>
            <a:ext cx="4607468"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So the output Y will be 2x2. When flattened in row-major order, it becomes a vector y of size 4.</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Since y=Ax, the matrix A needs to map the 9-dimensional vector x to the 4-dimensional vector y. Therefore, A will have dimensions 4×9.</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(B) Write down the entries in matrix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Matrix A represents how the flattened input vector x gets multiplied by the flattened kernel 𝑊W to produce the flattened output vector y. Each row of A corresponds to one element in the output y, and each column corresponds to an element in the input x. The entries in A are determined by the position of the kernel W on the padded input matrix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P</a:t>
            </a:r>
            <a:r>
              <a:rPr kumimoji="0" lang="en-US" sz="1100" b="0" i="0" u="none" strike="noStrike" cap="none" spc="0" normalizeH="0" baseline="0" dirty="0">
                <a:ln>
                  <a:noFill/>
                </a:ln>
                <a:solidFill>
                  <a:srgbClr val="000000"/>
                </a:solidFill>
                <a:effectLst/>
                <a:uFillTx/>
                <a:latin typeface="+mn-lt"/>
                <a:ea typeface="+mn-ea"/>
                <a:cs typeface="+mn-cs"/>
                <a:sym typeface="Arial"/>
              </a:rPr>
              <a:t>lace the kernel W over the padded input matrix</a:t>
            </a:r>
            <a:br>
              <a:rPr kumimoji="0" lang="en-US" sz="1100" b="0" i="0" u="none" strike="noStrike" cap="none" spc="0" normalizeH="0" baseline="0" dirty="0">
                <a:ln>
                  <a:noFill/>
                </a:ln>
                <a:solidFill>
                  <a:srgbClr val="000000"/>
                </a:solidFill>
                <a:effectLst/>
                <a:uFillTx/>
                <a:latin typeface="+mn-lt"/>
                <a:ea typeface="+mn-ea"/>
                <a:cs typeface="+mn-cs"/>
                <a:sym typeface="Arial"/>
              </a:rPr>
            </a:br>
            <a:r>
              <a:rPr kumimoji="0" lang="en-US" sz="1100" b="0" i="0" u="none" strike="noStrike" cap="none" spc="0" normalizeH="0" baseline="0" dirty="0">
                <a:ln>
                  <a:noFill/>
                </a:ln>
                <a:solidFill>
                  <a:srgbClr val="000000"/>
                </a:solidFill>
                <a:effectLst/>
                <a:uFillTx/>
                <a:latin typeface="+mn-lt"/>
                <a:ea typeface="+mn-ea"/>
                <a:cs typeface="+mn-cs"/>
                <a:sym typeface="Arial"/>
              </a:rPr>
              <a:t>The following are the four kernel locations due to padding and stride in the input matrix and the corresponding row in A</a:t>
            </a:r>
          </a:p>
        </p:txBody>
      </p:sp>
      <p:sp>
        <p:nvSpPr>
          <p:cNvPr id="12" name="TextBox 11">
            <a:extLst>
              <a:ext uri="{FF2B5EF4-FFF2-40B4-BE49-F238E27FC236}">
                <a16:creationId xmlns:a16="http://schemas.microsoft.com/office/drawing/2014/main" id="{4379F84A-B306-5E31-80B3-C64028468D0F}"/>
              </a:ext>
            </a:extLst>
          </p:cNvPr>
          <p:cNvSpPr txBox="1"/>
          <p:nvPr/>
        </p:nvSpPr>
        <p:spPr>
          <a:xfrm>
            <a:off x="5178055" y="614921"/>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1. Top Left Corner of padded input</a:t>
            </a:r>
          </a:p>
        </p:txBody>
      </p:sp>
      <p:pic>
        <p:nvPicPr>
          <p:cNvPr id="14" name="Picture 13">
            <a:extLst>
              <a:ext uri="{FF2B5EF4-FFF2-40B4-BE49-F238E27FC236}">
                <a16:creationId xmlns:a16="http://schemas.microsoft.com/office/drawing/2014/main" id="{06BDCA9F-4A62-A34C-0952-27F8C2283CDE}"/>
              </a:ext>
            </a:extLst>
          </p:cNvPr>
          <p:cNvPicPr>
            <a:picLocks noChangeAspect="1"/>
          </p:cNvPicPr>
          <p:nvPr/>
        </p:nvPicPr>
        <p:blipFill>
          <a:blip r:embed="rId3"/>
          <a:srcRect l="1" t="13568" r="-2804"/>
          <a:stretch/>
        </p:blipFill>
        <p:spPr>
          <a:xfrm>
            <a:off x="5206382" y="830909"/>
            <a:ext cx="2136669" cy="677108"/>
          </a:xfrm>
          <a:prstGeom prst="rect">
            <a:avLst/>
          </a:prstGeom>
        </p:spPr>
      </p:pic>
      <p:sp>
        <p:nvSpPr>
          <p:cNvPr id="15" name="TextBox 14">
            <a:extLst>
              <a:ext uri="{FF2B5EF4-FFF2-40B4-BE49-F238E27FC236}">
                <a16:creationId xmlns:a16="http://schemas.microsoft.com/office/drawing/2014/main" id="{32D79617-A82C-2BE6-A1C7-760DD27F2CD9}"/>
              </a:ext>
            </a:extLst>
          </p:cNvPr>
          <p:cNvSpPr txBox="1"/>
          <p:nvPr/>
        </p:nvSpPr>
        <p:spPr>
          <a:xfrm>
            <a:off x="5110685" y="1753498"/>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2. Top Right Corner of padded input</a:t>
            </a:r>
          </a:p>
        </p:txBody>
      </p:sp>
      <p:pic>
        <p:nvPicPr>
          <p:cNvPr id="17" name="Picture 16">
            <a:extLst>
              <a:ext uri="{FF2B5EF4-FFF2-40B4-BE49-F238E27FC236}">
                <a16:creationId xmlns:a16="http://schemas.microsoft.com/office/drawing/2014/main" id="{946D1089-15CF-49FD-3C8C-2A8D6D3562B9}"/>
              </a:ext>
            </a:extLst>
          </p:cNvPr>
          <p:cNvPicPr>
            <a:picLocks noChangeAspect="1"/>
          </p:cNvPicPr>
          <p:nvPr/>
        </p:nvPicPr>
        <p:blipFill>
          <a:blip r:embed="rId4"/>
          <a:srcRect t="11225" r="4864"/>
          <a:stretch/>
        </p:blipFill>
        <p:spPr>
          <a:xfrm>
            <a:off x="5375653" y="1954618"/>
            <a:ext cx="1871701" cy="655851"/>
          </a:xfrm>
          <a:prstGeom prst="rect">
            <a:avLst/>
          </a:prstGeom>
        </p:spPr>
      </p:pic>
      <p:sp>
        <p:nvSpPr>
          <p:cNvPr id="18" name="TextBox 17">
            <a:extLst>
              <a:ext uri="{FF2B5EF4-FFF2-40B4-BE49-F238E27FC236}">
                <a16:creationId xmlns:a16="http://schemas.microsoft.com/office/drawing/2014/main" id="{2C1EC0E8-0D51-0EAA-1C8A-64AC31445E15}"/>
              </a:ext>
            </a:extLst>
          </p:cNvPr>
          <p:cNvSpPr txBox="1"/>
          <p:nvPr/>
        </p:nvSpPr>
        <p:spPr>
          <a:xfrm>
            <a:off x="5018829" y="280811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100" dirty="0"/>
              <a:t>3</a:t>
            </a:r>
            <a:r>
              <a:rPr kumimoji="0" lang="en-US" sz="1100" b="0" i="0" u="none" strike="noStrike" cap="none" spc="0" normalizeH="0" baseline="0" dirty="0">
                <a:ln>
                  <a:noFill/>
                </a:ln>
                <a:solidFill>
                  <a:srgbClr val="000000"/>
                </a:solidFill>
                <a:effectLst/>
                <a:uFillTx/>
                <a:latin typeface="+mn-lt"/>
                <a:ea typeface="+mn-ea"/>
                <a:cs typeface="+mn-cs"/>
                <a:sym typeface="Arial"/>
              </a:rPr>
              <a:t>. Bottom Left Corner of padded input</a:t>
            </a:r>
          </a:p>
        </p:txBody>
      </p:sp>
      <p:pic>
        <p:nvPicPr>
          <p:cNvPr id="20" name="Picture 19">
            <a:extLst>
              <a:ext uri="{FF2B5EF4-FFF2-40B4-BE49-F238E27FC236}">
                <a16:creationId xmlns:a16="http://schemas.microsoft.com/office/drawing/2014/main" id="{AE387278-F55C-845C-74BF-989A4D2B5758}"/>
              </a:ext>
            </a:extLst>
          </p:cNvPr>
          <p:cNvPicPr>
            <a:picLocks noChangeAspect="1"/>
          </p:cNvPicPr>
          <p:nvPr/>
        </p:nvPicPr>
        <p:blipFill>
          <a:blip r:embed="rId5"/>
          <a:stretch>
            <a:fillRect/>
          </a:stretch>
        </p:blipFill>
        <p:spPr>
          <a:xfrm>
            <a:off x="5461559" y="2964249"/>
            <a:ext cx="1981231" cy="695029"/>
          </a:xfrm>
          <a:prstGeom prst="rect">
            <a:avLst/>
          </a:prstGeom>
        </p:spPr>
      </p:pic>
      <p:sp>
        <p:nvSpPr>
          <p:cNvPr id="21" name="TextBox 20">
            <a:extLst>
              <a:ext uri="{FF2B5EF4-FFF2-40B4-BE49-F238E27FC236}">
                <a16:creationId xmlns:a16="http://schemas.microsoft.com/office/drawing/2014/main" id="{539958F7-94D6-177B-169E-BB65135BDAAA}"/>
              </a:ext>
            </a:extLst>
          </p:cNvPr>
          <p:cNvSpPr txBox="1"/>
          <p:nvPr/>
        </p:nvSpPr>
        <p:spPr>
          <a:xfrm>
            <a:off x="5018829" y="383088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4. Bottom Right Corner of padded input</a:t>
            </a:r>
          </a:p>
        </p:txBody>
      </p:sp>
      <p:pic>
        <p:nvPicPr>
          <p:cNvPr id="23" name="Picture 22">
            <a:extLst>
              <a:ext uri="{FF2B5EF4-FFF2-40B4-BE49-F238E27FC236}">
                <a16:creationId xmlns:a16="http://schemas.microsoft.com/office/drawing/2014/main" id="{01651F11-EB90-7A47-C46C-9B76B327A054}"/>
              </a:ext>
            </a:extLst>
          </p:cNvPr>
          <p:cNvPicPr>
            <a:picLocks noChangeAspect="1"/>
          </p:cNvPicPr>
          <p:nvPr/>
        </p:nvPicPr>
        <p:blipFill>
          <a:blip r:embed="rId6"/>
          <a:stretch>
            <a:fillRect/>
          </a:stretch>
        </p:blipFill>
        <p:spPr>
          <a:xfrm>
            <a:off x="5273749" y="4007315"/>
            <a:ext cx="1973605" cy="688274"/>
          </a:xfrm>
          <a:prstGeom prst="rect">
            <a:avLst/>
          </a:prstGeom>
        </p:spPr>
      </p:pic>
      <p:pic>
        <p:nvPicPr>
          <p:cNvPr id="25" name="Picture 24">
            <a:extLst>
              <a:ext uri="{FF2B5EF4-FFF2-40B4-BE49-F238E27FC236}">
                <a16:creationId xmlns:a16="http://schemas.microsoft.com/office/drawing/2014/main" id="{ADE0112A-0F13-7534-47DF-C33822C6C24B}"/>
              </a:ext>
            </a:extLst>
          </p:cNvPr>
          <p:cNvPicPr>
            <a:picLocks noChangeAspect="1"/>
          </p:cNvPicPr>
          <p:nvPr/>
        </p:nvPicPr>
        <p:blipFill>
          <a:blip r:embed="rId7"/>
          <a:stretch>
            <a:fillRect/>
          </a:stretch>
        </p:blipFill>
        <p:spPr>
          <a:xfrm>
            <a:off x="5142319" y="1457491"/>
            <a:ext cx="3012853" cy="272395"/>
          </a:xfrm>
          <a:prstGeom prst="rect">
            <a:avLst/>
          </a:prstGeom>
        </p:spPr>
      </p:pic>
      <p:pic>
        <p:nvPicPr>
          <p:cNvPr id="27" name="Picture 26">
            <a:extLst>
              <a:ext uri="{FF2B5EF4-FFF2-40B4-BE49-F238E27FC236}">
                <a16:creationId xmlns:a16="http://schemas.microsoft.com/office/drawing/2014/main" id="{4B4A7C20-EA77-16AC-D28C-FFA8ED95C7E3}"/>
              </a:ext>
            </a:extLst>
          </p:cNvPr>
          <p:cNvPicPr>
            <a:picLocks noChangeAspect="1"/>
          </p:cNvPicPr>
          <p:nvPr/>
        </p:nvPicPr>
        <p:blipFill>
          <a:blip r:embed="rId8"/>
          <a:stretch>
            <a:fillRect/>
          </a:stretch>
        </p:blipFill>
        <p:spPr>
          <a:xfrm>
            <a:off x="5139865" y="2571750"/>
            <a:ext cx="3015307" cy="232585"/>
          </a:xfrm>
          <a:prstGeom prst="rect">
            <a:avLst/>
          </a:prstGeom>
        </p:spPr>
      </p:pic>
      <p:pic>
        <p:nvPicPr>
          <p:cNvPr id="29" name="Picture 28">
            <a:extLst>
              <a:ext uri="{FF2B5EF4-FFF2-40B4-BE49-F238E27FC236}">
                <a16:creationId xmlns:a16="http://schemas.microsoft.com/office/drawing/2014/main" id="{D5490D62-F827-F038-3AA3-3C6CE850F8A4}"/>
              </a:ext>
            </a:extLst>
          </p:cNvPr>
          <p:cNvPicPr>
            <a:picLocks noChangeAspect="1"/>
          </p:cNvPicPr>
          <p:nvPr/>
        </p:nvPicPr>
        <p:blipFill>
          <a:blip r:embed="rId9"/>
          <a:stretch>
            <a:fillRect/>
          </a:stretch>
        </p:blipFill>
        <p:spPr>
          <a:xfrm>
            <a:off x="5178055" y="4745277"/>
            <a:ext cx="2870529" cy="215290"/>
          </a:xfrm>
          <a:prstGeom prst="rect">
            <a:avLst/>
          </a:prstGeom>
        </p:spPr>
      </p:pic>
      <p:pic>
        <p:nvPicPr>
          <p:cNvPr id="31" name="Picture 30">
            <a:extLst>
              <a:ext uri="{FF2B5EF4-FFF2-40B4-BE49-F238E27FC236}">
                <a16:creationId xmlns:a16="http://schemas.microsoft.com/office/drawing/2014/main" id="{D987C40F-B4AA-0AC8-BCE5-B912EB2F2E4F}"/>
              </a:ext>
            </a:extLst>
          </p:cNvPr>
          <p:cNvPicPr>
            <a:picLocks noChangeAspect="1"/>
          </p:cNvPicPr>
          <p:nvPr/>
        </p:nvPicPr>
        <p:blipFill>
          <a:blip r:embed="rId10"/>
          <a:stretch>
            <a:fillRect/>
          </a:stretch>
        </p:blipFill>
        <p:spPr>
          <a:xfrm>
            <a:off x="5212253" y="3609859"/>
            <a:ext cx="2942919" cy="211955"/>
          </a:xfrm>
          <a:prstGeom prst="rect">
            <a:avLst/>
          </a:prstGeom>
        </p:spPr>
      </p:pic>
    </p:spTree>
    <p:extLst>
      <p:ext uri="{BB962C8B-B14F-4D97-AF65-F5344CB8AC3E}">
        <p14:creationId xmlns:p14="http://schemas.microsoft.com/office/powerpoint/2010/main" val="12478120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Thus the final form of Matrix A will be as follows:</a:t>
            </a:r>
            <a:endParaRPr lang="en-US" sz="1100" dirty="0"/>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5" name="Picture 4">
            <a:extLst>
              <a:ext uri="{FF2B5EF4-FFF2-40B4-BE49-F238E27FC236}">
                <a16:creationId xmlns:a16="http://schemas.microsoft.com/office/drawing/2014/main" id="{BE0403BA-B70A-3927-A63E-667008AF68F2}"/>
              </a:ext>
            </a:extLst>
          </p:cNvPr>
          <p:cNvPicPr>
            <a:picLocks noChangeAspect="1"/>
          </p:cNvPicPr>
          <p:nvPr/>
        </p:nvPicPr>
        <p:blipFill>
          <a:blip r:embed="rId2"/>
          <a:stretch>
            <a:fillRect/>
          </a:stretch>
        </p:blipFill>
        <p:spPr>
          <a:xfrm>
            <a:off x="176781" y="948154"/>
            <a:ext cx="7306695" cy="1228896"/>
          </a:xfrm>
          <a:prstGeom prst="rect">
            <a:avLst/>
          </a:prstGeom>
        </p:spPr>
      </p:pic>
    </p:spTree>
    <p:extLst>
      <p:ext uri="{BB962C8B-B14F-4D97-AF65-F5344CB8AC3E}">
        <p14:creationId xmlns:p14="http://schemas.microsoft.com/office/powerpoint/2010/main" val="40994490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p>
        </p:txBody>
      </p:sp>
      <p:pic>
        <p:nvPicPr>
          <p:cNvPr id="6" name="Picture 5">
            <a:extLst>
              <a:ext uri="{FF2B5EF4-FFF2-40B4-BE49-F238E27FC236}">
                <a16:creationId xmlns:a16="http://schemas.microsoft.com/office/drawing/2014/main" id="{A7715435-0450-2A0D-FA82-A5C4F19C9B95}"/>
              </a:ext>
            </a:extLst>
          </p:cNvPr>
          <p:cNvPicPr>
            <a:picLocks noChangeAspect="1"/>
          </p:cNvPicPr>
          <p:nvPr/>
        </p:nvPicPr>
        <p:blipFill>
          <a:blip r:embed="rId2"/>
          <a:stretch>
            <a:fillRect/>
          </a:stretch>
        </p:blipFill>
        <p:spPr>
          <a:xfrm>
            <a:off x="106791" y="543315"/>
            <a:ext cx="4039164" cy="847843"/>
          </a:xfrm>
          <a:prstGeom prst="rect">
            <a:avLst/>
          </a:prstGeom>
        </p:spPr>
      </p:pic>
      <p:pic>
        <p:nvPicPr>
          <p:cNvPr id="8" name="Picture 7">
            <a:extLst>
              <a:ext uri="{FF2B5EF4-FFF2-40B4-BE49-F238E27FC236}">
                <a16:creationId xmlns:a16="http://schemas.microsoft.com/office/drawing/2014/main" id="{783E4876-2359-0EAD-7637-030E824AD52B}"/>
              </a:ext>
            </a:extLst>
          </p:cNvPr>
          <p:cNvPicPr>
            <a:picLocks noChangeAspect="1"/>
          </p:cNvPicPr>
          <p:nvPr/>
        </p:nvPicPr>
        <p:blipFill>
          <a:blip r:embed="rId3"/>
          <a:stretch>
            <a:fillRect/>
          </a:stretch>
        </p:blipFill>
        <p:spPr>
          <a:xfrm>
            <a:off x="487288" y="1443769"/>
            <a:ext cx="3327127" cy="3575420"/>
          </a:xfrm>
          <a:prstGeom prst="rect">
            <a:avLst/>
          </a:prstGeom>
        </p:spPr>
      </p:pic>
      <p:sp>
        <p:nvSpPr>
          <p:cNvPr id="9" name="TextBox 8">
            <a:extLst>
              <a:ext uri="{FF2B5EF4-FFF2-40B4-BE49-F238E27FC236}">
                <a16:creationId xmlns:a16="http://schemas.microsoft.com/office/drawing/2014/main" id="{399765EC-81D6-F5B4-45A7-F5B1ECF02E94}"/>
              </a:ext>
            </a:extLst>
          </p:cNvPr>
          <p:cNvSpPr txBox="1"/>
          <p:nvPr/>
        </p:nvSpPr>
        <p:spPr>
          <a:xfrm>
            <a:off x="4329545" y="387927"/>
            <a:ext cx="4707664"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The function is piece-wise linear due to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 which means it computes linear functions over different regions of the input space.</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You are working with three sets of weights and biases, and the function involves element-wise max operations, likely representing layers in a neural network with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a:t>
            </a:r>
          </a:p>
        </p:txBody>
      </p:sp>
      <p:pic>
        <p:nvPicPr>
          <p:cNvPr id="11" name="Picture 10">
            <a:extLst>
              <a:ext uri="{FF2B5EF4-FFF2-40B4-BE49-F238E27FC236}">
                <a16:creationId xmlns:a16="http://schemas.microsoft.com/office/drawing/2014/main" id="{F8234EDB-653A-BD6E-7842-F7EFE9967D85}"/>
              </a:ext>
            </a:extLst>
          </p:cNvPr>
          <p:cNvPicPr>
            <a:picLocks noChangeAspect="1"/>
          </p:cNvPicPr>
          <p:nvPr/>
        </p:nvPicPr>
        <p:blipFill>
          <a:blip r:embed="rId4"/>
          <a:stretch>
            <a:fillRect/>
          </a:stretch>
        </p:blipFill>
        <p:spPr>
          <a:xfrm>
            <a:off x="4413340" y="1500858"/>
            <a:ext cx="2437733" cy="1415194"/>
          </a:xfrm>
          <a:prstGeom prst="rect">
            <a:avLst/>
          </a:prstGeom>
        </p:spPr>
      </p:pic>
      <p:pic>
        <p:nvPicPr>
          <p:cNvPr id="13" name="Picture 12">
            <a:extLst>
              <a:ext uri="{FF2B5EF4-FFF2-40B4-BE49-F238E27FC236}">
                <a16:creationId xmlns:a16="http://schemas.microsoft.com/office/drawing/2014/main" id="{7E21D1A8-89EE-CAD8-A9E4-623E3E1F2AAB}"/>
              </a:ext>
            </a:extLst>
          </p:cNvPr>
          <p:cNvPicPr>
            <a:picLocks noChangeAspect="1"/>
          </p:cNvPicPr>
          <p:nvPr/>
        </p:nvPicPr>
        <p:blipFill>
          <a:blip r:embed="rId5"/>
          <a:stretch>
            <a:fillRect/>
          </a:stretch>
        </p:blipFill>
        <p:spPr>
          <a:xfrm>
            <a:off x="4413340" y="2883910"/>
            <a:ext cx="3792263" cy="258819"/>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pic>
        <p:nvPicPr>
          <p:cNvPr id="5" name="Picture 4">
            <a:extLst>
              <a:ext uri="{FF2B5EF4-FFF2-40B4-BE49-F238E27FC236}">
                <a16:creationId xmlns:a16="http://schemas.microsoft.com/office/drawing/2014/main" id="{3E6302C6-C6D4-19D0-0677-E804362D8A7F}"/>
              </a:ext>
            </a:extLst>
          </p:cNvPr>
          <p:cNvPicPr>
            <a:picLocks noChangeAspect="1"/>
          </p:cNvPicPr>
          <p:nvPr/>
        </p:nvPicPr>
        <p:blipFill>
          <a:blip r:embed="rId2"/>
          <a:stretch>
            <a:fillRect/>
          </a:stretch>
        </p:blipFill>
        <p:spPr>
          <a:xfrm>
            <a:off x="214745" y="873840"/>
            <a:ext cx="2992571" cy="657586"/>
          </a:xfrm>
          <a:prstGeom prst="rect">
            <a:avLst/>
          </a:prstGeom>
        </p:spPr>
      </p:pic>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pic>
        <p:nvPicPr>
          <p:cNvPr id="12" name="Picture 11">
            <a:extLst>
              <a:ext uri="{FF2B5EF4-FFF2-40B4-BE49-F238E27FC236}">
                <a16:creationId xmlns:a16="http://schemas.microsoft.com/office/drawing/2014/main" id="{AA63E436-7002-5142-F3AA-5B732B102E2D}"/>
              </a:ext>
            </a:extLst>
          </p:cNvPr>
          <p:cNvPicPr>
            <a:picLocks noChangeAspect="1"/>
          </p:cNvPicPr>
          <p:nvPr/>
        </p:nvPicPr>
        <p:blipFill>
          <a:blip r:embed="rId3"/>
          <a:stretch>
            <a:fillRect/>
          </a:stretch>
        </p:blipFill>
        <p:spPr>
          <a:xfrm>
            <a:off x="214746" y="1713016"/>
            <a:ext cx="3110346" cy="673722"/>
          </a:xfrm>
          <a:prstGeom prst="rect">
            <a:avLst/>
          </a:prstGeom>
        </p:spPr>
      </p:pic>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pic>
        <p:nvPicPr>
          <p:cNvPr id="16" name="Picture 15">
            <a:extLst>
              <a:ext uri="{FF2B5EF4-FFF2-40B4-BE49-F238E27FC236}">
                <a16:creationId xmlns:a16="http://schemas.microsoft.com/office/drawing/2014/main" id="{648F83D2-B756-F675-5B93-60035781E1D2}"/>
              </a:ext>
            </a:extLst>
          </p:cNvPr>
          <p:cNvPicPr>
            <a:picLocks noChangeAspect="1"/>
          </p:cNvPicPr>
          <p:nvPr/>
        </p:nvPicPr>
        <p:blipFill>
          <a:blip r:embed="rId4"/>
          <a:stretch>
            <a:fillRect/>
          </a:stretch>
        </p:blipFill>
        <p:spPr>
          <a:xfrm>
            <a:off x="158499" y="2589956"/>
            <a:ext cx="3284356" cy="456803"/>
          </a:xfrm>
          <a:prstGeom prst="rect">
            <a:avLst/>
          </a:prstGeom>
        </p:spPr>
      </p:pic>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h(2)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pic>
        <p:nvPicPr>
          <p:cNvPr id="21" name="Picture 20">
            <a:extLst>
              <a:ext uri="{FF2B5EF4-FFF2-40B4-BE49-F238E27FC236}">
                <a16:creationId xmlns:a16="http://schemas.microsoft.com/office/drawing/2014/main" id="{798903EF-63F0-6A23-CF5E-1C7735062981}"/>
              </a:ext>
            </a:extLst>
          </p:cNvPr>
          <p:cNvPicPr>
            <a:picLocks noChangeAspect="1"/>
          </p:cNvPicPr>
          <p:nvPr/>
        </p:nvPicPr>
        <p:blipFill>
          <a:blip r:embed="rId5"/>
          <a:stretch>
            <a:fillRect/>
          </a:stretch>
        </p:blipFill>
        <p:spPr>
          <a:xfrm>
            <a:off x="214744" y="3263374"/>
            <a:ext cx="2029692" cy="318043"/>
          </a:xfrm>
          <a:prstGeom prst="rect">
            <a:avLst/>
          </a:prstGeom>
        </p:spPr>
      </p:pic>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24" name="Picture 23">
            <a:extLst>
              <a:ext uri="{FF2B5EF4-FFF2-40B4-BE49-F238E27FC236}">
                <a16:creationId xmlns:a16="http://schemas.microsoft.com/office/drawing/2014/main" id="{9E270214-6FD4-EFE2-FF90-EA6546756879}"/>
              </a:ext>
            </a:extLst>
          </p:cNvPr>
          <p:cNvPicPr>
            <a:picLocks noChangeAspect="1"/>
          </p:cNvPicPr>
          <p:nvPr/>
        </p:nvPicPr>
        <p:blipFill>
          <a:blip r:embed="rId6"/>
          <a:stretch>
            <a:fillRect/>
          </a:stretch>
        </p:blipFill>
        <p:spPr>
          <a:xfrm>
            <a:off x="263236" y="4098019"/>
            <a:ext cx="2798620" cy="716130"/>
          </a:xfrm>
          <a:prstGeom prst="rect">
            <a:avLst/>
          </a:prstGeom>
        </p:spPr>
      </p:pic>
      <p:pic>
        <p:nvPicPr>
          <p:cNvPr id="26" name="Picture 25">
            <a:extLst>
              <a:ext uri="{FF2B5EF4-FFF2-40B4-BE49-F238E27FC236}">
                <a16:creationId xmlns:a16="http://schemas.microsoft.com/office/drawing/2014/main" id="{0AFF1C58-0FA5-9ECD-96FD-3E1B49295872}"/>
              </a:ext>
            </a:extLst>
          </p:cNvPr>
          <p:cNvPicPr>
            <a:picLocks noChangeAspect="1"/>
          </p:cNvPicPr>
          <p:nvPr/>
        </p:nvPicPr>
        <p:blipFill>
          <a:blip r:embed="rId7"/>
          <a:stretch>
            <a:fillRect/>
          </a:stretch>
        </p:blipFill>
        <p:spPr>
          <a:xfrm>
            <a:off x="4060234" y="387872"/>
            <a:ext cx="2683843" cy="2258586"/>
          </a:xfrm>
          <a:prstGeom prst="rect">
            <a:avLst/>
          </a:prstGeom>
        </p:spPr>
      </p:pic>
      <p:pic>
        <p:nvPicPr>
          <p:cNvPr id="28" name="Picture 27">
            <a:extLst>
              <a:ext uri="{FF2B5EF4-FFF2-40B4-BE49-F238E27FC236}">
                <a16:creationId xmlns:a16="http://schemas.microsoft.com/office/drawing/2014/main" id="{D9EDF753-F677-3254-AB95-7F634C428F7C}"/>
              </a:ext>
            </a:extLst>
          </p:cNvPr>
          <p:cNvPicPr>
            <a:picLocks noChangeAspect="1"/>
          </p:cNvPicPr>
          <p:nvPr/>
        </p:nvPicPr>
        <p:blipFill>
          <a:blip r:embed="rId8"/>
          <a:stretch>
            <a:fillRect/>
          </a:stretch>
        </p:blipFill>
        <p:spPr>
          <a:xfrm>
            <a:off x="4037118" y="2663783"/>
            <a:ext cx="2136005" cy="607603"/>
          </a:xfrm>
          <a:prstGeom prst="rect">
            <a:avLst/>
          </a:prstGeom>
        </p:spPr>
      </p:pic>
    </p:spTree>
    <p:extLst>
      <p:ext uri="{BB962C8B-B14F-4D97-AF65-F5344CB8AC3E}">
        <p14:creationId xmlns:p14="http://schemas.microsoft.com/office/powerpoint/2010/main" val="19597938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9" name="Picture 8">
            <a:extLst>
              <a:ext uri="{FF2B5EF4-FFF2-40B4-BE49-F238E27FC236}">
                <a16:creationId xmlns:a16="http://schemas.microsoft.com/office/drawing/2014/main" id="{BDF669C5-95B9-A9D3-58F1-C45AD4AC5140}"/>
              </a:ext>
            </a:extLst>
          </p:cNvPr>
          <p:cNvPicPr>
            <a:picLocks noChangeAspect="1"/>
          </p:cNvPicPr>
          <p:nvPr/>
        </p:nvPicPr>
        <p:blipFill>
          <a:blip r:embed="rId2"/>
          <a:stretch>
            <a:fillRect/>
          </a:stretch>
        </p:blipFill>
        <p:spPr>
          <a:xfrm>
            <a:off x="471479" y="914091"/>
            <a:ext cx="2147456" cy="544189"/>
          </a:xfrm>
          <a:prstGeom prst="rect">
            <a:avLst/>
          </a:prstGeom>
        </p:spPr>
      </p:pic>
      <p:pic>
        <p:nvPicPr>
          <p:cNvPr id="11" name="Picture 10">
            <a:extLst>
              <a:ext uri="{FF2B5EF4-FFF2-40B4-BE49-F238E27FC236}">
                <a16:creationId xmlns:a16="http://schemas.microsoft.com/office/drawing/2014/main" id="{C9068E44-62AF-3B42-989D-F6F07E5DBA71}"/>
              </a:ext>
            </a:extLst>
          </p:cNvPr>
          <p:cNvPicPr>
            <a:picLocks noChangeAspect="1"/>
          </p:cNvPicPr>
          <p:nvPr/>
        </p:nvPicPr>
        <p:blipFill>
          <a:blip r:embed="rId3"/>
          <a:stretch>
            <a:fillRect/>
          </a:stretch>
        </p:blipFill>
        <p:spPr>
          <a:xfrm>
            <a:off x="293775" y="1716402"/>
            <a:ext cx="2693696" cy="613565"/>
          </a:xfrm>
          <a:prstGeom prst="rect">
            <a:avLst/>
          </a:prstGeom>
        </p:spPr>
      </p:pic>
      <p:pic>
        <p:nvPicPr>
          <p:cNvPr id="15" name="Picture 14">
            <a:extLst>
              <a:ext uri="{FF2B5EF4-FFF2-40B4-BE49-F238E27FC236}">
                <a16:creationId xmlns:a16="http://schemas.microsoft.com/office/drawing/2014/main" id="{21E76C04-9988-1B87-827A-6D827201A411}"/>
              </a:ext>
            </a:extLst>
          </p:cNvPr>
          <p:cNvPicPr>
            <a:picLocks noChangeAspect="1"/>
          </p:cNvPicPr>
          <p:nvPr/>
        </p:nvPicPr>
        <p:blipFill>
          <a:blip r:embed="rId4"/>
          <a:stretch>
            <a:fillRect/>
          </a:stretch>
        </p:blipFill>
        <p:spPr>
          <a:xfrm>
            <a:off x="263235" y="2612209"/>
            <a:ext cx="3041940" cy="436121"/>
          </a:xfrm>
          <a:prstGeom prst="rect">
            <a:avLst/>
          </a:prstGeom>
        </p:spPr>
      </p:pic>
      <p:pic>
        <p:nvPicPr>
          <p:cNvPr id="18" name="Picture 17">
            <a:extLst>
              <a:ext uri="{FF2B5EF4-FFF2-40B4-BE49-F238E27FC236}">
                <a16:creationId xmlns:a16="http://schemas.microsoft.com/office/drawing/2014/main" id="{4C1C418E-570B-75F8-3C43-7DA035119C2A}"/>
              </a:ext>
            </a:extLst>
          </p:cNvPr>
          <p:cNvPicPr>
            <a:picLocks noChangeAspect="1"/>
          </p:cNvPicPr>
          <p:nvPr/>
        </p:nvPicPr>
        <p:blipFill>
          <a:blip r:embed="rId5"/>
          <a:stretch>
            <a:fillRect/>
          </a:stretch>
        </p:blipFill>
        <p:spPr>
          <a:xfrm>
            <a:off x="265200" y="3257806"/>
            <a:ext cx="2056974" cy="377545"/>
          </a:xfrm>
          <a:prstGeom prst="rect">
            <a:avLst/>
          </a:prstGeom>
        </p:spPr>
      </p:pic>
      <p:pic>
        <p:nvPicPr>
          <p:cNvPr id="23" name="Picture 22">
            <a:extLst>
              <a:ext uri="{FF2B5EF4-FFF2-40B4-BE49-F238E27FC236}">
                <a16:creationId xmlns:a16="http://schemas.microsoft.com/office/drawing/2014/main" id="{EEDEBFA1-BA93-8941-9A27-767C5CBA440B}"/>
              </a:ext>
            </a:extLst>
          </p:cNvPr>
          <p:cNvPicPr>
            <a:picLocks noChangeAspect="1"/>
          </p:cNvPicPr>
          <p:nvPr/>
        </p:nvPicPr>
        <p:blipFill>
          <a:blip r:embed="rId6"/>
          <a:stretch>
            <a:fillRect/>
          </a:stretch>
        </p:blipFill>
        <p:spPr>
          <a:xfrm>
            <a:off x="262369" y="4160561"/>
            <a:ext cx="2422508" cy="820527"/>
          </a:xfrm>
          <a:prstGeom prst="rect">
            <a:avLst/>
          </a:prstGeom>
        </p:spPr>
      </p:pic>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pic>
        <p:nvPicPr>
          <p:cNvPr id="29" name="Picture 28">
            <a:extLst>
              <a:ext uri="{FF2B5EF4-FFF2-40B4-BE49-F238E27FC236}">
                <a16:creationId xmlns:a16="http://schemas.microsoft.com/office/drawing/2014/main" id="{97849BAD-0BA9-4282-BCD9-E2C9DFFA0474}"/>
              </a:ext>
            </a:extLst>
          </p:cNvPr>
          <p:cNvPicPr>
            <a:picLocks noChangeAspect="1"/>
          </p:cNvPicPr>
          <p:nvPr/>
        </p:nvPicPr>
        <p:blipFill>
          <a:blip r:embed="rId7"/>
          <a:stretch>
            <a:fillRect/>
          </a:stretch>
        </p:blipFill>
        <p:spPr>
          <a:xfrm>
            <a:off x="4037118" y="756325"/>
            <a:ext cx="3012400" cy="859719"/>
          </a:xfrm>
          <a:prstGeom prst="rect">
            <a:avLst/>
          </a:prstGeom>
        </p:spPr>
      </p:pic>
      <p:sp>
        <p:nvSpPr>
          <p:cNvPr id="30" name="TextBox 29">
            <a:extLst>
              <a:ext uri="{FF2B5EF4-FFF2-40B4-BE49-F238E27FC236}">
                <a16:creationId xmlns:a16="http://schemas.microsoft.com/office/drawing/2014/main" id="{FA96424E-B3F7-8961-DE2F-6D7D36DEAAEA}"/>
              </a:ext>
            </a:extLst>
          </p:cNvPr>
          <p:cNvSpPr txBox="1"/>
          <p:nvPr/>
        </p:nvSpPr>
        <p:spPr>
          <a:xfrm>
            <a:off x="4133850" y="167105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pic>
        <p:nvPicPr>
          <p:cNvPr id="32" name="Picture 31">
            <a:extLst>
              <a:ext uri="{FF2B5EF4-FFF2-40B4-BE49-F238E27FC236}">
                <a16:creationId xmlns:a16="http://schemas.microsoft.com/office/drawing/2014/main" id="{9B861A45-0A93-FF81-B822-42B33ABB817C}"/>
              </a:ext>
            </a:extLst>
          </p:cNvPr>
          <p:cNvPicPr>
            <a:picLocks noChangeAspect="1"/>
          </p:cNvPicPr>
          <p:nvPr/>
        </p:nvPicPr>
        <p:blipFill>
          <a:blip r:embed="rId8"/>
          <a:stretch>
            <a:fillRect/>
          </a:stretch>
        </p:blipFill>
        <p:spPr>
          <a:xfrm>
            <a:off x="4094057" y="1837823"/>
            <a:ext cx="1790950" cy="647790"/>
          </a:xfrm>
          <a:prstGeom prst="rect">
            <a:avLst/>
          </a:prstGeom>
        </p:spPr>
      </p:pic>
      <p:sp>
        <p:nvSpPr>
          <p:cNvPr id="33" name="TextBox 32">
            <a:extLst>
              <a:ext uri="{FF2B5EF4-FFF2-40B4-BE49-F238E27FC236}">
                <a16:creationId xmlns:a16="http://schemas.microsoft.com/office/drawing/2014/main" id="{9A655C1B-3E71-DF0C-D065-2D7A55AC411A}"/>
              </a:ext>
            </a:extLst>
          </p:cNvPr>
          <p:cNvSpPr txBox="1"/>
          <p:nvPr/>
        </p:nvSpPr>
        <p:spPr>
          <a:xfrm>
            <a:off x="4133850" y="250028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35" name="Picture 34">
            <a:extLst>
              <a:ext uri="{FF2B5EF4-FFF2-40B4-BE49-F238E27FC236}">
                <a16:creationId xmlns:a16="http://schemas.microsoft.com/office/drawing/2014/main" id="{73DB60E3-A22A-3C4F-4F20-1884AC875535}"/>
              </a:ext>
            </a:extLst>
          </p:cNvPr>
          <p:cNvPicPr>
            <a:picLocks noChangeAspect="1"/>
          </p:cNvPicPr>
          <p:nvPr/>
        </p:nvPicPr>
        <p:blipFill>
          <a:blip r:embed="rId9"/>
          <a:stretch>
            <a:fillRect/>
          </a:stretch>
        </p:blipFill>
        <p:spPr>
          <a:xfrm>
            <a:off x="4132157" y="2702394"/>
            <a:ext cx="1009791" cy="647790"/>
          </a:xfrm>
          <a:prstGeom prst="rect">
            <a:avLst/>
          </a:prstGeom>
        </p:spPr>
      </p:pic>
    </p:spTree>
    <p:extLst>
      <p:ext uri="{BB962C8B-B14F-4D97-AF65-F5344CB8AC3E}">
        <p14:creationId xmlns:p14="http://schemas.microsoft.com/office/powerpoint/2010/main" val="35547104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a:t>
            </a:r>
            <a:r>
              <a:rPr lang="en-US" sz="1200"/>
              <a:t>(continued)</a:t>
            </a:r>
            <a:endParaRPr lang="en-US" sz="1200" dirty="0"/>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sp>
        <p:nvSpPr>
          <p:cNvPr id="30" name="TextBox 29">
            <a:extLst>
              <a:ext uri="{FF2B5EF4-FFF2-40B4-BE49-F238E27FC236}">
                <a16:creationId xmlns:a16="http://schemas.microsoft.com/office/drawing/2014/main" id="{FA96424E-B3F7-8961-DE2F-6D7D36DEAAEA}"/>
              </a:ext>
            </a:extLst>
          </p:cNvPr>
          <p:cNvSpPr txBox="1"/>
          <p:nvPr/>
        </p:nvSpPr>
        <p:spPr>
          <a:xfrm>
            <a:off x="4133850" y="199490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sp>
        <p:nvSpPr>
          <p:cNvPr id="33" name="TextBox 32">
            <a:extLst>
              <a:ext uri="{FF2B5EF4-FFF2-40B4-BE49-F238E27FC236}">
                <a16:creationId xmlns:a16="http://schemas.microsoft.com/office/drawing/2014/main" id="{9A655C1B-3E71-DF0C-D065-2D7A55AC411A}"/>
              </a:ext>
            </a:extLst>
          </p:cNvPr>
          <p:cNvSpPr txBox="1"/>
          <p:nvPr/>
        </p:nvSpPr>
        <p:spPr>
          <a:xfrm>
            <a:off x="4133850" y="282413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5" name="Picture 4">
            <a:extLst>
              <a:ext uri="{FF2B5EF4-FFF2-40B4-BE49-F238E27FC236}">
                <a16:creationId xmlns:a16="http://schemas.microsoft.com/office/drawing/2014/main" id="{43031C77-5A66-DB75-A461-7AC4C2E6BA27}"/>
              </a:ext>
            </a:extLst>
          </p:cNvPr>
          <p:cNvPicPr>
            <a:picLocks noChangeAspect="1"/>
          </p:cNvPicPr>
          <p:nvPr/>
        </p:nvPicPr>
        <p:blipFill>
          <a:blip r:embed="rId2"/>
          <a:stretch>
            <a:fillRect/>
          </a:stretch>
        </p:blipFill>
        <p:spPr>
          <a:xfrm>
            <a:off x="397798" y="894531"/>
            <a:ext cx="2287079" cy="605403"/>
          </a:xfrm>
          <a:prstGeom prst="rect">
            <a:avLst/>
          </a:prstGeom>
        </p:spPr>
      </p:pic>
      <p:pic>
        <p:nvPicPr>
          <p:cNvPr id="8" name="Picture 7">
            <a:extLst>
              <a:ext uri="{FF2B5EF4-FFF2-40B4-BE49-F238E27FC236}">
                <a16:creationId xmlns:a16="http://schemas.microsoft.com/office/drawing/2014/main" id="{B3F99448-533E-38C8-7126-B2B2F62840DF}"/>
              </a:ext>
            </a:extLst>
          </p:cNvPr>
          <p:cNvPicPr>
            <a:picLocks noChangeAspect="1"/>
          </p:cNvPicPr>
          <p:nvPr/>
        </p:nvPicPr>
        <p:blipFill>
          <a:blip r:embed="rId3"/>
          <a:stretch>
            <a:fillRect/>
          </a:stretch>
        </p:blipFill>
        <p:spPr>
          <a:xfrm>
            <a:off x="397798" y="1719985"/>
            <a:ext cx="2362690" cy="637926"/>
          </a:xfrm>
          <a:prstGeom prst="rect">
            <a:avLst/>
          </a:prstGeom>
        </p:spPr>
      </p:pic>
      <p:pic>
        <p:nvPicPr>
          <p:cNvPr id="12" name="Picture 11">
            <a:extLst>
              <a:ext uri="{FF2B5EF4-FFF2-40B4-BE49-F238E27FC236}">
                <a16:creationId xmlns:a16="http://schemas.microsoft.com/office/drawing/2014/main" id="{080712EA-930C-54A2-A651-A021B66FB11E}"/>
              </a:ext>
            </a:extLst>
          </p:cNvPr>
          <p:cNvPicPr>
            <a:picLocks noChangeAspect="1"/>
          </p:cNvPicPr>
          <p:nvPr/>
        </p:nvPicPr>
        <p:blipFill>
          <a:blip r:embed="rId4"/>
          <a:stretch>
            <a:fillRect/>
          </a:stretch>
        </p:blipFill>
        <p:spPr>
          <a:xfrm>
            <a:off x="262369" y="2566868"/>
            <a:ext cx="2674832" cy="459315"/>
          </a:xfrm>
          <a:prstGeom prst="rect">
            <a:avLst/>
          </a:prstGeom>
        </p:spPr>
      </p:pic>
      <p:pic>
        <p:nvPicPr>
          <p:cNvPr id="16" name="Picture 15">
            <a:extLst>
              <a:ext uri="{FF2B5EF4-FFF2-40B4-BE49-F238E27FC236}">
                <a16:creationId xmlns:a16="http://schemas.microsoft.com/office/drawing/2014/main" id="{3542DF67-D364-555C-1C09-FE470FCD9397}"/>
              </a:ext>
            </a:extLst>
          </p:cNvPr>
          <p:cNvPicPr>
            <a:picLocks noChangeAspect="1"/>
          </p:cNvPicPr>
          <p:nvPr/>
        </p:nvPicPr>
        <p:blipFill>
          <a:blip r:embed="rId5"/>
          <a:stretch>
            <a:fillRect/>
          </a:stretch>
        </p:blipFill>
        <p:spPr>
          <a:xfrm>
            <a:off x="280168" y="3261975"/>
            <a:ext cx="1978121" cy="365593"/>
          </a:xfrm>
          <a:prstGeom prst="rect">
            <a:avLst/>
          </a:prstGeom>
        </p:spPr>
      </p:pic>
      <p:pic>
        <p:nvPicPr>
          <p:cNvPr id="20" name="Picture 19">
            <a:extLst>
              <a:ext uri="{FF2B5EF4-FFF2-40B4-BE49-F238E27FC236}">
                <a16:creationId xmlns:a16="http://schemas.microsoft.com/office/drawing/2014/main" id="{500E93B7-6212-6569-B4B6-E19CE80BA4E2}"/>
              </a:ext>
            </a:extLst>
          </p:cNvPr>
          <p:cNvPicPr>
            <a:picLocks noChangeAspect="1"/>
          </p:cNvPicPr>
          <p:nvPr/>
        </p:nvPicPr>
        <p:blipFill>
          <a:blip r:embed="rId6"/>
          <a:stretch>
            <a:fillRect/>
          </a:stretch>
        </p:blipFill>
        <p:spPr>
          <a:xfrm>
            <a:off x="262369" y="4134870"/>
            <a:ext cx="3426338" cy="469192"/>
          </a:xfrm>
          <a:prstGeom prst="rect">
            <a:avLst/>
          </a:prstGeom>
        </p:spPr>
      </p:pic>
      <p:sp>
        <p:nvSpPr>
          <p:cNvPr id="24" name="TextBox 23">
            <a:extLst>
              <a:ext uri="{FF2B5EF4-FFF2-40B4-BE49-F238E27FC236}">
                <a16:creationId xmlns:a16="http://schemas.microsoft.com/office/drawing/2014/main" id="{793EB614-60AA-4D2A-B2C7-50A754EBE3A6}"/>
              </a:ext>
            </a:extLst>
          </p:cNvPr>
          <p:cNvSpPr txBox="1"/>
          <p:nvPr/>
        </p:nvSpPr>
        <p:spPr>
          <a:xfrm>
            <a:off x="221286" y="4537232"/>
            <a:ext cx="457200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00" dirty="0"/>
              <a:t>Summing them:</a:t>
            </a:r>
          </a:p>
        </p:txBody>
      </p:sp>
      <p:pic>
        <p:nvPicPr>
          <p:cNvPr id="27" name="Picture 26">
            <a:extLst>
              <a:ext uri="{FF2B5EF4-FFF2-40B4-BE49-F238E27FC236}">
                <a16:creationId xmlns:a16="http://schemas.microsoft.com/office/drawing/2014/main" id="{4EF058ED-A909-F617-F005-8EE080B83DAD}"/>
              </a:ext>
            </a:extLst>
          </p:cNvPr>
          <p:cNvPicPr>
            <a:picLocks noChangeAspect="1"/>
          </p:cNvPicPr>
          <p:nvPr/>
        </p:nvPicPr>
        <p:blipFill>
          <a:blip r:embed="rId7"/>
          <a:stretch>
            <a:fillRect/>
          </a:stretch>
        </p:blipFill>
        <p:spPr>
          <a:xfrm>
            <a:off x="1290539" y="4635085"/>
            <a:ext cx="618491" cy="354281"/>
          </a:xfrm>
          <a:prstGeom prst="rect">
            <a:avLst/>
          </a:prstGeom>
        </p:spPr>
      </p:pic>
      <p:pic>
        <p:nvPicPr>
          <p:cNvPr id="31" name="Picture 30">
            <a:extLst>
              <a:ext uri="{FF2B5EF4-FFF2-40B4-BE49-F238E27FC236}">
                <a16:creationId xmlns:a16="http://schemas.microsoft.com/office/drawing/2014/main" id="{6043A256-7F94-65A5-EDD2-00E7AD44FE28}"/>
              </a:ext>
            </a:extLst>
          </p:cNvPr>
          <p:cNvPicPr>
            <a:picLocks noChangeAspect="1"/>
          </p:cNvPicPr>
          <p:nvPr/>
        </p:nvPicPr>
        <p:blipFill>
          <a:blip r:embed="rId8"/>
          <a:stretch>
            <a:fillRect/>
          </a:stretch>
        </p:blipFill>
        <p:spPr>
          <a:xfrm>
            <a:off x="4058900" y="753482"/>
            <a:ext cx="2589550" cy="1128941"/>
          </a:xfrm>
          <a:prstGeom prst="rect">
            <a:avLst/>
          </a:prstGeom>
        </p:spPr>
      </p:pic>
      <p:pic>
        <p:nvPicPr>
          <p:cNvPr id="36" name="Picture 35">
            <a:extLst>
              <a:ext uri="{FF2B5EF4-FFF2-40B4-BE49-F238E27FC236}">
                <a16:creationId xmlns:a16="http://schemas.microsoft.com/office/drawing/2014/main" id="{B2047AC9-6B16-ABF2-0AC0-E71AB5B20851}"/>
              </a:ext>
            </a:extLst>
          </p:cNvPr>
          <p:cNvPicPr>
            <a:picLocks noChangeAspect="1"/>
          </p:cNvPicPr>
          <p:nvPr/>
        </p:nvPicPr>
        <p:blipFill>
          <a:blip r:embed="rId9"/>
          <a:stretch>
            <a:fillRect/>
          </a:stretch>
        </p:blipFill>
        <p:spPr>
          <a:xfrm>
            <a:off x="4058900" y="2148791"/>
            <a:ext cx="1695687" cy="600159"/>
          </a:xfrm>
          <a:prstGeom prst="rect">
            <a:avLst/>
          </a:prstGeom>
        </p:spPr>
      </p:pic>
      <p:pic>
        <p:nvPicPr>
          <p:cNvPr id="38" name="Picture 37">
            <a:extLst>
              <a:ext uri="{FF2B5EF4-FFF2-40B4-BE49-F238E27FC236}">
                <a16:creationId xmlns:a16="http://schemas.microsoft.com/office/drawing/2014/main" id="{1BA56DB0-0F74-27D1-BF9B-525FF79E6D67}"/>
              </a:ext>
            </a:extLst>
          </p:cNvPr>
          <p:cNvPicPr>
            <a:picLocks noChangeAspect="1"/>
          </p:cNvPicPr>
          <p:nvPr/>
        </p:nvPicPr>
        <p:blipFill>
          <a:blip r:embed="rId10"/>
          <a:stretch>
            <a:fillRect/>
          </a:stretch>
        </p:blipFill>
        <p:spPr>
          <a:xfrm>
            <a:off x="4136860" y="2978023"/>
            <a:ext cx="581885" cy="481312"/>
          </a:xfrm>
          <a:prstGeom prst="rect">
            <a:avLst/>
          </a:prstGeom>
        </p:spPr>
      </p:pic>
      <p:sp>
        <p:nvSpPr>
          <p:cNvPr id="39" name="TextBox 38">
            <a:extLst>
              <a:ext uri="{FF2B5EF4-FFF2-40B4-BE49-F238E27FC236}">
                <a16:creationId xmlns:a16="http://schemas.microsoft.com/office/drawing/2014/main" id="{B7BD2446-8D36-7A4B-894F-B46EB9D9381C}"/>
              </a:ext>
            </a:extLst>
          </p:cNvPr>
          <p:cNvSpPr txBox="1"/>
          <p:nvPr/>
        </p:nvSpPr>
        <p:spPr>
          <a:xfrm>
            <a:off x="4133850" y="3418034"/>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Final Results:</a:t>
            </a:r>
          </a:p>
        </p:txBody>
      </p:sp>
      <p:pic>
        <p:nvPicPr>
          <p:cNvPr id="41" name="Picture 40">
            <a:extLst>
              <a:ext uri="{FF2B5EF4-FFF2-40B4-BE49-F238E27FC236}">
                <a16:creationId xmlns:a16="http://schemas.microsoft.com/office/drawing/2014/main" id="{09935587-3CFC-FBFC-D88B-196B6E5F4572}"/>
              </a:ext>
            </a:extLst>
          </p:cNvPr>
          <p:cNvPicPr>
            <a:picLocks noChangeAspect="1"/>
          </p:cNvPicPr>
          <p:nvPr/>
        </p:nvPicPr>
        <p:blipFill>
          <a:blip r:embed="rId11"/>
          <a:stretch>
            <a:fillRect/>
          </a:stretch>
        </p:blipFill>
        <p:spPr>
          <a:xfrm>
            <a:off x="5187935" y="3294149"/>
            <a:ext cx="2530841" cy="1732562"/>
          </a:xfrm>
          <a:prstGeom prst="rect">
            <a:avLst/>
          </a:prstGeom>
        </p:spPr>
      </p:pic>
    </p:spTree>
    <p:extLst>
      <p:ext uri="{BB962C8B-B14F-4D97-AF65-F5344CB8AC3E}">
        <p14:creationId xmlns:p14="http://schemas.microsoft.com/office/powerpoint/2010/main" val="11433751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FF517BFA-F21C-973B-96D7-6D824CA2A8CF}"/>
              </a:ext>
            </a:extLst>
          </p:cNvPr>
          <p:cNvPicPr>
            <a:picLocks noChangeAspect="1"/>
          </p:cNvPicPr>
          <p:nvPr/>
        </p:nvPicPr>
        <p:blipFill>
          <a:blip r:embed="rId3"/>
          <a:stretch>
            <a:fillRect/>
          </a:stretch>
        </p:blipFill>
        <p:spPr>
          <a:xfrm>
            <a:off x="106791" y="533262"/>
            <a:ext cx="3982006" cy="695422"/>
          </a:xfrm>
          <a:prstGeom prst="rect">
            <a:avLst/>
          </a:prstGeom>
        </p:spPr>
      </p:pic>
      <p:sp>
        <p:nvSpPr>
          <p:cNvPr id="6" name="TextBox 5">
            <a:extLst>
              <a:ext uri="{FF2B5EF4-FFF2-40B4-BE49-F238E27FC236}">
                <a16:creationId xmlns:a16="http://schemas.microsoft.com/office/drawing/2014/main" id="{CCEB6788-8F6E-CDEE-CF0A-6C030467D5DC}"/>
              </a:ext>
            </a:extLst>
          </p:cNvPr>
          <p:cNvSpPr txBox="1"/>
          <p:nvPr/>
        </p:nvSpPr>
        <p:spPr>
          <a:xfrm>
            <a:off x="180109" y="1309255"/>
            <a:ext cx="8857100"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The issue of "dead neurons" in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(Rectified Linear Unit) activation functions occurs when a neuron outputs zero for all inputs due to the negative side of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function. This causes the gradients to be zero, preventing those neurons from updating their weights during backpropagation.</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However, this problem is often not significant in reality for several reasons: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Initialization and Input Distributions: When using proper weight initialization methods and appropriate input scaling, many neurons avoid falling into the dead zone, especially during the initial stages of training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Sparsity is Beneficial: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naturally introduces sparsity in the activations (many neurons output zero), which can be beneficial for efficiency and reducing overfitting. In practice, only a subset of neurons need to be active at any given time.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Large Networks with Many Neurons: In deep networks, the large number of neurons compensates for the few that may die. Even if some neurons produce zero outputs, others continue learning and can carry the forward propagation process.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Learning Rate Adjustments: Proper learning rate tuning ensures that neurons are less likely to become permanently inactive, as updates to weights can eventually lead neurons back into the active region.</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Overall, while dead neurons can occur, their impact is typically minimal due to careful design and training techniques. This is certainly an issue to be aware of us but in practice it is usually not a considerable difficulty to overcome</a:t>
            </a:r>
          </a:p>
        </p:txBody>
      </p:sp>
    </p:spTree>
    <p:extLst>
      <p:ext uri="{BB962C8B-B14F-4D97-AF65-F5344CB8AC3E}">
        <p14:creationId xmlns:p14="http://schemas.microsoft.com/office/powerpoint/2010/main" val="215311994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2528</TotalTime>
  <Words>2063</Words>
  <Application>Microsoft Office PowerPoint</Application>
  <PresentationFormat>On-screen Show (16:9)</PresentationFormat>
  <Paragraphs>131</Paragraphs>
  <Slides>23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Simple Light</vt:lpstr>
      <vt:lpstr>Assignment 2 Theory Problem Set DO NOT TAG</vt:lpstr>
      <vt:lpstr>Theory PS Q1. Must show your work for full credit. Feel free to add extra slides if needed. Question:</vt:lpstr>
      <vt:lpstr>Theory PS Q1. Must show your work for full credit. Feel free to add extra slides if needed. (continued) </vt:lpstr>
      <vt:lpstr>Theory PS Q1. Must show your work for full credit. Feel free to add extra slides if needed. (continued) </vt:lpstr>
      <vt:lpstr>Theory PS Q2. Must show your work for full credit. Feel free to add extra slides if needed.</vt:lpstr>
      <vt:lpstr>Theory PS Q2. Must show your work for full credit. Feel free to add extra slides if needed. (continued)</vt:lpstr>
      <vt:lpstr>Theory PS Q2. Must show your work for full credit. Feel free to add extra slides if needed. (continued)</vt:lpstr>
      <vt:lpstr>Theory PS Q2. Must show your work for full credit. Feel free to add extra slides if needed. (continued)</vt:lpstr>
      <vt:lpstr>Theory PS Q3. Feel free to add extra slides if needed. Question:</vt:lpstr>
      <vt:lpstr>Assignment 2 Paper Review DO NOT TAG</vt:lpstr>
      <vt:lpstr>Provide a short preview of the paper of your choice. I chose: “Taskonomy: Disentangling Task Transfer Learning" by Amir R. Zamir et al  The paper "Taskonomy: Disentangling Task Transfer Learning" by Amir R. Zamir et al. (2018) introduces a novel framework for understanding task transferability in computer vision. Its main contribution is the creation of a comprehensive task transfer hierarchy, which maps how well various vision tasks (e.g., surface normal estimation, depth prediction, and object classification) transfer knowledge to each other. By constructing a large-scale dataset of 26 tasks, the authors empirically demonstrate that certain tasks act as better feature extractors and are more suitable for transfer learning. For example, low-level tasks like depth estimation transfer better to related tasks than high-level tasks like object classification.  One of the key strengths of this paper was that it was truly groundbreaking and had a significant impact on multi-task and transfer learning research in computer vision. Its systematic approach and the introduction of the task affinity map were a significant advancement, offering a clear, data-driven approach to identifying optimal task transfer pairs. And the large dataset built specifically for multiple vision tasks ensured that the results are generalizable across many computer vision problems. However, the framework does have some weaknesses. It might oversimplify task relationships by assuming that transferability is uniform across datasets and architectures, ignoring task-specific nuances that could affect transferability in different contexts. Also, the paper focuses on just visual task. How do we know if these findings extend to non-visual domains, which could benefit from similar task transfer insights? The paper opens the door to more research.  This latter point is my biggest takeaway. What does this say about all machine learning tasks? How many other areas can generic training create benefit for unrelated futures tasks. We are already seeing this take place in the NLP space where foundation models are created, doing the heavy lifting for models that are later finetuned for more specific use cases. I think it also makes us ask us about ourselves and learning in general. Are we as humans learning tasks that better prepare us for future tasks that only share cursory characteristics?  </vt:lpstr>
      <vt:lpstr>Paper specific Q1. Feel free to add extra slides if needed. Question: Do the task pairs with stronger arrows (better transfer) make sense in terms of why they would transfer better? Pick one positive pair (with good transfer) and one negative pair (with bad transfer) and conjecture why it might be the case. Note that there are several types of features in deep learning, including low-level (e.g. edges), mid-level (components), and high-level (abstract concepts and classification layer) that you might reason about.  </vt:lpstr>
      <vt:lpstr>Paper specific Q2. Feel free to add extra slides if needed.</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Kevin McCarville</cp:lastModifiedBy>
  <cp:revision>32</cp:revision>
  <dcterms:modified xsi:type="dcterms:W3CDTF">2024-09-16T07:21:24Z</dcterms:modified>
</cp:coreProperties>
</file>