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66" r:id="rId3"/>
    <p:sldId id="275" r:id="rId4"/>
    <p:sldId id="276" r:id="rId5"/>
    <p:sldId id="267" r:id="rId6"/>
    <p:sldId id="277" r:id="rId7"/>
    <p:sldId id="278" r:id="rId8"/>
    <p:sldId id="279" r:id="rId9"/>
    <p:sldId id="274" r:id="rId10"/>
    <p:sldId id="270" r:id="rId11"/>
    <p:sldId id="271" r:id="rId12"/>
    <p:sldId id="272" r:id="rId13"/>
    <p:sldId id="273" r:id="rId14"/>
    <p:sldId id="268" r:id="rId15"/>
    <p:sldId id="257" r:id="rId16"/>
    <p:sldId id="258" r:id="rId17"/>
    <p:sldId id="259" r:id="rId18"/>
    <p:sldId id="260" r:id="rId19"/>
    <p:sldId id="261" r:id="rId20"/>
    <p:sldId id="262" r:id="rId21"/>
    <p:sldId id="263" r:id="rId22"/>
    <p:sldId id="264" r:id="rId23"/>
    <p:sldId id="265" r:id="rId2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41"/>
    <p:restoredTop sz="94384"/>
  </p:normalViewPr>
  <p:slideViewPr>
    <p:cSldViewPr snapToGrid="0">
      <p:cViewPr varScale="1">
        <p:scale>
          <a:sx n="78" d="100"/>
          <a:sy n="78" d="100"/>
        </p:scale>
        <p:origin x="5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7314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5.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normAutofit/>
          </a:bodyPr>
          <a:lstStyle/>
          <a:p>
            <a:r>
              <a:rPr lang="en-US" sz="4000" dirty="0"/>
              <a:t>Assignment 2 Theory Problem Set</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D5AD7BBB-3130-97FC-EB11-7D04ABACAC49}"/>
              </a:ext>
            </a:extLst>
          </p:cNvPr>
          <p:cNvSpPr>
            <a:spLocks noGrp="1"/>
          </p:cNvSpPr>
          <p:nvPr>
            <p:ph type="body" sz="quarter" idx="1"/>
          </p:nvPr>
        </p:nvSpPr>
        <p:spPr/>
        <p:txBody>
          <a:bodyPr/>
          <a:lstStyle/>
          <a:p>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a:t>
            </a:r>
            <a:r>
              <a:rPr lang="en-US" sz="4000" dirty="0"/>
              <a:t>2</a:t>
            </a:r>
            <a:r>
              <a:rPr sz="4000" dirty="0"/>
              <a:t> </a:t>
            </a:r>
            <a:r>
              <a:rPr lang="en-US" sz="4000" dirty="0"/>
              <a:t>Paper Review</a:t>
            </a:r>
            <a:br>
              <a:rPr lang="en-US" sz="4000" dirty="0"/>
            </a:br>
            <a:r>
              <a:rPr lang="en-US" sz="2400" b="1" dirty="0">
                <a:solidFill>
                  <a:srgbClr val="FF0000"/>
                </a:solidFill>
              </a:rPr>
              <a:t>DO NOT TAG</a:t>
            </a:r>
            <a:endParaRPr sz="2400" b="1" dirty="0">
              <a:solidFill>
                <a:srgbClr val="FF0000"/>
              </a:solidFill>
            </a:endParaRPr>
          </a:p>
        </p:txBody>
      </p:sp>
    </p:spTree>
    <p:extLst>
      <p:ext uri="{BB962C8B-B14F-4D97-AF65-F5344CB8AC3E}">
        <p14:creationId xmlns:p14="http://schemas.microsoft.com/office/powerpoint/2010/main" val="4138866570"/>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Provide a short preview of the paper of your choice.</a:t>
            </a:r>
            <a:br>
              <a:rPr lang="en-US" sz="1200" dirty="0"/>
            </a:br>
            <a:r>
              <a:rPr lang="en-US" sz="1200" dirty="0"/>
              <a:t>I chose: “</a:t>
            </a:r>
            <a:r>
              <a:rPr lang="en-US" sz="1200" dirty="0" err="1"/>
              <a:t>Taskonomy</a:t>
            </a:r>
            <a:r>
              <a:rPr lang="en-US" sz="1200" dirty="0"/>
              <a:t>: Disentangling Task Transfer Learning" by Amir R. Zamir et al</a:t>
            </a:r>
            <a:br>
              <a:rPr lang="en-US" sz="1200" dirty="0"/>
            </a:br>
            <a:br>
              <a:rPr lang="en-US" sz="1200" dirty="0"/>
            </a:br>
            <a:r>
              <a:rPr lang="en-US" sz="1000" dirty="0"/>
              <a:t>The paper </a:t>
            </a:r>
            <a:r>
              <a:rPr lang="en-US" sz="1000" i="1" dirty="0"/>
              <a:t>"</a:t>
            </a:r>
            <a:r>
              <a:rPr lang="en-US" sz="1000" i="1" dirty="0" err="1"/>
              <a:t>Taskonomy</a:t>
            </a:r>
            <a:r>
              <a:rPr lang="en-US" sz="1000" i="1" dirty="0"/>
              <a:t>: Disentangling Task Transfer Learning"</a:t>
            </a:r>
            <a:r>
              <a:rPr lang="en-US" sz="1000" dirty="0"/>
              <a:t> by Amir R. Zamir et al. (2018) introduces a novel framework for understanding task transferability in computer vision. Its main contribution is the creation of a comprehensive task transfer hierarchy, which maps how well various vision tasks (e.g., surface normal estimation, depth prediction, and object classification) transfer knowledge to each other. By constructing a large-scale dataset of 26 tasks, the authors empirically demonstrate that certain tasks act as better feature extractors and are more suitable for transfer learning. For example, low-level tasks like depth estimation transfer better to related tasks than high-level tasks like object classification.</a:t>
            </a:r>
            <a:br>
              <a:rPr lang="en-US" sz="1000" dirty="0"/>
            </a:br>
            <a:br>
              <a:rPr lang="en-US" sz="1000" dirty="0"/>
            </a:br>
            <a:r>
              <a:rPr lang="en-US" sz="1000" dirty="0"/>
              <a:t>One of the key strengths of this paper was that it was truly groundbreaking and had a significant impact on multi-task and transfer learning research in computer vision. Its systematic approach and the introduction of the task affinity map were a significant advancement, offering a clear, data-driven approach to identifying optimal task transfer pairs. And the large dataset built specifically for multiple vision tasks ensured that the results are generalizable across many computer vision problems. However, the framework does have some weaknesses. It might oversimplify task relationships by assuming that transferability is uniform across datasets and architectures, ignoring task-specific nuances that could affect transferability in different contexts. Also, the paper focuses on just visual task. How do we know if these findings extend to non-visual domains, which could benefit from similar task transfer insights? The paper opens the door to more research.</a:t>
            </a:r>
            <a:br>
              <a:rPr lang="en-US" sz="1000" dirty="0"/>
            </a:br>
            <a:br>
              <a:rPr lang="en-US" sz="1000" dirty="0"/>
            </a:br>
            <a:r>
              <a:rPr lang="en-US" sz="1000" dirty="0"/>
              <a:t>This latter point is my biggest takeaway. What does this say about all machine learning tasks? How many other areas can generic training create benefit for unrelated futures tasks. We are already seeing this take place in the NLP space where foundation models are created, doing the heavy lifting for models that are later finetuned for more specific use cases. I think it also makes us ask us about ourselves and learning in general. Are we as humans learning tasks that better prepare us for future tasks that only share cursory characteristics? </a:t>
            </a:r>
            <a:br>
              <a:rPr lang="en-US" sz="1000" dirty="0"/>
            </a:br>
            <a:endParaRPr lang="en-US" sz="1200" dirty="0"/>
          </a:p>
        </p:txBody>
      </p:sp>
    </p:spTree>
    <p:extLst>
      <p:ext uri="{BB962C8B-B14F-4D97-AF65-F5344CB8AC3E}">
        <p14:creationId xmlns:p14="http://schemas.microsoft.com/office/powerpoint/2010/main" val="298382879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Q1. Feel free to add extra slides if needed.</a:t>
            </a:r>
            <a:br>
              <a:rPr lang="en-US" sz="1200" dirty="0"/>
            </a:br>
            <a:r>
              <a:rPr lang="en-US" sz="1200" dirty="0"/>
              <a:t>Question:</a:t>
            </a:r>
            <a:br>
              <a:rPr lang="en-US" sz="1200" dirty="0"/>
            </a:br>
            <a:r>
              <a:rPr lang="en-US" sz="1200" dirty="0"/>
              <a:t>Do the task pairs with stronger arrows (better transfer) make sense in terms of why they would transfer better? Pick one positive pair (with good transfer) and one negative pair (with bad transfer) and conjecture why it might be the case. Note that there are several types of features in deep learning, including low-level (e.g. edges), mid-level (components), and high-level (abstract concepts and classification layer) that you might reason about.</a:t>
            </a:r>
            <a:br>
              <a:rPr lang="en-US" sz="1200" dirty="0"/>
            </a:br>
            <a:br>
              <a:rPr lang="en-US" sz="1200" dirty="0"/>
            </a:br>
            <a:r>
              <a:rPr lang="en-US" sz="1000" dirty="0"/>
              <a:t>In </a:t>
            </a:r>
            <a:r>
              <a:rPr lang="en-US" sz="1000" dirty="0" err="1"/>
              <a:t>Taskonomy</a:t>
            </a:r>
            <a:r>
              <a:rPr lang="en-US" sz="1000" dirty="0"/>
              <a:t>: Disentangling Task Transfer Learning, the paper explores how well different tasks in computer vision transfer knowledge to each other, and the strength of these transfers often makes sense based on the types of information each task processes. For example, a strong pair is depth estimation to surface normal prediction. Depth estimation is about understanding the 3D shape and distance of objects in a scene, which is very similar to surface normal prediction, a task that involves figuring out the direction each surface in the scene is facing. Both of these tasks rely on similar types of information, such as the edges and shapes of objects, making the features learned from one task (depth estimation) useful for the other (surface </a:t>
            </a:r>
            <a:r>
              <a:rPr lang="en-US" sz="1000" dirty="0" err="1"/>
              <a:t>normals</a:t>
            </a:r>
            <a:r>
              <a:rPr lang="en-US" sz="1000" dirty="0"/>
              <a:t>). The overlap in what they need to "see" in an image explains why the transfer between these two tasks works well. They are both trying to identify features that are similar in that they are both “low-level” as opposed to higher level abstract characteristics.</a:t>
            </a:r>
            <a:br>
              <a:rPr lang="en-US" sz="1000" dirty="0"/>
            </a:br>
            <a:br>
              <a:rPr lang="en-US" sz="1000" dirty="0"/>
            </a:br>
            <a:r>
              <a:rPr lang="en-US" sz="1000" dirty="0"/>
              <a:t>On the other hand, there are some tasks that don’t transfer well. A good example is object classification to depth estimation. Object classification is about recognizing and labeling objects (like determining if something is a cat or a chair), which involves understanding high-level, abstract information like shapes and textures. This type of task relies on the final, more semantic layers of a neural network, which are good for recognizing entire objects but not great at understanding their 3D structure. In contrast, depth estimation needs detailed information about the geometry of objects, like where their edges are and how far away they are from the camera. The high-level features used for object classification don’t help with the fine-grained, low-level details needed for depth estimation. That’s why transferring knowledge from object classification to depth estimation doesn’t work well—the two tasks focus on very different kinds of information. This mismatch between abstract object recognition and detailed geometric understanding explains the weak transferability between these tasks.</a:t>
            </a:r>
            <a:br>
              <a:rPr lang="en-US" sz="1000" dirty="0"/>
            </a:br>
            <a:r>
              <a:rPr lang="en-US" sz="1000" dirty="0"/>
              <a:t>These observations make intuitive sense to human understanding in terms of what tasks would and would not be transferable.</a:t>
            </a:r>
            <a:br>
              <a:rPr lang="en-US" sz="1000" dirty="0"/>
            </a:br>
            <a:br>
              <a:rPr lang="en-US" sz="1000" dirty="0"/>
            </a:br>
            <a:br>
              <a:rPr lang="en-US" sz="1200" dirty="0"/>
            </a:br>
            <a:br>
              <a:rPr lang="en-US" sz="1200" dirty="0"/>
            </a:br>
            <a:endParaRPr lang="en-US" sz="1200" dirty="0"/>
          </a:p>
        </p:txBody>
      </p:sp>
    </p:spTree>
    <p:extLst>
      <p:ext uri="{BB962C8B-B14F-4D97-AF65-F5344CB8AC3E}">
        <p14:creationId xmlns:p14="http://schemas.microsoft.com/office/powerpoint/2010/main" val="214496482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fontScale="90000"/>
          </a:bodyPr>
          <a:lstStyle/>
          <a:p>
            <a:r>
              <a:rPr lang="en-US" sz="1200" dirty="0"/>
              <a:t>Paper specific Q2. Feel free to add extra slides if needed.</a:t>
            </a:r>
            <a:br>
              <a:rPr lang="en-US" sz="1200" dirty="0"/>
            </a:br>
            <a:r>
              <a:rPr lang="en-US" sz="1200" dirty="0"/>
              <a:t>Question:</a:t>
            </a:r>
            <a:br>
              <a:rPr lang="en-US" sz="1200" dirty="0"/>
            </a:br>
            <a:r>
              <a:rPr lang="en-US" sz="1200" dirty="0"/>
              <a:t>What does this say in terms of practical usage of deep learning across tasks? How might we use this information to guess where to transfer from if we have a new target task?</a:t>
            </a:r>
            <a:br>
              <a:rPr lang="en-US" sz="1200" dirty="0"/>
            </a:br>
            <a:br>
              <a:rPr lang="en-US" sz="1200" dirty="0"/>
            </a:br>
            <a:r>
              <a:rPr lang="en-US" sz="1200" dirty="0"/>
              <a:t>The insights from the paper have practical implications for how we approach deep learning across different tasks. Essentially, if we understand how tasks are related, we can make smarter decisions about which tasks to transfer knowledge from when working on a new task. For instance, if our new task involves understanding the 3D structure of a scene, we should look to transfer from tasks that deal with similar low-level geometric information like depth estimation or surface normal prediction. These tasks rely on the same types of features, like object edges and surface orientations, which are highly relevant for other tasks involving 3D spatial understanding.</a:t>
            </a:r>
            <a:br>
              <a:rPr lang="en-US" sz="1200" dirty="0"/>
            </a:br>
            <a:br>
              <a:rPr lang="en-US" sz="1200" dirty="0"/>
            </a:br>
            <a:r>
              <a:rPr lang="en-US" sz="1200" dirty="0"/>
              <a:t>On the flip side, if our target task is more abstract, like recognizing objects (identifying cars, trees, etc.), transferring knowledge from a task that focuses on geometry won’t be very helpful. Object classification relies on high-level, abstract features, like shapes and textures, which aren’t as useful for tasks that depend on detailed spatial relationships. So, if our target task requires abstract understanding, we should look to transfer from similar tasks that also focus on high-level features, such as other object classification tasks or scene understanding.</a:t>
            </a:r>
            <a:br>
              <a:rPr lang="en-US" sz="1200" dirty="0"/>
            </a:br>
            <a:br>
              <a:rPr lang="en-US" sz="1200" dirty="0"/>
            </a:br>
            <a:r>
              <a:rPr lang="en-US" sz="1200" dirty="0"/>
              <a:t>In practice, this means we need to think about the type of information a task relies on. Is it dependent on low-level, mid-level, or high-level features. And then we can choose a source task that has learned similar information. If our new task is low-level, like predicting edges or surface </a:t>
            </a:r>
            <a:r>
              <a:rPr lang="en-US" sz="1200" dirty="0" err="1"/>
              <a:t>normals</a:t>
            </a:r>
            <a:r>
              <a:rPr lang="en-US" sz="1200" dirty="0"/>
              <a:t>, we should transfer from tasks that also deal with geometry. But if it's a high-level task, like classifying objects or understanding the overall scene, we should transfer from tasks that have learned abstract, semantic features. By understanding these task relationships, we can save time and resources by pretraining our models on the most relevant tasks, improving performance in our new task without needing to start from scratch.</a:t>
            </a:r>
            <a:br>
              <a:rPr lang="en-US" sz="1200" dirty="0"/>
            </a:br>
            <a:br>
              <a:rPr lang="en-US" sz="1200" dirty="0"/>
            </a:br>
            <a:r>
              <a:rPr lang="en-US" sz="1200" dirty="0"/>
              <a:t>It can also help us set expectations. Some tasks are more amendable to transfer learning than others as shown in the paper. This can help us save time and resources directing transfer learning where it is most likely to achieve fruitful results.</a:t>
            </a:r>
            <a:br>
              <a:rPr lang="en-US" sz="1200" dirty="0"/>
            </a:br>
            <a:br>
              <a:rPr lang="en-US" sz="1200" dirty="0"/>
            </a:br>
            <a:endParaRPr lang="en-US" sz="1200" dirty="0"/>
          </a:p>
        </p:txBody>
      </p:sp>
      <p:sp>
        <p:nvSpPr>
          <p:cNvPr id="3" name="TextBox 2">
            <a:extLst>
              <a:ext uri="{FF2B5EF4-FFF2-40B4-BE49-F238E27FC236}">
                <a16:creationId xmlns:a16="http://schemas.microsoft.com/office/drawing/2014/main" id="{6185D7DF-E660-306D-862D-FB5A23053627}"/>
              </a:ext>
            </a:extLst>
          </p:cNvPr>
          <p:cNvSpPr txBox="1"/>
          <p:nvPr/>
        </p:nvSpPr>
        <p:spPr>
          <a:xfrm>
            <a:off x="874643" y="254442"/>
            <a:ext cx="6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623186423"/>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lang="en-US" dirty="0"/>
              <a:t>Assignment 2 Writeup</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652347F6-5BA3-B44D-8483-684606466FE4}"/>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98487101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5A821E7D-C53E-F043-BC5A-9F55580F9E25}"/>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Part-1 </a:t>
            </a:r>
            <a:r>
              <a:rPr lang="en-US" dirty="0" err="1"/>
              <a:t>ConvNet</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body" sz="quarter" idx="1"/>
          </p:nvPr>
        </p:nvSpPr>
        <p:spPr>
          <a:xfrm>
            <a:off x="311699" y="229021"/>
            <a:ext cx="8520602" cy="847800"/>
          </a:xfrm>
          <a:prstGeom prst="rect">
            <a:avLst/>
          </a:prstGeom>
        </p:spPr>
        <p:txBody>
          <a:bodyPr/>
          <a:lstStyle>
            <a:lvl1pPr marL="0" indent="0">
              <a:spcBef>
                <a:spcPts val="1600"/>
              </a:spcBef>
              <a:buSzTx/>
              <a:buNone/>
            </a:lvl1pPr>
          </a:lstStyle>
          <a:p>
            <a:r>
              <a:rPr dirty="0"/>
              <a:t>Put your </a:t>
            </a:r>
            <a:r>
              <a:rPr lang="en-US" dirty="0"/>
              <a:t>training</a:t>
            </a:r>
            <a:r>
              <a:rPr dirty="0"/>
              <a:t> curve here:</a:t>
            </a:r>
          </a:p>
        </p:txBody>
      </p:sp>
      <p:pic>
        <p:nvPicPr>
          <p:cNvPr id="3" name="Picture 2">
            <a:extLst>
              <a:ext uri="{FF2B5EF4-FFF2-40B4-BE49-F238E27FC236}">
                <a16:creationId xmlns:a16="http://schemas.microsoft.com/office/drawing/2014/main" id="{288B2406-37FB-552B-5C6F-98D08C064DF2}"/>
              </a:ext>
            </a:extLst>
          </p:cNvPr>
          <p:cNvPicPr>
            <a:picLocks noChangeAspect="1"/>
          </p:cNvPicPr>
          <p:nvPr/>
        </p:nvPicPr>
        <p:blipFill>
          <a:blip r:embed="rId2"/>
          <a:stretch>
            <a:fillRect/>
          </a:stretch>
        </p:blipFill>
        <p:spPr>
          <a:xfrm>
            <a:off x="2563585" y="1157384"/>
            <a:ext cx="4645479" cy="3539412"/>
          </a:xfrm>
          <a:prstGeom prst="rect">
            <a:avLst/>
          </a:prstGeo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E2C47EFE-090B-2A42-9A5D-960A511BE264}"/>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My CNN Model</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5;p15"/>
          <p:cNvSpPr txBox="1">
            <a:spLocks noGrp="1"/>
          </p:cNvSpPr>
          <p:nvPr>
            <p:ph type="body" sz="quarter" idx="1"/>
          </p:nvPr>
        </p:nvSpPr>
        <p:spPr>
          <a:xfrm>
            <a:off x="311699" y="111326"/>
            <a:ext cx="8520602" cy="847801"/>
          </a:xfrm>
          <a:prstGeom prst="rect">
            <a:avLst/>
          </a:prstGeom>
        </p:spPr>
        <p:txBody>
          <a:bodyPr/>
          <a:lstStyle>
            <a:lvl1pPr marL="0" indent="0">
              <a:spcBef>
                <a:spcPts val="1600"/>
              </a:spcBef>
              <a:buSzTx/>
              <a:buNone/>
            </a:lvl1pPr>
          </a:lstStyle>
          <a:p>
            <a:r>
              <a:rPr dirty="0"/>
              <a:t>Describe</a:t>
            </a:r>
            <a:r>
              <a:rPr lang="en-US" dirty="0"/>
              <a:t> and justify</a:t>
            </a:r>
            <a:r>
              <a:rPr dirty="0"/>
              <a:t> your model design in </a:t>
            </a:r>
            <a:r>
              <a:rPr lang="en-US" dirty="0"/>
              <a:t>plain text </a:t>
            </a:r>
            <a:r>
              <a:rPr dirty="0"/>
              <a:t>here:</a:t>
            </a:r>
          </a:p>
        </p:txBody>
      </p:sp>
      <p:sp>
        <p:nvSpPr>
          <p:cNvPr id="119" name="Google Shape;66;p15"/>
          <p:cNvSpPr txBox="1"/>
          <p:nvPr/>
        </p:nvSpPr>
        <p:spPr>
          <a:xfrm>
            <a:off x="311699" y="1719570"/>
            <a:ext cx="8520602" cy="96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rPr dirty="0"/>
              <a:t>Describe </a:t>
            </a:r>
            <a:r>
              <a:rPr lang="en-US" dirty="0"/>
              <a:t>and justify your</a:t>
            </a:r>
            <a:r>
              <a:rPr dirty="0"/>
              <a:t> choice of hyper-parameters:</a:t>
            </a:r>
          </a:p>
        </p:txBody>
      </p:sp>
      <p:sp>
        <p:nvSpPr>
          <p:cNvPr id="120" name="Google Shape;67;p15"/>
          <p:cNvSpPr txBox="1"/>
          <p:nvPr/>
        </p:nvSpPr>
        <p:spPr>
          <a:xfrm>
            <a:off x="311699" y="3850649"/>
            <a:ext cx="8520602" cy="96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t>What’s your final accuracy on validation set?</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C1027A39-B87B-284D-96E1-894729E7BA9B}"/>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Data Wrangling</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Q1. </a:t>
            </a:r>
            <a:r>
              <a:rPr lang="en-US" sz="1200" dirty="0">
                <a:solidFill>
                  <a:srgbClr val="FF0000"/>
                </a:solidFill>
              </a:rPr>
              <a:t>Must show your work for full credit. </a:t>
            </a:r>
            <a:r>
              <a:rPr lang="en-US" sz="1200" dirty="0"/>
              <a:t>Feel free to add extra slides if needed.</a:t>
            </a:r>
            <a:br>
              <a:rPr lang="en-US" sz="1200" dirty="0"/>
            </a:br>
            <a:r>
              <a:rPr lang="en-US" sz="1200" dirty="0"/>
              <a:t>Question:</a:t>
            </a:r>
          </a:p>
        </p:txBody>
      </p:sp>
      <p:pic>
        <p:nvPicPr>
          <p:cNvPr id="4" name="Picture 3">
            <a:extLst>
              <a:ext uri="{FF2B5EF4-FFF2-40B4-BE49-F238E27FC236}">
                <a16:creationId xmlns:a16="http://schemas.microsoft.com/office/drawing/2014/main" id="{34EAE933-12B8-7A1C-5BF6-FF7293AD2E95}"/>
              </a:ext>
            </a:extLst>
          </p:cNvPr>
          <p:cNvPicPr>
            <a:picLocks noChangeAspect="1"/>
          </p:cNvPicPr>
          <p:nvPr/>
        </p:nvPicPr>
        <p:blipFill>
          <a:blip r:embed="rId2"/>
          <a:stretch>
            <a:fillRect/>
          </a:stretch>
        </p:blipFill>
        <p:spPr>
          <a:xfrm>
            <a:off x="106791" y="644237"/>
            <a:ext cx="3476837" cy="3986982"/>
          </a:xfrm>
          <a:prstGeom prst="rect">
            <a:avLst/>
          </a:prstGeom>
        </p:spPr>
      </p:pic>
      <p:sp>
        <p:nvSpPr>
          <p:cNvPr id="5" name="TextBox 4">
            <a:extLst>
              <a:ext uri="{FF2B5EF4-FFF2-40B4-BE49-F238E27FC236}">
                <a16:creationId xmlns:a16="http://schemas.microsoft.com/office/drawing/2014/main" id="{2419AA28-FBEC-6BC0-2582-4986C036E420}"/>
              </a:ext>
            </a:extLst>
          </p:cNvPr>
          <p:cNvSpPr txBox="1"/>
          <p:nvPr/>
        </p:nvSpPr>
        <p:spPr>
          <a:xfrm>
            <a:off x="4087091" y="491836"/>
            <a:ext cx="4759036" cy="25391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R="0" algn="l" defTabSz="914400" rtl="0" fontAlgn="auto" latinLnBrk="0" hangingPunct="0">
              <a:lnSpc>
                <a:spcPct val="100000"/>
              </a:lnSpc>
              <a:spcBef>
                <a:spcPts val="0"/>
              </a:spcBef>
              <a:spcAft>
                <a:spcPts val="0"/>
              </a:spcAft>
              <a:buClrTx/>
              <a:buSzTx/>
              <a:tabLst/>
            </a:pPr>
            <a:r>
              <a:rPr lang="en-US" sz="1100" dirty="0"/>
              <a:t>(A) What are the dimensions of A</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We are performing a stride-4 convolution using a 3x3 kernel W on a 3x3 input X and padding the input with a padding size of 2.</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Need to express the convolution as a matrix multiplication y=Ax, where x is the flattened input and y is the flattened output.</a:t>
            </a:r>
          </a:p>
          <a:p>
            <a:pPr marR="0" algn="l" defTabSz="914400" rtl="0" fontAlgn="auto" latinLnBrk="0" hangingPunct="0">
              <a:lnSpc>
                <a:spcPct val="100000"/>
              </a:lnSpc>
              <a:spcBef>
                <a:spcPts val="0"/>
              </a:spcBef>
              <a:spcAft>
                <a:spcPts val="0"/>
              </a:spcAft>
              <a:buClrTx/>
              <a:buSzTx/>
              <a:tabLst/>
            </a:pPr>
            <a:r>
              <a:rPr lang="en-US" sz="1100" dirty="0"/>
              <a:t>Dimensions of input X</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The input X is flattened in row-major order and we need to do the same for the output y</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The input matrix X is 3x3. When flattened in row-major order, it becomes a 9-element vector x:</a:t>
            </a:r>
            <a:br>
              <a:rPr lang="en-US" sz="1100" dirty="0"/>
            </a:br>
            <a:r>
              <a:rPr lang="en-US" sz="1100" dirty="0"/>
              <a:t>x=[x(0,0),x(0,1),x(0,2),x(1,0),x(1,1),x(1,2),x(2,0),x(2,1),x(2,2)]</a:t>
            </a:r>
            <a:br>
              <a:rPr lang="en-US" sz="1100" dirty="0"/>
            </a:br>
            <a:r>
              <a:rPr lang="en-US" sz="1100" dirty="0"/>
              <a:t>Flattened matrix has a dimension of 9</a:t>
            </a:r>
          </a:p>
          <a:p>
            <a:pPr marR="0" algn="l" defTabSz="914400" rtl="0" fontAlgn="auto" latinLnBrk="0" hangingPunct="0">
              <a:lnSpc>
                <a:spcPct val="100000"/>
              </a:lnSpc>
              <a:spcBef>
                <a:spcPts val="0"/>
              </a:spcBef>
              <a:spcAft>
                <a:spcPts val="0"/>
              </a:spcAft>
              <a:buClrTx/>
              <a:buSzTx/>
              <a:tabLst/>
            </a:pPr>
            <a:r>
              <a:rPr lang="en-US" sz="1100" dirty="0"/>
              <a:t>Dimensions of Output Y</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We have a stride of 4 and padding of 2, so lets add that, the resulting matrix is 7x7</a:t>
            </a:r>
          </a:p>
        </p:txBody>
      </p:sp>
      <p:pic>
        <p:nvPicPr>
          <p:cNvPr id="7" name="Picture 6">
            <a:extLst>
              <a:ext uri="{FF2B5EF4-FFF2-40B4-BE49-F238E27FC236}">
                <a16:creationId xmlns:a16="http://schemas.microsoft.com/office/drawing/2014/main" id="{BC82948D-0490-10CC-BE0B-0BE74F20B0C6}"/>
              </a:ext>
            </a:extLst>
          </p:cNvPr>
          <p:cNvPicPr>
            <a:picLocks noChangeAspect="1"/>
          </p:cNvPicPr>
          <p:nvPr/>
        </p:nvPicPr>
        <p:blipFill>
          <a:blip r:embed="rId3"/>
          <a:srcRect t="4148" r="823" b="-1"/>
          <a:stretch/>
        </p:blipFill>
        <p:spPr>
          <a:xfrm>
            <a:off x="3963704" y="3030607"/>
            <a:ext cx="5073505" cy="2036253"/>
          </a:xfrm>
          <a:prstGeom prst="rect">
            <a:avLst/>
          </a:prstGeom>
        </p:spPr>
      </p:pic>
    </p:spTree>
    <p:extLst>
      <p:ext uri="{BB962C8B-B14F-4D97-AF65-F5344CB8AC3E}">
        <p14:creationId xmlns:p14="http://schemas.microsoft.com/office/powerpoint/2010/main" val="366977686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77;p17"/>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regular CE loss on imbalanced CIFAR-10?</a:t>
            </a:r>
          </a:p>
          <a:p>
            <a:pPr marL="0" indent="0">
              <a:spcBef>
                <a:spcPts val="1600"/>
              </a:spcBef>
              <a:buSzTx/>
              <a:buNone/>
            </a:pPr>
            <a:r>
              <a:rPr lang="en-US" dirty="0"/>
              <a:t>Tune appropriate parameters and f</a:t>
            </a:r>
            <a:r>
              <a:rPr dirty="0"/>
              <a:t>ill in your </a:t>
            </a:r>
            <a:r>
              <a:rPr lang="en-US" dirty="0"/>
              <a:t>best </a:t>
            </a:r>
            <a:r>
              <a:rPr dirty="0"/>
              <a:t>per-class accuracy in the table</a:t>
            </a:r>
          </a:p>
        </p:txBody>
      </p:sp>
      <p:graphicFrame>
        <p:nvGraphicFramePr>
          <p:cNvPr id="125" name="Google Shape;78;p17"/>
          <p:cNvGraphicFramePr/>
          <p:nvPr>
            <p:extLst>
              <p:ext uri="{D42A27DB-BD31-4B8C-83A1-F6EECF244321}">
                <p14:modId xmlns:p14="http://schemas.microsoft.com/office/powerpoint/2010/main" val="1604556105"/>
              </p:ext>
            </p:extLst>
          </p:nvPr>
        </p:nvGraphicFramePr>
        <p:xfrm>
          <a:off x="430775" y="2400749"/>
          <a:ext cx="8125725" cy="1216045"/>
        </p:xfrm>
        <a:graphic>
          <a:graphicData uri="http://schemas.openxmlformats.org/drawingml/2006/table">
            <a:tbl>
              <a:tblPr>
                <a:tableStyleId>{4C3C2611-4C71-4FC5-86AE-919BDF0F9419}</a:tableStyleId>
              </a:tblPr>
              <a:tblGrid>
                <a:gridCol w="876375">
                  <a:extLst>
                    <a:ext uri="{9D8B030D-6E8A-4147-A177-3AD203B41FA5}">
                      <a16:colId xmlns:a16="http://schemas.microsoft.com/office/drawing/2014/main" val="20000"/>
                    </a:ext>
                  </a:extLst>
                </a:gridCol>
                <a:gridCol w="725775">
                  <a:extLst>
                    <a:ext uri="{9D8B030D-6E8A-4147-A177-3AD203B41FA5}">
                      <a16:colId xmlns:a16="http://schemas.microsoft.com/office/drawing/2014/main" val="20001"/>
                    </a:ext>
                  </a:extLst>
                </a:gridCol>
                <a:gridCol w="629625">
                  <a:extLst>
                    <a:ext uri="{9D8B030D-6E8A-4147-A177-3AD203B41FA5}">
                      <a16:colId xmlns:a16="http://schemas.microsoft.com/office/drawing/2014/main" val="20002"/>
                    </a:ext>
                  </a:extLst>
                </a:gridCol>
                <a:gridCol w="655500">
                  <a:extLst>
                    <a:ext uri="{9D8B030D-6E8A-4147-A177-3AD203B41FA5}">
                      <a16:colId xmlns:a16="http://schemas.microsoft.com/office/drawing/2014/main" val="20003"/>
                    </a:ext>
                  </a:extLst>
                </a:gridCol>
                <a:gridCol w="811475">
                  <a:extLst>
                    <a:ext uri="{9D8B030D-6E8A-4147-A177-3AD203B41FA5}">
                      <a16:colId xmlns:a16="http://schemas.microsoft.com/office/drawing/2014/main" val="20004"/>
                    </a:ext>
                  </a:extLst>
                </a:gridCol>
                <a:gridCol w="759475">
                  <a:extLst>
                    <a:ext uri="{9D8B030D-6E8A-4147-A177-3AD203B41FA5}">
                      <a16:colId xmlns:a16="http://schemas.microsoft.com/office/drawing/2014/main" val="20005"/>
                    </a:ext>
                  </a:extLst>
                </a:gridCol>
                <a:gridCol w="733500">
                  <a:extLst>
                    <a:ext uri="{9D8B030D-6E8A-4147-A177-3AD203B41FA5}">
                      <a16:colId xmlns:a16="http://schemas.microsoft.com/office/drawing/2014/main" val="20006"/>
                    </a:ext>
                  </a:extLst>
                </a:gridCol>
                <a:gridCol w="733500">
                  <a:extLst>
                    <a:ext uri="{9D8B030D-6E8A-4147-A177-3AD203B41FA5}">
                      <a16:colId xmlns:a16="http://schemas.microsoft.com/office/drawing/2014/main" val="20007"/>
                    </a:ext>
                  </a:extLst>
                </a:gridCol>
                <a:gridCol w="733500">
                  <a:extLst>
                    <a:ext uri="{9D8B030D-6E8A-4147-A177-3AD203B41FA5}">
                      <a16:colId xmlns:a16="http://schemas.microsoft.com/office/drawing/2014/main" val="20008"/>
                    </a:ext>
                  </a:extLst>
                </a:gridCol>
                <a:gridCol w="733500">
                  <a:extLst>
                    <a:ext uri="{9D8B030D-6E8A-4147-A177-3AD203B41FA5}">
                      <a16:colId xmlns:a16="http://schemas.microsoft.com/office/drawing/2014/main" val="20009"/>
                    </a:ext>
                  </a:extLst>
                </a:gridCol>
                <a:gridCol w="73350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dirty="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dirty="0"/>
                    </a:p>
                  </a:txBody>
                  <a:tcPr marL="91425" marR="91425" marT="91425" marB="91425" horzOverflow="overflow"/>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83;p18"/>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CB-Focal loss on imbalanced CIFAR-10?</a:t>
            </a:r>
          </a:p>
          <a:p>
            <a:pPr marL="0" indent="0">
              <a:spcBef>
                <a:spcPts val="1600"/>
              </a:spcBef>
              <a:buSzTx/>
              <a:buNone/>
            </a:pPr>
            <a:r>
              <a:rPr lang="en-US" dirty="0"/>
              <a:t>Additionally t</a:t>
            </a:r>
            <a:r>
              <a:rPr dirty="0"/>
              <a:t>une the hyper-parameter beta and fill in your per-class accuracy in the table</a:t>
            </a:r>
            <a:r>
              <a:rPr lang="en-US" dirty="0"/>
              <a:t>; add more rows as needed</a:t>
            </a:r>
            <a:endParaRPr dirty="0"/>
          </a:p>
        </p:txBody>
      </p:sp>
      <p:graphicFrame>
        <p:nvGraphicFramePr>
          <p:cNvPr id="128" name="Google Shape;84;p18"/>
          <p:cNvGraphicFramePr/>
          <p:nvPr/>
        </p:nvGraphicFramePr>
        <p:xfrm>
          <a:off x="125525" y="2400749"/>
          <a:ext cx="8373750" cy="1822520"/>
        </p:xfrm>
        <a:graphic>
          <a:graphicData uri="http://schemas.openxmlformats.org/drawingml/2006/table">
            <a:tbl>
              <a:tblPr>
                <a:tableStyleId>{4C3C2611-4C71-4FC5-86AE-919BDF0F9419}</a:tableStyleId>
              </a:tblPr>
              <a:tblGrid>
                <a:gridCol w="909525">
                  <a:extLst>
                    <a:ext uri="{9D8B030D-6E8A-4147-A177-3AD203B41FA5}">
                      <a16:colId xmlns:a16="http://schemas.microsoft.com/office/drawing/2014/main" val="20000"/>
                    </a:ext>
                  </a:extLst>
                </a:gridCol>
                <a:gridCol w="693850">
                  <a:extLst>
                    <a:ext uri="{9D8B030D-6E8A-4147-A177-3AD203B41FA5}">
                      <a16:colId xmlns:a16="http://schemas.microsoft.com/office/drawing/2014/main" val="20001"/>
                    </a:ext>
                  </a:extLst>
                </a:gridCol>
                <a:gridCol w="653450">
                  <a:extLst>
                    <a:ext uri="{9D8B030D-6E8A-4147-A177-3AD203B41FA5}">
                      <a16:colId xmlns:a16="http://schemas.microsoft.com/office/drawing/2014/main" val="20002"/>
                    </a:ext>
                  </a:extLst>
                </a:gridCol>
                <a:gridCol w="680300">
                  <a:extLst>
                    <a:ext uri="{9D8B030D-6E8A-4147-A177-3AD203B41FA5}">
                      <a16:colId xmlns:a16="http://schemas.microsoft.com/office/drawing/2014/main" val="20003"/>
                    </a:ext>
                  </a:extLst>
                </a:gridCol>
                <a:gridCol w="842175">
                  <a:extLst>
                    <a:ext uri="{9D8B030D-6E8A-4147-A177-3AD203B41FA5}">
                      <a16:colId xmlns:a16="http://schemas.microsoft.com/office/drawing/2014/main" val="20004"/>
                    </a:ext>
                  </a:extLst>
                </a:gridCol>
                <a:gridCol w="788200">
                  <a:extLst>
                    <a:ext uri="{9D8B030D-6E8A-4147-A177-3AD203B41FA5}">
                      <a16:colId xmlns:a16="http://schemas.microsoft.com/office/drawing/2014/main" val="20005"/>
                    </a:ext>
                  </a:extLst>
                </a:gridCol>
                <a:gridCol w="761250">
                  <a:extLst>
                    <a:ext uri="{9D8B030D-6E8A-4147-A177-3AD203B41FA5}">
                      <a16:colId xmlns:a16="http://schemas.microsoft.com/office/drawing/2014/main" val="20006"/>
                    </a:ext>
                  </a:extLst>
                </a:gridCol>
                <a:gridCol w="761250">
                  <a:extLst>
                    <a:ext uri="{9D8B030D-6E8A-4147-A177-3AD203B41FA5}">
                      <a16:colId xmlns:a16="http://schemas.microsoft.com/office/drawing/2014/main" val="20007"/>
                    </a:ext>
                  </a:extLst>
                </a:gridCol>
                <a:gridCol w="761250">
                  <a:extLst>
                    <a:ext uri="{9D8B030D-6E8A-4147-A177-3AD203B41FA5}">
                      <a16:colId xmlns:a16="http://schemas.microsoft.com/office/drawing/2014/main" val="20008"/>
                    </a:ext>
                  </a:extLst>
                </a:gridCol>
                <a:gridCol w="761250">
                  <a:extLst>
                    <a:ext uri="{9D8B030D-6E8A-4147-A177-3AD203B41FA5}">
                      <a16:colId xmlns:a16="http://schemas.microsoft.com/office/drawing/2014/main" val="20009"/>
                    </a:ext>
                  </a:extLst>
                </a:gridCol>
                <a:gridCol w="76125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89;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t>Put your results of CE loss and CB-Focal Loss(best) together:</a:t>
            </a:r>
          </a:p>
        </p:txBody>
      </p:sp>
      <p:graphicFrame>
        <p:nvGraphicFramePr>
          <p:cNvPr id="131" name="Google Shape;90;p19"/>
          <p:cNvGraphicFramePr/>
          <p:nvPr/>
        </p:nvGraphicFramePr>
        <p:xfrm>
          <a:off x="378649" y="2387774"/>
          <a:ext cx="8588000" cy="1822520"/>
        </p:xfrm>
        <a:graphic>
          <a:graphicData uri="http://schemas.openxmlformats.org/drawingml/2006/table">
            <a:tbl>
              <a:tblPr>
                <a:tableStyleId>{4C3C2611-4C71-4FC5-86AE-919BDF0F9419}</a:tableStyleId>
              </a:tblPr>
              <a:tblGrid>
                <a:gridCol w="932825">
                  <a:extLst>
                    <a:ext uri="{9D8B030D-6E8A-4147-A177-3AD203B41FA5}">
                      <a16:colId xmlns:a16="http://schemas.microsoft.com/office/drawing/2014/main" val="20000"/>
                    </a:ext>
                  </a:extLst>
                </a:gridCol>
                <a:gridCol w="711600">
                  <a:extLst>
                    <a:ext uri="{9D8B030D-6E8A-4147-A177-3AD203B41FA5}">
                      <a16:colId xmlns:a16="http://schemas.microsoft.com/office/drawing/2014/main" val="20001"/>
                    </a:ext>
                  </a:extLst>
                </a:gridCol>
                <a:gridCol w="670150">
                  <a:extLst>
                    <a:ext uri="{9D8B030D-6E8A-4147-A177-3AD203B41FA5}">
                      <a16:colId xmlns:a16="http://schemas.microsoft.com/office/drawing/2014/main" val="20002"/>
                    </a:ext>
                  </a:extLst>
                </a:gridCol>
                <a:gridCol w="697700">
                  <a:extLst>
                    <a:ext uri="{9D8B030D-6E8A-4147-A177-3AD203B41FA5}">
                      <a16:colId xmlns:a16="http://schemas.microsoft.com/office/drawing/2014/main" val="20003"/>
                    </a:ext>
                  </a:extLst>
                </a:gridCol>
                <a:gridCol w="863725">
                  <a:extLst>
                    <a:ext uri="{9D8B030D-6E8A-4147-A177-3AD203B41FA5}">
                      <a16:colId xmlns:a16="http://schemas.microsoft.com/office/drawing/2014/main" val="20004"/>
                    </a:ext>
                  </a:extLst>
                </a:gridCol>
                <a:gridCol w="808375">
                  <a:extLst>
                    <a:ext uri="{9D8B030D-6E8A-4147-A177-3AD203B41FA5}">
                      <a16:colId xmlns:a16="http://schemas.microsoft.com/office/drawing/2014/main" val="20005"/>
                    </a:ext>
                  </a:extLst>
                </a:gridCol>
                <a:gridCol w="780725">
                  <a:extLst>
                    <a:ext uri="{9D8B030D-6E8A-4147-A177-3AD203B41FA5}">
                      <a16:colId xmlns:a16="http://schemas.microsoft.com/office/drawing/2014/main" val="20006"/>
                    </a:ext>
                  </a:extLst>
                </a:gridCol>
                <a:gridCol w="780725">
                  <a:extLst>
                    <a:ext uri="{9D8B030D-6E8A-4147-A177-3AD203B41FA5}">
                      <a16:colId xmlns:a16="http://schemas.microsoft.com/office/drawing/2014/main" val="20007"/>
                    </a:ext>
                  </a:extLst>
                </a:gridCol>
                <a:gridCol w="780725">
                  <a:extLst>
                    <a:ext uri="{9D8B030D-6E8A-4147-A177-3AD203B41FA5}">
                      <a16:colId xmlns:a16="http://schemas.microsoft.com/office/drawing/2014/main" val="20008"/>
                    </a:ext>
                  </a:extLst>
                </a:gridCol>
                <a:gridCol w="780725">
                  <a:extLst>
                    <a:ext uri="{9D8B030D-6E8A-4147-A177-3AD203B41FA5}">
                      <a16:colId xmlns:a16="http://schemas.microsoft.com/office/drawing/2014/main" val="20009"/>
                    </a:ext>
                  </a:extLst>
                </a:gridCol>
                <a:gridCol w="780725">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CB-Focal</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5;p20"/>
          <p:cNvSpPr txBox="1">
            <a:spLocks noGrp="1"/>
          </p:cNvSpPr>
          <p:nvPr>
            <p:ph type="body" idx="1"/>
          </p:nvPr>
        </p:nvSpPr>
        <p:spPr>
          <a:xfrm>
            <a:off x="311699" y="219967"/>
            <a:ext cx="8520602" cy="4433513"/>
          </a:xfrm>
          <a:prstGeom prst="rect">
            <a:avLst/>
          </a:prstGeom>
        </p:spPr>
        <p:txBody>
          <a:bodyPr/>
          <a:lstStyle>
            <a:lvl1pPr marL="0" indent="0">
              <a:spcBef>
                <a:spcPts val="1600"/>
              </a:spcBef>
              <a:buSzTx/>
              <a:buNone/>
            </a:lvl1pPr>
          </a:lstStyle>
          <a:p>
            <a:r>
              <a:rPr dirty="0"/>
              <a:t>Describe and explain your observation on the result:</a:t>
            </a:r>
            <a:r>
              <a:rPr lang="en-US" dirty="0"/>
              <a:t>  </a:t>
            </a:r>
            <a:r>
              <a:rPr lang="en-US" sz="900" i="1" dirty="0">
                <a:solidFill>
                  <a:srgbClr val="0070C0"/>
                </a:solidFill>
              </a:rPr>
              <a:t>Explanation should go into </a:t>
            </a:r>
            <a:r>
              <a:rPr lang="en-US" sz="900" b="1" i="1" dirty="0">
                <a:solidFill>
                  <a:srgbClr val="0070C0"/>
                </a:solidFill>
              </a:rPr>
              <a:t>WHY</a:t>
            </a:r>
            <a:r>
              <a:rPr lang="en-US" sz="900" i="1" dirty="0">
                <a:solidFill>
                  <a:srgbClr val="0070C0"/>
                </a:solidFill>
              </a:rPr>
              <a:t> things work the way they do in the context of Machine Learning theory/intuition, along with justification for your experimentation methodology. </a:t>
            </a:r>
            <a:r>
              <a:rPr lang="en-US" sz="900" b="1" i="1" dirty="0">
                <a:solidFill>
                  <a:srgbClr val="0070C0"/>
                </a:solidFill>
              </a:rPr>
              <a:t>DO NOT </a:t>
            </a:r>
            <a:r>
              <a:rPr lang="en-US" sz="900" i="1" dirty="0">
                <a:solidFill>
                  <a:srgbClr val="0070C0"/>
                </a:solidFill>
              </a:rPr>
              <a:t>just describe the results, you should explain the reasoning behind your choices and what behavior you expected. Also, be cognizant of the best way to mindful and show the results that best emphasizes your key observations. If you need more than one slide to answer the question, you are free to create new slides.</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542855"/>
          </a:xfrm>
        </p:spPr>
        <p:txBody>
          <a:bodyPr>
            <a:normAutofit fontScale="90000"/>
          </a:bodyPr>
          <a:lstStyle/>
          <a:p>
            <a:r>
              <a:rPr lang="en-US" sz="1200" dirty="0"/>
              <a:t>Theory PS Q1. </a:t>
            </a:r>
            <a:r>
              <a:rPr lang="en-US" sz="1200" dirty="0">
                <a:solidFill>
                  <a:srgbClr val="FF0000"/>
                </a:solidFill>
              </a:rPr>
              <a:t>Must show your work for full credit. </a:t>
            </a:r>
            <a:r>
              <a:rPr lang="en-US" sz="1200" dirty="0"/>
              <a:t>Feel free to add extra slides </a:t>
            </a:r>
            <a:r>
              <a:rPr lang="en-US" sz="1300" dirty="0"/>
              <a:t>if</a:t>
            </a:r>
            <a:r>
              <a:rPr lang="en-US" sz="1200" dirty="0"/>
              <a:t> needed.</a:t>
            </a:r>
            <a:br>
              <a:rPr lang="en-US" sz="1200" dirty="0"/>
            </a:br>
            <a:r>
              <a:rPr lang="en-US" sz="1200" dirty="0"/>
              <a:t>(continued)</a:t>
            </a:r>
            <a:br>
              <a:rPr lang="en-US" sz="1200" dirty="0"/>
            </a:br>
            <a:endParaRPr lang="en-US" sz="1200" dirty="0"/>
          </a:p>
        </p:txBody>
      </p:sp>
      <p:sp>
        <p:nvSpPr>
          <p:cNvPr id="3" name="TextBox 2">
            <a:extLst>
              <a:ext uri="{FF2B5EF4-FFF2-40B4-BE49-F238E27FC236}">
                <a16:creationId xmlns:a16="http://schemas.microsoft.com/office/drawing/2014/main" id="{67629183-1A17-59FA-FC9E-38DC2802C8D0}"/>
              </a:ext>
            </a:extLst>
          </p:cNvPr>
          <p:cNvSpPr txBox="1"/>
          <p:nvPr/>
        </p:nvSpPr>
        <p:spPr>
          <a:xfrm>
            <a:off x="106791" y="609600"/>
            <a:ext cx="4465209" cy="677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Output Size computation: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With a kernel size of 3x3, stride 4, and padded input size 7x7, the output size is calculated as:</a:t>
            </a:r>
          </a:p>
          <a:p>
            <a:pPr marR="0" algn="l" defTabSz="914400" rtl="0" fontAlgn="auto" latinLnBrk="0" hangingPunct="0">
              <a:lnSpc>
                <a:spcPct val="100000"/>
              </a:lnSpc>
              <a:spcBef>
                <a:spcPts val="0"/>
              </a:spcBef>
              <a:spcAft>
                <a:spcPts val="0"/>
              </a:spcAft>
              <a:buClrTx/>
              <a:buSzTx/>
              <a:tabLst/>
            </a:pPr>
            <a:endParaRPr kumimoji="0" lang="en-US" sz="1100" b="0" i="0" u="none" strike="noStrike" cap="none" spc="0" normalizeH="0" baseline="0" dirty="0">
              <a:ln>
                <a:noFill/>
              </a:ln>
              <a:solidFill>
                <a:srgbClr val="000000"/>
              </a:solidFill>
              <a:effectLst/>
              <a:uFillTx/>
              <a:latin typeface="+mn-lt"/>
              <a:ea typeface="+mn-ea"/>
              <a:cs typeface="+mn-cs"/>
              <a:sym typeface="Arial"/>
            </a:endParaRPr>
          </a:p>
        </p:txBody>
      </p:sp>
      <p:pic>
        <p:nvPicPr>
          <p:cNvPr id="10" name="Picture 9">
            <a:extLst>
              <a:ext uri="{FF2B5EF4-FFF2-40B4-BE49-F238E27FC236}">
                <a16:creationId xmlns:a16="http://schemas.microsoft.com/office/drawing/2014/main" id="{B230970E-FD2F-2622-D129-11C5659D56EA}"/>
              </a:ext>
            </a:extLst>
          </p:cNvPr>
          <p:cNvPicPr>
            <a:picLocks noChangeAspect="1"/>
          </p:cNvPicPr>
          <p:nvPr/>
        </p:nvPicPr>
        <p:blipFill>
          <a:blip r:embed="rId2"/>
          <a:stretch>
            <a:fillRect/>
          </a:stretch>
        </p:blipFill>
        <p:spPr>
          <a:xfrm>
            <a:off x="0" y="1128074"/>
            <a:ext cx="4429743" cy="743054"/>
          </a:xfrm>
          <a:prstGeom prst="rect">
            <a:avLst/>
          </a:prstGeom>
        </p:spPr>
      </p:pic>
      <p:sp>
        <p:nvSpPr>
          <p:cNvPr id="11" name="TextBox 10">
            <a:extLst>
              <a:ext uri="{FF2B5EF4-FFF2-40B4-BE49-F238E27FC236}">
                <a16:creationId xmlns:a16="http://schemas.microsoft.com/office/drawing/2014/main" id="{FE074704-9A30-1EFD-B70D-84BA8F08186F}"/>
              </a:ext>
            </a:extLst>
          </p:cNvPr>
          <p:cNvSpPr txBox="1"/>
          <p:nvPr/>
        </p:nvSpPr>
        <p:spPr>
          <a:xfrm>
            <a:off x="106791" y="1871128"/>
            <a:ext cx="4607468" cy="2708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So the output Y will be 2x2. When flattened in row-major order, it becomes a vector y of size 4.</a:t>
            </a:r>
          </a:p>
          <a:p>
            <a:pPr marL="0" marR="0" indent="0" algn="l" defTabSz="914400" rtl="0" fontAlgn="auto" latinLnBrk="0" hangingPunct="0">
              <a:lnSpc>
                <a:spcPct val="100000"/>
              </a:lnSpc>
              <a:spcBef>
                <a:spcPts val="0"/>
              </a:spcBef>
              <a:spcAft>
                <a:spcPts val="0"/>
              </a:spcAft>
              <a:buClrTx/>
              <a:buSzTx/>
              <a:buFontTx/>
              <a:buNone/>
              <a:tabLst/>
            </a:pPr>
            <a:endParaRPr lang="en-US" sz="1100" dirty="0"/>
          </a:p>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Dimensions of A</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Since y=Ax, the matrix A needs to map the 9-dimensional vector x to the 4-dimensional vector y. Therefore, A will have dimensions 4×9.</a:t>
            </a:r>
          </a:p>
          <a:p>
            <a:pPr marR="0" algn="l" defTabSz="914400" rtl="0" fontAlgn="auto" latinLnBrk="0" hangingPunct="0">
              <a:lnSpc>
                <a:spcPct val="100000"/>
              </a:lnSpc>
              <a:spcBef>
                <a:spcPts val="0"/>
              </a:spcBef>
              <a:spcAft>
                <a:spcPts val="0"/>
              </a:spcAft>
              <a:buClrTx/>
              <a:buSzTx/>
              <a:tabLst/>
            </a:pPr>
            <a:endParaRPr lang="en-US" sz="1100" dirty="0"/>
          </a:p>
          <a:p>
            <a:pPr marR="0" algn="l" defTabSz="914400" rtl="0" fontAlgn="auto" latinLnBrk="0" hangingPunct="0">
              <a:lnSpc>
                <a:spcPct val="100000"/>
              </a:lnSpc>
              <a:spcBef>
                <a:spcPts val="0"/>
              </a:spcBef>
              <a:spcAft>
                <a:spcPts val="0"/>
              </a:spcAft>
              <a:buClrTx/>
              <a:buSzTx/>
              <a:tabLst/>
            </a:pPr>
            <a:r>
              <a:rPr kumimoji="0" lang="en-US" sz="1100" b="0" i="0" u="none" strike="noStrike" cap="none" spc="0" normalizeH="0" baseline="0" dirty="0">
                <a:ln>
                  <a:noFill/>
                </a:ln>
                <a:solidFill>
                  <a:srgbClr val="000000"/>
                </a:solidFill>
                <a:effectLst/>
                <a:uFillTx/>
                <a:latin typeface="+mn-lt"/>
                <a:ea typeface="+mn-ea"/>
                <a:cs typeface="+mn-cs"/>
                <a:sym typeface="Arial"/>
              </a:rPr>
              <a:t>(B) Write down the entries in matrix A</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Matrix A represents how the flattened input vector x gets multiplied by the flattened kernel 𝑊W to produce the flattened output vector y. Each row of A corresponds to one element in the output y, and each column corresponds to an element in the input x. The entries in A are determined by the position of the kernel W on the padded input matrix</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100" dirty="0"/>
              <a:t>P</a:t>
            </a:r>
            <a:r>
              <a:rPr kumimoji="0" lang="en-US" sz="1100" b="0" i="0" u="none" strike="noStrike" cap="none" spc="0" normalizeH="0" baseline="0" dirty="0">
                <a:ln>
                  <a:noFill/>
                </a:ln>
                <a:solidFill>
                  <a:srgbClr val="000000"/>
                </a:solidFill>
                <a:effectLst/>
                <a:uFillTx/>
                <a:latin typeface="+mn-lt"/>
                <a:ea typeface="+mn-ea"/>
                <a:cs typeface="+mn-cs"/>
                <a:sym typeface="Arial"/>
              </a:rPr>
              <a:t>lace the kernel W over the padded input matrix</a:t>
            </a:r>
            <a:br>
              <a:rPr kumimoji="0" lang="en-US" sz="1100" b="0" i="0" u="none" strike="noStrike" cap="none" spc="0" normalizeH="0" baseline="0" dirty="0">
                <a:ln>
                  <a:noFill/>
                </a:ln>
                <a:solidFill>
                  <a:srgbClr val="000000"/>
                </a:solidFill>
                <a:effectLst/>
                <a:uFillTx/>
                <a:latin typeface="+mn-lt"/>
                <a:ea typeface="+mn-ea"/>
                <a:cs typeface="+mn-cs"/>
                <a:sym typeface="Arial"/>
              </a:rPr>
            </a:br>
            <a:r>
              <a:rPr kumimoji="0" lang="en-US" sz="1100" b="0" i="0" u="none" strike="noStrike" cap="none" spc="0" normalizeH="0" baseline="0" dirty="0">
                <a:ln>
                  <a:noFill/>
                </a:ln>
                <a:solidFill>
                  <a:srgbClr val="000000"/>
                </a:solidFill>
                <a:effectLst/>
                <a:uFillTx/>
                <a:latin typeface="+mn-lt"/>
                <a:ea typeface="+mn-ea"/>
                <a:cs typeface="+mn-cs"/>
                <a:sym typeface="Arial"/>
              </a:rPr>
              <a:t>The following are the four kernel locations due to padding and stride in the input matrix and the corresponding row in A</a:t>
            </a:r>
          </a:p>
        </p:txBody>
      </p:sp>
      <p:sp>
        <p:nvSpPr>
          <p:cNvPr id="12" name="TextBox 11">
            <a:extLst>
              <a:ext uri="{FF2B5EF4-FFF2-40B4-BE49-F238E27FC236}">
                <a16:creationId xmlns:a16="http://schemas.microsoft.com/office/drawing/2014/main" id="{4379F84A-B306-5E31-80B3-C64028468D0F}"/>
              </a:ext>
            </a:extLst>
          </p:cNvPr>
          <p:cNvSpPr txBox="1"/>
          <p:nvPr/>
        </p:nvSpPr>
        <p:spPr>
          <a:xfrm>
            <a:off x="5178055" y="614921"/>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1. Top Left Corner of padded input</a:t>
            </a:r>
          </a:p>
        </p:txBody>
      </p:sp>
      <p:pic>
        <p:nvPicPr>
          <p:cNvPr id="14" name="Picture 13">
            <a:extLst>
              <a:ext uri="{FF2B5EF4-FFF2-40B4-BE49-F238E27FC236}">
                <a16:creationId xmlns:a16="http://schemas.microsoft.com/office/drawing/2014/main" id="{06BDCA9F-4A62-A34C-0952-27F8C2283CDE}"/>
              </a:ext>
            </a:extLst>
          </p:cNvPr>
          <p:cNvPicPr>
            <a:picLocks noChangeAspect="1"/>
          </p:cNvPicPr>
          <p:nvPr/>
        </p:nvPicPr>
        <p:blipFill>
          <a:blip r:embed="rId3"/>
          <a:srcRect l="1" t="13568" r="-2804"/>
          <a:stretch/>
        </p:blipFill>
        <p:spPr>
          <a:xfrm>
            <a:off x="5206382" y="830909"/>
            <a:ext cx="2136669" cy="677108"/>
          </a:xfrm>
          <a:prstGeom prst="rect">
            <a:avLst/>
          </a:prstGeom>
        </p:spPr>
      </p:pic>
      <p:sp>
        <p:nvSpPr>
          <p:cNvPr id="15" name="TextBox 14">
            <a:extLst>
              <a:ext uri="{FF2B5EF4-FFF2-40B4-BE49-F238E27FC236}">
                <a16:creationId xmlns:a16="http://schemas.microsoft.com/office/drawing/2014/main" id="{32D79617-A82C-2BE6-A1C7-760DD27F2CD9}"/>
              </a:ext>
            </a:extLst>
          </p:cNvPr>
          <p:cNvSpPr txBox="1"/>
          <p:nvPr/>
        </p:nvSpPr>
        <p:spPr>
          <a:xfrm>
            <a:off x="5110685" y="1753498"/>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2. Top Right Corner of padded input</a:t>
            </a:r>
          </a:p>
        </p:txBody>
      </p:sp>
      <p:pic>
        <p:nvPicPr>
          <p:cNvPr id="17" name="Picture 16">
            <a:extLst>
              <a:ext uri="{FF2B5EF4-FFF2-40B4-BE49-F238E27FC236}">
                <a16:creationId xmlns:a16="http://schemas.microsoft.com/office/drawing/2014/main" id="{946D1089-15CF-49FD-3C8C-2A8D6D3562B9}"/>
              </a:ext>
            </a:extLst>
          </p:cNvPr>
          <p:cNvPicPr>
            <a:picLocks noChangeAspect="1"/>
          </p:cNvPicPr>
          <p:nvPr/>
        </p:nvPicPr>
        <p:blipFill>
          <a:blip r:embed="rId4"/>
          <a:srcRect t="11225" r="4864"/>
          <a:stretch/>
        </p:blipFill>
        <p:spPr>
          <a:xfrm>
            <a:off x="5375653" y="1954618"/>
            <a:ext cx="1871701" cy="655851"/>
          </a:xfrm>
          <a:prstGeom prst="rect">
            <a:avLst/>
          </a:prstGeom>
        </p:spPr>
      </p:pic>
      <p:sp>
        <p:nvSpPr>
          <p:cNvPr id="18" name="TextBox 17">
            <a:extLst>
              <a:ext uri="{FF2B5EF4-FFF2-40B4-BE49-F238E27FC236}">
                <a16:creationId xmlns:a16="http://schemas.microsoft.com/office/drawing/2014/main" id="{2C1EC0E8-0D51-0EAA-1C8A-64AC31445E15}"/>
              </a:ext>
            </a:extLst>
          </p:cNvPr>
          <p:cNvSpPr txBox="1"/>
          <p:nvPr/>
        </p:nvSpPr>
        <p:spPr>
          <a:xfrm>
            <a:off x="5018829" y="2808112"/>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100" dirty="0"/>
              <a:t>3</a:t>
            </a:r>
            <a:r>
              <a:rPr kumimoji="0" lang="en-US" sz="1100" b="0" i="0" u="none" strike="noStrike" cap="none" spc="0" normalizeH="0" baseline="0" dirty="0">
                <a:ln>
                  <a:noFill/>
                </a:ln>
                <a:solidFill>
                  <a:srgbClr val="000000"/>
                </a:solidFill>
                <a:effectLst/>
                <a:uFillTx/>
                <a:latin typeface="+mn-lt"/>
                <a:ea typeface="+mn-ea"/>
                <a:cs typeface="+mn-cs"/>
                <a:sym typeface="Arial"/>
              </a:rPr>
              <a:t>. Bottom Left Corner of padded input</a:t>
            </a:r>
          </a:p>
        </p:txBody>
      </p:sp>
      <p:pic>
        <p:nvPicPr>
          <p:cNvPr id="20" name="Picture 19">
            <a:extLst>
              <a:ext uri="{FF2B5EF4-FFF2-40B4-BE49-F238E27FC236}">
                <a16:creationId xmlns:a16="http://schemas.microsoft.com/office/drawing/2014/main" id="{AE387278-F55C-845C-74BF-989A4D2B5758}"/>
              </a:ext>
            </a:extLst>
          </p:cNvPr>
          <p:cNvPicPr>
            <a:picLocks noChangeAspect="1"/>
          </p:cNvPicPr>
          <p:nvPr/>
        </p:nvPicPr>
        <p:blipFill>
          <a:blip r:embed="rId5"/>
          <a:stretch>
            <a:fillRect/>
          </a:stretch>
        </p:blipFill>
        <p:spPr>
          <a:xfrm>
            <a:off x="5461559" y="2964249"/>
            <a:ext cx="1981231" cy="695029"/>
          </a:xfrm>
          <a:prstGeom prst="rect">
            <a:avLst/>
          </a:prstGeom>
        </p:spPr>
      </p:pic>
      <p:sp>
        <p:nvSpPr>
          <p:cNvPr id="21" name="TextBox 20">
            <a:extLst>
              <a:ext uri="{FF2B5EF4-FFF2-40B4-BE49-F238E27FC236}">
                <a16:creationId xmlns:a16="http://schemas.microsoft.com/office/drawing/2014/main" id="{539958F7-94D6-177B-169E-BB65135BDAAA}"/>
              </a:ext>
            </a:extLst>
          </p:cNvPr>
          <p:cNvSpPr txBox="1"/>
          <p:nvPr/>
        </p:nvSpPr>
        <p:spPr>
          <a:xfrm>
            <a:off x="5018829" y="3830882"/>
            <a:ext cx="3508744" cy="1692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4. Bottom Right Corner of padded input</a:t>
            </a:r>
          </a:p>
        </p:txBody>
      </p:sp>
      <p:pic>
        <p:nvPicPr>
          <p:cNvPr id="23" name="Picture 22">
            <a:extLst>
              <a:ext uri="{FF2B5EF4-FFF2-40B4-BE49-F238E27FC236}">
                <a16:creationId xmlns:a16="http://schemas.microsoft.com/office/drawing/2014/main" id="{01651F11-EB90-7A47-C46C-9B76B327A054}"/>
              </a:ext>
            </a:extLst>
          </p:cNvPr>
          <p:cNvPicPr>
            <a:picLocks noChangeAspect="1"/>
          </p:cNvPicPr>
          <p:nvPr/>
        </p:nvPicPr>
        <p:blipFill>
          <a:blip r:embed="rId6"/>
          <a:stretch>
            <a:fillRect/>
          </a:stretch>
        </p:blipFill>
        <p:spPr>
          <a:xfrm>
            <a:off x="5273749" y="4007315"/>
            <a:ext cx="1973605" cy="688274"/>
          </a:xfrm>
          <a:prstGeom prst="rect">
            <a:avLst/>
          </a:prstGeom>
        </p:spPr>
      </p:pic>
      <p:pic>
        <p:nvPicPr>
          <p:cNvPr id="25" name="Picture 24">
            <a:extLst>
              <a:ext uri="{FF2B5EF4-FFF2-40B4-BE49-F238E27FC236}">
                <a16:creationId xmlns:a16="http://schemas.microsoft.com/office/drawing/2014/main" id="{ADE0112A-0F13-7534-47DF-C33822C6C24B}"/>
              </a:ext>
            </a:extLst>
          </p:cNvPr>
          <p:cNvPicPr>
            <a:picLocks noChangeAspect="1"/>
          </p:cNvPicPr>
          <p:nvPr/>
        </p:nvPicPr>
        <p:blipFill>
          <a:blip r:embed="rId7"/>
          <a:stretch>
            <a:fillRect/>
          </a:stretch>
        </p:blipFill>
        <p:spPr>
          <a:xfrm>
            <a:off x="5142319" y="1457491"/>
            <a:ext cx="3012853" cy="272395"/>
          </a:xfrm>
          <a:prstGeom prst="rect">
            <a:avLst/>
          </a:prstGeom>
        </p:spPr>
      </p:pic>
      <p:pic>
        <p:nvPicPr>
          <p:cNvPr id="27" name="Picture 26">
            <a:extLst>
              <a:ext uri="{FF2B5EF4-FFF2-40B4-BE49-F238E27FC236}">
                <a16:creationId xmlns:a16="http://schemas.microsoft.com/office/drawing/2014/main" id="{4B4A7C20-EA77-16AC-D28C-FFA8ED95C7E3}"/>
              </a:ext>
            </a:extLst>
          </p:cNvPr>
          <p:cNvPicPr>
            <a:picLocks noChangeAspect="1"/>
          </p:cNvPicPr>
          <p:nvPr/>
        </p:nvPicPr>
        <p:blipFill>
          <a:blip r:embed="rId8"/>
          <a:stretch>
            <a:fillRect/>
          </a:stretch>
        </p:blipFill>
        <p:spPr>
          <a:xfrm>
            <a:off x="5139865" y="2571750"/>
            <a:ext cx="3015307" cy="232585"/>
          </a:xfrm>
          <a:prstGeom prst="rect">
            <a:avLst/>
          </a:prstGeom>
        </p:spPr>
      </p:pic>
      <p:pic>
        <p:nvPicPr>
          <p:cNvPr id="29" name="Picture 28">
            <a:extLst>
              <a:ext uri="{FF2B5EF4-FFF2-40B4-BE49-F238E27FC236}">
                <a16:creationId xmlns:a16="http://schemas.microsoft.com/office/drawing/2014/main" id="{D5490D62-F827-F038-3AA3-3C6CE850F8A4}"/>
              </a:ext>
            </a:extLst>
          </p:cNvPr>
          <p:cNvPicPr>
            <a:picLocks noChangeAspect="1"/>
          </p:cNvPicPr>
          <p:nvPr/>
        </p:nvPicPr>
        <p:blipFill>
          <a:blip r:embed="rId9"/>
          <a:stretch>
            <a:fillRect/>
          </a:stretch>
        </p:blipFill>
        <p:spPr>
          <a:xfrm>
            <a:off x="5178055" y="4745277"/>
            <a:ext cx="2870529" cy="215290"/>
          </a:xfrm>
          <a:prstGeom prst="rect">
            <a:avLst/>
          </a:prstGeom>
        </p:spPr>
      </p:pic>
      <p:pic>
        <p:nvPicPr>
          <p:cNvPr id="31" name="Picture 30">
            <a:extLst>
              <a:ext uri="{FF2B5EF4-FFF2-40B4-BE49-F238E27FC236}">
                <a16:creationId xmlns:a16="http://schemas.microsoft.com/office/drawing/2014/main" id="{D987C40F-B4AA-0AC8-BCE5-B912EB2F2E4F}"/>
              </a:ext>
            </a:extLst>
          </p:cNvPr>
          <p:cNvPicPr>
            <a:picLocks noChangeAspect="1"/>
          </p:cNvPicPr>
          <p:nvPr/>
        </p:nvPicPr>
        <p:blipFill>
          <a:blip r:embed="rId10"/>
          <a:stretch>
            <a:fillRect/>
          </a:stretch>
        </p:blipFill>
        <p:spPr>
          <a:xfrm>
            <a:off x="5212253" y="3609859"/>
            <a:ext cx="2942919" cy="211955"/>
          </a:xfrm>
          <a:prstGeom prst="rect">
            <a:avLst/>
          </a:prstGeom>
        </p:spPr>
      </p:pic>
    </p:spTree>
    <p:extLst>
      <p:ext uri="{BB962C8B-B14F-4D97-AF65-F5344CB8AC3E}">
        <p14:creationId xmlns:p14="http://schemas.microsoft.com/office/powerpoint/2010/main" val="124781200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542855"/>
          </a:xfrm>
        </p:spPr>
        <p:txBody>
          <a:bodyPr>
            <a:normAutofit fontScale="90000"/>
          </a:bodyPr>
          <a:lstStyle/>
          <a:p>
            <a:r>
              <a:rPr lang="en-US" sz="1200" dirty="0"/>
              <a:t>Theory PS Q1. </a:t>
            </a:r>
            <a:r>
              <a:rPr lang="en-US" sz="1200" dirty="0">
                <a:solidFill>
                  <a:srgbClr val="FF0000"/>
                </a:solidFill>
              </a:rPr>
              <a:t>Must show your work for full credit. </a:t>
            </a:r>
            <a:r>
              <a:rPr lang="en-US" sz="1200" dirty="0"/>
              <a:t>Feel free to add extra slides </a:t>
            </a:r>
            <a:r>
              <a:rPr lang="en-US" sz="1300" dirty="0"/>
              <a:t>if</a:t>
            </a:r>
            <a:r>
              <a:rPr lang="en-US" sz="1200" dirty="0"/>
              <a:t> needed.</a:t>
            </a:r>
            <a:br>
              <a:rPr lang="en-US" sz="1200" dirty="0"/>
            </a:br>
            <a:r>
              <a:rPr lang="en-US" sz="1200" dirty="0"/>
              <a:t>(continued)</a:t>
            </a:r>
            <a:br>
              <a:rPr lang="en-US" sz="1200" dirty="0"/>
            </a:br>
            <a:endParaRPr lang="en-US" sz="1200" dirty="0"/>
          </a:p>
        </p:txBody>
      </p:sp>
      <p:sp>
        <p:nvSpPr>
          <p:cNvPr id="3" name="TextBox 2">
            <a:extLst>
              <a:ext uri="{FF2B5EF4-FFF2-40B4-BE49-F238E27FC236}">
                <a16:creationId xmlns:a16="http://schemas.microsoft.com/office/drawing/2014/main" id="{67629183-1A17-59FA-FC9E-38DC2802C8D0}"/>
              </a:ext>
            </a:extLst>
          </p:cNvPr>
          <p:cNvSpPr txBox="1"/>
          <p:nvPr/>
        </p:nvSpPr>
        <p:spPr>
          <a:xfrm>
            <a:off x="106791" y="609600"/>
            <a:ext cx="4465209" cy="3385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Thus the final form of Matrix A will be as follows:</a:t>
            </a:r>
            <a:endParaRPr lang="en-US" sz="1100" dirty="0"/>
          </a:p>
          <a:p>
            <a:pPr marR="0" algn="l" defTabSz="914400" rtl="0" fontAlgn="auto" latinLnBrk="0" hangingPunct="0">
              <a:lnSpc>
                <a:spcPct val="100000"/>
              </a:lnSpc>
              <a:spcBef>
                <a:spcPts val="0"/>
              </a:spcBef>
              <a:spcAft>
                <a:spcPts val="0"/>
              </a:spcAft>
              <a:buClrTx/>
              <a:buSzTx/>
              <a:tabLst/>
            </a:pPr>
            <a:endParaRPr kumimoji="0" lang="en-US" sz="1100" b="0" i="0" u="none" strike="noStrike" cap="none" spc="0" normalizeH="0" baseline="0" dirty="0">
              <a:ln>
                <a:noFill/>
              </a:ln>
              <a:solidFill>
                <a:srgbClr val="000000"/>
              </a:solidFill>
              <a:effectLst/>
              <a:uFillTx/>
              <a:latin typeface="+mn-lt"/>
              <a:ea typeface="+mn-ea"/>
              <a:cs typeface="+mn-cs"/>
              <a:sym typeface="Arial"/>
            </a:endParaRPr>
          </a:p>
        </p:txBody>
      </p:sp>
      <p:pic>
        <p:nvPicPr>
          <p:cNvPr id="5" name="Picture 4">
            <a:extLst>
              <a:ext uri="{FF2B5EF4-FFF2-40B4-BE49-F238E27FC236}">
                <a16:creationId xmlns:a16="http://schemas.microsoft.com/office/drawing/2014/main" id="{BE0403BA-B70A-3927-A63E-667008AF68F2}"/>
              </a:ext>
            </a:extLst>
          </p:cNvPr>
          <p:cNvPicPr>
            <a:picLocks noChangeAspect="1"/>
          </p:cNvPicPr>
          <p:nvPr/>
        </p:nvPicPr>
        <p:blipFill>
          <a:blip r:embed="rId2"/>
          <a:stretch>
            <a:fillRect/>
          </a:stretch>
        </p:blipFill>
        <p:spPr>
          <a:xfrm>
            <a:off x="176781" y="948154"/>
            <a:ext cx="7306695" cy="1228896"/>
          </a:xfrm>
          <a:prstGeom prst="rect">
            <a:avLst/>
          </a:prstGeom>
        </p:spPr>
      </p:pic>
    </p:spTree>
    <p:extLst>
      <p:ext uri="{BB962C8B-B14F-4D97-AF65-F5344CB8AC3E}">
        <p14:creationId xmlns:p14="http://schemas.microsoft.com/office/powerpoint/2010/main" val="409944907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a:t>
            </a:r>
          </a:p>
        </p:txBody>
      </p:sp>
      <p:pic>
        <p:nvPicPr>
          <p:cNvPr id="6" name="Picture 5">
            <a:extLst>
              <a:ext uri="{FF2B5EF4-FFF2-40B4-BE49-F238E27FC236}">
                <a16:creationId xmlns:a16="http://schemas.microsoft.com/office/drawing/2014/main" id="{A7715435-0450-2A0D-FA82-A5C4F19C9B95}"/>
              </a:ext>
            </a:extLst>
          </p:cNvPr>
          <p:cNvPicPr>
            <a:picLocks noChangeAspect="1"/>
          </p:cNvPicPr>
          <p:nvPr/>
        </p:nvPicPr>
        <p:blipFill>
          <a:blip r:embed="rId2"/>
          <a:stretch>
            <a:fillRect/>
          </a:stretch>
        </p:blipFill>
        <p:spPr>
          <a:xfrm>
            <a:off x="106791" y="543315"/>
            <a:ext cx="4039164" cy="847843"/>
          </a:xfrm>
          <a:prstGeom prst="rect">
            <a:avLst/>
          </a:prstGeom>
        </p:spPr>
      </p:pic>
      <p:pic>
        <p:nvPicPr>
          <p:cNvPr id="8" name="Picture 7">
            <a:extLst>
              <a:ext uri="{FF2B5EF4-FFF2-40B4-BE49-F238E27FC236}">
                <a16:creationId xmlns:a16="http://schemas.microsoft.com/office/drawing/2014/main" id="{783E4876-2359-0EAD-7637-030E824AD52B}"/>
              </a:ext>
            </a:extLst>
          </p:cNvPr>
          <p:cNvPicPr>
            <a:picLocks noChangeAspect="1"/>
          </p:cNvPicPr>
          <p:nvPr/>
        </p:nvPicPr>
        <p:blipFill>
          <a:blip r:embed="rId3"/>
          <a:stretch>
            <a:fillRect/>
          </a:stretch>
        </p:blipFill>
        <p:spPr>
          <a:xfrm>
            <a:off x="487288" y="1443769"/>
            <a:ext cx="3327127" cy="3575420"/>
          </a:xfrm>
          <a:prstGeom prst="rect">
            <a:avLst/>
          </a:prstGeom>
        </p:spPr>
      </p:pic>
      <p:sp>
        <p:nvSpPr>
          <p:cNvPr id="9" name="TextBox 8">
            <a:extLst>
              <a:ext uri="{FF2B5EF4-FFF2-40B4-BE49-F238E27FC236}">
                <a16:creationId xmlns:a16="http://schemas.microsoft.com/office/drawing/2014/main" id="{399765EC-81D6-F5B4-45A7-F5B1ECF02E94}"/>
              </a:ext>
            </a:extLst>
          </p:cNvPr>
          <p:cNvSpPr txBox="1"/>
          <p:nvPr/>
        </p:nvSpPr>
        <p:spPr>
          <a:xfrm>
            <a:off x="4329545" y="387927"/>
            <a:ext cx="4707664"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The function is piece-wise linear due to the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activation, which means it computes linear functions over different regions of the input space.</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You are working with three sets of weights and biases, and the function involves element-wise max operations, likely representing layers in a neural network with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activation.</a:t>
            </a:r>
          </a:p>
        </p:txBody>
      </p:sp>
      <p:pic>
        <p:nvPicPr>
          <p:cNvPr id="11" name="Picture 10">
            <a:extLst>
              <a:ext uri="{FF2B5EF4-FFF2-40B4-BE49-F238E27FC236}">
                <a16:creationId xmlns:a16="http://schemas.microsoft.com/office/drawing/2014/main" id="{F8234EDB-653A-BD6E-7842-F7EFE9967D85}"/>
              </a:ext>
            </a:extLst>
          </p:cNvPr>
          <p:cNvPicPr>
            <a:picLocks noChangeAspect="1"/>
          </p:cNvPicPr>
          <p:nvPr/>
        </p:nvPicPr>
        <p:blipFill>
          <a:blip r:embed="rId4"/>
          <a:stretch>
            <a:fillRect/>
          </a:stretch>
        </p:blipFill>
        <p:spPr>
          <a:xfrm>
            <a:off x="4413340" y="1500858"/>
            <a:ext cx="2437733" cy="1415194"/>
          </a:xfrm>
          <a:prstGeom prst="rect">
            <a:avLst/>
          </a:prstGeom>
        </p:spPr>
      </p:pic>
      <p:pic>
        <p:nvPicPr>
          <p:cNvPr id="13" name="Picture 12">
            <a:extLst>
              <a:ext uri="{FF2B5EF4-FFF2-40B4-BE49-F238E27FC236}">
                <a16:creationId xmlns:a16="http://schemas.microsoft.com/office/drawing/2014/main" id="{7E21D1A8-89EE-CAD8-A9E4-623E3E1F2AAB}"/>
              </a:ext>
            </a:extLst>
          </p:cNvPr>
          <p:cNvPicPr>
            <a:picLocks noChangeAspect="1"/>
          </p:cNvPicPr>
          <p:nvPr/>
        </p:nvPicPr>
        <p:blipFill>
          <a:blip r:embed="rId5"/>
          <a:stretch>
            <a:fillRect/>
          </a:stretch>
        </p:blipFill>
        <p:spPr>
          <a:xfrm>
            <a:off x="4413340" y="2883910"/>
            <a:ext cx="3792263" cy="258819"/>
          </a:xfrm>
          <a:prstGeom prst="rect">
            <a:avLst/>
          </a:prstGeom>
        </p:spPr>
      </p:pic>
    </p:spTree>
    <p:extLst>
      <p:ext uri="{BB962C8B-B14F-4D97-AF65-F5344CB8AC3E}">
        <p14:creationId xmlns:p14="http://schemas.microsoft.com/office/powerpoint/2010/main" val="277122809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 (continued)</a:t>
            </a:r>
          </a:p>
        </p:txBody>
      </p:sp>
      <p:sp>
        <p:nvSpPr>
          <p:cNvPr id="3" name="TextBox 2">
            <a:extLst>
              <a:ext uri="{FF2B5EF4-FFF2-40B4-BE49-F238E27FC236}">
                <a16:creationId xmlns:a16="http://schemas.microsoft.com/office/drawing/2014/main" id="{9DE9794A-E4AD-B486-9E3F-97A98260B666}"/>
              </a:ext>
            </a:extLst>
          </p:cNvPr>
          <p:cNvSpPr txBox="1"/>
          <p:nvPr/>
        </p:nvSpPr>
        <p:spPr>
          <a:xfrm>
            <a:off x="214745" y="415636"/>
            <a:ext cx="408709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For x0=2</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We will compute the value of h(x0) and its derivative at x0=2</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First Layer Output:</a:t>
            </a:r>
          </a:p>
        </p:txBody>
      </p:sp>
      <p:pic>
        <p:nvPicPr>
          <p:cNvPr id="5" name="Picture 4">
            <a:extLst>
              <a:ext uri="{FF2B5EF4-FFF2-40B4-BE49-F238E27FC236}">
                <a16:creationId xmlns:a16="http://schemas.microsoft.com/office/drawing/2014/main" id="{3E6302C6-C6D4-19D0-0677-E804362D8A7F}"/>
              </a:ext>
            </a:extLst>
          </p:cNvPr>
          <p:cNvPicPr>
            <a:picLocks noChangeAspect="1"/>
          </p:cNvPicPr>
          <p:nvPr/>
        </p:nvPicPr>
        <p:blipFill>
          <a:blip r:embed="rId2"/>
          <a:stretch>
            <a:fillRect/>
          </a:stretch>
        </p:blipFill>
        <p:spPr>
          <a:xfrm>
            <a:off x="214745" y="873840"/>
            <a:ext cx="2992571" cy="657586"/>
          </a:xfrm>
          <a:prstGeom prst="rect">
            <a:avLst/>
          </a:prstGeom>
        </p:spPr>
      </p:pic>
      <p:sp>
        <p:nvSpPr>
          <p:cNvPr id="7" name="TextBox 6">
            <a:extLst>
              <a:ext uri="{FF2B5EF4-FFF2-40B4-BE49-F238E27FC236}">
                <a16:creationId xmlns:a16="http://schemas.microsoft.com/office/drawing/2014/main" id="{462A00DF-FA0D-49DD-0D6A-78EAF74090E6}"/>
              </a:ext>
            </a:extLst>
          </p:cNvPr>
          <p:cNvSpPr txBox="1"/>
          <p:nvPr/>
        </p:nvSpPr>
        <p:spPr>
          <a:xfrm>
            <a:off x="214745" y="151716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Second Layer Output:</a:t>
            </a:r>
          </a:p>
        </p:txBody>
      </p:sp>
      <p:pic>
        <p:nvPicPr>
          <p:cNvPr id="12" name="Picture 11">
            <a:extLst>
              <a:ext uri="{FF2B5EF4-FFF2-40B4-BE49-F238E27FC236}">
                <a16:creationId xmlns:a16="http://schemas.microsoft.com/office/drawing/2014/main" id="{AA63E436-7002-5142-F3AA-5B732B102E2D}"/>
              </a:ext>
            </a:extLst>
          </p:cNvPr>
          <p:cNvPicPr>
            <a:picLocks noChangeAspect="1"/>
          </p:cNvPicPr>
          <p:nvPr/>
        </p:nvPicPr>
        <p:blipFill>
          <a:blip r:embed="rId3"/>
          <a:stretch>
            <a:fillRect/>
          </a:stretch>
        </p:blipFill>
        <p:spPr>
          <a:xfrm>
            <a:off x="214746" y="1713016"/>
            <a:ext cx="3110346" cy="673722"/>
          </a:xfrm>
          <a:prstGeom prst="rect">
            <a:avLst/>
          </a:prstGeom>
        </p:spPr>
      </p:pic>
      <p:sp>
        <p:nvSpPr>
          <p:cNvPr id="14" name="TextBox 13">
            <a:extLst>
              <a:ext uri="{FF2B5EF4-FFF2-40B4-BE49-F238E27FC236}">
                <a16:creationId xmlns:a16="http://schemas.microsoft.com/office/drawing/2014/main" id="{18EDF380-B9C5-0671-AA19-E96F311FE50B}"/>
              </a:ext>
            </a:extLst>
          </p:cNvPr>
          <p:cNvSpPr txBox="1"/>
          <p:nvPr/>
        </p:nvSpPr>
        <p:spPr>
          <a:xfrm>
            <a:off x="214744" y="241462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Third</a:t>
            </a:r>
            <a:r>
              <a:rPr kumimoji="0" lang="en-US" sz="1000" b="0" i="0" u="none" strike="noStrike" cap="none" spc="0" normalizeH="0" baseline="0" dirty="0">
                <a:ln>
                  <a:noFill/>
                </a:ln>
                <a:solidFill>
                  <a:srgbClr val="000000"/>
                </a:solidFill>
                <a:effectLst/>
                <a:uFillTx/>
                <a:latin typeface="+mn-lt"/>
                <a:ea typeface="+mn-ea"/>
                <a:cs typeface="+mn-cs"/>
                <a:sym typeface="Arial"/>
              </a:rPr>
              <a:t> Layer Output:</a:t>
            </a:r>
          </a:p>
        </p:txBody>
      </p:sp>
      <p:pic>
        <p:nvPicPr>
          <p:cNvPr id="16" name="Picture 15">
            <a:extLst>
              <a:ext uri="{FF2B5EF4-FFF2-40B4-BE49-F238E27FC236}">
                <a16:creationId xmlns:a16="http://schemas.microsoft.com/office/drawing/2014/main" id="{648F83D2-B756-F675-5B93-60035781E1D2}"/>
              </a:ext>
            </a:extLst>
          </p:cNvPr>
          <p:cNvPicPr>
            <a:picLocks noChangeAspect="1"/>
          </p:cNvPicPr>
          <p:nvPr/>
        </p:nvPicPr>
        <p:blipFill>
          <a:blip r:embed="rId4"/>
          <a:stretch>
            <a:fillRect/>
          </a:stretch>
        </p:blipFill>
        <p:spPr>
          <a:xfrm>
            <a:off x="158499" y="2589956"/>
            <a:ext cx="3284356" cy="456803"/>
          </a:xfrm>
          <a:prstGeom prst="rect">
            <a:avLst/>
          </a:prstGeom>
        </p:spPr>
      </p:pic>
      <p:sp>
        <p:nvSpPr>
          <p:cNvPr id="19" name="TextBox 18">
            <a:extLst>
              <a:ext uri="{FF2B5EF4-FFF2-40B4-BE49-F238E27FC236}">
                <a16:creationId xmlns:a16="http://schemas.microsoft.com/office/drawing/2014/main" id="{BB003E35-F778-9EA5-0E17-02BEA7C39D13}"/>
              </a:ext>
            </a:extLst>
          </p:cNvPr>
          <p:cNvSpPr txBox="1"/>
          <p:nvPr/>
        </p:nvSpPr>
        <p:spPr>
          <a:xfrm>
            <a:off x="214744" y="3083549"/>
            <a:ext cx="3574474"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the output of h(2) is the sum of all the </a:t>
            </a:r>
            <a:r>
              <a:rPr kumimoji="0" lang="en-US" sz="1000" b="0" i="0" u="none" strike="noStrike" cap="none" spc="0" normalizeH="0" baseline="0" dirty="0" err="1">
                <a:ln>
                  <a:noFill/>
                </a:ln>
                <a:solidFill>
                  <a:srgbClr val="000000"/>
                </a:solidFill>
                <a:effectLst/>
                <a:uFillTx/>
                <a:latin typeface="+mn-lt"/>
                <a:ea typeface="+mn-ea"/>
                <a:cs typeface="+mn-cs"/>
                <a:sym typeface="Arial"/>
              </a:rPr>
              <a:t>ReLU</a:t>
            </a:r>
            <a:r>
              <a:rPr kumimoji="0" lang="en-US" sz="1000" b="0" i="0" u="none" strike="noStrike" cap="none" spc="0" normalizeH="0" baseline="0" dirty="0">
                <a:ln>
                  <a:noFill/>
                </a:ln>
                <a:solidFill>
                  <a:srgbClr val="000000"/>
                </a:solidFill>
                <a:effectLst/>
                <a:uFillTx/>
                <a:latin typeface="+mn-lt"/>
                <a:ea typeface="+mn-ea"/>
                <a:cs typeface="+mn-cs"/>
                <a:sym typeface="Arial"/>
              </a:rPr>
              <a:t> results:</a:t>
            </a:r>
          </a:p>
        </p:txBody>
      </p:sp>
      <p:pic>
        <p:nvPicPr>
          <p:cNvPr id="21" name="Picture 20">
            <a:extLst>
              <a:ext uri="{FF2B5EF4-FFF2-40B4-BE49-F238E27FC236}">
                <a16:creationId xmlns:a16="http://schemas.microsoft.com/office/drawing/2014/main" id="{798903EF-63F0-6A23-CF5E-1C7735062981}"/>
              </a:ext>
            </a:extLst>
          </p:cNvPr>
          <p:cNvPicPr>
            <a:picLocks noChangeAspect="1"/>
          </p:cNvPicPr>
          <p:nvPr/>
        </p:nvPicPr>
        <p:blipFill>
          <a:blip r:embed="rId5"/>
          <a:stretch>
            <a:fillRect/>
          </a:stretch>
        </p:blipFill>
        <p:spPr>
          <a:xfrm>
            <a:off x="214744" y="3263374"/>
            <a:ext cx="2029692" cy="318043"/>
          </a:xfrm>
          <a:prstGeom prst="rect">
            <a:avLst/>
          </a:prstGeom>
        </p:spPr>
      </p:pic>
      <p:sp>
        <p:nvSpPr>
          <p:cNvPr id="22" name="TextBox 21">
            <a:extLst>
              <a:ext uri="{FF2B5EF4-FFF2-40B4-BE49-F238E27FC236}">
                <a16:creationId xmlns:a16="http://schemas.microsoft.com/office/drawing/2014/main" id="{430028FF-99F4-CE12-6027-DD9EFA58C41F}"/>
              </a:ext>
            </a:extLst>
          </p:cNvPr>
          <p:cNvSpPr txBox="1"/>
          <p:nvPr/>
        </p:nvSpPr>
        <p:spPr>
          <a:xfrm>
            <a:off x="263235" y="3642182"/>
            <a:ext cx="341597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The derivative is simply the sum of the gradients of the active linear functions. Since all components are active (i.e., not zeroed out by </a:t>
            </a:r>
            <a:r>
              <a:rPr lang="en-US" sz="1000" dirty="0" err="1"/>
              <a:t>ReLU</a:t>
            </a:r>
            <a:r>
              <a:rPr lang="en-US" sz="1000" dirty="0"/>
              <a:t>), the derivative is:</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pic>
        <p:nvPicPr>
          <p:cNvPr id="24" name="Picture 23">
            <a:extLst>
              <a:ext uri="{FF2B5EF4-FFF2-40B4-BE49-F238E27FC236}">
                <a16:creationId xmlns:a16="http://schemas.microsoft.com/office/drawing/2014/main" id="{9E270214-6FD4-EFE2-FF90-EA6546756879}"/>
              </a:ext>
            </a:extLst>
          </p:cNvPr>
          <p:cNvPicPr>
            <a:picLocks noChangeAspect="1"/>
          </p:cNvPicPr>
          <p:nvPr/>
        </p:nvPicPr>
        <p:blipFill>
          <a:blip r:embed="rId6"/>
          <a:stretch>
            <a:fillRect/>
          </a:stretch>
        </p:blipFill>
        <p:spPr>
          <a:xfrm>
            <a:off x="263236" y="4098019"/>
            <a:ext cx="2798620" cy="716130"/>
          </a:xfrm>
          <a:prstGeom prst="rect">
            <a:avLst/>
          </a:prstGeom>
        </p:spPr>
      </p:pic>
      <p:pic>
        <p:nvPicPr>
          <p:cNvPr id="26" name="Picture 25">
            <a:extLst>
              <a:ext uri="{FF2B5EF4-FFF2-40B4-BE49-F238E27FC236}">
                <a16:creationId xmlns:a16="http://schemas.microsoft.com/office/drawing/2014/main" id="{0AFF1C58-0FA5-9ECD-96FD-3E1B49295872}"/>
              </a:ext>
            </a:extLst>
          </p:cNvPr>
          <p:cNvPicPr>
            <a:picLocks noChangeAspect="1"/>
          </p:cNvPicPr>
          <p:nvPr/>
        </p:nvPicPr>
        <p:blipFill>
          <a:blip r:embed="rId7"/>
          <a:stretch>
            <a:fillRect/>
          </a:stretch>
        </p:blipFill>
        <p:spPr>
          <a:xfrm>
            <a:off x="4060234" y="387872"/>
            <a:ext cx="2683843" cy="2258586"/>
          </a:xfrm>
          <a:prstGeom prst="rect">
            <a:avLst/>
          </a:prstGeom>
        </p:spPr>
      </p:pic>
      <p:pic>
        <p:nvPicPr>
          <p:cNvPr id="28" name="Picture 27">
            <a:extLst>
              <a:ext uri="{FF2B5EF4-FFF2-40B4-BE49-F238E27FC236}">
                <a16:creationId xmlns:a16="http://schemas.microsoft.com/office/drawing/2014/main" id="{D9EDF753-F677-3254-AB95-7F634C428F7C}"/>
              </a:ext>
            </a:extLst>
          </p:cNvPr>
          <p:cNvPicPr>
            <a:picLocks noChangeAspect="1"/>
          </p:cNvPicPr>
          <p:nvPr/>
        </p:nvPicPr>
        <p:blipFill>
          <a:blip r:embed="rId8"/>
          <a:stretch>
            <a:fillRect/>
          </a:stretch>
        </p:blipFill>
        <p:spPr>
          <a:xfrm>
            <a:off x="4037118" y="2663783"/>
            <a:ext cx="2136005" cy="607603"/>
          </a:xfrm>
          <a:prstGeom prst="rect">
            <a:avLst/>
          </a:prstGeom>
        </p:spPr>
      </p:pic>
    </p:spTree>
    <p:extLst>
      <p:ext uri="{BB962C8B-B14F-4D97-AF65-F5344CB8AC3E}">
        <p14:creationId xmlns:p14="http://schemas.microsoft.com/office/powerpoint/2010/main" val="19597938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 (continued)</a:t>
            </a:r>
          </a:p>
        </p:txBody>
      </p:sp>
      <p:sp>
        <p:nvSpPr>
          <p:cNvPr id="3" name="TextBox 2">
            <a:extLst>
              <a:ext uri="{FF2B5EF4-FFF2-40B4-BE49-F238E27FC236}">
                <a16:creationId xmlns:a16="http://schemas.microsoft.com/office/drawing/2014/main" id="{9DE9794A-E4AD-B486-9E3F-97A98260B666}"/>
              </a:ext>
            </a:extLst>
          </p:cNvPr>
          <p:cNvSpPr txBox="1"/>
          <p:nvPr/>
        </p:nvSpPr>
        <p:spPr>
          <a:xfrm>
            <a:off x="214745" y="415636"/>
            <a:ext cx="408709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For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We will compute the value of h(x0) and its derivative at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First Layer Output:</a:t>
            </a:r>
          </a:p>
        </p:txBody>
      </p:sp>
      <p:sp>
        <p:nvSpPr>
          <p:cNvPr id="7" name="TextBox 6">
            <a:extLst>
              <a:ext uri="{FF2B5EF4-FFF2-40B4-BE49-F238E27FC236}">
                <a16:creationId xmlns:a16="http://schemas.microsoft.com/office/drawing/2014/main" id="{462A00DF-FA0D-49DD-0D6A-78EAF74090E6}"/>
              </a:ext>
            </a:extLst>
          </p:cNvPr>
          <p:cNvSpPr txBox="1"/>
          <p:nvPr/>
        </p:nvSpPr>
        <p:spPr>
          <a:xfrm>
            <a:off x="214745" y="151716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Second Layer Output:</a:t>
            </a:r>
          </a:p>
        </p:txBody>
      </p:sp>
      <p:sp>
        <p:nvSpPr>
          <p:cNvPr id="14" name="TextBox 13">
            <a:extLst>
              <a:ext uri="{FF2B5EF4-FFF2-40B4-BE49-F238E27FC236}">
                <a16:creationId xmlns:a16="http://schemas.microsoft.com/office/drawing/2014/main" id="{18EDF380-B9C5-0671-AA19-E96F311FE50B}"/>
              </a:ext>
            </a:extLst>
          </p:cNvPr>
          <p:cNvSpPr txBox="1"/>
          <p:nvPr/>
        </p:nvSpPr>
        <p:spPr>
          <a:xfrm>
            <a:off x="214744" y="241462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Third</a:t>
            </a:r>
            <a:r>
              <a:rPr kumimoji="0" lang="en-US" sz="1000" b="0" i="0" u="none" strike="noStrike" cap="none" spc="0" normalizeH="0" baseline="0" dirty="0">
                <a:ln>
                  <a:noFill/>
                </a:ln>
                <a:solidFill>
                  <a:srgbClr val="000000"/>
                </a:solidFill>
                <a:effectLst/>
                <a:uFillTx/>
                <a:latin typeface="+mn-lt"/>
                <a:ea typeface="+mn-ea"/>
                <a:cs typeface="+mn-cs"/>
                <a:sym typeface="Arial"/>
              </a:rPr>
              <a:t> Layer Output:</a:t>
            </a:r>
          </a:p>
        </p:txBody>
      </p:sp>
      <p:sp>
        <p:nvSpPr>
          <p:cNvPr id="19" name="TextBox 18">
            <a:extLst>
              <a:ext uri="{FF2B5EF4-FFF2-40B4-BE49-F238E27FC236}">
                <a16:creationId xmlns:a16="http://schemas.microsoft.com/office/drawing/2014/main" id="{BB003E35-F778-9EA5-0E17-02BEA7C39D13}"/>
              </a:ext>
            </a:extLst>
          </p:cNvPr>
          <p:cNvSpPr txBox="1"/>
          <p:nvPr/>
        </p:nvSpPr>
        <p:spPr>
          <a:xfrm>
            <a:off x="214744" y="3083549"/>
            <a:ext cx="3574474"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the output of h(-1) is the sum of all the </a:t>
            </a:r>
            <a:r>
              <a:rPr kumimoji="0" lang="en-US" sz="1000" b="0" i="0" u="none" strike="noStrike" cap="none" spc="0" normalizeH="0" baseline="0" dirty="0" err="1">
                <a:ln>
                  <a:noFill/>
                </a:ln>
                <a:solidFill>
                  <a:srgbClr val="000000"/>
                </a:solidFill>
                <a:effectLst/>
                <a:uFillTx/>
                <a:latin typeface="+mn-lt"/>
                <a:ea typeface="+mn-ea"/>
                <a:cs typeface="+mn-cs"/>
                <a:sym typeface="Arial"/>
              </a:rPr>
              <a:t>ReLU</a:t>
            </a:r>
            <a:r>
              <a:rPr kumimoji="0" lang="en-US" sz="1000" b="0" i="0" u="none" strike="noStrike" cap="none" spc="0" normalizeH="0" baseline="0" dirty="0">
                <a:ln>
                  <a:noFill/>
                </a:ln>
                <a:solidFill>
                  <a:srgbClr val="000000"/>
                </a:solidFill>
                <a:effectLst/>
                <a:uFillTx/>
                <a:latin typeface="+mn-lt"/>
                <a:ea typeface="+mn-ea"/>
                <a:cs typeface="+mn-cs"/>
                <a:sym typeface="Arial"/>
              </a:rPr>
              <a:t> results:</a:t>
            </a:r>
          </a:p>
        </p:txBody>
      </p:sp>
      <p:sp>
        <p:nvSpPr>
          <p:cNvPr id="22" name="TextBox 21">
            <a:extLst>
              <a:ext uri="{FF2B5EF4-FFF2-40B4-BE49-F238E27FC236}">
                <a16:creationId xmlns:a16="http://schemas.microsoft.com/office/drawing/2014/main" id="{430028FF-99F4-CE12-6027-DD9EFA58C41F}"/>
              </a:ext>
            </a:extLst>
          </p:cNvPr>
          <p:cNvSpPr txBox="1"/>
          <p:nvPr/>
        </p:nvSpPr>
        <p:spPr>
          <a:xfrm>
            <a:off x="263235" y="3642182"/>
            <a:ext cx="341597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The derivative is simply the sum of the gradients of the active linear functions. Since all components are active (i.e., not zeroed out by </a:t>
            </a:r>
            <a:r>
              <a:rPr lang="en-US" sz="1000" dirty="0" err="1"/>
              <a:t>ReLU</a:t>
            </a:r>
            <a:r>
              <a:rPr lang="en-US" sz="1000" dirty="0"/>
              <a:t>), the derivative is:</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pic>
        <p:nvPicPr>
          <p:cNvPr id="9" name="Picture 8">
            <a:extLst>
              <a:ext uri="{FF2B5EF4-FFF2-40B4-BE49-F238E27FC236}">
                <a16:creationId xmlns:a16="http://schemas.microsoft.com/office/drawing/2014/main" id="{BDF669C5-95B9-A9D3-58F1-C45AD4AC5140}"/>
              </a:ext>
            </a:extLst>
          </p:cNvPr>
          <p:cNvPicPr>
            <a:picLocks noChangeAspect="1"/>
          </p:cNvPicPr>
          <p:nvPr/>
        </p:nvPicPr>
        <p:blipFill>
          <a:blip r:embed="rId2"/>
          <a:stretch>
            <a:fillRect/>
          </a:stretch>
        </p:blipFill>
        <p:spPr>
          <a:xfrm>
            <a:off x="471479" y="914091"/>
            <a:ext cx="2147456" cy="544189"/>
          </a:xfrm>
          <a:prstGeom prst="rect">
            <a:avLst/>
          </a:prstGeom>
        </p:spPr>
      </p:pic>
      <p:pic>
        <p:nvPicPr>
          <p:cNvPr id="11" name="Picture 10">
            <a:extLst>
              <a:ext uri="{FF2B5EF4-FFF2-40B4-BE49-F238E27FC236}">
                <a16:creationId xmlns:a16="http://schemas.microsoft.com/office/drawing/2014/main" id="{C9068E44-62AF-3B42-989D-F6F07E5DBA71}"/>
              </a:ext>
            </a:extLst>
          </p:cNvPr>
          <p:cNvPicPr>
            <a:picLocks noChangeAspect="1"/>
          </p:cNvPicPr>
          <p:nvPr/>
        </p:nvPicPr>
        <p:blipFill>
          <a:blip r:embed="rId3"/>
          <a:stretch>
            <a:fillRect/>
          </a:stretch>
        </p:blipFill>
        <p:spPr>
          <a:xfrm>
            <a:off x="293775" y="1716402"/>
            <a:ext cx="2693696" cy="613565"/>
          </a:xfrm>
          <a:prstGeom prst="rect">
            <a:avLst/>
          </a:prstGeom>
        </p:spPr>
      </p:pic>
      <p:pic>
        <p:nvPicPr>
          <p:cNvPr id="15" name="Picture 14">
            <a:extLst>
              <a:ext uri="{FF2B5EF4-FFF2-40B4-BE49-F238E27FC236}">
                <a16:creationId xmlns:a16="http://schemas.microsoft.com/office/drawing/2014/main" id="{21E76C04-9988-1B87-827A-6D827201A411}"/>
              </a:ext>
            </a:extLst>
          </p:cNvPr>
          <p:cNvPicPr>
            <a:picLocks noChangeAspect="1"/>
          </p:cNvPicPr>
          <p:nvPr/>
        </p:nvPicPr>
        <p:blipFill>
          <a:blip r:embed="rId4"/>
          <a:stretch>
            <a:fillRect/>
          </a:stretch>
        </p:blipFill>
        <p:spPr>
          <a:xfrm>
            <a:off x="263235" y="2612209"/>
            <a:ext cx="3041940" cy="436121"/>
          </a:xfrm>
          <a:prstGeom prst="rect">
            <a:avLst/>
          </a:prstGeom>
        </p:spPr>
      </p:pic>
      <p:pic>
        <p:nvPicPr>
          <p:cNvPr id="18" name="Picture 17">
            <a:extLst>
              <a:ext uri="{FF2B5EF4-FFF2-40B4-BE49-F238E27FC236}">
                <a16:creationId xmlns:a16="http://schemas.microsoft.com/office/drawing/2014/main" id="{4C1C418E-570B-75F8-3C43-7DA035119C2A}"/>
              </a:ext>
            </a:extLst>
          </p:cNvPr>
          <p:cNvPicPr>
            <a:picLocks noChangeAspect="1"/>
          </p:cNvPicPr>
          <p:nvPr/>
        </p:nvPicPr>
        <p:blipFill>
          <a:blip r:embed="rId5"/>
          <a:stretch>
            <a:fillRect/>
          </a:stretch>
        </p:blipFill>
        <p:spPr>
          <a:xfrm>
            <a:off x="265200" y="3257806"/>
            <a:ext cx="2056974" cy="377545"/>
          </a:xfrm>
          <a:prstGeom prst="rect">
            <a:avLst/>
          </a:prstGeom>
        </p:spPr>
      </p:pic>
      <p:pic>
        <p:nvPicPr>
          <p:cNvPr id="23" name="Picture 22">
            <a:extLst>
              <a:ext uri="{FF2B5EF4-FFF2-40B4-BE49-F238E27FC236}">
                <a16:creationId xmlns:a16="http://schemas.microsoft.com/office/drawing/2014/main" id="{EEDEBFA1-BA93-8941-9A27-767C5CBA440B}"/>
              </a:ext>
            </a:extLst>
          </p:cNvPr>
          <p:cNvPicPr>
            <a:picLocks noChangeAspect="1"/>
          </p:cNvPicPr>
          <p:nvPr/>
        </p:nvPicPr>
        <p:blipFill>
          <a:blip r:embed="rId6"/>
          <a:stretch>
            <a:fillRect/>
          </a:stretch>
        </p:blipFill>
        <p:spPr>
          <a:xfrm>
            <a:off x="262369" y="4160561"/>
            <a:ext cx="2422508" cy="820527"/>
          </a:xfrm>
          <a:prstGeom prst="rect">
            <a:avLst/>
          </a:prstGeom>
        </p:spPr>
      </p:pic>
      <p:sp>
        <p:nvSpPr>
          <p:cNvPr id="25" name="TextBox 24">
            <a:extLst>
              <a:ext uri="{FF2B5EF4-FFF2-40B4-BE49-F238E27FC236}">
                <a16:creationId xmlns:a16="http://schemas.microsoft.com/office/drawing/2014/main" id="{060165CD-289D-57DE-1431-4AB0DA495202}"/>
              </a:ext>
            </a:extLst>
          </p:cNvPr>
          <p:cNvSpPr txBox="1"/>
          <p:nvPr/>
        </p:nvSpPr>
        <p:spPr>
          <a:xfrm>
            <a:off x="4038600" y="561975"/>
            <a:ext cx="2390775"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to calculate the bias term:</a:t>
            </a:r>
          </a:p>
        </p:txBody>
      </p:sp>
      <p:pic>
        <p:nvPicPr>
          <p:cNvPr id="29" name="Picture 28">
            <a:extLst>
              <a:ext uri="{FF2B5EF4-FFF2-40B4-BE49-F238E27FC236}">
                <a16:creationId xmlns:a16="http://schemas.microsoft.com/office/drawing/2014/main" id="{97849BAD-0BA9-4282-BCD9-E2C9DFFA0474}"/>
              </a:ext>
            </a:extLst>
          </p:cNvPr>
          <p:cNvPicPr>
            <a:picLocks noChangeAspect="1"/>
          </p:cNvPicPr>
          <p:nvPr/>
        </p:nvPicPr>
        <p:blipFill>
          <a:blip r:embed="rId7"/>
          <a:stretch>
            <a:fillRect/>
          </a:stretch>
        </p:blipFill>
        <p:spPr>
          <a:xfrm>
            <a:off x="4037118" y="756325"/>
            <a:ext cx="3012400" cy="859719"/>
          </a:xfrm>
          <a:prstGeom prst="rect">
            <a:avLst/>
          </a:prstGeom>
        </p:spPr>
      </p:pic>
      <p:sp>
        <p:nvSpPr>
          <p:cNvPr id="30" name="TextBox 29">
            <a:extLst>
              <a:ext uri="{FF2B5EF4-FFF2-40B4-BE49-F238E27FC236}">
                <a16:creationId xmlns:a16="http://schemas.microsoft.com/office/drawing/2014/main" id="{FA96424E-B3F7-8961-DE2F-6D7D36DEAAEA}"/>
              </a:ext>
            </a:extLst>
          </p:cNvPr>
          <p:cNvSpPr txBox="1"/>
          <p:nvPr/>
        </p:nvSpPr>
        <p:spPr>
          <a:xfrm>
            <a:off x="4133850" y="1671053"/>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This gives:</a:t>
            </a:r>
          </a:p>
        </p:txBody>
      </p:sp>
      <p:pic>
        <p:nvPicPr>
          <p:cNvPr id="32" name="Picture 31">
            <a:extLst>
              <a:ext uri="{FF2B5EF4-FFF2-40B4-BE49-F238E27FC236}">
                <a16:creationId xmlns:a16="http://schemas.microsoft.com/office/drawing/2014/main" id="{9B861A45-0A93-FF81-B822-42B33ABB817C}"/>
              </a:ext>
            </a:extLst>
          </p:cNvPr>
          <p:cNvPicPr>
            <a:picLocks noChangeAspect="1"/>
          </p:cNvPicPr>
          <p:nvPr/>
        </p:nvPicPr>
        <p:blipFill>
          <a:blip r:embed="rId8"/>
          <a:stretch>
            <a:fillRect/>
          </a:stretch>
        </p:blipFill>
        <p:spPr>
          <a:xfrm>
            <a:off x="4094057" y="1837823"/>
            <a:ext cx="1790950" cy="647790"/>
          </a:xfrm>
          <a:prstGeom prst="rect">
            <a:avLst/>
          </a:prstGeom>
        </p:spPr>
      </p:pic>
      <p:sp>
        <p:nvSpPr>
          <p:cNvPr id="33" name="TextBox 32">
            <a:extLst>
              <a:ext uri="{FF2B5EF4-FFF2-40B4-BE49-F238E27FC236}">
                <a16:creationId xmlns:a16="http://schemas.microsoft.com/office/drawing/2014/main" id="{9A655C1B-3E71-DF0C-D065-2D7A55AC411A}"/>
              </a:ext>
            </a:extLst>
          </p:cNvPr>
          <p:cNvSpPr txBox="1"/>
          <p:nvPr/>
        </p:nvSpPr>
        <p:spPr>
          <a:xfrm>
            <a:off x="4133850" y="2500285"/>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Solving for B, we get:</a:t>
            </a:r>
          </a:p>
        </p:txBody>
      </p:sp>
      <p:pic>
        <p:nvPicPr>
          <p:cNvPr id="35" name="Picture 34">
            <a:extLst>
              <a:ext uri="{FF2B5EF4-FFF2-40B4-BE49-F238E27FC236}">
                <a16:creationId xmlns:a16="http://schemas.microsoft.com/office/drawing/2014/main" id="{73DB60E3-A22A-3C4F-4F20-1884AC875535}"/>
              </a:ext>
            </a:extLst>
          </p:cNvPr>
          <p:cNvPicPr>
            <a:picLocks noChangeAspect="1"/>
          </p:cNvPicPr>
          <p:nvPr/>
        </p:nvPicPr>
        <p:blipFill>
          <a:blip r:embed="rId9"/>
          <a:stretch>
            <a:fillRect/>
          </a:stretch>
        </p:blipFill>
        <p:spPr>
          <a:xfrm>
            <a:off x="4132157" y="2702394"/>
            <a:ext cx="1009791" cy="647790"/>
          </a:xfrm>
          <a:prstGeom prst="rect">
            <a:avLst/>
          </a:prstGeom>
        </p:spPr>
      </p:pic>
    </p:spTree>
    <p:extLst>
      <p:ext uri="{BB962C8B-B14F-4D97-AF65-F5344CB8AC3E}">
        <p14:creationId xmlns:p14="http://schemas.microsoft.com/office/powerpoint/2010/main" val="355471040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 </a:t>
            </a:r>
            <a:r>
              <a:rPr lang="en-US" sz="1200"/>
              <a:t>(continued)</a:t>
            </a:r>
            <a:endParaRPr lang="en-US" sz="1200" dirty="0"/>
          </a:p>
        </p:txBody>
      </p:sp>
      <p:sp>
        <p:nvSpPr>
          <p:cNvPr id="3" name="TextBox 2">
            <a:extLst>
              <a:ext uri="{FF2B5EF4-FFF2-40B4-BE49-F238E27FC236}">
                <a16:creationId xmlns:a16="http://schemas.microsoft.com/office/drawing/2014/main" id="{9DE9794A-E4AD-B486-9E3F-97A98260B666}"/>
              </a:ext>
            </a:extLst>
          </p:cNvPr>
          <p:cNvSpPr txBox="1"/>
          <p:nvPr/>
        </p:nvSpPr>
        <p:spPr>
          <a:xfrm>
            <a:off x="214745" y="415636"/>
            <a:ext cx="4087091"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For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We will compute the value of h(x0) and its derivative at x0=1</a:t>
            </a:r>
          </a:p>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First Layer Output:</a:t>
            </a:r>
          </a:p>
        </p:txBody>
      </p:sp>
      <p:sp>
        <p:nvSpPr>
          <p:cNvPr id="7" name="TextBox 6">
            <a:extLst>
              <a:ext uri="{FF2B5EF4-FFF2-40B4-BE49-F238E27FC236}">
                <a16:creationId xmlns:a16="http://schemas.microsoft.com/office/drawing/2014/main" id="{462A00DF-FA0D-49DD-0D6A-78EAF74090E6}"/>
              </a:ext>
            </a:extLst>
          </p:cNvPr>
          <p:cNvSpPr txBox="1"/>
          <p:nvPr/>
        </p:nvSpPr>
        <p:spPr>
          <a:xfrm>
            <a:off x="214745" y="151716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000" b="0" i="0" u="none" strike="noStrike" cap="none" spc="0" normalizeH="0" baseline="0" dirty="0">
                <a:ln>
                  <a:noFill/>
                </a:ln>
                <a:solidFill>
                  <a:srgbClr val="000000"/>
                </a:solidFill>
                <a:effectLst/>
                <a:uFillTx/>
                <a:latin typeface="+mn-lt"/>
                <a:ea typeface="+mn-ea"/>
                <a:cs typeface="+mn-cs"/>
                <a:sym typeface="Arial"/>
              </a:rPr>
              <a:t>Second Layer Output:</a:t>
            </a:r>
          </a:p>
        </p:txBody>
      </p:sp>
      <p:sp>
        <p:nvSpPr>
          <p:cNvPr id="14" name="TextBox 13">
            <a:extLst>
              <a:ext uri="{FF2B5EF4-FFF2-40B4-BE49-F238E27FC236}">
                <a16:creationId xmlns:a16="http://schemas.microsoft.com/office/drawing/2014/main" id="{18EDF380-B9C5-0671-AA19-E96F311FE50B}"/>
              </a:ext>
            </a:extLst>
          </p:cNvPr>
          <p:cNvSpPr txBox="1"/>
          <p:nvPr/>
        </p:nvSpPr>
        <p:spPr>
          <a:xfrm>
            <a:off x="214744" y="2414625"/>
            <a:ext cx="4087091"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171450" marR="0" indent="-1714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lang="en-US" sz="1000" dirty="0"/>
              <a:t>Third</a:t>
            </a:r>
            <a:r>
              <a:rPr kumimoji="0" lang="en-US" sz="1000" b="0" i="0" u="none" strike="noStrike" cap="none" spc="0" normalizeH="0" baseline="0" dirty="0">
                <a:ln>
                  <a:noFill/>
                </a:ln>
                <a:solidFill>
                  <a:srgbClr val="000000"/>
                </a:solidFill>
                <a:effectLst/>
                <a:uFillTx/>
                <a:latin typeface="+mn-lt"/>
                <a:ea typeface="+mn-ea"/>
                <a:cs typeface="+mn-cs"/>
                <a:sym typeface="Arial"/>
              </a:rPr>
              <a:t> Layer Output:</a:t>
            </a:r>
          </a:p>
        </p:txBody>
      </p:sp>
      <p:sp>
        <p:nvSpPr>
          <p:cNvPr id="19" name="TextBox 18">
            <a:extLst>
              <a:ext uri="{FF2B5EF4-FFF2-40B4-BE49-F238E27FC236}">
                <a16:creationId xmlns:a16="http://schemas.microsoft.com/office/drawing/2014/main" id="{BB003E35-F778-9EA5-0E17-02BEA7C39D13}"/>
              </a:ext>
            </a:extLst>
          </p:cNvPr>
          <p:cNvSpPr txBox="1"/>
          <p:nvPr/>
        </p:nvSpPr>
        <p:spPr>
          <a:xfrm>
            <a:off x="214744" y="3083549"/>
            <a:ext cx="3574474"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the output of h(-1) is the sum of all the </a:t>
            </a:r>
            <a:r>
              <a:rPr kumimoji="0" lang="en-US" sz="1000" b="0" i="0" u="none" strike="noStrike" cap="none" spc="0" normalizeH="0" baseline="0" dirty="0" err="1">
                <a:ln>
                  <a:noFill/>
                </a:ln>
                <a:solidFill>
                  <a:srgbClr val="000000"/>
                </a:solidFill>
                <a:effectLst/>
                <a:uFillTx/>
                <a:latin typeface="+mn-lt"/>
                <a:ea typeface="+mn-ea"/>
                <a:cs typeface="+mn-cs"/>
                <a:sym typeface="Arial"/>
              </a:rPr>
              <a:t>ReLU</a:t>
            </a:r>
            <a:r>
              <a:rPr kumimoji="0" lang="en-US" sz="1000" b="0" i="0" u="none" strike="noStrike" cap="none" spc="0" normalizeH="0" baseline="0" dirty="0">
                <a:ln>
                  <a:noFill/>
                </a:ln>
                <a:solidFill>
                  <a:srgbClr val="000000"/>
                </a:solidFill>
                <a:effectLst/>
                <a:uFillTx/>
                <a:latin typeface="+mn-lt"/>
                <a:ea typeface="+mn-ea"/>
                <a:cs typeface="+mn-cs"/>
                <a:sym typeface="Arial"/>
              </a:rPr>
              <a:t> results:</a:t>
            </a:r>
          </a:p>
        </p:txBody>
      </p:sp>
      <p:sp>
        <p:nvSpPr>
          <p:cNvPr id="22" name="TextBox 21">
            <a:extLst>
              <a:ext uri="{FF2B5EF4-FFF2-40B4-BE49-F238E27FC236}">
                <a16:creationId xmlns:a16="http://schemas.microsoft.com/office/drawing/2014/main" id="{430028FF-99F4-CE12-6027-DD9EFA58C41F}"/>
              </a:ext>
            </a:extLst>
          </p:cNvPr>
          <p:cNvSpPr txBox="1"/>
          <p:nvPr/>
        </p:nvSpPr>
        <p:spPr>
          <a:xfrm>
            <a:off x="263235" y="3642182"/>
            <a:ext cx="3415973" cy="4616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000" dirty="0"/>
              <a:t>The derivative is simply the sum of the gradients of the active linear functions. Since all components are active (i.e., not zeroed out by </a:t>
            </a:r>
            <a:r>
              <a:rPr lang="en-US" sz="1000" dirty="0" err="1"/>
              <a:t>ReLU</a:t>
            </a:r>
            <a:r>
              <a:rPr lang="en-US" sz="1000" dirty="0"/>
              <a:t>), the derivative is:</a:t>
            </a:r>
            <a:endParaRPr kumimoji="0" lang="en-US" sz="1000" b="0" i="0" u="none" strike="noStrike" cap="none" spc="0" normalizeH="0" baseline="0" dirty="0">
              <a:ln>
                <a:noFill/>
              </a:ln>
              <a:solidFill>
                <a:srgbClr val="000000"/>
              </a:solidFill>
              <a:effectLst/>
              <a:uFillTx/>
              <a:latin typeface="+mn-lt"/>
              <a:ea typeface="+mn-ea"/>
              <a:cs typeface="+mn-cs"/>
              <a:sym typeface="Arial"/>
            </a:endParaRPr>
          </a:p>
        </p:txBody>
      </p:sp>
      <p:sp>
        <p:nvSpPr>
          <p:cNvPr id="25" name="TextBox 24">
            <a:extLst>
              <a:ext uri="{FF2B5EF4-FFF2-40B4-BE49-F238E27FC236}">
                <a16:creationId xmlns:a16="http://schemas.microsoft.com/office/drawing/2014/main" id="{060165CD-289D-57DE-1431-4AB0DA495202}"/>
              </a:ext>
            </a:extLst>
          </p:cNvPr>
          <p:cNvSpPr txBox="1"/>
          <p:nvPr/>
        </p:nvSpPr>
        <p:spPr>
          <a:xfrm>
            <a:off x="4038600" y="561975"/>
            <a:ext cx="2390775"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Now to calculate the bias term:</a:t>
            </a:r>
          </a:p>
        </p:txBody>
      </p:sp>
      <p:sp>
        <p:nvSpPr>
          <p:cNvPr id="30" name="TextBox 29">
            <a:extLst>
              <a:ext uri="{FF2B5EF4-FFF2-40B4-BE49-F238E27FC236}">
                <a16:creationId xmlns:a16="http://schemas.microsoft.com/office/drawing/2014/main" id="{FA96424E-B3F7-8961-DE2F-6D7D36DEAAEA}"/>
              </a:ext>
            </a:extLst>
          </p:cNvPr>
          <p:cNvSpPr txBox="1"/>
          <p:nvPr/>
        </p:nvSpPr>
        <p:spPr>
          <a:xfrm>
            <a:off x="4133850" y="1994903"/>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This gives:</a:t>
            </a:r>
          </a:p>
        </p:txBody>
      </p:sp>
      <p:sp>
        <p:nvSpPr>
          <p:cNvPr id="33" name="TextBox 32">
            <a:extLst>
              <a:ext uri="{FF2B5EF4-FFF2-40B4-BE49-F238E27FC236}">
                <a16:creationId xmlns:a16="http://schemas.microsoft.com/office/drawing/2014/main" id="{9A655C1B-3E71-DF0C-D065-2D7A55AC411A}"/>
              </a:ext>
            </a:extLst>
          </p:cNvPr>
          <p:cNvSpPr txBox="1"/>
          <p:nvPr/>
        </p:nvSpPr>
        <p:spPr>
          <a:xfrm>
            <a:off x="4133850" y="2824135"/>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Solving for B, we get:</a:t>
            </a:r>
          </a:p>
        </p:txBody>
      </p:sp>
      <p:pic>
        <p:nvPicPr>
          <p:cNvPr id="5" name="Picture 4">
            <a:extLst>
              <a:ext uri="{FF2B5EF4-FFF2-40B4-BE49-F238E27FC236}">
                <a16:creationId xmlns:a16="http://schemas.microsoft.com/office/drawing/2014/main" id="{43031C77-5A66-DB75-A461-7AC4C2E6BA27}"/>
              </a:ext>
            </a:extLst>
          </p:cNvPr>
          <p:cNvPicPr>
            <a:picLocks noChangeAspect="1"/>
          </p:cNvPicPr>
          <p:nvPr/>
        </p:nvPicPr>
        <p:blipFill>
          <a:blip r:embed="rId2"/>
          <a:stretch>
            <a:fillRect/>
          </a:stretch>
        </p:blipFill>
        <p:spPr>
          <a:xfrm>
            <a:off x="397798" y="894531"/>
            <a:ext cx="2287079" cy="605403"/>
          </a:xfrm>
          <a:prstGeom prst="rect">
            <a:avLst/>
          </a:prstGeom>
        </p:spPr>
      </p:pic>
      <p:pic>
        <p:nvPicPr>
          <p:cNvPr id="8" name="Picture 7">
            <a:extLst>
              <a:ext uri="{FF2B5EF4-FFF2-40B4-BE49-F238E27FC236}">
                <a16:creationId xmlns:a16="http://schemas.microsoft.com/office/drawing/2014/main" id="{B3F99448-533E-38C8-7126-B2B2F62840DF}"/>
              </a:ext>
            </a:extLst>
          </p:cNvPr>
          <p:cNvPicPr>
            <a:picLocks noChangeAspect="1"/>
          </p:cNvPicPr>
          <p:nvPr/>
        </p:nvPicPr>
        <p:blipFill>
          <a:blip r:embed="rId3"/>
          <a:stretch>
            <a:fillRect/>
          </a:stretch>
        </p:blipFill>
        <p:spPr>
          <a:xfrm>
            <a:off x="397798" y="1719985"/>
            <a:ext cx="2362690" cy="637926"/>
          </a:xfrm>
          <a:prstGeom prst="rect">
            <a:avLst/>
          </a:prstGeom>
        </p:spPr>
      </p:pic>
      <p:pic>
        <p:nvPicPr>
          <p:cNvPr id="12" name="Picture 11">
            <a:extLst>
              <a:ext uri="{FF2B5EF4-FFF2-40B4-BE49-F238E27FC236}">
                <a16:creationId xmlns:a16="http://schemas.microsoft.com/office/drawing/2014/main" id="{080712EA-930C-54A2-A651-A021B66FB11E}"/>
              </a:ext>
            </a:extLst>
          </p:cNvPr>
          <p:cNvPicPr>
            <a:picLocks noChangeAspect="1"/>
          </p:cNvPicPr>
          <p:nvPr/>
        </p:nvPicPr>
        <p:blipFill>
          <a:blip r:embed="rId4"/>
          <a:stretch>
            <a:fillRect/>
          </a:stretch>
        </p:blipFill>
        <p:spPr>
          <a:xfrm>
            <a:off x="262369" y="2566868"/>
            <a:ext cx="2674832" cy="459315"/>
          </a:xfrm>
          <a:prstGeom prst="rect">
            <a:avLst/>
          </a:prstGeom>
        </p:spPr>
      </p:pic>
      <p:pic>
        <p:nvPicPr>
          <p:cNvPr id="16" name="Picture 15">
            <a:extLst>
              <a:ext uri="{FF2B5EF4-FFF2-40B4-BE49-F238E27FC236}">
                <a16:creationId xmlns:a16="http://schemas.microsoft.com/office/drawing/2014/main" id="{3542DF67-D364-555C-1C09-FE470FCD9397}"/>
              </a:ext>
            </a:extLst>
          </p:cNvPr>
          <p:cNvPicPr>
            <a:picLocks noChangeAspect="1"/>
          </p:cNvPicPr>
          <p:nvPr/>
        </p:nvPicPr>
        <p:blipFill>
          <a:blip r:embed="rId5"/>
          <a:stretch>
            <a:fillRect/>
          </a:stretch>
        </p:blipFill>
        <p:spPr>
          <a:xfrm>
            <a:off x="280168" y="3261975"/>
            <a:ext cx="1978121" cy="365593"/>
          </a:xfrm>
          <a:prstGeom prst="rect">
            <a:avLst/>
          </a:prstGeom>
        </p:spPr>
      </p:pic>
      <p:pic>
        <p:nvPicPr>
          <p:cNvPr id="20" name="Picture 19">
            <a:extLst>
              <a:ext uri="{FF2B5EF4-FFF2-40B4-BE49-F238E27FC236}">
                <a16:creationId xmlns:a16="http://schemas.microsoft.com/office/drawing/2014/main" id="{500E93B7-6212-6569-B4B6-E19CE80BA4E2}"/>
              </a:ext>
            </a:extLst>
          </p:cNvPr>
          <p:cNvPicPr>
            <a:picLocks noChangeAspect="1"/>
          </p:cNvPicPr>
          <p:nvPr/>
        </p:nvPicPr>
        <p:blipFill>
          <a:blip r:embed="rId6"/>
          <a:stretch>
            <a:fillRect/>
          </a:stretch>
        </p:blipFill>
        <p:spPr>
          <a:xfrm>
            <a:off x="262369" y="4134870"/>
            <a:ext cx="3426338" cy="469192"/>
          </a:xfrm>
          <a:prstGeom prst="rect">
            <a:avLst/>
          </a:prstGeom>
        </p:spPr>
      </p:pic>
      <p:sp>
        <p:nvSpPr>
          <p:cNvPr id="24" name="TextBox 23">
            <a:extLst>
              <a:ext uri="{FF2B5EF4-FFF2-40B4-BE49-F238E27FC236}">
                <a16:creationId xmlns:a16="http://schemas.microsoft.com/office/drawing/2014/main" id="{793EB614-60AA-4D2A-B2C7-50A754EBE3A6}"/>
              </a:ext>
            </a:extLst>
          </p:cNvPr>
          <p:cNvSpPr txBox="1"/>
          <p:nvPr/>
        </p:nvSpPr>
        <p:spPr>
          <a:xfrm>
            <a:off x="221286" y="4537232"/>
            <a:ext cx="4572000"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000" dirty="0"/>
              <a:t>Summing them:</a:t>
            </a:r>
          </a:p>
        </p:txBody>
      </p:sp>
      <p:pic>
        <p:nvPicPr>
          <p:cNvPr id="27" name="Picture 26">
            <a:extLst>
              <a:ext uri="{FF2B5EF4-FFF2-40B4-BE49-F238E27FC236}">
                <a16:creationId xmlns:a16="http://schemas.microsoft.com/office/drawing/2014/main" id="{4EF058ED-A909-F617-F005-8EE080B83DAD}"/>
              </a:ext>
            </a:extLst>
          </p:cNvPr>
          <p:cNvPicPr>
            <a:picLocks noChangeAspect="1"/>
          </p:cNvPicPr>
          <p:nvPr/>
        </p:nvPicPr>
        <p:blipFill>
          <a:blip r:embed="rId7"/>
          <a:stretch>
            <a:fillRect/>
          </a:stretch>
        </p:blipFill>
        <p:spPr>
          <a:xfrm>
            <a:off x="1290539" y="4635085"/>
            <a:ext cx="618491" cy="354281"/>
          </a:xfrm>
          <a:prstGeom prst="rect">
            <a:avLst/>
          </a:prstGeom>
        </p:spPr>
      </p:pic>
      <p:pic>
        <p:nvPicPr>
          <p:cNvPr id="31" name="Picture 30">
            <a:extLst>
              <a:ext uri="{FF2B5EF4-FFF2-40B4-BE49-F238E27FC236}">
                <a16:creationId xmlns:a16="http://schemas.microsoft.com/office/drawing/2014/main" id="{6043A256-7F94-65A5-EDD2-00E7AD44FE28}"/>
              </a:ext>
            </a:extLst>
          </p:cNvPr>
          <p:cNvPicPr>
            <a:picLocks noChangeAspect="1"/>
          </p:cNvPicPr>
          <p:nvPr/>
        </p:nvPicPr>
        <p:blipFill>
          <a:blip r:embed="rId8"/>
          <a:stretch>
            <a:fillRect/>
          </a:stretch>
        </p:blipFill>
        <p:spPr>
          <a:xfrm>
            <a:off x="4058900" y="753482"/>
            <a:ext cx="2589550" cy="1128941"/>
          </a:xfrm>
          <a:prstGeom prst="rect">
            <a:avLst/>
          </a:prstGeom>
        </p:spPr>
      </p:pic>
      <p:pic>
        <p:nvPicPr>
          <p:cNvPr id="36" name="Picture 35">
            <a:extLst>
              <a:ext uri="{FF2B5EF4-FFF2-40B4-BE49-F238E27FC236}">
                <a16:creationId xmlns:a16="http://schemas.microsoft.com/office/drawing/2014/main" id="{B2047AC9-6B16-ABF2-0AC0-E71AB5B20851}"/>
              </a:ext>
            </a:extLst>
          </p:cNvPr>
          <p:cNvPicPr>
            <a:picLocks noChangeAspect="1"/>
          </p:cNvPicPr>
          <p:nvPr/>
        </p:nvPicPr>
        <p:blipFill>
          <a:blip r:embed="rId9"/>
          <a:stretch>
            <a:fillRect/>
          </a:stretch>
        </p:blipFill>
        <p:spPr>
          <a:xfrm>
            <a:off x="4058900" y="2148791"/>
            <a:ext cx="1695687" cy="600159"/>
          </a:xfrm>
          <a:prstGeom prst="rect">
            <a:avLst/>
          </a:prstGeom>
        </p:spPr>
      </p:pic>
      <p:pic>
        <p:nvPicPr>
          <p:cNvPr id="38" name="Picture 37">
            <a:extLst>
              <a:ext uri="{FF2B5EF4-FFF2-40B4-BE49-F238E27FC236}">
                <a16:creationId xmlns:a16="http://schemas.microsoft.com/office/drawing/2014/main" id="{1BA56DB0-0F74-27D1-BF9B-525FF79E6D67}"/>
              </a:ext>
            </a:extLst>
          </p:cNvPr>
          <p:cNvPicPr>
            <a:picLocks noChangeAspect="1"/>
          </p:cNvPicPr>
          <p:nvPr/>
        </p:nvPicPr>
        <p:blipFill>
          <a:blip r:embed="rId10"/>
          <a:stretch>
            <a:fillRect/>
          </a:stretch>
        </p:blipFill>
        <p:spPr>
          <a:xfrm>
            <a:off x="4136860" y="2978023"/>
            <a:ext cx="581885" cy="481312"/>
          </a:xfrm>
          <a:prstGeom prst="rect">
            <a:avLst/>
          </a:prstGeom>
        </p:spPr>
      </p:pic>
      <p:sp>
        <p:nvSpPr>
          <p:cNvPr id="39" name="TextBox 38">
            <a:extLst>
              <a:ext uri="{FF2B5EF4-FFF2-40B4-BE49-F238E27FC236}">
                <a16:creationId xmlns:a16="http://schemas.microsoft.com/office/drawing/2014/main" id="{B7BD2446-8D36-7A4B-894F-B46EB9D9381C}"/>
              </a:ext>
            </a:extLst>
          </p:cNvPr>
          <p:cNvSpPr txBox="1"/>
          <p:nvPr/>
        </p:nvSpPr>
        <p:spPr>
          <a:xfrm>
            <a:off x="4133850" y="3418034"/>
            <a:ext cx="3012400" cy="15388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rgbClr val="000000"/>
                </a:solidFill>
                <a:effectLst/>
                <a:uFillTx/>
                <a:latin typeface="+mn-lt"/>
                <a:ea typeface="+mn-ea"/>
                <a:cs typeface="+mn-cs"/>
                <a:sym typeface="Arial"/>
              </a:rPr>
              <a:t>Final Results:</a:t>
            </a:r>
          </a:p>
        </p:txBody>
      </p:sp>
      <p:pic>
        <p:nvPicPr>
          <p:cNvPr id="41" name="Picture 40">
            <a:extLst>
              <a:ext uri="{FF2B5EF4-FFF2-40B4-BE49-F238E27FC236}">
                <a16:creationId xmlns:a16="http://schemas.microsoft.com/office/drawing/2014/main" id="{09935587-3CFC-FBFC-D88B-196B6E5F4572}"/>
              </a:ext>
            </a:extLst>
          </p:cNvPr>
          <p:cNvPicPr>
            <a:picLocks noChangeAspect="1"/>
          </p:cNvPicPr>
          <p:nvPr/>
        </p:nvPicPr>
        <p:blipFill>
          <a:blip r:embed="rId11"/>
          <a:stretch>
            <a:fillRect/>
          </a:stretch>
        </p:blipFill>
        <p:spPr>
          <a:xfrm>
            <a:off x="5187935" y="3294149"/>
            <a:ext cx="2530841" cy="1732562"/>
          </a:xfrm>
          <a:prstGeom prst="rect">
            <a:avLst/>
          </a:prstGeom>
        </p:spPr>
      </p:pic>
    </p:spTree>
    <p:extLst>
      <p:ext uri="{BB962C8B-B14F-4D97-AF65-F5344CB8AC3E}">
        <p14:creationId xmlns:p14="http://schemas.microsoft.com/office/powerpoint/2010/main" val="114337513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Q3. Feel free to add extra slides if needed.</a:t>
            </a:r>
            <a:br>
              <a:rPr lang="en-US" sz="1200" dirty="0"/>
            </a:br>
            <a:r>
              <a:rPr lang="en-US" sz="1200" dirty="0"/>
              <a:t>Question:</a:t>
            </a:r>
          </a:p>
        </p:txBody>
      </p:sp>
      <p:pic>
        <p:nvPicPr>
          <p:cNvPr id="4" name="Picture 3">
            <a:extLst>
              <a:ext uri="{FF2B5EF4-FFF2-40B4-BE49-F238E27FC236}">
                <a16:creationId xmlns:a16="http://schemas.microsoft.com/office/drawing/2014/main" id="{FF517BFA-F21C-973B-96D7-6D824CA2A8CF}"/>
              </a:ext>
            </a:extLst>
          </p:cNvPr>
          <p:cNvPicPr>
            <a:picLocks noChangeAspect="1"/>
          </p:cNvPicPr>
          <p:nvPr/>
        </p:nvPicPr>
        <p:blipFill>
          <a:blip r:embed="rId3"/>
          <a:stretch>
            <a:fillRect/>
          </a:stretch>
        </p:blipFill>
        <p:spPr>
          <a:xfrm>
            <a:off x="106791" y="533262"/>
            <a:ext cx="3982006" cy="695422"/>
          </a:xfrm>
          <a:prstGeom prst="rect">
            <a:avLst/>
          </a:prstGeom>
        </p:spPr>
      </p:pic>
      <p:sp>
        <p:nvSpPr>
          <p:cNvPr id="6" name="TextBox 5">
            <a:extLst>
              <a:ext uri="{FF2B5EF4-FFF2-40B4-BE49-F238E27FC236}">
                <a16:creationId xmlns:a16="http://schemas.microsoft.com/office/drawing/2014/main" id="{CCEB6788-8F6E-CDEE-CF0A-6C030467D5DC}"/>
              </a:ext>
            </a:extLst>
          </p:cNvPr>
          <p:cNvSpPr txBox="1"/>
          <p:nvPr/>
        </p:nvSpPr>
        <p:spPr>
          <a:xfrm>
            <a:off x="180109" y="1309255"/>
            <a:ext cx="8857100" cy="270843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The issue of "dead neurons" in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(Rectified Linear Unit) activation functions occurs when a neuron outputs zero for all inputs due to the negative side of the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function. This causes the gradients to be zero, preventing those neurons from updating their weights during backpropagation.</a:t>
            </a:r>
          </a:p>
          <a:p>
            <a:pPr marL="0" marR="0" indent="0" algn="l" defTabSz="914400" rtl="0" fontAlgn="auto" latinLnBrk="0" hangingPunct="0">
              <a:lnSpc>
                <a:spcPct val="100000"/>
              </a:lnSpc>
              <a:spcBef>
                <a:spcPts val="0"/>
              </a:spcBef>
              <a:spcAft>
                <a:spcPts val="0"/>
              </a:spcAft>
              <a:buClrTx/>
              <a:buSzTx/>
              <a:buFontTx/>
              <a:buNone/>
              <a:tabLst/>
            </a:pPr>
            <a:endParaRPr lang="en-US" sz="1100" dirty="0"/>
          </a:p>
          <a:p>
            <a:pPr marL="0" marR="0" indent="0" algn="l" defTabSz="914400" rtl="0" fontAlgn="auto" latinLnBrk="0" hangingPunct="0">
              <a:lnSpc>
                <a:spcPct val="100000"/>
              </a:lnSpc>
              <a:spcBef>
                <a:spcPts val="0"/>
              </a:spcBef>
              <a:spcAft>
                <a:spcPts val="0"/>
              </a:spcAft>
              <a:buClrTx/>
              <a:buSzTx/>
              <a:buFontTx/>
              <a:buNone/>
              <a:tabLst/>
            </a:pPr>
            <a:r>
              <a:rPr kumimoji="0" lang="en-US" sz="1100" b="0" i="0" u="none" strike="noStrike" cap="none" spc="0" normalizeH="0" baseline="0" dirty="0">
                <a:ln>
                  <a:noFill/>
                </a:ln>
                <a:solidFill>
                  <a:srgbClr val="000000"/>
                </a:solidFill>
                <a:effectLst/>
                <a:uFillTx/>
                <a:latin typeface="+mn-lt"/>
                <a:ea typeface="+mn-ea"/>
                <a:cs typeface="+mn-cs"/>
                <a:sym typeface="Arial"/>
              </a:rPr>
              <a:t>However, this problem is often not significant in reality for several reasons: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Initialization and Input Distributions: When using proper weight initialization methods and appropriate input scaling, many neurons avoid falling into the dead zone, especially during the initial stages of training</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Sparsity is Beneficial: </a:t>
            </a:r>
            <a:r>
              <a:rPr kumimoji="0" lang="en-US" sz="1100" b="0" i="0" u="none" strike="noStrike" cap="none" spc="0" normalizeH="0" baseline="0" dirty="0" err="1">
                <a:ln>
                  <a:noFill/>
                </a:ln>
                <a:solidFill>
                  <a:srgbClr val="000000"/>
                </a:solidFill>
                <a:effectLst/>
                <a:uFillTx/>
                <a:latin typeface="+mn-lt"/>
                <a:ea typeface="+mn-ea"/>
                <a:cs typeface="+mn-cs"/>
                <a:sym typeface="Arial"/>
              </a:rPr>
              <a:t>ReLU</a:t>
            </a:r>
            <a:r>
              <a:rPr kumimoji="0" lang="en-US" sz="1100" b="0" i="0" u="none" strike="noStrike" cap="none" spc="0" normalizeH="0" baseline="0" dirty="0">
                <a:ln>
                  <a:noFill/>
                </a:ln>
                <a:solidFill>
                  <a:srgbClr val="000000"/>
                </a:solidFill>
                <a:effectLst/>
                <a:uFillTx/>
                <a:latin typeface="+mn-lt"/>
                <a:ea typeface="+mn-ea"/>
                <a:cs typeface="+mn-cs"/>
                <a:sym typeface="Arial"/>
              </a:rPr>
              <a:t> naturally introduces sparsity in the activations (many neurons output zero), which can be beneficial for efficiency and reducing overfitting. In practice, only a subset of neurons need to be active at any given time.</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Large Networks with Many Neurons: In deep networks, the large number of neurons compensates for the few that may die. Even if some neurons produce zero outputs, others continue learning and can carry the forward propagation process.</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100" b="0" i="0" u="none" strike="noStrike" cap="none" spc="0" normalizeH="0" baseline="0" dirty="0">
                <a:ln>
                  <a:noFill/>
                </a:ln>
                <a:solidFill>
                  <a:srgbClr val="000000"/>
                </a:solidFill>
                <a:effectLst/>
                <a:uFillTx/>
                <a:latin typeface="+mn-lt"/>
                <a:ea typeface="+mn-ea"/>
                <a:cs typeface="+mn-cs"/>
                <a:sym typeface="Arial"/>
              </a:rPr>
              <a:t>Learning Rate Adjustments: Proper learning rate tuning ensures that neurons are less likely to become permanently inactive, as updates to weights can eventually lead neurons back into the active region.</a:t>
            </a:r>
          </a:p>
          <a:p>
            <a:pPr marR="0" algn="l" defTabSz="914400" rtl="0" fontAlgn="auto" latinLnBrk="0" hangingPunct="0">
              <a:lnSpc>
                <a:spcPct val="100000"/>
              </a:lnSpc>
              <a:spcBef>
                <a:spcPts val="0"/>
              </a:spcBef>
              <a:spcAft>
                <a:spcPts val="0"/>
              </a:spcAft>
              <a:buClrTx/>
              <a:buSzTx/>
              <a:tabLst/>
            </a:pPr>
            <a:endParaRPr lang="en-US" sz="1100" dirty="0"/>
          </a:p>
          <a:p>
            <a:pPr marR="0" algn="l" defTabSz="914400" rtl="0" fontAlgn="auto" latinLnBrk="0" hangingPunct="0">
              <a:lnSpc>
                <a:spcPct val="100000"/>
              </a:lnSpc>
              <a:spcBef>
                <a:spcPts val="0"/>
              </a:spcBef>
              <a:spcAft>
                <a:spcPts val="0"/>
              </a:spcAft>
              <a:buClrTx/>
              <a:buSzTx/>
              <a:tabLst/>
            </a:pPr>
            <a:r>
              <a:rPr kumimoji="0" lang="en-US" sz="1100" b="0" i="0" u="none" strike="noStrike" cap="none" spc="0" normalizeH="0" baseline="0" dirty="0">
                <a:ln>
                  <a:noFill/>
                </a:ln>
                <a:solidFill>
                  <a:srgbClr val="000000"/>
                </a:solidFill>
                <a:effectLst/>
                <a:uFillTx/>
                <a:latin typeface="+mn-lt"/>
                <a:ea typeface="+mn-ea"/>
                <a:cs typeface="+mn-cs"/>
                <a:sym typeface="Arial"/>
              </a:rPr>
              <a:t>Overall, while dead neurons can occur, their impact is typically minimal due to careful design and training techniques. This is certainly an issue to be aware of us but in practice it is usually not a considerable difficulty to overcome</a:t>
            </a:r>
          </a:p>
        </p:txBody>
      </p:sp>
    </p:spTree>
    <p:extLst>
      <p:ext uri="{BB962C8B-B14F-4D97-AF65-F5344CB8AC3E}">
        <p14:creationId xmlns:p14="http://schemas.microsoft.com/office/powerpoint/2010/main" val="2153119946"/>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2557</TotalTime>
  <Words>2900</Words>
  <Application>Microsoft Office PowerPoint</Application>
  <PresentationFormat>On-screen Show (16:9)</PresentationFormat>
  <Paragraphs>131</Paragraphs>
  <Slides>23</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23</vt:i4>
      </vt:variant>
    </vt:vector>
  </HeadingPairs>
  <TitlesOfParts>
    <vt:vector size="25" baseType="lpstr">
      <vt:lpstr>Arial</vt:lpstr>
      <vt:lpstr>Simple Light</vt:lpstr>
      <vt:lpstr>Assignment 2 Theory Problem Set DO NOT TAG</vt:lpstr>
      <vt:lpstr>Theory PS Q1. Must show your work for full credit. Feel free to add extra slides if needed. Question:</vt:lpstr>
      <vt:lpstr>Theory PS Q1. Must show your work for full credit. Feel free to add extra slides if needed. (continued) </vt:lpstr>
      <vt:lpstr>Theory PS Q1. Must show your work for full credit. Feel free to add extra slides if needed. (continued) </vt:lpstr>
      <vt:lpstr>Theory PS Q2. Must show your work for full credit. Feel free to add extra slides if needed.</vt:lpstr>
      <vt:lpstr>Theory PS Q2. Must show your work for full credit. Feel free to add extra slides if needed. (continued)</vt:lpstr>
      <vt:lpstr>Theory PS Q2. Must show your work for full credit. Feel free to add extra slides if needed. (continued)</vt:lpstr>
      <vt:lpstr>Theory PS Q2. Must show your work for full credit. Feel free to add extra slides if needed. (continued)</vt:lpstr>
      <vt:lpstr>Theory PS Q3. Feel free to add extra slides if needed. Question:</vt:lpstr>
      <vt:lpstr>Assignment 2 Paper Review DO NOT TAG</vt:lpstr>
      <vt:lpstr>Provide a short preview of the paper of your choice. I chose: “Taskonomy: Disentangling Task Transfer Learning" by Amir R. Zamir et al  The paper "Taskonomy: Disentangling Task Transfer Learning" by Amir R. Zamir et al. (2018) introduces a novel framework for understanding task transferability in computer vision. Its main contribution is the creation of a comprehensive task transfer hierarchy, which maps how well various vision tasks (e.g., surface normal estimation, depth prediction, and object classification) transfer knowledge to each other. By constructing a large-scale dataset of 26 tasks, the authors empirically demonstrate that certain tasks act as better feature extractors and are more suitable for transfer learning. For example, low-level tasks like depth estimation transfer better to related tasks than high-level tasks like object classification.  One of the key strengths of this paper was that it was truly groundbreaking and had a significant impact on multi-task and transfer learning research in computer vision. Its systematic approach and the introduction of the task affinity map were a significant advancement, offering a clear, data-driven approach to identifying optimal task transfer pairs. And the large dataset built specifically for multiple vision tasks ensured that the results are generalizable across many computer vision problems. However, the framework does have some weaknesses. It might oversimplify task relationships by assuming that transferability is uniform across datasets and architectures, ignoring task-specific nuances that could affect transferability in different contexts. Also, the paper focuses on just visual task. How do we know if these findings extend to non-visual domains, which could benefit from similar task transfer insights? The paper opens the door to more research.  This latter point is my biggest takeaway. What does this say about all machine learning tasks? How many other areas can generic training create benefit for unrelated futures tasks. We are already seeing this take place in the NLP space where foundation models are created, doing the heavy lifting for models that are later finetuned for more specific use cases. I think it also makes us ask us about ourselves and learning in general. Are we as humans learning tasks that better prepare us for future tasks that only share cursory characteristics?  </vt:lpstr>
      <vt:lpstr>Paper specific Q1. Feel free to add extra slides if needed. Question: Do the task pairs with stronger arrows (better transfer) make sense in terms of why they would transfer better? Pick one positive pair (with good transfer) and one negative pair (with bad transfer) and conjecture why it might be the case. Note that there are several types of features in deep learning, including low-level (e.g. edges), mid-level (components), and high-level (abstract concepts and classification layer) that you might reason about.  In Taskonomy: Disentangling Task Transfer Learning, the paper explores how well different tasks in computer vision transfer knowledge to each other, and the strength of these transfers often makes sense based on the types of information each task processes. For example, a strong pair is depth estimation to surface normal prediction. Depth estimation is about understanding the 3D shape and distance of objects in a scene, which is very similar to surface normal prediction, a task that involves figuring out the direction each surface in the scene is facing. Both of these tasks rely on similar types of information, such as the edges and shapes of objects, making the features learned from one task (depth estimation) useful for the other (surface normals). The overlap in what they need to "see" in an image explains why the transfer between these two tasks works well. They are both trying to identify features that are similar in that they are both “low-level” as opposed to higher level abstract characteristics.  On the other hand, there are some tasks that don’t transfer well. A good example is object classification to depth estimation. Object classification is about recognizing and labeling objects (like determining if something is a cat or a chair), which involves understanding high-level, abstract information like shapes and textures. This type of task relies on the final, more semantic layers of a neural network, which are good for recognizing entire objects but not great at understanding their 3D structure. In contrast, depth estimation needs detailed information about the geometry of objects, like where their edges are and how far away they are from the camera. The high-level features used for object classification don’t help with the fine-grained, low-level details needed for depth estimation. That’s why transferring knowledge from object classification to depth estimation doesn’t work well—the two tasks focus on very different kinds of information. This mismatch between abstract object recognition and detailed geometric understanding explains the weak transferability between these tasks. These observations make intuitive sense to human understanding in terms of what tasks would and would not be transferable.    </vt:lpstr>
      <vt:lpstr>Paper specific Q2. Feel free to add extra slides if needed. Question: What does this say in terms of practical usage of deep learning across tasks? How might we use this information to guess where to transfer from if we have a new target task?  The insights from the paper have practical implications for how we approach deep learning across different tasks. Essentially, if we understand how tasks are related, we can make smarter decisions about which tasks to transfer knowledge from when working on a new task. For instance, if our new task involves understanding the 3D structure of a scene, we should look to transfer from tasks that deal with similar low-level geometric information like depth estimation or surface normal prediction. These tasks rely on the same types of features, like object edges and surface orientations, which are highly relevant for other tasks involving 3D spatial understanding.  On the flip side, if our target task is more abstract, like recognizing objects (identifying cars, trees, etc.), transferring knowledge from a task that focuses on geometry won’t be very helpful. Object classification relies on high-level, abstract features, like shapes and textures, which aren’t as useful for tasks that depend on detailed spatial relationships. So, if our target task requires abstract understanding, we should look to transfer from similar tasks that also focus on high-level features, such as other object classification tasks or scene understanding.  In practice, this means we need to think about the type of information a task relies on. Is it dependent on low-level, mid-level, or high-level features. And then we can choose a source task that has learned similar information. If our new task is low-level, like predicting edges or surface normals, we should transfer from tasks that also deal with geometry. But if it's a high-level task, like classifying objects or understanding the overall scene, we should transfer from tasks that have learned abstract, semantic features. By understanding these task relationships, we can save time and resources by pretraining our models on the most relevant tasks, improving performance in our new task without needing to start from scratch.  It can also help us set expectations. Some tasks are more amendable to transfer learning than others as shown in the paper. This can help us save time and resources directing transfer learning where it is most likely to achieve fruitful results.  </vt:lpstr>
      <vt:lpstr>Assignment 2 Writeup DO NOT TAG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Writeup</dc:title>
  <cp:lastModifiedBy>Kevin McCarville</cp:lastModifiedBy>
  <cp:revision>36</cp:revision>
  <dcterms:modified xsi:type="dcterms:W3CDTF">2024-09-19T18:39:17Z</dcterms:modified>
</cp:coreProperties>
</file>