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5" name="PlaceHolder 2"/>
          <p:cNvSpPr>
            <a:spLocks noGrp="1"/>
          </p:cNvSpPr>
          <p:nvPr>
            <p:ph type="body"/>
          </p:nvPr>
        </p:nvSpPr>
        <p:spPr>
          <a:xfrm>
            <a:off x="311760" y="1152360"/>
            <a:ext cx="85201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6" name="PlaceHolder 3"/>
          <p:cNvSpPr>
            <a:spLocks noGrp="1"/>
          </p:cNvSpPr>
          <p:nvPr>
            <p:ph type="body"/>
          </p:nvPr>
        </p:nvSpPr>
        <p:spPr>
          <a:xfrm>
            <a:off x="311760" y="2936880"/>
            <a:ext cx="852012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8"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9"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1" name="PlaceHolder 5"/>
          <p:cNvSpPr>
            <a:spLocks noGrp="1"/>
          </p:cNvSpPr>
          <p:nvPr>
            <p:ph type="body"/>
          </p:nvPr>
        </p:nvSpPr>
        <p:spPr>
          <a:xfrm>
            <a:off x="467784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3" name="PlaceHolder 2"/>
          <p:cNvSpPr>
            <a:spLocks noGrp="1"/>
          </p:cNvSpPr>
          <p:nvPr>
            <p:ph type="body"/>
          </p:nvPr>
        </p:nvSpPr>
        <p:spPr>
          <a:xfrm>
            <a:off x="311760" y="115236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4" name="PlaceHolder 3"/>
          <p:cNvSpPr>
            <a:spLocks noGrp="1"/>
          </p:cNvSpPr>
          <p:nvPr>
            <p:ph type="body"/>
          </p:nvPr>
        </p:nvSpPr>
        <p:spPr>
          <a:xfrm>
            <a:off x="3192480" y="115236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 name="PlaceHolder 4"/>
          <p:cNvSpPr>
            <a:spLocks noGrp="1"/>
          </p:cNvSpPr>
          <p:nvPr>
            <p:ph type="body"/>
          </p:nvPr>
        </p:nvSpPr>
        <p:spPr>
          <a:xfrm>
            <a:off x="6073200" y="115236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6" name="PlaceHolder 5"/>
          <p:cNvSpPr>
            <a:spLocks noGrp="1"/>
          </p:cNvSpPr>
          <p:nvPr>
            <p:ph type="body"/>
          </p:nvPr>
        </p:nvSpPr>
        <p:spPr>
          <a:xfrm>
            <a:off x="311760" y="293688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7" name="PlaceHolder 6"/>
          <p:cNvSpPr>
            <a:spLocks noGrp="1"/>
          </p:cNvSpPr>
          <p:nvPr>
            <p:ph type="body"/>
          </p:nvPr>
        </p:nvSpPr>
        <p:spPr>
          <a:xfrm>
            <a:off x="3192480" y="293688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8" name="PlaceHolder 7"/>
          <p:cNvSpPr>
            <a:spLocks noGrp="1"/>
          </p:cNvSpPr>
          <p:nvPr>
            <p:ph type="body"/>
          </p:nvPr>
        </p:nvSpPr>
        <p:spPr>
          <a:xfrm>
            <a:off x="6073200" y="293688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3" name="PlaceHolder 2"/>
          <p:cNvSpPr>
            <a:spLocks noGrp="1"/>
          </p:cNvSpPr>
          <p:nvPr>
            <p:ph type="subTitle"/>
          </p:nvPr>
        </p:nvSpPr>
        <p:spPr>
          <a:xfrm>
            <a:off x="311760" y="1152360"/>
            <a:ext cx="8520120" cy="34160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5" name="PlaceHolder 2"/>
          <p:cNvSpPr>
            <a:spLocks noGrp="1"/>
          </p:cNvSpPr>
          <p:nvPr>
            <p:ph type="body"/>
          </p:nvPr>
        </p:nvSpPr>
        <p:spPr>
          <a:xfrm>
            <a:off x="311760" y="1152360"/>
            <a:ext cx="8520120" cy="3416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7"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8"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11760" y="444960"/>
            <a:ext cx="8520120" cy="265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2"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3"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4"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 name="PlaceHolder 2"/>
          <p:cNvSpPr>
            <a:spLocks noGrp="1"/>
          </p:cNvSpPr>
          <p:nvPr>
            <p:ph type="subTitle"/>
          </p:nvPr>
        </p:nvSpPr>
        <p:spPr>
          <a:xfrm>
            <a:off x="311760" y="1152360"/>
            <a:ext cx="8520120" cy="34160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6"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7"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8" name="PlaceHolder 4"/>
          <p:cNvSpPr>
            <a:spLocks noGrp="1"/>
          </p:cNvSpPr>
          <p:nvPr>
            <p:ph type="body"/>
          </p:nvPr>
        </p:nvSpPr>
        <p:spPr>
          <a:xfrm>
            <a:off x="467784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0"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1"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2" name="PlaceHolder 4"/>
          <p:cNvSpPr>
            <a:spLocks noGrp="1"/>
          </p:cNvSpPr>
          <p:nvPr>
            <p:ph type="body"/>
          </p:nvPr>
        </p:nvSpPr>
        <p:spPr>
          <a:xfrm>
            <a:off x="311760" y="2936880"/>
            <a:ext cx="852012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4" name="PlaceHolder 2"/>
          <p:cNvSpPr>
            <a:spLocks noGrp="1"/>
          </p:cNvSpPr>
          <p:nvPr>
            <p:ph type="body"/>
          </p:nvPr>
        </p:nvSpPr>
        <p:spPr>
          <a:xfrm>
            <a:off x="311760" y="1152360"/>
            <a:ext cx="852012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5" name="PlaceHolder 3"/>
          <p:cNvSpPr>
            <a:spLocks noGrp="1"/>
          </p:cNvSpPr>
          <p:nvPr>
            <p:ph type="body"/>
          </p:nvPr>
        </p:nvSpPr>
        <p:spPr>
          <a:xfrm>
            <a:off x="311760" y="2936880"/>
            <a:ext cx="852012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7"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8"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9"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0" name="PlaceHolder 5"/>
          <p:cNvSpPr>
            <a:spLocks noGrp="1"/>
          </p:cNvSpPr>
          <p:nvPr>
            <p:ph type="body"/>
          </p:nvPr>
        </p:nvSpPr>
        <p:spPr>
          <a:xfrm>
            <a:off x="467784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72" name="PlaceHolder 2"/>
          <p:cNvSpPr>
            <a:spLocks noGrp="1"/>
          </p:cNvSpPr>
          <p:nvPr>
            <p:ph type="body"/>
          </p:nvPr>
        </p:nvSpPr>
        <p:spPr>
          <a:xfrm>
            <a:off x="311760" y="115236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3" name="PlaceHolder 3"/>
          <p:cNvSpPr>
            <a:spLocks noGrp="1"/>
          </p:cNvSpPr>
          <p:nvPr>
            <p:ph type="body"/>
          </p:nvPr>
        </p:nvSpPr>
        <p:spPr>
          <a:xfrm>
            <a:off x="3192480" y="115236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4" name="PlaceHolder 4"/>
          <p:cNvSpPr>
            <a:spLocks noGrp="1"/>
          </p:cNvSpPr>
          <p:nvPr>
            <p:ph type="body"/>
          </p:nvPr>
        </p:nvSpPr>
        <p:spPr>
          <a:xfrm>
            <a:off x="6073200" y="115236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5" name="PlaceHolder 5"/>
          <p:cNvSpPr>
            <a:spLocks noGrp="1"/>
          </p:cNvSpPr>
          <p:nvPr>
            <p:ph type="body"/>
          </p:nvPr>
        </p:nvSpPr>
        <p:spPr>
          <a:xfrm>
            <a:off x="311760" y="293688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6" name="PlaceHolder 6"/>
          <p:cNvSpPr>
            <a:spLocks noGrp="1"/>
          </p:cNvSpPr>
          <p:nvPr>
            <p:ph type="body"/>
          </p:nvPr>
        </p:nvSpPr>
        <p:spPr>
          <a:xfrm>
            <a:off x="3192480" y="293688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7" name="PlaceHolder 7"/>
          <p:cNvSpPr>
            <a:spLocks noGrp="1"/>
          </p:cNvSpPr>
          <p:nvPr>
            <p:ph type="body"/>
          </p:nvPr>
        </p:nvSpPr>
        <p:spPr>
          <a:xfrm>
            <a:off x="6073200" y="2936880"/>
            <a:ext cx="274320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 name="PlaceHolder 2"/>
          <p:cNvSpPr>
            <a:spLocks noGrp="1"/>
          </p:cNvSpPr>
          <p:nvPr>
            <p:ph type="body"/>
          </p:nvPr>
        </p:nvSpPr>
        <p:spPr>
          <a:xfrm>
            <a:off x="311760" y="1152360"/>
            <a:ext cx="8520120" cy="3416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8"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444960"/>
            <a:ext cx="8520120" cy="26546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3"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 name="PlaceHolder 3"/>
          <p:cNvSpPr>
            <a:spLocks noGrp="1"/>
          </p:cNvSpPr>
          <p:nvPr>
            <p:ph type="body"/>
          </p:nvPr>
        </p:nvSpPr>
        <p:spPr>
          <a:xfrm>
            <a:off x="467784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 name="PlaceHolder 4"/>
          <p:cNvSpPr>
            <a:spLocks noGrp="1"/>
          </p:cNvSpPr>
          <p:nvPr>
            <p:ph type="body"/>
          </p:nvPr>
        </p:nvSpPr>
        <p:spPr>
          <a:xfrm>
            <a:off x="31176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7" name="PlaceHolder 2"/>
          <p:cNvSpPr>
            <a:spLocks noGrp="1"/>
          </p:cNvSpPr>
          <p:nvPr>
            <p:ph type="body"/>
          </p:nvPr>
        </p:nvSpPr>
        <p:spPr>
          <a:xfrm>
            <a:off x="311760" y="1152360"/>
            <a:ext cx="4157640" cy="341604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8"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 name="PlaceHolder 4"/>
          <p:cNvSpPr>
            <a:spLocks noGrp="1"/>
          </p:cNvSpPr>
          <p:nvPr>
            <p:ph type="body"/>
          </p:nvPr>
        </p:nvSpPr>
        <p:spPr>
          <a:xfrm>
            <a:off x="4677840" y="293688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1" name="PlaceHolder 2"/>
          <p:cNvSpPr>
            <a:spLocks noGrp="1"/>
          </p:cNvSpPr>
          <p:nvPr>
            <p:ph type="body"/>
          </p:nvPr>
        </p:nvSpPr>
        <p:spPr>
          <a:xfrm>
            <a:off x="31176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2" name="PlaceHolder 3"/>
          <p:cNvSpPr>
            <a:spLocks noGrp="1"/>
          </p:cNvSpPr>
          <p:nvPr>
            <p:ph type="body"/>
          </p:nvPr>
        </p:nvSpPr>
        <p:spPr>
          <a:xfrm>
            <a:off x="4677840" y="1152360"/>
            <a:ext cx="4157640" cy="16293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 name="PlaceHolder 4"/>
          <p:cNvSpPr>
            <a:spLocks noGrp="1"/>
          </p:cNvSpPr>
          <p:nvPr>
            <p:ph type="body"/>
          </p:nvPr>
        </p:nvSpPr>
        <p:spPr>
          <a:xfrm>
            <a:off x="311760" y="2936880"/>
            <a:ext cx="8520120" cy="16293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p:spPr>
        <p:txBody>
          <a:bodyPr tIns="91440" bIns="91440" anchor="b">
            <a:noAutofit/>
          </a:bodyPr>
          <a:lstStyle/>
          <a:p>
            <a:r>
              <a:rPr lang="en-US" sz="5200" b="0" strike="noStrike" spc="-1">
                <a:solidFill>
                  <a:srgbClr val="000000"/>
                </a:solidFill>
                <a:latin typeface="Arial"/>
              </a:rPr>
              <a:t>Click to edit the title text format</a:t>
            </a:r>
          </a:p>
        </p:txBody>
      </p:sp>
      <p:sp>
        <p:nvSpPr>
          <p:cNvPr id="4" name="PlaceHolder 2"/>
          <p:cNvSpPr>
            <a:spLocks noGrp="1"/>
          </p:cNvSpPr>
          <p:nvPr>
            <p:ph type="sldNum"/>
          </p:nvPr>
        </p:nvSpPr>
        <p:spPr>
          <a:xfrm>
            <a:off x="8472600" y="4663080"/>
            <a:ext cx="548280" cy="393120"/>
          </a:xfrm>
          <a:prstGeom prst="rect">
            <a:avLst/>
          </a:prstGeom>
        </p:spPr>
        <p:txBody>
          <a:bodyPr tIns="91440" bIns="91440" anchor="ctr">
            <a:noAutofit/>
          </a:bodyPr>
          <a:lstStyle/>
          <a:p>
            <a:pPr algn="r">
              <a:lnSpc>
                <a:spcPct val="100000"/>
              </a:lnSpc>
              <a:tabLst>
                <a:tab pos="0" algn="l"/>
              </a:tabLst>
            </a:pPr>
            <a:fld id="{F324BBF5-C9C4-415B-BCEE-A6BF1ADF50AF}" type="slidenum">
              <a:rPr lang="en" sz="1000" b="0" strike="noStrike" spc="-1">
                <a:solidFill>
                  <a:srgbClr val="595959"/>
                </a:solidFill>
                <a:latin typeface="Arial"/>
                <a:ea typeface="Arial"/>
              </a:rPr>
              <a:t>‹#›</a:t>
            </a:fld>
            <a:endParaRPr lang="en-US" sz="1000" b="0" strike="noStrike" spc="-1">
              <a:latin typeface="Times New Roman"/>
            </a:endParaRPr>
          </a:p>
        </p:txBody>
      </p:sp>
      <p:sp>
        <p:nvSpPr>
          <p:cNvPr id="2" name="PlaceHolder 3"/>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444960"/>
            <a:ext cx="8520120" cy="572400"/>
          </a:xfrm>
          <a:prstGeom prst="rect">
            <a:avLst/>
          </a:prstGeom>
        </p:spPr>
        <p:txBody>
          <a:bodyPr tIns="91440" bIns="91440">
            <a:noAutofit/>
          </a:bodyPr>
          <a:lstStyle/>
          <a:p>
            <a:r>
              <a:rPr lang="en-US" sz="2800" b="0" strike="noStrike" spc="-1">
                <a:solidFill>
                  <a:srgbClr val="000000"/>
                </a:solidFill>
                <a:latin typeface="Arial"/>
              </a:rPr>
              <a:t>Click to edit the title text format</a:t>
            </a:r>
          </a:p>
        </p:txBody>
      </p:sp>
      <p:sp>
        <p:nvSpPr>
          <p:cNvPr id="40" name="PlaceHolder 2"/>
          <p:cNvSpPr>
            <a:spLocks noGrp="1"/>
          </p:cNvSpPr>
          <p:nvPr>
            <p:ph type="body"/>
          </p:nvPr>
        </p:nvSpPr>
        <p:spPr>
          <a:xfrm>
            <a:off x="311760" y="1152360"/>
            <a:ext cx="8520120" cy="3416040"/>
          </a:xfrm>
          <a:prstGeom prst="rect">
            <a:avLst/>
          </a:prstGeom>
        </p:spPr>
        <p:txBody>
          <a:bodyPr tIns="91440" bIns="91440">
            <a:no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41" name="PlaceHolder 3"/>
          <p:cNvSpPr>
            <a:spLocks noGrp="1"/>
          </p:cNvSpPr>
          <p:nvPr>
            <p:ph type="sldNum"/>
          </p:nvPr>
        </p:nvSpPr>
        <p:spPr>
          <a:xfrm>
            <a:off x="8472600" y="4663080"/>
            <a:ext cx="548280" cy="393120"/>
          </a:xfrm>
          <a:prstGeom prst="rect">
            <a:avLst/>
          </a:prstGeom>
        </p:spPr>
        <p:txBody>
          <a:bodyPr tIns="91440" bIns="91440" anchor="ctr">
            <a:noAutofit/>
          </a:bodyPr>
          <a:lstStyle/>
          <a:p>
            <a:pPr algn="r">
              <a:lnSpc>
                <a:spcPct val="100000"/>
              </a:lnSpc>
              <a:tabLst>
                <a:tab pos="0" algn="l"/>
              </a:tabLst>
            </a:pPr>
            <a:fld id="{2E6649B4-8748-454B-9500-4E2F95CCEFDC}" type="slidenum">
              <a:rPr lang="en" sz="1000" b="0" strike="noStrike" spc="-1">
                <a:solidFill>
                  <a:srgbClr val="595959"/>
                </a:solidFill>
                <a:latin typeface="Arial"/>
                <a:ea typeface="Arial"/>
              </a:rPr>
              <a:t>‹#›</a:t>
            </a:fld>
            <a:endParaRPr lang="en-US"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TextShape 1"/>
          <p:cNvSpPr txBox="1"/>
          <p:nvPr/>
        </p:nvSpPr>
        <p:spPr>
          <a:xfrm>
            <a:off x="311760" y="744480"/>
            <a:ext cx="8520120" cy="2052360"/>
          </a:xfrm>
          <a:prstGeom prst="rect">
            <a:avLst/>
          </a:prstGeom>
          <a:noFill/>
          <a:ln>
            <a:noFill/>
          </a:ln>
        </p:spPr>
        <p:txBody>
          <a:bodyPr tIns="91440" bIns="91440" anchor="b">
            <a:noAutofit/>
          </a:bodyPr>
          <a:lstStyle/>
          <a:p>
            <a:pPr algn="ctr">
              <a:lnSpc>
                <a:spcPct val="100000"/>
              </a:lnSpc>
            </a:pPr>
            <a:r>
              <a:rPr lang="en-US" sz="5200" b="0" strike="noStrike" spc="-1">
                <a:solidFill>
                  <a:srgbClr val="000000"/>
                </a:solidFill>
                <a:latin typeface="Arial"/>
                <a:ea typeface="Arial"/>
              </a:rPr>
              <a:t>Assignment 3 Writeup</a:t>
            </a:r>
            <a:br/>
            <a:r>
              <a:rPr lang="en-US" sz="2400" b="1" strike="noStrike" spc="-1">
                <a:solidFill>
                  <a:srgbClr val="FF0000"/>
                </a:solidFill>
                <a:latin typeface="Arial"/>
                <a:ea typeface="Arial"/>
              </a:rPr>
              <a:t>DO NOT TAG</a:t>
            </a:r>
            <a:endParaRPr lang="en-US" sz="2400" b="0" strike="noStrike" spc="-1">
              <a:solidFill>
                <a:srgbClr val="000000"/>
              </a:solidFill>
              <a:latin typeface="Arial"/>
            </a:endParaRPr>
          </a:p>
        </p:txBody>
      </p:sp>
      <p:sp>
        <p:nvSpPr>
          <p:cNvPr id="79" name="TextShape 2"/>
          <p:cNvSpPr txBox="1"/>
          <p:nvPr/>
        </p:nvSpPr>
        <p:spPr>
          <a:xfrm>
            <a:off x="311760" y="2834280"/>
            <a:ext cx="8520120" cy="792360"/>
          </a:xfrm>
          <a:prstGeom prst="rect">
            <a:avLst/>
          </a:prstGeom>
          <a:noFill/>
          <a:ln>
            <a:noFill/>
          </a:ln>
        </p:spPr>
        <p:txBody>
          <a:bodyPr tIns="91440" bIns="91440">
            <a:normAutofit/>
          </a:bodyPr>
          <a:lstStyle/>
          <a:p>
            <a:pPr algn="ctr">
              <a:lnSpc>
                <a:spcPct val="100000"/>
              </a:lnSpc>
              <a:tabLst>
                <a:tab pos="0" algn="l"/>
              </a:tabLst>
            </a:pPr>
            <a:r>
              <a:rPr lang="en-US" sz="1490" b="0" strike="noStrike" spc="-1">
                <a:solidFill>
                  <a:srgbClr val="595959"/>
                </a:solidFill>
                <a:latin typeface="Arial"/>
                <a:ea typeface="Arial"/>
              </a:rPr>
              <a:t>Name:</a:t>
            </a:r>
            <a:endParaRPr lang="en-US" sz="1490" b="0" strike="noStrike" spc="-1">
              <a:latin typeface="Arial"/>
            </a:endParaRPr>
          </a:p>
          <a:p>
            <a:pPr algn="ctr">
              <a:lnSpc>
                <a:spcPct val="100000"/>
              </a:lnSpc>
              <a:tabLst>
                <a:tab pos="0" algn="l"/>
              </a:tabLst>
            </a:pPr>
            <a:r>
              <a:rPr lang="en-US" sz="1490" b="0" strike="noStrike" spc="-1">
                <a:solidFill>
                  <a:srgbClr val="595959"/>
                </a:solidFill>
                <a:latin typeface="Arial"/>
                <a:ea typeface="Arial"/>
              </a:rPr>
              <a:t>GT Email:</a:t>
            </a:r>
            <a:endParaRPr lang="en-US" sz="149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 sz="2800" b="0" strike="noStrike" spc="-1">
                <a:solidFill>
                  <a:srgbClr val="000000"/>
                </a:solidFill>
                <a:latin typeface="Arial"/>
                <a:ea typeface="Arial"/>
              </a:rPr>
              <a:t>GradCam</a:t>
            </a:r>
            <a:endParaRPr lang="en-US" sz="2800" b="0" strike="noStrike" spc="-1">
              <a:solidFill>
                <a:srgbClr val="000000"/>
              </a:solidFill>
              <a:latin typeface="Arial"/>
            </a:endParaRPr>
          </a:p>
        </p:txBody>
      </p:sp>
      <p:sp>
        <p:nvSpPr>
          <p:cNvPr id="96" name="TextShape 2"/>
          <p:cNvSpPr txBox="1"/>
          <p:nvPr/>
        </p:nvSpPr>
        <p:spPr>
          <a:xfrm>
            <a:off x="311760" y="1152360"/>
            <a:ext cx="8520120" cy="3416040"/>
          </a:xfrm>
          <a:prstGeom prst="rect">
            <a:avLst/>
          </a:prstGeom>
          <a:noFill/>
          <a:ln>
            <a:noFill/>
          </a:ln>
        </p:spPr>
        <p:txBody>
          <a:bodyPr tIns="91440" bIns="91440">
            <a:noAutofit/>
          </a:bodyPr>
          <a:lstStyle/>
          <a:p>
            <a:pPr marL="457200" indent="-342720">
              <a:lnSpc>
                <a:spcPct val="115000"/>
              </a:lnSpc>
              <a:buClr>
                <a:srgbClr val="595959"/>
              </a:buClr>
              <a:buFont typeface="Arial"/>
              <a:buChar char="●"/>
            </a:pPr>
            <a:r>
              <a:rPr lang="en" sz="1800" b="0" strike="noStrike" spc="-1">
                <a:solidFill>
                  <a:srgbClr val="595959"/>
                </a:solidFill>
                <a:latin typeface="Arial"/>
                <a:ea typeface="Arial"/>
              </a:rPr>
              <a:t>Include your visualization of GradCam here</a:t>
            </a:r>
            <a:endParaRPr lang="en-US" sz="1800" b="0" strike="noStrike" spc="-1">
              <a:solidFill>
                <a:srgbClr val="000000"/>
              </a:solidFill>
              <a:latin typeface="Arial"/>
            </a:endParaRPr>
          </a:p>
          <a:p>
            <a:pPr>
              <a:lnSpc>
                <a:spcPct val="115000"/>
              </a:lnSpc>
              <a:spcBef>
                <a:spcPts val="1599"/>
              </a:spcBef>
              <a:spcAft>
                <a:spcPts val="1599"/>
              </a:spcAft>
              <a:tabLst>
                <a:tab pos="0" algn="l"/>
              </a:tabLst>
            </a:pPr>
            <a:endParaRPr lang="en-US" sz="1800" b="0" strike="noStrike" spc="-1">
              <a:solidFill>
                <a:srgbClr val="000000"/>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 sz="2800" b="0" strike="noStrike" spc="-1">
                <a:solidFill>
                  <a:srgbClr val="000000"/>
                </a:solidFill>
                <a:latin typeface="Arial"/>
                <a:ea typeface="Arial"/>
              </a:rPr>
              <a:t>GradCam</a:t>
            </a:r>
            <a:endParaRPr lang="en-US" sz="2800" b="0" strike="noStrike" spc="-1">
              <a:solidFill>
                <a:srgbClr val="000000"/>
              </a:solidFill>
              <a:latin typeface="Arial"/>
            </a:endParaRPr>
          </a:p>
        </p:txBody>
      </p:sp>
      <p:sp>
        <p:nvSpPr>
          <p:cNvPr id="98" name="TextShape 2"/>
          <p:cNvSpPr txBox="1"/>
          <p:nvPr/>
        </p:nvSpPr>
        <p:spPr>
          <a:xfrm>
            <a:off x="311760" y="1152360"/>
            <a:ext cx="8520120" cy="3416040"/>
          </a:xfrm>
          <a:prstGeom prst="rect">
            <a:avLst/>
          </a:prstGeom>
          <a:noFill/>
          <a:ln>
            <a:noFill/>
          </a:ln>
        </p:spPr>
        <p:txBody>
          <a:bodyPr tIns="91440" bIns="91440">
            <a:noAutofit/>
          </a:bodyPr>
          <a:lstStyle/>
          <a:p>
            <a:pPr marL="457200" indent="-342720">
              <a:lnSpc>
                <a:spcPct val="115000"/>
              </a:lnSpc>
              <a:buClr>
                <a:srgbClr val="595959"/>
              </a:buClr>
              <a:buFont typeface="Arial"/>
              <a:buChar char="●"/>
            </a:pPr>
            <a:r>
              <a:rPr lang="en" sz="1800" b="0" strike="noStrike" spc="-1">
                <a:solidFill>
                  <a:srgbClr val="595959"/>
                </a:solidFill>
                <a:latin typeface="Arial"/>
                <a:ea typeface="Arial"/>
              </a:rPr>
              <a:t>Include your visualization of Guided GradCam here</a:t>
            </a:r>
            <a:endParaRPr lang="en-US" sz="1800" b="0" strike="noStrike" spc="-1">
              <a:solidFill>
                <a:srgbClr val="000000"/>
              </a:solidFill>
              <a:latin typeface="Arial"/>
            </a:endParaRPr>
          </a:p>
          <a:p>
            <a:pPr>
              <a:lnSpc>
                <a:spcPct val="115000"/>
              </a:lnSpc>
              <a:spcBef>
                <a:spcPts val="1599"/>
              </a:spcBef>
              <a:spcAft>
                <a:spcPts val="1599"/>
              </a:spcAft>
              <a:tabLst>
                <a:tab pos="0" algn="l"/>
              </a:tabLst>
            </a:pPr>
            <a:endParaRPr lang="en-US" sz="1800" b="0" strike="noStrike" spc="-1">
              <a:solidFill>
                <a:srgbClr val="000000"/>
              </a:solidFill>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 sz="2800" b="0" strike="noStrike" spc="-1">
                <a:solidFill>
                  <a:srgbClr val="000000"/>
                </a:solidFill>
                <a:latin typeface="Arial"/>
                <a:ea typeface="Arial"/>
              </a:rPr>
              <a:t>GradCam</a:t>
            </a:r>
            <a:endParaRPr lang="en-US" sz="2800" b="0" strike="noStrike" spc="-1">
              <a:solidFill>
                <a:srgbClr val="000000"/>
              </a:solidFill>
              <a:latin typeface="Arial"/>
            </a:endParaRPr>
          </a:p>
        </p:txBody>
      </p:sp>
      <p:sp>
        <p:nvSpPr>
          <p:cNvPr id="100" name="TextShape 2"/>
          <p:cNvSpPr txBox="1"/>
          <p:nvPr/>
        </p:nvSpPr>
        <p:spPr>
          <a:xfrm>
            <a:off x="311760" y="1152360"/>
            <a:ext cx="8520120" cy="3416040"/>
          </a:xfrm>
          <a:prstGeom prst="rect">
            <a:avLst/>
          </a:prstGeom>
          <a:noFill/>
          <a:ln>
            <a:noFill/>
          </a:ln>
        </p:spPr>
        <p:txBody>
          <a:bodyPr tIns="91440" bIns="91440">
            <a:noAutofit/>
          </a:bodyPr>
          <a:lstStyle/>
          <a:p>
            <a:pPr marL="457200" indent="-342720">
              <a:lnSpc>
                <a:spcPct val="115000"/>
              </a:lnSpc>
              <a:buClr>
                <a:srgbClr val="595959"/>
              </a:buClr>
              <a:buFont typeface="Arial"/>
              <a:buChar char="●"/>
            </a:pPr>
            <a:r>
              <a:rPr lang="en" sz="1800" b="0" strike="noStrike" spc="-1">
                <a:solidFill>
                  <a:srgbClr val="595959"/>
                </a:solidFill>
                <a:latin typeface="Arial"/>
                <a:ea typeface="Arial"/>
              </a:rPr>
              <a:t>Include your visualization of Guided Backprop and Guided Gradcam from Captum here</a:t>
            </a:r>
            <a:endParaRPr lang="en-US" sz="1800" b="0" strike="noStrike" spc="-1">
              <a:solidFill>
                <a:srgbClr val="000000"/>
              </a:solidFill>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 sz="2800" b="0" strike="noStrike" spc="-1">
                <a:solidFill>
                  <a:srgbClr val="000000"/>
                </a:solidFill>
                <a:latin typeface="Arial"/>
                <a:ea typeface="Arial"/>
              </a:rPr>
              <a:t>GradCam</a:t>
            </a:r>
            <a:endParaRPr lang="en-US" sz="2800" b="0" strike="noStrike" spc="-1">
              <a:solidFill>
                <a:srgbClr val="000000"/>
              </a:solidFill>
              <a:latin typeface="Arial"/>
            </a:endParaRPr>
          </a:p>
        </p:txBody>
      </p:sp>
      <p:sp>
        <p:nvSpPr>
          <p:cNvPr id="102" name="TextShape 2"/>
          <p:cNvSpPr txBox="1"/>
          <p:nvPr/>
        </p:nvSpPr>
        <p:spPr>
          <a:xfrm>
            <a:off x="311760" y="1152360"/>
            <a:ext cx="8520120" cy="3416040"/>
          </a:xfrm>
          <a:prstGeom prst="rect">
            <a:avLst/>
          </a:prstGeom>
          <a:noFill/>
          <a:ln>
            <a:noFill/>
          </a:ln>
        </p:spPr>
        <p:txBody>
          <a:bodyPr tIns="91440" bIns="91440">
            <a:noAutofit/>
          </a:bodyPr>
          <a:lstStyle/>
          <a:p>
            <a:pPr marL="457200" indent="-333000">
              <a:lnSpc>
                <a:spcPct val="100000"/>
              </a:lnSpc>
              <a:spcBef>
                <a:spcPts val="1100"/>
              </a:spcBef>
              <a:buClr>
                <a:srgbClr val="000000"/>
              </a:buClr>
              <a:buFont typeface="Arial"/>
              <a:buChar char="●"/>
            </a:pPr>
            <a:r>
              <a:rPr lang="en" sz="1650" b="0" strike="noStrike" spc="-1">
                <a:solidFill>
                  <a:srgbClr val="000000"/>
                </a:solidFill>
                <a:highlight>
                  <a:srgbClr val="FFFFFF"/>
                </a:highlight>
                <a:latin typeface="Arial"/>
                <a:ea typeface="Arial"/>
              </a:rPr>
              <a:t>Visualization of layers and neurons using Captum here:</a:t>
            </a:r>
            <a:endParaRPr lang="en-US" sz="1650" b="0" strike="noStrike" spc="-1">
              <a:solidFill>
                <a:srgbClr val="000000"/>
              </a:solidFill>
              <a:latin typeface="Arial"/>
            </a:endParaRPr>
          </a:p>
          <a:p>
            <a:pPr>
              <a:lnSpc>
                <a:spcPct val="115000"/>
              </a:lnSpc>
              <a:spcAft>
                <a:spcPts val="1599"/>
              </a:spcAft>
              <a:tabLst>
                <a:tab pos="0" algn="l"/>
              </a:tabLst>
            </a:pPr>
            <a:endParaRPr lang="en-US" sz="1650" b="0" strike="noStrike" spc="-1">
              <a:solidFill>
                <a:srgbClr val="000000"/>
              </a:solidFill>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TextShape 1"/>
          <p:cNvSpPr txBox="1"/>
          <p:nvPr/>
        </p:nvSpPr>
        <p:spPr>
          <a:xfrm>
            <a:off x="311760" y="444960"/>
            <a:ext cx="8520120" cy="1080720"/>
          </a:xfrm>
          <a:prstGeom prst="rect">
            <a:avLst/>
          </a:prstGeom>
          <a:noFill/>
          <a:ln>
            <a:noFill/>
          </a:ln>
        </p:spPr>
        <p:txBody>
          <a:bodyPr tIns="91440" bIns="91440">
            <a:noAutofit/>
          </a:bodyPr>
          <a:lstStyle/>
          <a:p>
            <a:pPr>
              <a:lnSpc>
                <a:spcPct val="100000"/>
              </a:lnSpc>
              <a:tabLst>
                <a:tab pos="0" algn="l"/>
              </a:tabLst>
            </a:pPr>
            <a:r>
              <a:rPr lang="en" sz="2800" b="0" strike="noStrike" spc="-1">
                <a:solidFill>
                  <a:srgbClr val="000000"/>
                </a:solidFill>
                <a:latin typeface="Arial"/>
                <a:ea typeface="Arial"/>
              </a:rPr>
              <a:t>What do saliency map and Gradcam tell you? </a:t>
            </a:r>
            <a:r>
              <a:rPr lang="en-US" sz="2800" b="0" strike="noStrike" spc="-1">
                <a:solidFill>
                  <a:srgbClr val="000000"/>
                </a:solidFill>
                <a:latin typeface="Arial"/>
                <a:ea typeface="Arial"/>
              </a:rPr>
              <a:t>H</a:t>
            </a:r>
            <a:r>
              <a:rPr lang="en" sz="2800" b="0" strike="noStrike" spc="-1">
                <a:solidFill>
                  <a:srgbClr val="000000"/>
                </a:solidFill>
                <a:latin typeface="Arial"/>
                <a:ea typeface="Arial"/>
              </a:rPr>
              <a:t>ow are they different? Is one better than the other?</a:t>
            </a:r>
            <a:endParaRPr lang="en-US" sz="2800" b="0" strike="noStrike" spc="-1">
              <a:solidFill>
                <a:srgbClr val="000000"/>
              </a:solidFill>
              <a:latin typeface="Arial"/>
            </a:endParaRPr>
          </a:p>
        </p:txBody>
      </p:sp>
      <p:sp>
        <p:nvSpPr>
          <p:cNvPr id="104" name="TextShape 2"/>
          <p:cNvSpPr txBox="1"/>
          <p:nvPr/>
        </p:nvSpPr>
        <p:spPr>
          <a:xfrm>
            <a:off x="311760" y="1526400"/>
            <a:ext cx="8520120" cy="3042360"/>
          </a:xfrm>
          <a:prstGeom prst="rect">
            <a:avLst/>
          </a:prstGeom>
          <a:noFill/>
          <a:ln>
            <a:noFill/>
          </a:ln>
        </p:spPr>
        <p:txBody>
          <a:bodyPr tIns="91440" bIns="91440">
            <a:noAutofit/>
          </a:bodyPr>
          <a:lstStyle/>
          <a:p>
            <a:pPr marL="114480">
              <a:lnSpc>
                <a:spcPct val="115000"/>
              </a:lnSpc>
              <a:tabLst>
                <a:tab pos="0" algn="l"/>
              </a:tabLst>
            </a:pPr>
            <a:r>
              <a:rPr lang="en" sz="1600" b="0" u="sng" strike="noStrike" spc="-1">
                <a:solidFill>
                  <a:srgbClr val="595959"/>
                </a:solidFill>
                <a:uFillTx/>
                <a:latin typeface="Arial"/>
                <a:ea typeface="Arial"/>
              </a:rPr>
              <a:t>Answer:</a:t>
            </a:r>
            <a:endParaRPr lang="en-US" sz="1600" b="0" strike="noStrike" spc="-1">
              <a:solidFill>
                <a:srgbClr val="000000"/>
              </a:solidFill>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 sz="2800" b="0" strike="noStrike" spc="-1">
                <a:solidFill>
                  <a:srgbClr val="000000"/>
                </a:solidFill>
                <a:latin typeface="Arial"/>
                <a:ea typeface="Arial"/>
              </a:rPr>
              <a:t>Fooling Image</a:t>
            </a:r>
            <a:endParaRPr lang="en-US" sz="2800" b="0" strike="noStrike" spc="-1">
              <a:solidFill>
                <a:srgbClr val="000000"/>
              </a:solidFill>
              <a:latin typeface="Arial"/>
            </a:endParaRPr>
          </a:p>
        </p:txBody>
      </p:sp>
      <p:sp>
        <p:nvSpPr>
          <p:cNvPr id="106" name="TextShape 2"/>
          <p:cNvSpPr txBox="1"/>
          <p:nvPr/>
        </p:nvSpPr>
        <p:spPr>
          <a:xfrm>
            <a:off x="311760" y="1152360"/>
            <a:ext cx="8520120" cy="3416040"/>
          </a:xfrm>
          <a:prstGeom prst="rect">
            <a:avLst/>
          </a:prstGeom>
          <a:noFill/>
          <a:ln>
            <a:noFill/>
          </a:ln>
        </p:spPr>
        <p:txBody>
          <a:bodyPr tIns="91440" bIns="91440">
            <a:noAutofit/>
          </a:bodyPr>
          <a:lstStyle/>
          <a:p>
            <a:pPr>
              <a:lnSpc>
                <a:spcPct val="115000"/>
              </a:lnSpc>
            </a:pPr>
            <a:r>
              <a:rPr lang="en" sz="1800" b="0" strike="noStrike" spc="-1">
                <a:solidFill>
                  <a:srgbClr val="595959"/>
                </a:solidFill>
                <a:latin typeface="Arial"/>
                <a:ea typeface="Arial"/>
              </a:rPr>
              <a:t>Include the fooling image here:</a:t>
            </a:r>
            <a:endParaRPr lang="en-US" sz="1800" b="0" strike="noStrike" spc="-1">
              <a:solidFill>
                <a:srgbClr val="000000"/>
              </a:solidFill>
              <a:latin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 sz="2800" b="0" strike="noStrike" spc="-1">
                <a:solidFill>
                  <a:srgbClr val="000000"/>
                </a:solidFill>
                <a:latin typeface="Arial"/>
                <a:ea typeface="Arial"/>
              </a:rPr>
              <a:t>Fooling Image</a:t>
            </a:r>
            <a:endParaRPr lang="en-US" sz="2800" b="0" strike="noStrike" spc="-1">
              <a:solidFill>
                <a:srgbClr val="000000"/>
              </a:solidFill>
              <a:latin typeface="Arial"/>
            </a:endParaRPr>
          </a:p>
        </p:txBody>
      </p:sp>
      <p:sp>
        <p:nvSpPr>
          <p:cNvPr id="108" name="TextShape 2"/>
          <p:cNvSpPr txBox="1"/>
          <p:nvPr/>
        </p:nvSpPr>
        <p:spPr>
          <a:xfrm>
            <a:off x="311760" y="1152360"/>
            <a:ext cx="8520120" cy="3416040"/>
          </a:xfrm>
          <a:prstGeom prst="rect">
            <a:avLst/>
          </a:prstGeom>
          <a:noFill/>
          <a:ln>
            <a:noFill/>
          </a:ln>
        </p:spPr>
        <p:txBody>
          <a:bodyPr tIns="91440" bIns="91440">
            <a:noAutofit/>
          </a:bodyPr>
          <a:lstStyle/>
          <a:p>
            <a:pPr>
              <a:lnSpc>
                <a:spcPct val="115000"/>
              </a:lnSpc>
              <a:tabLst>
                <a:tab pos="0" algn="l"/>
              </a:tabLst>
            </a:pPr>
            <a:r>
              <a:rPr lang="en" sz="1600" b="0" strike="noStrike" spc="-1">
                <a:solidFill>
                  <a:srgbClr val="595959"/>
                </a:solidFill>
                <a:latin typeface="Arial"/>
                <a:ea typeface="Arial"/>
              </a:rPr>
              <a:t>What insights do you get from fooling images:</a:t>
            </a:r>
            <a:endParaRPr lang="en-US" sz="1600" b="0" strike="noStrike" spc="-1">
              <a:solidFill>
                <a:srgbClr val="000000"/>
              </a:solidFill>
              <a:latin typeface="Arial"/>
            </a:endParaRPr>
          </a:p>
          <a:p>
            <a:pPr>
              <a:lnSpc>
                <a:spcPct val="150000"/>
              </a:lnSpc>
              <a:tabLst>
                <a:tab pos="0" algn="l"/>
              </a:tabLst>
            </a:pPr>
            <a:r>
              <a:rPr lang="en" sz="1600" b="0" u="sng" strike="noStrike" spc="-1">
                <a:solidFill>
                  <a:srgbClr val="595959"/>
                </a:solidFill>
                <a:uFillTx/>
                <a:latin typeface="Arial"/>
                <a:ea typeface="Arial"/>
              </a:rPr>
              <a:t>Answer:</a:t>
            </a:r>
            <a:endParaRPr lang="en-US" sz="1600" b="0" strike="noStrike" spc="-1">
              <a:solidFill>
                <a:srgbClr val="000000"/>
              </a:solidFill>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 sz="2800" b="0" strike="noStrike" spc="-1">
                <a:solidFill>
                  <a:srgbClr val="000000"/>
                </a:solidFill>
                <a:latin typeface="Arial"/>
                <a:ea typeface="Arial"/>
              </a:rPr>
              <a:t>Class Visualization</a:t>
            </a:r>
            <a:endParaRPr lang="en-US" sz="2800" b="0" strike="noStrike" spc="-1">
              <a:solidFill>
                <a:srgbClr val="000000"/>
              </a:solidFill>
              <a:latin typeface="Arial"/>
            </a:endParaRPr>
          </a:p>
        </p:txBody>
      </p:sp>
      <p:sp>
        <p:nvSpPr>
          <p:cNvPr id="112" name="TextShape 2"/>
          <p:cNvSpPr txBox="1"/>
          <p:nvPr/>
        </p:nvSpPr>
        <p:spPr>
          <a:xfrm>
            <a:off x="311760" y="1152360"/>
            <a:ext cx="8520120" cy="3416040"/>
          </a:xfrm>
          <a:prstGeom prst="rect">
            <a:avLst/>
          </a:prstGeom>
          <a:noFill/>
          <a:ln>
            <a:noFill/>
          </a:ln>
        </p:spPr>
        <p:txBody>
          <a:bodyPr tIns="91440" bIns="91440">
            <a:noAutofit/>
          </a:bodyPr>
          <a:lstStyle/>
          <a:p>
            <a:pPr>
              <a:lnSpc>
                <a:spcPct val="115000"/>
              </a:lnSpc>
            </a:pPr>
            <a:r>
              <a:rPr lang="en" sz="1800" b="0" strike="noStrike" spc="-1">
                <a:solidFill>
                  <a:srgbClr val="595959"/>
                </a:solidFill>
                <a:latin typeface="Arial"/>
                <a:ea typeface="Arial"/>
              </a:rPr>
              <a:t>Include class visualization of Gorilla (target_y = 366) here:</a:t>
            </a:r>
            <a:endParaRPr lang="en-US" sz="1800" b="0" strike="noStrike" spc="-1">
              <a:solidFill>
                <a:srgbClr val="000000"/>
              </a:solidFill>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 sz="2800" b="0" strike="noStrike" spc="-1">
                <a:solidFill>
                  <a:srgbClr val="000000"/>
                </a:solidFill>
                <a:latin typeface="Arial"/>
                <a:ea typeface="Arial"/>
              </a:rPr>
              <a:t>Class Visualization</a:t>
            </a:r>
            <a:endParaRPr lang="en-US" sz="2800" b="0" strike="noStrike" spc="-1">
              <a:solidFill>
                <a:srgbClr val="000000"/>
              </a:solidFill>
              <a:latin typeface="Arial"/>
            </a:endParaRPr>
          </a:p>
        </p:txBody>
      </p:sp>
      <p:sp>
        <p:nvSpPr>
          <p:cNvPr id="114" name="TextShape 2"/>
          <p:cNvSpPr txBox="1"/>
          <p:nvPr/>
        </p:nvSpPr>
        <p:spPr>
          <a:xfrm>
            <a:off x="311760" y="1152360"/>
            <a:ext cx="8520120" cy="3416040"/>
          </a:xfrm>
          <a:prstGeom prst="rect">
            <a:avLst/>
          </a:prstGeom>
          <a:noFill/>
          <a:ln>
            <a:noFill/>
          </a:ln>
        </p:spPr>
        <p:txBody>
          <a:bodyPr tIns="91440" bIns="91440">
            <a:noAutofit/>
          </a:bodyPr>
          <a:lstStyle/>
          <a:p>
            <a:pPr>
              <a:lnSpc>
                <a:spcPct val="115000"/>
              </a:lnSpc>
            </a:pPr>
            <a:r>
              <a:rPr lang="en" sz="1800" b="0" strike="noStrike" spc="-1">
                <a:solidFill>
                  <a:srgbClr val="595959"/>
                </a:solidFill>
                <a:latin typeface="Arial"/>
                <a:ea typeface="Arial"/>
              </a:rPr>
              <a:t>Include class visualization of Yorkshire Terrier (target_y = 187) here:</a:t>
            </a:r>
            <a:endParaRPr lang="en-US" sz="1800" b="0" strike="noStrike" spc="-1">
              <a:solidFill>
                <a:srgbClr val="000000"/>
              </a:solidFill>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US" sz="2800" b="0" strike="noStrike" spc="-1">
                <a:solidFill>
                  <a:srgbClr val="000000"/>
                </a:solidFill>
                <a:latin typeface="Arial"/>
                <a:ea typeface="Arial"/>
              </a:rPr>
              <a:t>Question: Class Visualization – Use saliency?</a:t>
            </a:r>
            <a:endParaRPr lang="en-US" sz="2800" b="0" strike="noStrike" spc="-1">
              <a:solidFill>
                <a:srgbClr val="000000"/>
              </a:solidFill>
              <a:latin typeface="Arial"/>
            </a:endParaRPr>
          </a:p>
        </p:txBody>
      </p:sp>
      <p:sp>
        <p:nvSpPr>
          <p:cNvPr id="116" name="TextShape 2"/>
          <p:cNvSpPr txBox="1"/>
          <p:nvPr/>
        </p:nvSpPr>
        <p:spPr>
          <a:xfrm>
            <a:off x="311760" y="1017720"/>
            <a:ext cx="8520120" cy="3680280"/>
          </a:xfrm>
          <a:prstGeom prst="rect">
            <a:avLst/>
          </a:prstGeom>
          <a:noFill/>
          <a:ln>
            <a:noFill/>
          </a:ln>
        </p:spPr>
        <p:txBody>
          <a:bodyPr tIns="91440" bIns="91440">
            <a:noAutofit/>
          </a:bodyPr>
          <a:lstStyle/>
          <a:p>
            <a:pPr marL="114480">
              <a:lnSpc>
                <a:spcPct val="115000"/>
              </a:lnSpc>
              <a:tabLst>
                <a:tab pos="0" algn="l"/>
              </a:tabLst>
            </a:pPr>
            <a:r>
              <a:rPr lang="en-US" sz="1600" b="0" strike="noStrike" spc="-1">
                <a:solidFill>
                  <a:srgbClr val="595959"/>
                </a:solidFill>
                <a:latin typeface="Arial"/>
                <a:ea typeface="Arial"/>
              </a:rPr>
              <a:t>In order to find an image that maximizes the correct score, Jane performs gradient ascent on the input image, but instead of the gradient she uses the saliency map in each step to update the image. List and briefly explain two reasons why this is an incorrect approach. (Hint: refer to Section 1.1 of the assignment pdf)</a:t>
            </a:r>
            <a:endParaRPr lang="en-US" sz="1600" b="0" strike="noStrike" spc="-1">
              <a:solidFill>
                <a:srgbClr val="000000"/>
              </a:solidFill>
              <a:latin typeface="Arial"/>
            </a:endParaRPr>
          </a:p>
          <a:p>
            <a:pPr marL="114480">
              <a:lnSpc>
                <a:spcPct val="150000"/>
              </a:lnSpc>
              <a:tabLst>
                <a:tab pos="0" algn="l"/>
              </a:tabLst>
            </a:pPr>
            <a:r>
              <a:rPr lang="en-US" sz="1600" b="0" u="sng" strike="noStrike" spc="-1">
                <a:solidFill>
                  <a:srgbClr val="595959"/>
                </a:solidFill>
                <a:uFillTx/>
                <a:latin typeface="Arial"/>
                <a:ea typeface="Arial"/>
              </a:rPr>
              <a:t>Answer:</a:t>
            </a:r>
            <a:endParaRPr lang="en-US" sz="1600" b="0" strike="noStrike" spc="-1">
              <a:solidFill>
                <a:srgbClr val="000000"/>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636480" y="1909440"/>
            <a:ext cx="7870680" cy="1280160"/>
          </a:xfrm>
          <a:prstGeom prst="rect">
            <a:avLst/>
          </a:prstGeom>
          <a:noFill/>
          <a:ln w="12600">
            <a:noFill/>
          </a:ln>
        </p:spPr>
        <p:style>
          <a:lnRef idx="0">
            <a:scrgbClr r="0" g="0" b="0"/>
          </a:lnRef>
          <a:fillRef idx="0">
            <a:scrgbClr r="0" g="0" b="0"/>
          </a:fillRef>
          <a:effectRef idx="0">
            <a:scrgbClr r="0" g="0" b="0"/>
          </a:effectRef>
          <a:fontRef idx="minor"/>
        </p:style>
        <p:txBody>
          <a:bodyPr tIns="91440" bIns="91440">
            <a:spAutoFit/>
          </a:bodyPr>
          <a:lstStyle/>
          <a:p>
            <a:pPr algn="ctr">
              <a:lnSpc>
                <a:spcPct val="100000"/>
              </a:lnSpc>
            </a:pPr>
            <a:r>
              <a:rPr lang="en-US" sz="4800" b="0" strike="noStrike" spc="-1">
                <a:solidFill>
                  <a:srgbClr val="000000"/>
                </a:solidFill>
                <a:latin typeface="Arial"/>
                <a:ea typeface="Arial"/>
              </a:rPr>
              <a:t>Visualization</a:t>
            </a:r>
            <a:endParaRPr lang="en-US" sz="4800" b="0" strike="noStrike" spc="-1">
              <a:latin typeface="Arial"/>
            </a:endParaRPr>
          </a:p>
          <a:p>
            <a:pPr algn="ctr">
              <a:lnSpc>
                <a:spcPct val="100000"/>
              </a:lnSpc>
            </a:pPr>
            <a:r>
              <a:rPr lang="en-US" sz="2400" b="1" strike="noStrike" spc="-1">
                <a:solidFill>
                  <a:srgbClr val="FF0000"/>
                </a:solidFill>
                <a:latin typeface="Arial"/>
                <a:ea typeface="Arial"/>
              </a:rPr>
              <a:t>DO NOT TAG</a:t>
            </a:r>
            <a:endParaRPr lang="en-US" sz="24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Shape 1"/>
          <p:cNvSpPr txBox="1"/>
          <p:nvPr/>
        </p:nvSpPr>
        <p:spPr>
          <a:xfrm>
            <a:off x="311760" y="444960"/>
            <a:ext cx="8520120" cy="831960"/>
          </a:xfrm>
          <a:prstGeom prst="rect">
            <a:avLst/>
          </a:prstGeom>
          <a:noFill/>
          <a:ln>
            <a:noFill/>
          </a:ln>
        </p:spPr>
        <p:txBody>
          <a:bodyPr tIns="91440" bIns="91440">
            <a:noAutofit/>
          </a:bodyPr>
          <a:lstStyle/>
          <a:p>
            <a:pPr>
              <a:lnSpc>
                <a:spcPct val="100000"/>
              </a:lnSpc>
              <a:tabLst>
                <a:tab pos="0" algn="l"/>
              </a:tabLst>
            </a:pPr>
            <a:r>
              <a:rPr lang="en-US" sz="2800" b="0" strike="noStrike" spc="-1">
                <a:solidFill>
                  <a:srgbClr val="000000"/>
                </a:solidFill>
                <a:latin typeface="Arial"/>
                <a:ea typeface="Arial"/>
              </a:rPr>
              <a:t>Question: Class Visualization – Regularization </a:t>
            </a:r>
            <a:br/>
            <a:r>
              <a:rPr lang="en-US" sz="1800" b="1" strike="noStrike" spc="-1">
                <a:solidFill>
                  <a:srgbClr val="FF0000"/>
                </a:solidFill>
                <a:latin typeface="Arial"/>
                <a:ea typeface="Arial"/>
              </a:rPr>
              <a:t>DO NOT TAG</a:t>
            </a:r>
            <a:endParaRPr lang="en-US" sz="1800" b="0" strike="noStrike" spc="-1">
              <a:solidFill>
                <a:srgbClr val="000000"/>
              </a:solidFill>
              <a:latin typeface="Arial"/>
            </a:endParaRPr>
          </a:p>
        </p:txBody>
      </p:sp>
      <p:sp>
        <p:nvSpPr>
          <p:cNvPr id="118" name="TextShape 2"/>
          <p:cNvSpPr txBox="1"/>
          <p:nvPr/>
        </p:nvSpPr>
        <p:spPr>
          <a:xfrm>
            <a:off x="257760" y="1374480"/>
            <a:ext cx="8520120" cy="3416040"/>
          </a:xfrm>
          <a:prstGeom prst="rect">
            <a:avLst/>
          </a:prstGeom>
          <a:noFill/>
          <a:ln>
            <a:noFill/>
          </a:ln>
        </p:spPr>
        <p:txBody>
          <a:bodyPr tIns="91440" bIns="91440">
            <a:noAutofit/>
          </a:bodyPr>
          <a:lstStyle/>
          <a:p>
            <a:pPr marL="114480">
              <a:lnSpc>
                <a:spcPct val="115000"/>
              </a:lnSpc>
              <a:tabLst>
                <a:tab pos="0" algn="l"/>
              </a:tabLst>
            </a:pPr>
            <a:r>
              <a:rPr lang="en-US" sz="1600" b="0" strike="noStrike" spc="-1">
                <a:solidFill>
                  <a:srgbClr val="595959"/>
                </a:solidFill>
                <a:latin typeface="Arial"/>
                <a:ea typeface="Arial"/>
              </a:rPr>
              <a:t>When generating an image that the network will recognize as the target class, the quality of the generated image is improved by regularization. In your work, you applied L2-regularization and blurring for this purpose. What is the effect of these on the optimization process (that is, what is it that these techniques  are discouraging)?</a:t>
            </a:r>
            <a:endParaRPr lang="en-US" sz="1600" b="0" strike="noStrike" spc="-1">
              <a:solidFill>
                <a:srgbClr val="000000"/>
              </a:solidFill>
              <a:latin typeface="Arial"/>
            </a:endParaRPr>
          </a:p>
          <a:p>
            <a:pPr marL="114480">
              <a:lnSpc>
                <a:spcPct val="115000"/>
              </a:lnSpc>
              <a:tabLst>
                <a:tab pos="0" algn="l"/>
              </a:tabLst>
            </a:pPr>
            <a:endParaRPr lang="en-US" sz="1600" b="0" strike="noStrike" spc="-1">
              <a:solidFill>
                <a:srgbClr val="000000"/>
              </a:solidFill>
              <a:latin typeface="Arial"/>
            </a:endParaRPr>
          </a:p>
          <a:p>
            <a:pPr marL="114480">
              <a:lnSpc>
                <a:spcPct val="115000"/>
              </a:lnSpc>
              <a:tabLst>
                <a:tab pos="0" algn="l"/>
              </a:tabLst>
            </a:pPr>
            <a:r>
              <a:rPr lang="en" sz="1600" b="0" strike="noStrike" spc="-1">
                <a:solidFill>
                  <a:srgbClr val="595959"/>
                </a:solidFill>
                <a:latin typeface="Arial"/>
                <a:ea typeface="Arial"/>
              </a:rPr>
              <a:t>Please answer on the next slide.</a:t>
            </a:r>
            <a:endParaRPr lang="en-US" sz="1600" b="0" strike="noStrike" spc="-1">
              <a:solidFill>
                <a:srgbClr val="000000"/>
              </a:solidFill>
              <a:latin typeface="Arial"/>
            </a:endParaRPr>
          </a:p>
          <a:p>
            <a:pPr marL="114480">
              <a:lnSpc>
                <a:spcPct val="115000"/>
              </a:lnSpc>
              <a:tabLst>
                <a:tab pos="0" algn="l"/>
              </a:tabLst>
            </a:pPr>
            <a:endParaRPr lang="en-US" sz="1600" b="0" strike="noStrike" spc="-1">
              <a:solidFill>
                <a:srgbClr val="000000"/>
              </a:solidFill>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extShape 1"/>
          <p:cNvSpPr txBox="1"/>
          <p:nvPr/>
        </p:nvSpPr>
        <p:spPr>
          <a:xfrm>
            <a:off x="311760" y="444960"/>
            <a:ext cx="8520120" cy="684000"/>
          </a:xfrm>
          <a:prstGeom prst="rect">
            <a:avLst/>
          </a:prstGeom>
          <a:noFill/>
          <a:ln>
            <a:noFill/>
          </a:ln>
        </p:spPr>
        <p:txBody>
          <a:bodyPr tIns="91440" bIns="91440">
            <a:noAutofit/>
          </a:bodyPr>
          <a:lstStyle/>
          <a:p>
            <a:pPr>
              <a:lnSpc>
                <a:spcPct val="100000"/>
              </a:lnSpc>
              <a:tabLst>
                <a:tab pos="0" algn="l"/>
              </a:tabLst>
            </a:pPr>
            <a:r>
              <a:rPr lang="en-US" sz="2800" b="0" strike="noStrike" spc="-1">
                <a:solidFill>
                  <a:srgbClr val="000000"/>
                </a:solidFill>
                <a:latin typeface="Arial"/>
                <a:ea typeface="Arial"/>
              </a:rPr>
              <a:t>Answer for Class Visualization – Regularization </a:t>
            </a:r>
            <a:endParaRPr lang="en-US" sz="2800" b="0" strike="noStrike" spc="-1">
              <a:solidFill>
                <a:srgbClr val="000000"/>
              </a:solidFill>
              <a:latin typeface="Arial"/>
            </a:endParaRPr>
          </a:p>
        </p:txBody>
      </p:sp>
      <p:sp>
        <p:nvSpPr>
          <p:cNvPr id="120" name="TextShape 2"/>
          <p:cNvSpPr txBox="1"/>
          <p:nvPr/>
        </p:nvSpPr>
        <p:spPr>
          <a:xfrm>
            <a:off x="311760" y="1281960"/>
            <a:ext cx="8520120" cy="3416040"/>
          </a:xfrm>
          <a:prstGeom prst="rect">
            <a:avLst/>
          </a:prstGeom>
          <a:noFill/>
          <a:ln>
            <a:noFill/>
          </a:ln>
        </p:spPr>
        <p:txBody>
          <a:bodyPr tIns="91440" bIns="91440">
            <a:noAutofit/>
          </a:bodyPr>
          <a:lstStyle/>
          <a:p>
            <a:pPr marL="114480">
              <a:lnSpc>
                <a:spcPct val="115000"/>
              </a:lnSpc>
              <a:tabLst>
                <a:tab pos="0" algn="l"/>
              </a:tabLst>
            </a:pPr>
            <a:r>
              <a:rPr lang="en-US" sz="1600" b="0" u="sng" strike="noStrike" spc="-1">
                <a:solidFill>
                  <a:srgbClr val="595959"/>
                </a:solidFill>
                <a:uFillTx/>
                <a:latin typeface="Arial"/>
                <a:ea typeface="Arial"/>
              </a:rPr>
              <a:t>Answer</a:t>
            </a:r>
            <a:endParaRPr lang="en-US" sz="1600" b="0" strike="noStrike" spc="-1">
              <a:solidFill>
                <a:srgbClr val="000000"/>
              </a:solidFill>
              <a:latin typeface="Arial"/>
            </a:endParaRPr>
          </a:p>
          <a:p>
            <a:pPr marL="114480">
              <a:lnSpc>
                <a:spcPct val="115000"/>
              </a:lnSpc>
              <a:tabLst>
                <a:tab pos="0" algn="l"/>
              </a:tabLst>
            </a:pPr>
            <a:endParaRPr lang="en-US" sz="1600" b="0" strike="noStrike" spc="-1">
              <a:solidFill>
                <a:srgbClr val="000000"/>
              </a:solidFill>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636480" y="1909440"/>
            <a:ext cx="7870680" cy="1280160"/>
          </a:xfrm>
          <a:prstGeom prst="rect">
            <a:avLst/>
          </a:prstGeom>
          <a:noFill/>
          <a:ln w="12600">
            <a:noFill/>
          </a:ln>
        </p:spPr>
        <p:style>
          <a:lnRef idx="0">
            <a:scrgbClr r="0" g="0" b="0"/>
          </a:lnRef>
          <a:fillRef idx="0">
            <a:scrgbClr r="0" g="0" b="0"/>
          </a:fillRef>
          <a:effectRef idx="0">
            <a:scrgbClr r="0" g="0" b="0"/>
          </a:effectRef>
          <a:fontRef idx="minor"/>
        </p:style>
        <p:txBody>
          <a:bodyPr tIns="91440" bIns="91440">
            <a:spAutoFit/>
          </a:bodyPr>
          <a:lstStyle/>
          <a:p>
            <a:pPr algn="ctr">
              <a:lnSpc>
                <a:spcPct val="100000"/>
              </a:lnSpc>
            </a:pPr>
            <a:r>
              <a:rPr lang="en" sz="4800" b="0" strike="noStrike" spc="-1">
                <a:solidFill>
                  <a:srgbClr val="000000"/>
                </a:solidFill>
                <a:latin typeface="Arial"/>
                <a:ea typeface="Arial"/>
              </a:rPr>
              <a:t>Style Transfer</a:t>
            </a:r>
            <a:endParaRPr lang="en-US" sz="4800" b="0" strike="noStrike" spc="-1">
              <a:latin typeface="Arial"/>
            </a:endParaRPr>
          </a:p>
          <a:p>
            <a:pPr algn="ctr">
              <a:lnSpc>
                <a:spcPct val="100000"/>
              </a:lnSpc>
            </a:pPr>
            <a:r>
              <a:rPr lang="en-US" sz="2400" b="1" strike="noStrike" spc="-1">
                <a:solidFill>
                  <a:srgbClr val="FF0000"/>
                </a:solidFill>
                <a:latin typeface="Arial"/>
                <a:ea typeface="Arial"/>
              </a:rPr>
              <a:t>DO NOT TAG</a:t>
            </a:r>
            <a:endParaRPr lang="en-US" sz="24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 sz="2800" b="0" strike="noStrike" spc="-1">
                <a:solidFill>
                  <a:srgbClr val="000000"/>
                </a:solidFill>
                <a:latin typeface="Arial"/>
                <a:ea typeface="Arial"/>
              </a:rPr>
              <a:t>Composition VII + Tubingen</a:t>
            </a:r>
            <a:endParaRPr lang="en-US" sz="2800" b="0" strike="noStrike" spc="-1">
              <a:solidFill>
                <a:srgbClr val="000000"/>
              </a:solidFill>
              <a:latin typeface="Arial"/>
            </a:endParaRPr>
          </a:p>
        </p:txBody>
      </p:sp>
      <p:sp>
        <p:nvSpPr>
          <p:cNvPr id="123" name="TextShape 2"/>
          <p:cNvSpPr txBox="1"/>
          <p:nvPr/>
        </p:nvSpPr>
        <p:spPr>
          <a:xfrm>
            <a:off x="311760" y="1152360"/>
            <a:ext cx="8520120" cy="3416040"/>
          </a:xfrm>
          <a:prstGeom prst="rect">
            <a:avLst/>
          </a:prstGeom>
          <a:noFill/>
          <a:ln>
            <a:noFill/>
          </a:ln>
        </p:spPr>
        <p:txBody>
          <a:bodyPr tIns="91440" bIns="91440">
            <a:noAutofit/>
          </a:bodyPr>
          <a:lstStyle/>
          <a:p>
            <a:pPr marL="457200" indent="-342720">
              <a:lnSpc>
                <a:spcPct val="115000"/>
              </a:lnSpc>
              <a:buClr>
                <a:srgbClr val="595959"/>
              </a:buClr>
              <a:buFont typeface="Arial"/>
              <a:buChar char="●"/>
            </a:pPr>
            <a:r>
              <a:rPr lang="en" sz="1800" b="0" strike="noStrike" spc="-1">
                <a:solidFill>
                  <a:srgbClr val="595959"/>
                </a:solidFill>
                <a:latin typeface="Arial"/>
                <a:ea typeface="Arial"/>
              </a:rPr>
              <a:t>Include both original images and the transferred image</a:t>
            </a:r>
            <a:endParaRPr lang="en-US" sz="1800" b="0" strike="noStrike" spc="-1">
              <a:solidFill>
                <a:srgbClr val="000000"/>
              </a:solidFill>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 sz="2800" b="0" strike="noStrike" spc="-1">
                <a:solidFill>
                  <a:srgbClr val="000000"/>
                </a:solidFill>
                <a:latin typeface="Arial"/>
                <a:ea typeface="Arial"/>
              </a:rPr>
              <a:t>Scream + Tubingen</a:t>
            </a:r>
            <a:endParaRPr lang="en-US" sz="2800" b="0" strike="noStrike" spc="-1">
              <a:solidFill>
                <a:srgbClr val="000000"/>
              </a:solidFill>
              <a:latin typeface="Arial"/>
            </a:endParaRPr>
          </a:p>
        </p:txBody>
      </p:sp>
      <p:sp>
        <p:nvSpPr>
          <p:cNvPr id="125" name="TextShape 2"/>
          <p:cNvSpPr txBox="1"/>
          <p:nvPr/>
        </p:nvSpPr>
        <p:spPr>
          <a:xfrm>
            <a:off x="311760" y="1152360"/>
            <a:ext cx="8520120" cy="3416040"/>
          </a:xfrm>
          <a:prstGeom prst="rect">
            <a:avLst/>
          </a:prstGeom>
          <a:noFill/>
          <a:ln>
            <a:noFill/>
          </a:ln>
        </p:spPr>
        <p:txBody>
          <a:bodyPr tIns="91440" bIns="91440">
            <a:noAutofit/>
          </a:bodyPr>
          <a:lstStyle/>
          <a:p>
            <a:pPr marL="457200" indent="-342720">
              <a:lnSpc>
                <a:spcPct val="115000"/>
              </a:lnSpc>
              <a:buClr>
                <a:srgbClr val="595959"/>
              </a:buClr>
              <a:buFont typeface="Arial"/>
              <a:buChar char="●"/>
            </a:pPr>
            <a:r>
              <a:rPr lang="en" sz="1800" b="0" strike="noStrike" spc="-1">
                <a:solidFill>
                  <a:srgbClr val="595959"/>
                </a:solidFill>
                <a:latin typeface="Arial"/>
                <a:ea typeface="Arial"/>
              </a:rPr>
              <a:t>Include both original images and the transferred image</a:t>
            </a:r>
            <a:endParaRPr lang="en-US" sz="1800" b="0" strike="noStrike" spc="-1">
              <a:solidFill>
                <a:srgbClr val="000000"/>
              </a:solidFill>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 sz="2800" b="0" strike="noStrike" spc="-1">
                <a:solidFill>
                  <a:srgbClr val="000000"/>
                </a:solidFill>
                <a:latin typeface="Arial"/>
                <a:ea typeface="Arial"/>
              </a:rPr>
              <a:t>Starry Night + Tubingen</a:t>
            </a:r>
            <a:endParaRPr lang="en-US" sz="2800" b="0" strike="noStrike" spc="-1">
              <a:solidFill>
                <a:srgbClr val="000000"/>
              </a:solidFill>
              <a:latin typeface="Arial"/>
            </a:endParaRPr>
          </a:p>
        </p:txBody>
      </p:sp>
      <p:sp>
        <p:nvSpPr>
          <p:cNvPr id="127" name="TextShape 2"/>
          <p:cNvSpPr txBox="1"/>
          <p:nvPr/>
        </p:nvSpPr>
        <p:spPr>
          <a:xfrm>
            <a:off x="311760" y="1152360"/>
            <a:ext cx="8520120" cy="3416040"/>
          </a:xfrm>
          <a:prstGeom prst="rect">
            <a:avLst/>
          </a:prstGeom>
          <a:noFill/>
          <a:ln>
            <a:noFill/>
          </a:ln>
        </p:spPr>
        <p:txBody>
          <a:bodyPr tIns="91440" bIns="91440">
            <a:noAutofit/>
          </a:bodyPr>
          <a:lstStyle/>
          <a:p>
            <a:pPr marL="457200" indent="-342720">
              <a:lnSpc>
                <a:spcPct val="115000"/>
              </a:lnSpc>
              <a:buClr>
                <a:srgbClr val="595959"/>
              </a:buClr>
              <a:buFont typeface="Arial"/>
              <a:buChar char="●"/>
            </a:pPr>
            <a:r>
              <a:rPr lang="en" sz="1800" b="0" strike="noStrike" spc="-1">
                <a:solidFill>
                  <a:srgbClr val="595959"/>
                </a:solidFill>
                <a:latin typeface="Arial"/>
                <a:ea typeface="Arial"/>
              </a:rPr>
              <a:t>Include both original images and the transferred image</a:t>
            </a:r>
            <a:endParaRPr lang="en-US" sz="1800" b="0" strike="noStrike" spc="-1">
              <a:solidFill>
                <a:srgbClr val="000000"/>
              </a:solidFill>
              <a:latin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 sz="2800" b="0" strike="noStrike" spc="-1">
                <a:solidFill>
                  <a:srgbClr val="000000"/>
                </a:solidFill>
                <a:latin typeface="Arial"/>
                <a:ea typeface="Arial"/>
              </a:rPr>
              <a:t>Style Transfer – Unleash Your Creativity</a:t>
            </a:r>
            <a:endParaRPr lang="en-US" sz="2800" b="0" strike="noStrike" spc="-1">
              <a:solidFill>
                <a:srgbClr val="000000"/>
              </a:solidFill>
              <a:latin typeface="Arial"/>
            </a:endParaRPr>
          </a:p>
        </p:txBody>
      </p:sp>
      <p:sp>
        <p:nvSpPr>
          <p:cNvPr id="129" name="TextShape 2"/>
          <p:cNvSpPr txBox="1"/>
          <p:nvPr/>
        </p:nvSpPr>
        <p:spPr>
          <a:xfrm>
            <a:off x="311760" y="1152360"/>
            <a:ext cx="8520120" cy="3416040"/>
          </a:xfrm>
          <a:prstGeom prst="rect">
            <a:avLst/>
          </a:prstGeom>
          <a:noFill/>
          <a:ln>
            <a:noFill/>
          </a:ln>
        </p:spPr>
        <p:txBody>
          <a:bodyPr tIns="91440" bIns="91440">
            <a:noAutofit/>
          </a:bodyPr>
          <a:lstStyle/>
          <a:p>
            <a:pPr marL="114480">
              <a:lnSpc>
                <a:spcPct val="115000"/>
              </a:lnSpc>
              <a:tabLst>
                <a:tab pos="0" algn="l"/>
              </a:tabLst>
            </a:pPr>
            <a:r>
              <a:rPr lang="en" sz="1800" b="0" strike="noStrike" spc="-1">
                <a:solidFill>
                  <a:srgbClr val="595959"/>
                </a:solidFill>
                <a:latin typeface="Arial"/>
                <a:ea typeface="Arial"/>
              </a:rPr>
              <a:t>Include your two original images (content and style images)</a:t>
            </a:r>
            <a:endParaRPr lang="en-US" sz="1800" b="0" strike="noStrike" spc="-1">
              <a:solidFill>
                <a:srgbClr val="000000"/>
              </a:solidFill>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 sz="2800" b="0" strike="noStrike" spc="-1">
                <a:solidFill>
                  <a:srgbClr val="000000"/>
                </a:solidFill>
                <a:latin typeface="Arial"/>
                <a:ea typeface="Arial"/>
              </a:rPr>
              <a:t>Style Transfer – Unleash Your Creativity</a:t>
            </a:r>
            <a:endParaRPr lang="en-US" sz="2800" b="0" strike="noStrike" spc="-1">
              <a:solidFill>
                <a:srgbClr val="000000"/>
              </a:solidFill>
              <a:latin typeface="Arial"/>
            </a:endParaRPr>
          </a:p>
        </p:txBody>
      </p:sp>
      <p:sp>
        <p:nvSpPr>
          <p:cNvPr id="131" name="TextShape 2"/>
          <p:cNvSpPr txBox="1"/>
          <p:nvPr/>
        </p:nvSpPr>
        <p:spPr>
          <a:xfrm>
            <a:off x="311760" y="1152360"/>
            <a:ext cx="8520120" cy="3416040"/>
          </a:xfrm>
          <a:prstGeom prst="rect">
            <a:avLst/>
          </a:prstGeom>
          <a:noFill/>
          <a:ln>
            <a:noFill/>
          </a:ln>
        </p:spPr>
        <p:txBody>
          <a:bodyPr tIns="91440" bIns="91440">
            <a:noAutofit/>
          </a:bodyPr>
          <a:lstStyle/>
          <a:p>
            <a:pPr marL="114480">
              <a:lnSpc>
                <a:spcPct val="115000"/>
              </a:lnSpc>
              <a:tabLst>
                <a:tab pos="0" algn="l"/>
              </a:tabLst>
            </a:pPr>
            <a:r>
              <a:rPr lang="en" sz="1800" b="0" strike="noStrike" spc="-1">
                <a:solidFill>
                  <a:srgbClr val="595959"/>
                </a:solidFill>
                <a:latin typeface="Arial"/>
                <a:ea typeface="Arial"/>
              </a:rPr>
              <a:t>Include your final stylized image</a:t>
            </a:r>
            <a:endParaRPr lang="en-US" sz="1800"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US" sz="2800" b="0" strike="noStrike" spc="-1">
                <a:solidFill>
                  <a:srgbClr val="000000"/>
                </a:solidFill>
                <a:latin typeface="Arial"/>
                <a:ea typeface="Arial"/>
              </a:rPr>
              <a:t>Implementation Question 1 </a:t>
            </a:r>
            <a:br/>
            <a:r>
              <a:rPr lang="en-US" sz="1800" b="1" strike="noStrike" spc="-1">
                <a:solidFill>
                  <a:srgbClr val="FF0000"/>
                </a:solidFill>
                <a:latin typeface="Arial"/>
                <a:ea typeface="Arial"/>
              </a:rPr>
              <a:t>DO NOT TAG</a:t>
            </a:r>
            <a:br/>
            <a:endParaRPr lang="en-US" sz="1800" b="0" strike="noStrike" spc="-1">
              <a:solidFill>
                <a:srgbClr val="000000"/>
              </a:solidFill>
              <a:latin typeface="Arial"/>
            </a:endParaRPr>
          </a:p>
        </p:txBody>
      </p:sp>
      <p:sp>
        <p:nvSpPr>
          <p:cNvPr id="82" name="TextShape 2"/>
          <p:cNvSpPr txBox="1"/>
          <p:nvPr/>
        </p:nvSpPr>
        <p:spPr>
          <a:xfrm>
            <a:off x="311760" y="1281960"/>
            <a:ext cx="8520120" cy="3416040"/>
          </a:xfrm>
          <a:prstGeom prst="rect">
            <a:avLst/>
          </a:prstGeom>
          <a:noFill/>
          <a:ln>
            <a:noFill/>
          </a:ln>
        </p:spPr>
        <p:txBody>
          <a:bodyPr tIns="91440" bIns="91440">
            <a:noAutofit/>
          </a:bodyPr>
          <a:lstStyle/>
          <a:p>
            <a:pPr marL="114480">
              <a:lnSpc>
                <a:spcPct val="115000"/>
              </a:lnSpc>
              <a:tabLst>
                <a:tab pos="0" algn="l"/>
              </a:tabLst>
            </a:pPr>
            <a:r>
              <a:rPr lang="en" sz="1600" b="0" strike="noStrike" spc="-1">
                <a:solidFill>
                  <a:srgbClr val="595959"/>
                </a:solidFill>
                <a:latin typeface="Arial"/>
                <a:ea typeface="Arial"/>
              </a:rPr>
              <a:t>In your coding homework, you were given the following hint:</a:t>
            </a:r>
            <a:endParaRPr lang="en-US" sz="1600" b="0" strike="noStrike" spc="-1">
              <a:solidFill>
                <a:srgbClr val="000000"/>
              </a:solidFill>
              <a:latin typeface="Arial"/>
            </a:endParaRPr>
          </a:p>
          <a:p>
            <a:pPr marL="114480">
              <a:lnSpc>
                <a:spcPct val="115000"/>
              </a:lnSpc>
              <a:tabLst>
                <a:tab pos="0" algn="l"/>
              </a:tabLst>
            </a:pPr>
            <a:r>
              <a:rPr lang="en" sz="1600" b="0" strike="noStrike" spc="-1">
                <a:solidFill>
                  <a:srgbClr val="595959"/>
                </a:solidFill>
                <a:latin typeface="Arial"/>
                <a:ea typeface="Arial"/>
              </a:rPr>
              <a:t>“</a:t>
            </a:r>
            <a:r>
              <a:rPr lang="en-US" sz="1600" b="0" strike="noStrike" spc="-1">
                <a:solidFill>
                  <a:srgbClr val="595959"/>
                </a:solidFill>
                <a:latin typeface="Arial"/>
                <a:ea typeface="Arial"/>
              </a:rPr>
              <a:t>There are two approaches to performing backprop using the PyTorch command tensor.backward()… Alternatively, one can take the sum of all the elements of the tensor and do a single backprop with the resulting scalar. This second approach is simpler and preferable as it lends itself vectorization.” </a:t>
            </a:r>
            <a:endParaRPr lang="en-US" sz="1600" b="0" strike="noStrike" spc="-1">
              <a:solidFill>
                <a:srgbClr val="000000"/>
              </a:solidFill>
              <a:latin typeface="Arial"/>
            </a:endParaRPr>
          </a:p>
          <a:p>
            <a:pPr marL="114480">
              <a:lnSpc>
                <a:spcPct val="115000"/>
              </a:lnSpc>
              <a:tabLst>
                <a:tab pos="0" algn="l"/>
              </a:tabLst>
            </a:pPr>
            <a:r>
              <a:rPr lang="en" sz="1600" b="0" strike="noStrike" spc="-1">
                <a:solidFill>
                  <a:srgbClr val="595959"/>
                </a:solidFill>
                <a:latin typeface="Arial"/>
                <a:ea typeface="Arial"/>
              </a:rPr>
              <a:t> </a:t>
            </a:r>
            <a:endParaRPr lang="en-US" sz="1600" b="0" strike="noStrike" spc="-1">
              <a:solidFill>
                <a:srgbClr val="000000"/>
              </a:solidFill>
              <a:latin typeface="Arial"/>
            </a:endParaRPr>
          </a:p>
          <a:p>
            <a:pPr marL="114480">
              <a:lnSpc>
                <a:spcPct val="115000"/>
              </a:lnSpc>
              <a:tabLst>
                <a:tab pos="0" algn="l"/>
              </a:tabLst>
            </a:pPr>
            <a:r>
              <a:rPr lang="en" sz="1600" b="0" strike="noStrike" spc="-1">
                <a:solidFill>
                  <a:srgbClr val="595959"/>
                </a:solidFill>
                <a:latin typeface="Arial"/>
                <a:ea typeface="Arial"/>
              </a:rPr>
              <a:t>Question: Referring to the coding task completed by you, why is the suggested alternative approach mathematically sound? Please provide a brief but succinct answer on the next slide.</a:t>
            </a:r>
            <a:endParaRPr lang="en-US" sz="1600" b="0" strike="noStrike" spc="-1">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US" sz="2800" b="0" strike="noStrike" spc="-1">
                <a:solidFill>
                  <a:srgbClr val="000000"/>
                </a:solidFill>
                <a:latin typeface="Arial"/>
                <a:ea typeface="Arial"/>
              </a:rPr>
              <a:t>Answer for Implementation Question 1 </a:t>
            </a:r>
            <a:br/>
            <a:br/>
            <a:endParaRPr lang="en-US" sz="2800" b="0" strike="noStrike" spc="-1">
              <a:solidFill>
                <a:srgbClr val="000000"/>
              </a:solidFill>
              <a:latin typeface="Arial"/>
            </a:endParaRPr>
          </a:p>
        </p:txBody>
      </p:sp>
      <p:sp>
        <p:nvSpPr>
          <p:cNvPr id="84" name="TextShape 2"/>
          <p:cNvSpPr txBox="1"/>
          <p:nvPr/>
        </p:nvSpPr>
        <p:spPr>
          <a:xfrm>
            <a:off x="311760" y="1281960"/>
            <a:ext cx="8520120" cy="3416040"/>
          </a:xfrm>
          <a:prstGeom prst="rect">
            <a:avLst/>
          </a:prstGeom>
          <a:noFill/>
          <a:ln>
            <a:noFill/>
          </a:ln>
        </p:spPr>
        <p:txBody>
          <a:bodyPr tIns="91440" bIns="91440">
            <a:noAutofit/>
          </a:bodyPr>
          <a:lstStyle/>
          <a:p>
            <a:pPr marL="114480">
              <a:lnSpc>
                <a:spcPct val="115000"/>
              </a:lnSpc>
              <a:tabLst>
                <a:tab pos="0" algn="l"/>
              </a:tabLst>
            </a:pPr>
            <a:r>
              <a:rPr lang="en" sz="1600" b="0" u="sng" strike="noStrike" spc="-1">
                <a:solidFill>
                  <a:srgbClr val="595959"/>
                </a:solidFill>
                <a:uFillTx/>
                <a:latin typeface="Arial"/>
                <a:ea typeface="Arial"/>
              </a:rPr>
              <a:t>Answer:</a:t>
            </a:r>
            <a:endParaRPr lang="en-US" sz="1600" b="0" strike="noStrike" spc="-1">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US" sz="2800" b="0" strike="noStrike" spc="-1">
                <a:solidFill>
                  <a:srgbClr val="000000"/>
                </a:solidFill>
                <a:latin typeface="Arial"/>
                <a:ea typeface="Arial"/>
              </a:rPr>
              <a:t>Implementation Question 2 </a:t>
            </a:r>
            <a:br/>
            <a:r>
              <a:rPr lang="en-US" sz="1800" b="1" strike="noStrike" spc="-1">
                <a:solidFill>
                  <a:srgbClr val="FF0000"/>
                </a:solidFill>
                <a:latin typeface="Arial"/>
                <a:ea typeface="Arial"/>
              </a:rPr>
              <a:t>DO NOT TAG</a:t>
            </a:r>
            <a:br/>
            <a:endParaRPr lang="en-US" sz="1800" b="0" strike="noStrike" spc="-1">
              <a:solidFill>
                <a:srgbClr val="000000"/>
              </a:solidFill>
              <a:latin typeface="Arial"/>
            </a:endParaRPr>
          </a:p>
        </p:txBody>
      </p:sp>
      <p:sp>
        <p:nvSpPr>
          <p:cNvPr id="86" name="TextShape 2"/>
          <p:cNvSpPr txBox="1"/>
          <p:nvPr/>
        </p:nvSpPr>
        <p:spPr>
          <a:xfrm>
            <a:off x="311760" y="1281960"/>
            <a:ext cx="8520120" cy="3416040"/>
          </a:xfrm>
          <a:prstGeom prst="rect">
            <a:avLst/>
          </a:prstGeom>
          <a:noFill/>
          <a:ln>
            <a:noFill/>
          </a:ln>
        </p:spPr>
        <p:txBody>
          <a:bodyPr tIns="91440" bIns="91440">
            <a:noAutofit/>
          </a:bodyPr>
          <a:lstStyle/>
          <a:p>
            <a:pPr marL="114480">
              <a:lnSpc>
                <a:spcPct val="115000"/>
              </a:lnSpc>
              <a:tabLst>
                <a:tab pos="0" algn="l"/>
              </a:tabLst>
            </a:pPr>
            <a:r>
              <a:rPr lang="en" sz="1600" b="0" strike="noStrike" spc="-1">
                <a:solidFill>
                  <a:srgbClr val="595959"/>
                </a:solidFill>
                <a:latin typeface="Arial"/>
                <a:ea typeface="Arial"/>
              </a:rPr>
              <a:t>In your network visualization tasks, you need to compute gradients for which one of  the following three quantities:</a:t>
            </a:r>
            <a:endParaRPr lang="en-US" sz="1600" b="0" strike="noStrike" spc="-1">
              <a:solidFill>
                <a:srgbClr val="000000"/>
              </a:solidFill>
              <a:latin typeface="Arial"/>
            </a:endParaRPr>
          </a:p>
          <a:p>
            <a:pPr marL="457200" indent="-342720">
              <a:lnSpc>
                <a:spcPct val="115000"/>
              </a:lnSpc>
              <a:buClr>
                <a:srgbClr val="595959"/>
              </a:buClr>
              <a:buFont typeface="Arial"/>
              <a:buAutoNum type="alphaUcPeriod"/>
              <a:tabLst>
                <a:tab pos="0" algn="l"/>
              </a:tabLst>
            </a:pPr>
            <a:r>
              <a:rPr lang="en" sz="1600" b="0" strike="noStrike" spc="-1">
                <a:solidFill>
                  <a:srgbClr val="595959"/>
                </a:solidFill>
                <a:latin typeface="Arial"/>
                <a:ea typeface="Arial"/>
              </a:rPr>
              <a:t>Cross entropy loss</a:t>
            </a:r>
            <a:endParaRPr lang="en-US" sz="1600" b="0" strike="noStrike" spc="-1">
              <a:solidFill>
                <a:srgbClr val="000000"/>
              </a:solidFill>
              <a:latin typeface="Arial"/>
            </a:endParaRPr>
          </a:p>
          <a:p>
            <a:pPr marL="457200" indent="-342720">
              <a:lnSpc>
                <a:spcPct val="115000"/>
              </a:lnSpc>
              <a:buClr>
                <a:srgbClr val="595959"/>
              </a:buClr>
              <a:buFont typeface="Arial"/>
              <a:buAutoNum type="alphaUcPeriod"/>
              <a:tabLst>
                <a:tab pos="0" algn="l"/>
              </a:tabLst>
            </a:pPr>
            <a:r>
              <a:rPr lang="en" sz="1600" b="0" strike="noStrike" spc="-1">
                <a:solidFill>
                  <a:srgbClr val="595959"/>
                </a:solidFill>
                <a:latin typeface="Arial"/>
                <a:ea typeface="Arial"/>
              </a:rPr>
              <a:t>Unnormalized score corresponding to the correct class</a:t>
            </a:r>
            <a:endParaRPr lang="en-US" sz="1600" b="0" strike="noStrike" spc="-1">
              <a:solidFill>
                <a:srgbClr val="000000"/>
              </a:solidFill>
              <a:latin typeface="Arial"/>
            </a:endParaRPr>
          </a:p>
          <a:p>
            <a:pPr marL="457200" indent="-342720">
              <a:lnSpc>
                <a:spcPct val="115000"/>
              </a:lnSpc>
              <a:buClr>
                <a:srgbClr val="595959"/>
              </a:buClr>
              <a:buFont typeface="Arial"/>
              <a:buAutoNum type="alphaUcPeriod"/>
              <a:tabLst>
                <a:tab pos="0" algn="l"/>
              </a:tabLst>
            </a:pPr>
            <a:r>
              <a:rPr lang="en" sz="1600" b="0" strike="noStrike" spc="-1">
                <a:solidFill>
                  <a:srgbClr val="595959"/>
                </a:solidFill>
                <a:latin typeface="Arial"/>
                <a:ea typeface="Arial"/>
              </a:rPr>
              <a:t>Class probabilities</a:t>
            </a:r>
            <a:endParaRPr lang="en-US" sz="1600" b="0" strike="noStrike" spc="-1">
              <a:solidFill>
                <a:srgbClr val="000000"/>
              </a:solidFill>
              <a:latin typeface="Arial"/>
            </a:endParaRPr>
          </a:p>
          <a:p>
            <a:pPr marL="114480">
              <a:lnSpc>
                <a:spcPct val="150000"/>
              </a:lnSpc>
              <a:tabLst>
                <a:tab pos="0" algn="l"/>
              </a:tabLst>
            </a:pPr>
            <a:r>
              <a:rPr lang="en" sz="1600" b="0" strike="noStrike" spc="-1">
                <a:solidFill>
                  <a:srgbClr val="595959"/>
                </a:solidFill>
                <a:latin typeface="Arial"/>
                <a:ea typeface="Arial"/>
              </a:rPr>
              <a:t>Please answer on the next slide.</a:t>
            </a:r>
            <a:endParaRPr lang="en-US" sz="1600" b="0" strike="noStrike" spc="-1">
              <a:solidFill>
                <a:srgbClr val="000000"/>
              </a:solidFill>
              <a:latin typeface="Arial"/>
            </a:endParaRPr>
          </a:p>
          <a:p>
            <a:pPr marL="114480">
              <a:lnSpc>
                <a:spcPct val="115000"/>
              </a:lnSpc>
              <a:tabLst>
                <a:tab pos="0" algn="l"/>
              </a:tabLst>
            </a:pPr>
            <a:r>
              <a:rPr lang="en" sz="1600" b="0" strike="noStrike" spc="-1">
                <a:solidFill>
                  <a:srgbClr val="595959"/>
                </a:solidFill>
                <a:latin typeface="Arial"/>
                <a:ea typeface="Arial"/>
              </a:rPr>
              <a:t>Now briefly justify why the other two options are not optimal.</a:t>
            </a:r>
            <a:endParaRPr lang="en-US" sz="1600" b="0" strike="noStrike" spc="-1">
              <a:solidFill>
                <a:srgbClr val="000000"/>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US" sz="2800" b="0" strike="noStrike" spc="-1">
                <a:solidFill>
                  <a:srgbClr val="000000"/>
                </a:solidFill>
                <a:latin typeface="Arial"/>
                <a:ea typeface="Arial"/>
              </a:rPr>
              <a:t>Answer for Implementation Question 2 </a:t>
            </a:r>
            <a:br/>
            <a:br/>
            <a:endParaRPr lang="en-US" sz="2800" b="0" strike="noStrike" spc="-1">
              <a:solidFill>
                <a:srgbClr val="000000"/>
              </a:solidFill>
              <a:latin typeface="Arial"/>
            </a:endParaRPr>
          </a:p>
        </p:txBody>
      </p:sp>
      <p:sp>
        <p:nvSpPr>
          <p:cNvPr id="88" name="TextShape 2"/>
          <p:cNvSpPr txBox="1"/>
          <p:nvPr/>
        </p:nvSpPr>
        <p:spPr>
          <a:xfrm>
            <a:off x="311760" y="1281960"/>
            <a:ext cx="8520120" cy="3416040"/>
          </a:xfrm>
          <a:prstGeom prst="rect">
            <a:avLst/>
          </a:prstGeom>
          <a:noFill/>
          <a:ln>
            <a:noFill/>
          </a:ln>
        </p:spPr>
        <p:txBody>
          <a:bodyPr tIns="91440" bIns="91440">
            <a:noAutofit/>
          </a:bodyPr>
          <a:lstStyle/>
          <a:p>
            <a:pPr marL="114480">
              <a:lnSpc>
                <a:spcPct val="115000"/>
              </a:lnSpc>
              <a:tabLst>
                <a:tab pos="0" algn="l"/>
              </a:tabLst>
            </a:pPr>
            <a:r>
              <a:rPr lang="en" sz="1600" b="0" u="sng" strike="noStrike" spc="-1">
                <a:solidFill>
                  <a:srgbClr val="595959"/>
                </a:solidFill>
                <a:uFillTx/>
                <a:latin typeface="Arial"/>
                <a:ea typeface="Arial"/>
              </a:rPr>
              <a:t>Answer (A, B or C):</a:t>
            </a:r>
            <a:endParaRPr lang="en-US" sz="1600" b="0" strike="noStrike" spc="-1">
              <a:solidFill>
                <a:srgbClr val="000000"/>
              </a:solidFill>
              <a:latin typeface="Arial"/>
            </a:endParaRPr>
          </a:p>
          <a:p>
            <a:pPr marL="114480">
              <a:lnSpc>
                <a:spcPct val="115000"/>
              </a:lnSpc>
              <a:tabLst>
                <a:tab pos="0" algn="l"/>
              </a:tabLst>
            </a:pPr>
            <a:endParaRPr lang="en-US" sz="1600" b="0" strike="noStrike" spc="-1">
              <a:solidFill>
                <a:srgbClr val="000000"/>
              </a:solidFill>
              <a:latin typeface="Arial"/>
            </a:endParaRPr>
          </a:p>
          <a:p>
            <a:pPr marL="114480">
              <a:lnSpc>
                <a:spcPct val="115000"/>
              </a:lnSpc>
              <a:tabLst>
                <a:tab pos="0" algn="l"/>
              </a:tabLst>
            </a:pPr>
            <a:r>
              <a:rPr lang="en" sz="1600" b="0" strike="noStrike" spc="-1">
                <a:solidFill>
                  <a:srgbClr val="595959"/>
                </a:solidFill>
                <a:latin typeface="Arial"/>
                <a:ea typeface="Arial"/>
              </a:rPr>
              <a:t>Now briefly justify why the other two options are not optimal for tasks on hand.</a:t>
            </a:r>
            <a:endParaRPr lang="en-US" sz="1600" b="0" strike="noStrike" spc="-1">
              <a:solidFill>
                <a:srgbClr val="000000"/>
              </a:solidFill>
              <a:latin typeface="Arial"/>
            </a:endParaRPr>
          </a:p>
          <a:p>
            <a:pPr marL="114480">
              <a:lnSpc>
                <a:spcPct val="115000"/>
              </a:lnSpc>
              <a:tabLst>
                <a:tab pos="0" algn="l"/>
              </a:tabLst>
            </a:pPr>
            <a:endParaRPr lang="en-US" sz="1600" b="0" strike="noStrike" spc="-1">
              <a:solidFill>
                <a:srgbClr val="000000"/>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 sz="2800" b="0" strike="noStrike" spc="-1">
                <a:solidFill>
                  <a:srgbClr val="000000"/>
                </a:solidFill>
                <a:latin typeface="Arial"/>
                <a:ea typeface="Arial"/>
              </a:rPr>
              <a:t>Saliency Map</a:t>
            </a:r>
            <a:endParaRPr lang="en-US" sz="2800" b="0" strike="noStrike" spc="-1">
              <a:solidFill>
                <a:srgbClr val="000000"/>
              </a:solidFill>
              <a:latin typeface="Arial"/>
            </a:endParaRPr>
          </a:p>
        </p:txBody>
      </p:sp>
      <p:sp>
        <p:nvSpPr>
          <p:cNvPr id="90" name="TextShape 2"/>
          <p:cNvSpPr txBox="1"/>
          <p:nvPr/>
        </p:nvSpPr>
        <p:spPr>
          <a:xfrm>
            <a:off x="311760" y="1152360"/>
            <a:ext cx="8520120" cy="3416040"/>
          </a:xfrm>
          <a:prstGeom prst="rect">
            <a:avLst/>
          </a:prstGeom>
          <a:noFill/>
          <a:ln>
            <a:noFill/>
          </a:ln>
        </p:spPr>
        <p:txBody>
          <a:bodyPr tIns="91440" bIns="91440">
            <a:noAutofit/>
          </a:bodyPr>
          <a:lstStyle/>
          <a:p>
            <a:pPr marL="457200" indent="-342720">
              <a:lnSpc>
                <a:spcPct val="115000"/>
              </a:lnSpc>
              <a:buClr>
                <a:srgbClr val="595959"/>
              </a:buClr>
              <a:buFont typeface="Arial"/>
              <a:buChar char="●"/>
            </a:pPr>
            <a:r>
              <a:rPr lang="en" sz="1800" b="0" strike="noStrike" spc="-1">
                <a:solidFill>
                  <a:srgbClr val="595959"/>
                </a:solidFill>
                <a:latin typeface="Arial"/>
                <a:ea typeface="Arial"/>
              </a:rPr>
              <a:t>Include your saliency map here</a:t>
            </a:r>
            <a:endParaRPr lang="en-US" sz="1800" b="0" strike="noStrike" spc="-1">
              <a:solidFill>
                <a:srgbClr val="000000"/>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 sz="2800" b="0" strike="noStrike" spc="-1">
                <a:solidFill>
                  <a:srgbClr val="000000"/>
                </a:solidFill>
                <a:latin typeface="Arial"/>
                <a:ea typeface="Arial"/>
              </a:rPr>
              <a:t>Saliency Map</a:t>
            </a:r>
            <a:endParaRPr lang="en-US" sz="2800" b="0" strike="noStrike" spc="-1">
              <a:solidFill>
                <a:srgbClr val="000000"/>
              </a:solidFill>
              <a:latin typeface="Arial"/>
            </a:endParaRPr>
          </a:p>
        </p:txBody>
      </p:sp>
      <p:sp>
        <p:nvSpPr>
          <p:cNvPr id="92" name="TextShape 2"/>
          <p:cNvSpPr txBox="1"/>
          <p:nvPr/>
        </p:nvSpPr>
        <p:spPr>
          <a:xfrm>
            <a:off x="311760" y="1152360"/>
            <a:ext cx="8520120" cy="3416040"/>
          </a:xfrm>
          <a:prstGeom prst="rect">
            <a:avLst/>
          </a:prstGeom>
          <a:noFill/>
          <a:ln>
            <a:noFill/>
          </a:ln>
        </p:spPr>
        <p:txBody>
          <a:bodyPr tIns="91440" bIns="91440">
            <a:noAutofit/>
          </a:bodyPr>
          <a:lstStyle/>
          <a:p>
            <a:pPr marL="457200" indent="-342720">
              <a:lnSpc>
                <a:spcPct val="115000"/>
              </a:lnSpc>
              <a:buClr>
                <a:srgbClr val="595959"/>
              </a:buClr>
              <a:buFont typeface="Arial"/>
              <a:buChar char="●"/>
            </a:pPr>
            <a:r>
              <a:rPr lang="en" sz="1800" b="0" strike="noStrike" spc="-1">
                <a:solidFill>
                  <a:srgbClr val="595959"/>
                </a:solidFill>
                <a:latin typeface="Arial"/>
                <a:ea typeface="Arial"/>
              </a:rPr>
              <a:t>Include your saliency map from Captum here</a:t>
            </a:r>
            <a:endParaRPr lang="en-US" sz="1800" b="0" strike="noStrike" spc="-1">
              <a:solidFill>
                <a:srgbClr val="000000"/>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311760" y="444960"/>
            <a:ext cx="8520120" cy="572400"/>
          </a:xfrm>
          <a:prstGeom prst="rect">
            <a:avLst/>
          </a:prstGeom>
          <a:noFill/>
          <a:ln>
            <a:noFill/>
          </a:ln>
        </p:spPr>
        <p:txBody>
          <a:bodyPr tIns="91440" bIns="91440">
            <a:noAutofit/>
          </a:bodyPr>
          <a:lstStyle/>
          <a:p>
            <a:pPr>
              <a:lnSpc>
                <a:spcPct val="100000"/>
              </a:lnSpc>
              <a:tabLst>
                <a:tab pos="0" algn="l"/>
              </a:tabLst>
            </a:pPr>
            <a:r>
              <a:rPr lang="en" sz="2800" b="0" strike="noStrike" spc="-1">
                <a:solidFill>
                  <a:srgbClr val="000000"/>
                </a:solidFill>
                <a:latin typeface="Arial"/>
                <a:ea typeface="Arial"/>
              </a:rPr>
              <a:t>GradCam</a:t>
            </a:r>
            <a:endParaRPr lang="en-US" sz="2800" b="0" strike="noStrike" spc="-1">
              <a:solidFill>
                <a:srgbClr val="000000"/>
              </a:solidFill>
              <a:latin typeface="Arial"/>
            </a:endParaRPr>
          </a:p>
        </p:txBody>
      </p:sp>
      <p:sp>
        <p:nvSpPr>
          <p:cNvPr id="94" name="TextShape 2"/>
          <p:cNvSpPr txBox="1"/>
          <p:nvPr/>
        </p:nvSpPr>
        <p:spPr>
          <a:xfrm>
            <a:off x="311760" y="1152360"/>
            <a:ext cx="8520120" cy="3416040"/>
          </a:xfrm>
          <a:prstGeom prst="rect">
            <a:avLst/>
          </a:prstGeom>
          <a:noFill/>
          <a:ln>
            <a:noFill/>
          </a:ln>
        </p:spPr>
        <p:txBody>
          <a:bodyPr tIns="91440" bIns="91440">
            <a:noAutofit/>
          </a:bodyPr>
          <a:lstStyle/>
          <a:p>
            <a:pPr marL="457200" indent="-342720">
              <a:lnSpc>
                <a:spcPct val="115000"/>
              </a:lnSpc>
              <a:buClr>
                <a:srgbClr val="595959"/>
              </a:buClr>
              <a:buFont typeface="Arial"/>
              <a:buChar char="●"/>
            </a:pPr>
            <a:r>
              <a:rPr lang="en" sz="1800" b="0" strike="noStrike" spc="-1">
                <a:solidFill>
                  <a:srgbClr val="595959"/>
                </a:solidFill>
                <a:latin typeface="Arial"/>
                <a:ea typeface="Arial"/>
              </a:rPr>
              <a:t>Include your visualization of Guided Backprop here</a:t>
            </a:r>
            <a:endParaRPr lang="en-US" sz="1800" b="0" strike="noStrike" spc="-1">
              <a:solidFill>
                <a:srgbClr val="000000"/>
              </a:solidFill>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110</TotalTime>
  <Words>588</Words>
  <Application>Microsoft Macintosh PowerPoint</Application>
  <PresentationFormat>On-screen Show (16:9)</PresentationFormat>
  <Paragraphs>69</Paragraphs>
  <Slides>27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27</vt:i4>
      </vt:variant>
    </vt:vector>
  </HeadingPairs>
  <TitlesOfParts>
    <vt:vector size="33" baseType="lpstr">
      <vt:lpstr>Arial</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3 Writeup DO NOT TAG</dc:title>
  <dc:subject/>
  <dc:creator/>
  <dc:description/>
  <cp:lastModifiedBy>Farrukh Rahman</cp:lastModifiedBy>
  <cp:revision>8</cp:revision>
  <dcterms:modified xsi:type="dcterms:W3CDTF">2024-02-19T04:25:55Z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26</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26</vt:i4>
  </property>
</Properties>
</file>