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69" r:id="rId5"/>
    <p:sldId id="259" r:id="rId6"/>
    <p:sldId id="270" r:id="rId7"/>
    <p:sldId id="271" r:id="rId8"/>
    <p:sldId id="275" r:id="rId9"/>
    <p:sldId id="272" r:id="rId10"/>
    <p:sldId id="273" r:id="rId11"/>
    <p:sldId id="274" r:id="rId12"/>
    <p:sldId id="262" r:id="rId13"/>
    <p:sldId id="263" r:id="rId14"/>
    <p:sldId id="276" r:id="rId15"/>
    <p:sldId id="264" r:id="rId16"/>
    <p:sldId id="265" r:id="rId17"/>
    <p:sldId id="277" r:id="rId18"/>
    <p:sldId id="266" r:id="rId19"/>
    <p:sldId id="278" r:id="rId20"/>
    <p:sldId id="268" r:id="rId21"/>
    <p:sldId id="279" r:id="rId22"/>
    <p:sldId id="280" r:id="rId23"/>
  </p:sldIdLst>
  <p:sldSz cx="9144000" cy="5143500" type="screen16x9"/>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6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4"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7"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8"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9"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30"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2"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33"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34"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35"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36"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37"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1"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3"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45"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46"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1"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52"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3"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4"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55"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56"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2"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65"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66"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67"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68"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0"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72"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73"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74"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75"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9" name="PlaceHolder 2"/>
          <p:cNvSpPr>
            <a:spLocks noGrp="1"/>
          </p:cNvSpPr>
          <p:nvPr>
            <p:ph type="subTitle"/>
          </p:nvPr>
        </p:nvSpPr>
        <p:spPr>
          <a:xfrm>
            <a:off x="457200" y="1203480"/>
            <a:ext cx="8229240" cy="298296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1"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3"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4"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5" name="PlaceHolder 2"/>
          <p:cNvSpPr>
            <a:spLocks noGrp="1"/>
          </p:cNvSpPr>
          <p:nvPr>
            <p:ph type="body"/>
          </p:nvPr>
        </p:nvSpPr>
        <p:spPr>
          <a:xfrm>
            <a:off x="457200" y="1203480"/>
            <a:ext cx="822924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88"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89"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90"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2"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93"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4"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96"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98"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0" name="PlaceHolder 2"/>
          <p:cNvSpPr>
            <a:spLocks noGrp="1"/>
          </p:cNvSpPr>
          <p:nvPr>
            <p:ph type="body"/>
          </p:nvPr>
        </p:nvSpPr>
        <p:spPr>
          <a:xfrm>
            <a:off x="457200" y="1203480"/>
            <a:ext cx="8229240" cy="1422720"/>
          </a:xfrm>
          <a:prstGeom prst="rect">
            <a:avLst/>
          </a:prstGeom>
        </p:spPr>
        <p:txBody>
          <a:bodyPr lIns="0" tIns="0" rIns="0" bIns="0">
            <a:normAutofit/>
          </a:bodyPr>
          <a:lstStyle/>
          <a:p>
            <a:endParaRPr lang="en-US" sz="3200" b="0" strike="noStrike" spc="-1">
              <a:latin typeface="Arial"/>
            </a:endParaRPr>
          </a:p>
        </p:txBody>
      </p:sp>
      <p:sp>
        <p:nvSpPr>
          <p:cNvPr id="101" name="PlaceHolder 3"/>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3"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4"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05"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
        <p:nvSpPr>
          <p:cNvPr id="106" name="PlaceHolder 5"/>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08" name="PlaceHolder 2"/>
          <p:cNvSpPr>
            <a:spLocks noGrp="1"/>
          </p:cNvSpPr>
          <p:nvPr>
            <p:ph type="body"/>
          </p:nvPr>
        </p:nvSpPr>
        <p:spPr>
          <a:xfrm>
            <a:off x="457200" y="1203480"/>
            <a:ext cx="2649600" cy="1422720"/>
          </a:xfrm>
          <a:prstGeom prst="rect">
            <a:avLst/>
          </a:prstGeom>
        </p:spPr>
        <p:txBody>
          <a:bodyPr lIns="0" tIns="0" rIns="0" bIns="0">
            <a:normAutofit/>
          </a:bodyPr>
          <a:lstStyle/>
          <a:p>
            <a:endParaRPr lang="en-US" sz="3200" b="0" strike="noStrike" spc="-1">
              <a:latin typeface="Arial"/>
            </a:endParaRPr>
          </a:p>
        </p:txBody>
      </p:sp>
      <p:sp>
        <p:nvSpPr>
          <p:cNvPr id="109" name="PlaceHolder 3"/>
          <p:cNvSpPr>
            <a:spLocks noGrp="1"/>
          </p:cNvSpPr>
          <p:nvPr>
            <p:ph type="body"/>
          </p:nvPr>
        </p:nvSpPr>
        <p:spPr>
          <a:xfrm>
            <a:off x="323964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0" name="PlaceHolder 4"/>
          <p:cNvSpPr>
            <a:spLocks noGrp="1"/>
          </p:cNvSpPr>
          <p:nvPr>
            <p:ph type="body"/>
          </p:nvPr>
        </p:nvSpPr>
        <p:spPr>
          <a:xfrm>
            <a:off x="6022080" y="1203480"/>
            <a:ext cx="2649600" cy="1422720"/>
          </a:xfrm>
          <a:prstGeom prst="rect">
            <a:avLst/>
          </a:prstGeom>
        </p:spPr>
        <p:txBody>
          <a:bodyPr lIns="0" tIns="0" rIns="0" bIns="0">
            <a:normAutofit/>
          </a:bodyPr>
          <a:lstStyle/>
          <a:p>
            <a:endParaRPr lang="en-US" sz="3200" b="0" strike="noStrike" spc="-1">
              <a:latin typeface="Arial"/>
            </a:endParaRPr>
          </a:p>
        </p:txBody>
      </p:sp>
      <p:sp>
        <p:nvSpPr>
          <p:cNvPr id="111" name="PlaceHolder 5"/>
          <p:cNvSpPr>
            <a:spLocks noGrp="1"/>
          </p:cNvSpPr>
          <p:nvPr>
            <p:ph type="body"/>
          </p:nvPr>
        </p:nvSpPr>
        <p:spPr>
          <a:xfrm>
            <a:off x="45720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2" name="PlaceHolder 6"/>
          <p:cNvSpPr>
            <a:spLocks noGrp="1"/>
          </p:cNvSpPr>
          <p:nvPr>
            <p:ph type="body"/>
          </p:nvPr>
        </p:nvSpPr>
        <p:spPr>
          <a:xfrm>
            <a:off x="3239640" y="2761920"/>
            <a:ext cx="2649600" cy="1422720"/>
          </a:xfrm>
          <a:prstGeom prst="rect">
            <a:avLst/>
          </a:prstGeom>
        </p:spPr>
        <p:txBody>
          <a:bodyPr lIns="0" tIns="0" rIns="0" bIns="0">
            <a:normAutofit/>
          </a:bodyPr>
          <a:lstStyle/>
          <a:p>
            <a:endParaRPr lang="en-US" sz="3200" b="0" strike="noStrike" spc="-1">
              <a:latin typeface="Arial"/>
            </a:endParaRPr>
          </a:p>
        </p:txBody>
      </p:sp>
      <p:sp>
        <p:nvSpPr>
          <p:cNvPr id="113" name="PlaceHolder 7"/>
          <p:cNvSpPr>
            <a:spLocks noGrp="1"/>
          </p:cNvSpPr>
          <p:nvPr>
            <p:ph type="body"/>
          </p:nvPr>
        </p:nvSpPr>
        <p:spPr>
          <a:xfrm>
            <a:off x="6022080" y="2761920"/>
            <a:ext cx="26496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7"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8"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05200"/>
            <a:ext cx="8229240" cy="398124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2"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13" name="PlaceHolder 3"/>
          <p:cNvSpPr>
            <a:spLocks noGrp="1"/>
          </p:cNvSpPr>
          <p:nvPr>
            <p:ph type="body"/>
          </p:nvPr>
        </p:nvSpPr>
        <p:spPr>
          <a:xfrm>
            <a:off x="4674240" y="1203480"/>
            <a:ext cx="4015800" cy="2982960"/>
          </a:xfrm>
          <a:prstGeom prst="rect">
            <a:avLst/>
          </a:prstGeom>
        </p:spPr>
        <p:txBody>
          <a:bodyPr lIns="0" tIns="0" rIns="0" bIns="0">
            <a:normAutofit/>
          </a:bodyPr>
          <a:lstStyle/>
          <a:p>
            <a:endParaRPr lang="en-US" sz="3200" b="0" strike="noStrike" spc="-1">
              <a:latin typeface="Arial"/>
            </a:endParaRPr>
          </a:p>
        </p:txBody>
      </p:sp>
      <p:sp>
        <p:nvSpPr>
          <p:cNvPr id="14" name="PlaceHolder 4"/>
          <p:cNvSpPr>
            <a:spLocks noGrp="1"/>
          </p:cNvSpPr>
          <p:nvPr>
            <p:ph type="body"/>
          </p:nvPr>
        </p:nvSpPr>
        <p:spPr>
          <a:xfrm>
            <a:off x="45720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16" name="PlaceHolder 2"/>
          <p:cNvSpPr>
            <a:spLocks noGrp="1"/>
          </p:cNvSpPr>
          <p:nvPr>
            <p:ph type="body"/>
          </p:nvPr>
        </p:nvSpPr>
        <p:spPr>
          <a:xfrm>
            <a:off x="457200" y="1203480"/>
            <a:ext cx="4015800" cy="298296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4674240" y="2761920"/>
            <a:ext cx="401580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05200"/>
            <a:ext cx="8229240" cy="858600"/>
          </a:xfrm>
          <a:prstGeom prst="rect">
            <a:avLst/>
          </a:prstGeom>
        </p:spPr>
        <p:txBody>
          <a:bodyPr lIns="0" tIns="0" rIns="0" bIns="0" anchor="ctr"/>
          <a:lstStyle/>
          <a:p>
            <a:pPr algn="ctr"/>
            <a:endParaRPr lang="en-US" sz="4400" b="0" strike="noStrike" spc="-1">
              <a:latin typeface="Arial"/>
            </a:endParaRPr>
          </a:p>
        </p:txBody>
      </p:sp>
      <p:sp>
        <p:nvSpPr>
          <p:cNvPr id="20" name="PlaceHolder 2"/>
          <p:cNvSpPr>
            <a:spLocks noGrp="1"/>
          </p:cNvSpPr>
          <p:nvPr>
            <p:ph type="body"/>
          </p:nvPr>
        </p:nvSpPr>
        <p:spPr>
          <a:xfrm>
            <a:off x="457200" y="1203480"/>
            <a:ext cx="4015800" cy="142272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4674240" y="1203480"/>
            <a:ext cx="4015800" cy="14227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457200" y="2761920"/>
            <a:ext cx="8229240" cy="14227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05200"/>
            <a:ext cx="8228880" cy="858240"/>
          </a:xfrm>
          <a:prstGeom prst="rect">
            <a:avLst/>
          </a:prstGeom>
        </p:spPr>
        <p:txBody>
          <a:bodyPr lIns="0" tIns="0" rIns="0" bIns="0" anchor="ctr"/>
          <a:lstStyle/>
          <a:p>
            <a:r>
              <a:rPr lang="en-US" sz="1800" b="0" strike="noStrike" spc="-1">
                <a:latin typeface="Arial"/>
              </a:rPr>
              <a:t>Click to edit the title text format</a:t>
            </a:r>
          </a:p>
        </p:txBody>
      </p:sp>
      <p:sp>
        <p:nvSpPr>
          <p:cNvPr id="3"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39"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457200" y="205200"/>
            <a:ext cx="8229240" cy="858600"/>
          </a:xfrm>
          <a:prstGeom prst="rect">
            <a:avLst/>
          </a:prstGeom>
        </p:spPr>
        <p:txBody>
          <a:bodyPr lIns="0" tIns="0" rIns="0" bIns="0" anchor="ctr"/>
          <a:lstStyle/>
          <a:p>
            <a:pPr algn="ctr"/>
            <a:r>
              <a:rPr lang="en-US" sz="4400" b="0" strike="noStrike" spc="-1">
                <a:latin typeface="Arial"/>
              </a:rPr>
              <a:t>Click to edit the title text format</a:t>
            </a:r>
          </a:p>
        </p:txBody>
      </p:sp>
      <p:sp>
        <p:nvSpPr>
          <p:cNvPr id="77" name="PlaceHolder 2"/>
          <p:cNvSpPr>
            <a:spLocks noGrp="1"/>
          </p:cNvSpPr>
          <p:nvPr>
            <p:ph type="body"/>
          </p:nvPr>
        </p:nvSpPr>
        <p:spPr>
          <a:xfrm>
            <a:off x="457200" y="1203480"/>
            <a:ext cx="8229240" cy="298296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11760" y="744480"/>
            <a:ext cx="8519760" cy="205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chor="b"/>
          <a:lstStyle/>
          <a:p>
            <a:pPr algn="ctr">
              <a:lnSpc>
                <a:spcPct val="100000"/>
              </a:lnSpc>
            </a:pPr>
            <a:r>
              <a:rPr lang="en-US" sz="5200" b="0" strike="noStrike" spc="-1">
                <a:solidFill>
                  <a:srgbClr val="000000"/>
                </a:solidFill>
                <a:latin typeface="Arial"/>
                <a:ea typeface="Arial"/>
              </a:rPr>
              <a:t>Assignment 4 Writeup</a:t>
            </a:r>
            <a:br/>
            <a:r>
              <a:rPr lang="en-US" sz="2400" b="1" strike="noStrike" spc="-1">
                <a:solidFill>
                  <a:srgbClr val="FF0000"/>
                </a:solidFill>
                <a:latin typeface="Arial"/>
                <a:ea typeface="Arial"/>
              </a:rPr>
              <a:t>DO NOT TAG</a:t>
            </a:r>
            <a:endParaRPr lang="en-US" sz="2400" b="0" strike="noStrike" spc="-1">
              <a:latin typeface="Arial"/>
            </a:endParaRPr>
          </a:p>
        </p:txBody>
      </p:sp>
      <p:sp>
        <p:nvSpPr>
          <p:cNvPr id="115" name="CustomShape 2"/>
          <p:cNvSpPr/>
          <p:nvPr/>
        </p:nvSpPr>
        <p:spPr>
          <a:xfrm>
            <a:off x="311760" y="2834280"/>
            <a:ext cx="8519760" cy="7920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normAutofit/>
          </a:bodyPr>
          <a:lstStyle/>
          <a:p>
            <a:pPr algn="ctr">
              <a:lnSpc>
                <a:spcPct val="100000"/>
              </a:lnSpc>
            </a:pPr>
            <a:r>
              <a:rPr lang="en-US" sz="1490" b="0" strike="noStrike" spc="-1">
                <a:solidFill>
                  <a:srgbClr val="595959"/>
                </a:solidFill>
                <a:latin typeface="Arial"/>
                <a:ea typeface="Arial"/>
              </a:rPr>
              <a:t>Name:</a:t>
            </a:r>
            <a:endParaRPr lang="en-US" sz="1490" b="0" strike="noStrike" spc="-1">
              <a:latin typeface="Arial"/>
            </a:endParaRPr>
          </a:p>
          <a:p>
            <a:pPr algn="ctr">
              <a:lnSpc>
                <a:spcPct val="100000"/>
              </a:lnSpc>
            </a:pPr>
            <a:r>
              <a:rPr lang="en-US" sz="1490" b="0" strike="noStrike" spc="-1">
                <a:solidFill>
                  <a:srgbClr val="595959"/>
                </a:solidFill>
                <a:latin typeface="Arial"/>
                <a:ea typeface="Arial"/>
              </a:rPr>
              <a:t>GT Email:</a:t>
            </a:r>
            <a:endParaRPr lang="en-US" sz="149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Explanation – Best model </a:t>
            </a:r>
            <a:endParaRPr lang="en-US" sz="2000" b="1" strike="noStrike" spc="-1" dirty="0">
              <a:solidFill>
                <a:srgbClr val="0070C0"/>
              </a:solidFill>
              <a:latin typeface="Arial"/>
            </a:endParaRPr>
          </a:p>
        </p:txBody>
      </p:sp>
      <p:sp>
        <p:nvSpPr>
          <p:cNvPr id="131" name="CustomShape 2"/>
          <p:cNvSpPr/>
          <p:nvPr/>
        </p:nvSpPr>
        <p:spPr>
          <a:xfrm>
            <a:off x="287677" y="471929"/>
            <a:ext cx="8147406" cy="317260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what you did here and why you did it to improve your model performance.</a:t>
            </a:r>
          </a:p>
          <a:p>
            <a:pPr>
              <a:lnSpc>
                <a:spcPct val="100000"/>
              </a:lnSpc>
            </a:pPr>
            <a:endParaRPr lang="en-US" sz="1200" spc="-1" dirty="0">
              <a:solidFill>
                <a:srgbClr val="595959"/>
              </a:solidFill>
              <a:latin typeface="Arial"/>
            </a:endParaRPr>
          </a:p>
          <a:p>
            <a:pPr>
              <a:lnSpc>
                <a:spcPct val="100000"/>
              </a:lnSpc>
            </a:pPr>
            <a:r>
              <a:rPr lang="en-US" sz="1200" b="0" strike="noStrike" spc="-1" dirty="0">
                <a:latin typeface="Arial"/>
              </a:rPr>
              <a:t>To improve the performance of our transformer model, we only ended up moving the learning rate slightly lower to 0.0005.</a:t>
            </a:r>
          </a:p>
          <a:p>
            <a:pPr>
              <a:lnSpc>
                <a:spcPct val="100000"/>
              </a:lnSpc>
            </a:pPr>
            <a:endParaRPr lang="en-US" sz="1200" spc="-1" dirty="0">
              <a:latin typeface="Arial"/>
            </a:endParaRPr>
          </a:p>
          <a:p>
            <a:pPr>
              <a:lnSpc>
                <a:spcPct val="100000"/>
              </a:lnSpc>
            </a:pPr>
            <a:r>
              <a:rPr lang="en-US" sz="1200" b="0" strike="noStrike" spc="-1" dirty="0">
                <a:latin typeface="Arial"/>
              </a:rPr>
              <a:t>The default parameters were remarkably robust to any changes we made, but we were</a:t>
            </a:r>
            <a:r>
              <a:rPr lang="en-US" sz="1200" spc="-1" dirty="0">
                <a:latin typeface="Arial"/>
              </a:rPr>
              <a:t> able to improve them slightly. </a:t>
            </a:r>
            <a:r>
              <a:rPr lang="en-US" sz="1200" b="0" strike="noStrike" spc="-1" dirty="0">
                <a:latin typeface="Arial"/>
              </a:rPr>
              <a:t>By lowering the learning rate, I aimed to make the model’s updates more stable and precise, which is often beneficial for transformers where high learning rates can lead to erratic training and suboptimal convergence. Reducing the learning rate helped the model to better capture patterns in the data by taking smaller, more controlled steps towards optimization. I also adjusted the encoder and decoder dimensions to explore if different model capacities could enhance learning. Increasing or decreasing the dimensions can influence the model’s capacity to represent complex data patterns; however, I found that extensive changes led to limited improvement, possibly due to the increased risk of overfitting or capacity misalignment with the dataset.</a:t>
            </a:r>
          </a:p>
          <a:p>
            <a:pPr>
              <a:lnSpc>
                <a:spcPct val="100000"/>
              </a:lnSpc>
            </a:pPr>
            <a:endParaRPr lang="en-US" sz="1200" spc="-1" dirty="0">
              <a:latin typeface="Arial"/>
            </a:endParaRPr>
          </a:p>
          <a:p>
            <a:pPr>
              <a:lnSpc>
                <a:spcPct val="100000"/>
              </a:lnSpc>
            </a:pPr>
            <a:r>
              <a:rPr lang="en-US" sz="1200" b="0" strike="noStrike" spc="-1" dirty="0">
                <a:latin typeface="Arial"/>
              </a:rPr>
              <a:t>Even the improvements we found eventually succumb to overfitting as the validation performance started to increase away from the training performance. </a:t>
            </a:r>
            <a:r>
              <a:rPr lang="en-US" sz="1200" spc="-1" dirty="0">
                <a:latin typeface="Arial"/>
              </a:rPr>
              <a:t>By incorporating early stopping, we find our ideal model for generalization at the 14</a:t>
            </a:r>
            <a:r>
              <a:rPr lang="en-US" sz="1200" spc="-1" baseline="30000" dirty="0">
                <a:latin typeface="Arial"/>
              </a:rPr>
              <a:t>th</a:t>
            </a:r>
            <a:r>
              <a:rPr lang="en-US" sz="1200" spc="-1" dirty="0">
                <a:latin typeface="Arial"/>
              </a:rPr>
              <a:t> epoch which is where the scores come from.</a:t>
            </a:r>
            <a:endParaRPr lang="en-US" sz="1200" b="0" strike="noStrike" spc="-1" dirty="0">
              <a:latin typeface="Arial"/>
            </a:endParaRPr>
          </a:p>
          <a:p>
            <a:pPr>
              <a:lnSpc>
                <a:spcPct val="100000"/>
              </a:lnSpc>
            </a:pPr>
            <a:endParaRPr lang="en-US" sz="1200" spc="-1" dirty="0">
              <a:latin typeface="Arial"/>
            </a:endParaRPr>
          </a:p>
          <a:p>
            <a:pPr>
              <a:lnSpc>
                <a:spcPct val="100000"/>
              </a:lnSpc>
            </a:pPr>
            <a:r>
              <a:rPr lang="en-US" sz="1200" b="0" strike="noStrike" spc="-1" dirty="0">
                <a:latin typeface="Arial"/>
              </a:rPr>
              <a:t>Overall, while these adjustments were intended to improve the model, I still faced challenges in achieving substantial improvements beyond the default parameters, suggesting that the model may be limited by other factors in the architecture or the data itself or the default parameters were particularly suitable to this experiment.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2672554771"/>
              </p:ext>
            </p:extLst>
          </p:nvPr>
        </p:nvGraphicFramePr>
        <p:xfrm>
          <a:off x="0" y="752327"/>
          <a:ext cx="9144000" cy="447192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Arial"/>
                        </a:rPr>
                        <a:t>True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Arial"/>
                        </a:rPr>
                        <a:t>Predicted Translation</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900" b="0" strike="noStrike" spc="-1" dirty="0">
                          <a:latin typeface="Arial"/>
                        </a:rPr>
                        <a:t>‘&lt;</a:t>
                      </a:r>
                      <a:r>
                        <a:rPr lang="en-US" sz="900" b="0" strike="noStrike" spc="-1" dirty="0" err="1">
                          <a:latin typeface="Arial"/>
                        </a:rPr>
                        <a:t>sos</a:t>
                      </a:r>
                      <a:r>
                        <a:rPr lang="en-US" sz="900" b="0" strike="noStrike" spc="-1" dirty="0">
                          <a:latin typeface="Arial"/>
                        </a:rPr>
                        <a:t>&gt;'word_1’,’word_2’,….., '&lt;</a:t>
                      </a:r>
                      <a:r>
                        <a:rPr lang="en-US" sz="900" b="0" strike="noStrike" spc="-1" dirty="0" err="1">
                          <a:latin typeface="Arial"/>
                        </a:rPr>
                        <a:t>eos</a:t>
                      </a:r>
                      <a:r>
                        <a:rPr lang="en-US" sz="9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a:lnSpc>
                          <a:spcPct val="100000"/>
                        </a:lnSpc>
                      </a:pPr>
                      <a:r>
                        <a:rPr lang="en-US" sz="900" b="0" strike="noStrike" spc="-1" dirty="0">
                          <a:latin typeface="Times New Roman"/>
                        </a:rPr>
                        <a:t>‘&lt;</a:t>
                      </a:r>
                      <a:r>
                        <a:rPr lang="en-US" sz="900" b="0" strike="noStrike" spc="-1" dirty="0" err="1">
                          <a:latin typeface="Times New Roman"/>
                        </a:rPr>
                        <a:t>sos</a:t>
                      </a:r>
                      <a:r>
                        <a:rPr lang="en-US" sz="900" b="0" strike="noStrike" spc="-1" dirty="0">
                          <a:latin typeface="Times New Roman"/>
                        </a:rPr>
                        <a:t>&gt;'word_1’,’word_2’,….., '&lt;</a:t>
                      </a:r>
                      <a:r>
                        <a:rPr lang="en-US" sz="900" b="0" strike="noStrike" spc="-1" dirty="0" err="1">
                          <a:latin typeface="Times New Roman"/>
                        </a:rPr>
                        <a:t>eos</a:t>
                      </a:r>
                      <a:r>
                        <a:rPr lang="en-US" sz="900" b="0" strike="noStrike" spc="-1" dirty="0">
                          <a:latin typeface="Times New Roman"/>
                        </a:rPr>
                        <a:t>&gt;'</a:t>
                      </a:r>
                      <a:endParaRPr lang="en-US" sz="9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900" b="0" i="0" kern="1200" dirty="0">
                          <a:solidFill>
                            <a:schemeClr val="tx1"/>
                          </a:solidFill>
                          <a:effectLst/>
                          <a:latin typeface="+mn-lt"/>
                          <a:ea typeface="+mn-ea"/>
                          <a:cs typeface="+mn-cs"/>
                        </a:rPr>
                        <a:t>'&lt;</a:t>
                      </a:r>
                      <a:r>
                        <a:rPr lang="en-US" sz="900" b="0" i="0" kern="1200" dirty="0" err="1">
                          <a:solidFill>
                            <a:schemeClr val="tx1"/>
                          </a:solidFill>
                          <a:effectLst/>
                          <a:latin typeface="+mn-lt"/>
                          <a:ea typeface="+mn-ea"/>
                          <a:cs typeface="+mn-cs"/>
                        </a:rPr>
                        <a:t>sos</a:t>
                      </a:r>
                      <a:r>
                        <a:rPr lang="en-US" sz="900" b="0" i="0" kern="1200" dirty="0">
                          <a:solidFill>
                            <a:schemeClr val="tx1"/>
                          </a:solidFill>
                          <a:effectLst/>
                          <a:latin typeface="+mn-lt"/>
                          <a:ea typeface="+mn-ea"/>
                          <a:cs typeface="+mn-cs"/>
                        </a:rPr>
                        <a:t>&gt;', 'a', 'man', 'in', 'an', 'orange', 'hat', 'starring', 'at', 'something', '.', '\n', '&lt;</a:t>
                      </a:r>
                      <a:r>
                        <a:rPr lang="en-US" sz="900" b="0" i="0" kern="1200" dirty="0" err="1">
                          <a:solidFill>
                            <a:schemeClr val="tx1"/>
                          </a:solidFill>
                          <a:effectLst/>
                          <a:latin typeface="+mn-lt"/>
                          <a:ea typeface="+mn-ea"/>
                          <a:cs typeface="+mn-cs"/>
                        </a:rPr>
                        <a:t>eos</a:t>
                      </a:r>
                      <a:r>
                        <a:rPr lang="en-US" sz="900" b="0" i="0" kern="1200" dirty="0">
                          <a:solidFill>
                            <a:schemeClr val="tx1"/>
                          </a:solidFill>
                          <a:effectLst/>
                          <a:latin typeface="+mn-lt"/>
                          <a:ea typeface="+mn-ea"/>
                          <a:cs typeface="+mn-cs"/>
                        </a:rPr>
                        <a:t>&gt;', '&lt;pad&gt;', '&lt;pad&gt;', '&lt;pad&gt;', '&lt;pad&gt;', '&lt;pad&gt;', '&lt;pad&gt;', '&lt;pad&gt;']</a:t>
                      </a:r>
                      <a:endParaRPr lang="en-US" sz="9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'man', 'in', 'an', 'orange', 'hat', 'an', 'at', '.', '.', '.',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900" dirty="0"/>
                        <a:t>'&lt;</a:t>
                      </a:r>
                      <a:r>
                        <a:rPr lang="en-US" sz="900" dirty="0" err="1"/>
                        <a:t>sos</a:t>
                      </a:r>
                      <a:r>
                        <a:rPr lang="en-US" sz="900" dirty="0"/>
                        <a:t>&gt;', 'a', '</a:t>
                      </a:r>
                      <a:r>
                        <a:rPr lang="en-US" sz="900" dirty="0" err="1"/>
                        <a:t>boston</a:t>
                      </a:r>
                      <a:r>
                        <a:rPr lang="en-US" sz="900" dirty="0"/>
                        <a:t>', 'terrier', 'is', 'running', 'on', 'lush', 'green', 'grass', 'in', 'front', 'of', 'a', 'white', 'fence',  '.', '\n', '&lt;</a:t>
                      </a:r>
                      <a:r>
                        <a:rPr lang="en-US" sz="900" dirty="0" err="1"/>
                        <a:t>eos</a:t>
                      </a:r>
                      <a:r>
                        <a:rPr lang="en-US" sz="900" dirty="0"/>
                        <a:t>&gt;',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'a', 'soccer', ',', 'about', 'front', 'across', 'grass', 'fence', 'of', 'front', 'white', 'a', 'fence', '.',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900" dirty="0"/>
                        <a:t>'&lt;</a:t>
                      </a:r>
                      <a:r>
                        <a:rPr lang="en-US" sz="900" dirty="0" err="1"/>
                        <a:t>sos</a:t>
                      </a:r>
                      <a:r>
                        <a:rPr lang="en-US" sz="900" dirty="0"/>
                        <a:t>&gt;', 'a', 'girl', 'in', 'karate', 'uniform', 'breaking', 'a', 'stick', 'with', 'a', 'front', 'kick', '.', '\n', '&lt;</a:t>
                      </a:r>
                      <a:r>
                        <a:rPr lang="en-US" sz="900" dirty="0" err="1"/>
                        <a:t>eos</a:t>
                      </a:r>
                      <a:r>
                        <a:rPr lang="en-US" sz="900" dirty="0"/>
                        <a:t>&gt;',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'girl', 'girl', 'a', 'goggles', 'a', 'to', 'with', 'with', 'a', '</a:t>
                      </a:r>
                      <a:r>
                        <a:rPr lang="en-US" sz="900" dirty="0" err="1"/>
                        <a:t>nike</a:t>
                      </a:r>
                      <a:r>
                        <a:rPr lang="en-US" sz="900" dirty="0"/>
                        <a:t>',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900" dirty="0"/>
                        <a:t>'&lt;</a:t>
                      </a:r>
                      <a:r>
                        <a:rPr lang="en-US" sz="900" dirty="0" err="1"/>
                        <a:t>sos</a:t>
                      </a:r>
                      <a:r>
                        <a:rPr lang="en-US" sz="900" dirty="0"/>
                        <a:t>&gt;', 'people', 'are', 'fixing', 'the', 'roof', 'of', 'a', 'house', '.', '\n', '&lt;</a:t>
                      </a:r>
                      <a:r>
                        <a:rPr lang="en-US" sz="900" dirty="0" err="1"/>
                        <a:t>eos</a:t>
                      </a:r>
                      <a:r>
                        <a:rPr lang="en-US" sz="900" dirty="0"/>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'people', 'repair', 'the', 'the', 'a', 'a', 'a', 'shoveling', '.',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900" dirty="0"/>
                        <a:t>'&lt;</a:t>
                      </a:r>
                      <a:r>
                        <a:rPr lang="en-US" sz="900" dirty="0" err="1"/>
                        <a:t>sos</a:t>
                      </a:r>
                      <a:r>
                        <a:rPr lang="en-US" sz="900" dirty="0"/>
                        <a:t>&gt;', 'a', 'group', 'of', 'people', 'standing', 'in', 'front', 'of', 'an', 'igloo', '.', '\n', '&lt;</a:t>
                      </a:r>
                      <a:r>
                        <a:rPr lang="en-US" sz="900" dirty="0" err="1"/>
                        <a:t>eos</a:t>
                      </a:r>
                      <a:r>
                        <a:rPr lang="en-US" sz="900" dirty="0"/>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'group', 'of', 'people', 'standing', 'in', 'front’, 'front', 'a', 'a',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900" dirty="0"/>
                        <a:t>'&lt;</a:t>
                      </a:r>
                      <a:r>
                        <a:rPr lang="en-US" sz="900" dirty="0" err="1"/>
                        <a:t>sos</a:t>
                      </a:r>
                      <a:r>
                        <a:rPr lang="en-US" sz="900" dirty="0"/>
                        <a:t>&gt;', 'a', 'guy', 'works', 'on', 'a', 'building', '.', '\n', '&lt;</a:t>
                      </a:r>
                      <a:r>
                        <a:rPr lang="en-US" sz="900" dirty="0" err="1"/>
                        <a:t>eos</a:t>
                      </a:r>
                      <a:r>
                        <a:rPr lang="en-US" sz="900" dirty="0"/>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'a', 'guy', 'is', 'working', 'a', 'a', 'building', 'building',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900" dirty="0"/>
                        <a:t>'&lt;</a:t>
                      </a:r>
                      <a:r>
                        <a:rPr lang="en-US" sz="900" dirty="0" err="1"/>
                        <a:t>sos</a:t>
                      </a:r>
                      <a:r>
                        <a:rPr lang="en-US" sz="900" dirty="0"/>
                        <a:t>&gt;', 'a', 'man', 'in', 'a', 'vest', 'is', 'sitting', 'in', 'a', 'chair', 'and', 'holding', 'magazines', '.', '\n', '&lt;</a:t>
                      </a:r>
                      <a:r>
                        <a:rPr lang="en-US" sz="900" dirty="0" err="1"/>
                        <a:t>eos</a:t>
                      </a:r>
                      <a:r>
                        <a:rPr lang="en-US" sz="900" dirty="0"/>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'man', 'in', 'a', 'vest', 'vest', 'is', 'sitting', 'a', 'holding', 'and', 'and', '\n', '\n', '\n', '\n',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900" dirty="0"/>
                        <a:t>'&lt;</a:t>
                      </a:r>
                      <a:r>
                        <a:rPr lang="en-US" sz="900" dirty="0" err="1"/>
                        <a:t>sos</a:t>
                      </a:r>
                      <a:r>
                        <a:rPr lang="en-US" sz="900" dirty="0"/>
                        <a:t>&gt;', 'a', 'mother', 'and', 'her', 'young', 'song', 'enjoying', 'a', 'beautiful', 'day', 'outside', '.', '\n',  '&lt;</a:t>
                      </a:r>
                      <a:r>
                        <a:rPr lang="en-US" sz="900" dirty="0" err="1"/>
                        <a:t>eos</a:t>
                      </a:r>
                      <a:r>
                        <a:rPr lang="en-US" sz="900" dirty="0"/>
                        <a:t>&gt;', '&lt;pad&gt;', '&lt;pad&gt;', '&lt;pad&gt;', '&lt;pad&gt;', '&lt;pad&gt;'</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US" sz="900" dirty="0"/>
                        <a:t>'&lt;</a:t>
                      </a:r>
                      <a:r>
                        <a:rPr lang="en-US" sz="900" dirty="0" err="1"/>
                        <a:t>sos</a:t>
                      </a:r>
                      <a:r>
                        <a:rPr lang="en-US" sz="900" dirty="0"/>
                        <a:t>&gt;', 'a', 'mother', 'and', 'her', 'mother', 'enjoying', 'enjoying', 'day', 'a', 'sunny', 'day',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9"/>
                  </a:ext>
                </a:extLst>
              </a:tr>
              <a:tr h="428760">
                <a:tc>
                  <a:txBody>
                    <a:bodyPr/>
                    <a:lstStyle/>
                    <a:p>
                      <a:r>
                        <a:rPr lang="en-US" sz="900" dirty="0"/>
                        <a:t>‘&lt;</a:t>
                      </a:r>
                      <a:r>
                        <a:rPr lang="en-US" sz="900" dirty="0" err="1"/>
                        <a:t>sos</a:t>
                      </a:r>
                      <a:r>
                        <a:rPr lang="en-US" sz="900" dirty="0"/>
                        <a:t>&gt;', 'a', 'woman', 'holding', 'a', 'bowl', 'of', 'food', 'in', 'a', 'kitchen', '.', '\n', '&lt;</a:t>
                      </a:r>
                      <a:r>
                        <a:rPr lang="en-US" sz="900" dirty="0" err="1"/>
                        <a:t>eos</a:t>
                      </a:r>
                      <a:r>
                        <a:rPr lang="en-US" sz="900" dirty="0"/>
                        <a:t>&gt;', '&lt;pad&gt;', '&lt;pad&gt;',  '&lt;pad&gt;', '&lt;pad&gt;', '&lt;pad&gt;', '&lt;pad&gt;'</a:t>
                      </a:r>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'a', 'woman', 'in', 'a', 'her', 'food', 'a', 'ingredients', '\n', '.',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'\n',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800183587"/>
                  </a:ext>
                </a:extLst>
              </a:tr>
            </a:tbl>
          </a:graphicData>
        </a:graphic>
      </p:graphicFrame>
      <p:sp>
        <p:nvSpPr>
          <p:cNvPr id="134"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Transformer (Encoder Only)  Translation Results </a:t>
            </a:r>
            <a:endParaRPr lang="en-US" sz="2000" b="1" strike="noStrike" spc="-1" dirty="0">
              <a:solidFill>
                <a:srgbClr val="0070C0"/>
              </a:solidFill>
              <a:latin typeface="Arial"/>
            </a:endParaRPr>
          </a:p>
        </p:txBody>
      </p:sp>
      <p:sp>
        <p:nvSpPr>
          <p:cNvPr id="135" name="CustomShape 4"/>
          <p:cNvSpPr/>
          <p:nvPr/>
        </p:nvSpPr>
        <p:spPr>
          <a:xfrm>
            <a:off x="328773" y="441566"/>
            <a:ext cx="731438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2" name="Table 1"/>
          <p:cNvGraphicFramePr/>
          <p:nvPr>
            <p:extLst>
              <p:ext uri="{D42A27DB-BD31-4B8C-83A1-F6EECF244321}">
                <p14:modId xmlns:p14="http://schemas.microsoft.com/office/powerpoint/2010/main" val="3387175961"/>
              </p:ext>
            </p:extLst>
          </p:nvPr>
        </p:nvGraphicFramePr>
        <p:xfrm>
          <a:off x="0" y="752327"/>
          <a:ext cx="9144000" cy="448368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a:lnSpc>
                          <a:spcPct val="100000"/>
                        </a:lnSpc>
                      </a:pPr>
                      <a:r>
                        <a:rPr lang="en-US" sz="1100" b="0" strike="noStrike" spc="-1">
                          <a:latin typeface="Times New Roman"/>
                        </a:rPr>
                        <a:t>‘&lt;sos&gt;'word_1’,’word_2’,….., '&lt;eos&gt;'</a:t>
                      </a:r>
                      <a:endParaRPr lang="en-US" sz="11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1"/>
                  </a:ext>
                </a:extLst>
              </a:tr>
              <a:tr h="428760">
                <a:tc>
                  <a:txBody>
                    <a:bodyPr/>
                    <a:lstStyle/>
                    <a:p>
                      <a:r>
                        <a:rPr lang="en-US" sz="900" b="0" i="0" kern="1200" dirty="0">
                          <a:solidFill>
                            <a:schemeClr val="tx1"/>
                          </a:solidFill>
                          <a:effectLst/>
                          <a:latin typeface="+mn-lt"/>
                          <a:ea typeface="+mn-ea"/>
                          <a:cs typeface="+mn-cs"/>
                        </a:rPr>
                        <a:t>'&lt;</a:t>
                      </a:r>
                      <a:r>
                        <a:rPr lang="en-US" sz="900" b="0" i="0" kern="1200" dirty="0" err="1">
                          <a:solidFill>
                            <a:schemeClr val="tx1"/>
                          </a:solidFill>
                          <a:effectLst/>
                          <a:latin typeface="+mn-lt"/>
                          <a:ea typeface="+mn-ea"/>
                          <a:cs typeface="+mn-cs"/>
                        </a:rPr>
                        <a:t>sos</a:t>
                      </a:r>
                      <a:r>
                        <a:rPr lang="en-US" sz="900" b="0" i="0" kern="1200" dirty="0">
                          <a:solidFill>
                            <a:schemeClr val="tx1"/>
                          </a:solidFill>
                          <a:effectLst/>
                          <a:latin typeface="+mn-lt"/>
                          <a:ea typeface="+mn-ea"/>
                          <a:cs typeface="+mn-cs"/>
                        </a:rPr>
                        <a:t>&gt;', 'a', 'man', 'in', 'an', 'orange', 'hat', 'starring', 'at', 'something', '.', '\n', '&lt;</a:t>
                      </a:r>
                      <a:r>
                        <a:rPr lang="en-US" sz="900" b="0" i="0" kern="1200" dirty="0" err="1">
                          <a:solidFill>
                            <a:schemeClr val="tx1"/>
                          </a:solidFill>
                          <a:effectLst/>
                          <a:latin typeface="+mn-lt"/>
                          <a:ea typeface="+mn-ea"/>
                          <a:cs typeface="+mn-cs"/>
                        </a:rPr>
                        <a:t>eos</a:t>
                      </a:r>
                      <a:r>
                        <a:rPr lang="en-US" sz="900" b="0" i="0" kern="1200" dirty="0">
                          <a:solidFill>
                            <a:schemeClr val="tx1"/>
                          </a:solidFill>
                          <a:effectLst/>
                          <a:latin typeface="+mn-lt"/>
                          <a:ea typeface="+mn-ea"/>
                          <a:cs typeface="+mn-cs"/>
                        </a:rPr>
                        <a:t>&gt;', '&lt;pad&gt;', '&lt;pad&gt;', '&lt;pad&gt;', '&lt;pad&gt;', '&lt;pad&gt;', '&lt;pad&gt;', '&lt;pad&gt;']</a:t>
                      </a:r>
                      <a:endParaRPr lang="en-US" sz="900" dirty="0"/>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'man', 'in', 'an', 'orange', 'hat', 'with', 'an', 'orange', 'hat', '.', '\n', '&lt;</a:t>
                      </a:r>
                      <a:r>
                        <a:rPr lang="en-US" sz="900" dirty="0" err="1"/>
                        <a:t>eos</a:t>
                      </a:r>
                      <a:r>
                        <a:rPr lang="en-US" sz="900" dirty="0"/>
                        <a:t>&gt;', '.', '\n', '&lt;</a:t>
                      </a:r>
                      <a:r>
                        <a:rPr lang="en-US" sz="900" dirty="0" err="1"/>
                        <a:t>eos</a:t>
                      </a:r>
                      <a:r>
                        <a:rPr lang="en-US" sz="900" dirty="0"/>
                        <a:t>&gt;', '.', '\n',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900" dirty="0"/>
                        <a:t>'&lt;</a:t>
                      </a:r>
                      <a:r>
                        <a:rPr lang="en-US" sz="900" dirty="0" err="1"/>
                        <a:t>sos</a:t>
                      </a:r>
                      <a:r>
                        <a:rPr lang="en-US" sz="900" dirty="0"/>
                        <a:t>&gt;', 'a', '</a:t>
                      </a:r>
                      <a:r>
                        <a:rPr lang="en-US" sz="900" dirty="0" err="1"/>
                        <a:t>boston</a:t>
                      </a:r>
                      <a:r>
                        <a:rPr lang="en-US" sz="900" dirty="0"/>
                        <a:t>', 'terrier', 'is', 'running', 'on', 'lush', 'green', 'grass', 'in', 'front', 'of', 'a', 'white', 'fence',  '.', '\n', '&lt;</a:t>
                      </a:r>
                      <a:r>
                        <a:rPr lang="en-US" sz="900" dirty="0" err="1"/>
                        <a:t>eos</a:t>
                      </a:r>
                      <a:r>
                        <a:rPr lang="en-US" sz="900" dirty="0"/>
                        <a:t>&gt;', '&lt;pad&gt;'</a:t>
                      </a:r>
                    </a:p>
                  </a:txBody>
                  <a:tcPr marL="90000" marR="90000">
                    <a:lnL w="720">
                      <a:solidFill>
                        <a:srgbClr val="FFFFFF"/>
                      </a:solidFill>
                    </a:lnL>
                    <a:lnR w="720" cap="flat" cmpd="sng" algn="ctr">
                      <a:solidFill>
                        <a:srgbClr val="FFFFFF"/>
                      </a:solidFill>
                      <a:prstDash val="solid"/>
                      <a:round/>
                      <a:headEnd type="none" w="med" len="med"/>
                      <a:tailEnd type="none" w="med" len="med"/>
                    </a:lnR>
                    <a:lnT w="720" cap="flat" cmpd="sng" algn="ctr">
                      <a:solidFill>
                        <a:srgbClr val="FFFFFF"/>
                      </a:solidFill>
                      <a:prstDash val="solid"/>
                      <a:round/>
                      <a:headEnd type="none" w="med" len="med"/>
                      <a:tailEnd type="none" w="med" len="med"/>
                    </a:lnT>
                    <a:lnB w="720">
                      <a:solidFill>
                        <a:srgbClr val="FFFFFF"/>
                      </a:solidFill>
                    </a:lnB>
                    <a:solidFill>
                      <a:srgbClr val="E6E6E6"/>
                    </a:solidFill>
                  </a:tcPr>
                </a:tc>
                <a:tc>
                  <a:txBody>
                    <a:bodyPr/>
                    <a:lstStyle/>
                    <a:p>
                      <a:r>
                        <a:rPr lang="en-US" sz="900" dirty="0"/>
                        <a:t>'&lt;</a:t>
                      </a:r>
                      <a:r>
                        <a:rPr lang="en-US" sz="900" dirty="0" err="1"/>
                        <a:t>sos</a:t>
                      </a:r>
                      <a:r>
                        <a:rPr lang="en-US" sz="900" dirty="0"/>
                        <a:t>&gt;', 'a', '</a:t>
                      </a:r>
                      <a:r>
                        <a:rPr lang="en-US" sz="900" dirty="0" err="1"/>
                        <a:t>boston</a:t>
                      </a:r>
                      <a:r>
                        <a:rPr lang="en-US" sz="900" dirty="0"/>
                        <a:t>', 'team', 'is', 'running', 'across', 'the', 'grass', 'in', 'front', 'of', 'a', 'white', 'fence', '.', '\n', '&lt;</a:t>
                      </a:r>
                      <a:r>
                        <a:rPr lang="en-US" sz="900" dirty="0" err="1"/>
                        <a:t>eos</a:t>
                      </a:r>
                      <a:r>
                        <a:rPr lang="en-US" sz="900" dirty="0"/>
                        <a:t>&gt;', '\n',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E6E6E6"/>
                    </a:solidFill>
                  </a:tcPr>
                </a:tc>
                <a:extLst>
                  <a:ext uri="{0D108BD9-81ED-4DB2-BD59-A6C34878D82A}">
                    <a16:rowId xmlns:a16="http://schemas.microsoft.com/office/drawing/2014/main" val="2925211229"/>
                  </a:ext>
                </a:extLst>
              </a:tr>
              <a:tr h="428760">
                <a:tc>
                  <a:txBody>
                    <a:bodyPr/>
                    <a:lstStyle/>
                    <a:p>
                      <a:r>
                        <a:rPr lang="en-US" sz="900" dirty="0"/>
                        <a:t>'&lt;</a:t>
                      </a:r>
                      <a:r>
                        <a:rPr lang="en-US" sz="900" dirty="0" err="1"/>
                        <a:t>sos</a:t>
                      </a:r>
                      <a:r>
                        <a:rPr lang="en-US" sz="900" dirty="0"/>
                        <a:t>&gt;', 'a', 'girl', 'in', 'karate', 'uniform', 'breaking', 'a', 'stick', 'with', 'a', 'front', 'kick', '.', '\n', '&lt;</a:t>
                      </a:r>
                      <a:r>
                        <a:rPr lang="en-US" sz="900" dirty="0" err="1"/>
                        <a:t>eos</a:t>
                      </a:r>
                      <a:r>
                        <a:rPr lang="en-US" sz="900" dirty="0"/>
                        <a:t>&gt;',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'a', 'girl', 'in', 'a', 'karate', 'uniform', 'is', 'making', 'a', 'kick', 'of', 'a', 'kick', '.', '\n', '&lt;</a:t>
                      </a:r>
                      <a:r>
                        <a:rPr lang="en-US" sz="900" dirty="0" err="1"/>
                        <a:t>eos</a:t>
                      </a:r>
                      <a:r>
                        <a:rPr lang="en-US" sz="900" dirty="0"/>
                        <a:t>&gt;',  '.', '\n',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900" dirty="0"/>
                        <a:t>'&lt;</a:t>
                      </a:r>
                      <a:r>
                        <a:rPr lang="en-US" sz="900" dirty="0" err="1"/>
                        <a:t>sos</a:t>
                      </a:r>
                      <a:r>
                        <a:rPr lang="en-US" sz="900" dirty="0"/>
                        <a:t>&gt;', 'people', 'are', 'fixing', 'the', 'roof', 'of', 'a', 'house', '.', '\n', '&lt;</a:t>
                      </a:r>
                      <a:r>
                        <a:rPr lang="en-US" sz="900" dirty="0" err="1"/>
                        <a:t>eos</a:t>
                      </a:r>
                      <a:r>
                        <a:rPr lang="en-US" sz="900" dirty="0"/>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'people', 'repair', 'the', 'roof', 'of', 'a', 'house', '.', '\n', '&lt;</a:t>
                      </a:r>
                      <a:r>
                        <a:rPr lang="en-US" sz="900" dirty="0" err="1"/>
                        <a:t>eos</a:t>
                      </a:r>
                      <a:r>
                        <a:rPr lang="en-US" sz="900" dirty="0"/>
                        <a:t>&gt;', '.', '\n', '&lt;</a:t>
                      </a:r>
                      <a:r>
                        <a:rPr lang="en-US" sz="900" dirty="0" err="1"/>
                        <a:t>eos</a:t>
                      </a:r>
                      <a:r>
                        <a:rPr lang="en-US" sz="900" dirty="0"/>
                        <a:t>&gt;', '.', '\n', '&lt;</a:t>
                      </a:r>
                      <a:r>
                        <a:rPr lang="en-US" sz="900" dirty="0" err="1"/>
                        <a:t>eos</a:t>
                      </a:r>
                      <a:r>
                        <a:rPr lang="en-US" sz="900" dirty="0"/>
                        <a:t>&gt;', '.', '\n',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900" dirty="0"/>
                        <a:t>'&lt;</a:t>
                      </a:r>
                      <a:r>
                        <a:rPr lang="en-US" sz="900" dirty="0" err="1"/>
                        <a:t>sos</a:t>
                      </a:r>
                      <a:r>
                        <a:rPr lang="en-US" sz="900" dirty="0"/>
                        <a:t>&gt;', 'a', 'group', 'of', 'people', 'standing', 'in', 'front', 'of', 'an', 'igloo', '.', '\n', '&lt;</a:t>
                      </a:r>
                      <a:r>
                        <a:rPr lang="en-US" sz="900" dirty="0" err="1"/>
                        <a:t>eos</a:t>
                      </a:r>
                      <a:r>
                        <a:rPr lang="en-US" sz="900" dirty="0"/>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'a', 'group', 'of', 'people', 'are', 'standing', 'in', 'front', 'of', 'a', 'motorized', 'hose', '.', '\n', '&lt;</a:t>
                      </a:r>
                      <a:r>
                        <a:rPr lang="en-US" sz="900" dirty="0" err="1"/>
                        <a:t>eos</a:t>
                      </a:r>
                      <a:r>
                        <a:rPr lang="en-US" sz="900" dirty="0"/>
                        <a:t>&gt;', '.',  '\n', '&lt;</a:t>
                      </a:r>
                      <a:r>
                        <a:rPr lang="en-US" sz="900" dirty="0" err="1"/>
                        <a:t>eos</a:t>
                      </a:r>
                      <a:r>
                        <a:rPr lang="en-US" sz="900" dirty="0"/>
                        <a:t>&gt;', '.'</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900" dirty="0"/>
                        <a:t>'&lt;</a:t>
                      </a:r>
                      <a:r>
                        <a:rPr lang="en-US" sz="900" dirty="0" err="1"/>
                        <a:t>sos</a:t>
                      </a:r>
                      <a:r>
                        <a:rPr lang="en-US" sz="900" dirty="0"/>
                        <a:t>&gt;', 'a', 'guy', 'works', 'on', 'a', 'building', '.', '\n', '&lt;</a:t>
                      </a:r>
                      <a:r>
                        <a:rPr lang="en-US" sz="900" dirty="0" err="1"/>
                        <a:t>eos</a:t>
                      </a:r>
                      <a:r>
                        <a:rPr lang="en-US" sz="900" dirty="0"/>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'guy', 'working', 'on', 'a', 'building', '.', '\n', '&lt;</a:t>
                      </a:r>
                      <a:r>
                        <a:rPr lang="en-US" sz="900" dirty="0" err="1"/>
                        <a:t>eos</a:t>
                      </a:r>
                      <a:r>
                        <a:rPr lang="en-US" sz="900" dirty="0"/>
                        <a:t>&gt;', '.', '\n', '&lt;</a:t>
                      </a:r>
                      <a:r>
                        <a:rPr lang="en-US" sz="900" dirty="0" err="1"/>
                        <a:t>eos</a:t>
                      </a:r>
                      <a:r>
                        <a:rPr lang="en-US" sz="900" dirty="0"/>
                        <a:t>&gt;', '.', '\n', '&lt;</a:t>
                      </a:r>
                      <a:r>
                        <a:rPr lang="en-US" sz="900" dirty="0" err="1"/>
                        <a:t>eos</a:t>
                      </a:r>
                      <a:r>
                        <a:rPr lang="en-US" sz="900" dirty="0"/>
                        <a:t>&gt;', '.', '\n', '&lt;</a:t>
                      </a:r>
                      <a:r>
                        <a:rPr lang="en-US" sz="900" dirty="0" err="1"/>
                        <a:t>eos</a:t>
                      </a:r>
                      <a:r>
                        <a:rPr lang="en-US" sz="900" dirty="0"/>
                        <a:t>&gt;', '.'</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900" dirty="0"/>
                        <a:t>'&lt;</a:t>
                      </a:r>
                      <a:r>
                        <a:rPr lang="en-US" sz="900" dirty="0" err="1"/>
                        <a:t>sos</a:t>
                      </a:r>
                      <a:r>
                        <a:rPr lang="en-US" sz="900" dirty="0"/>
                        <a:t>&gt;', 'a', 'man', 'in', 'a', 'vest', 'is', 'sitting', 'in', 'a', 'chair', 'and', 'holding', 'magazines', '.', '\n', '&lt;</a:t>
                      </a:r>
                      <a:r>
                        <a:rPr lang="en-US" sz="900" dirty="0" err="1"/>
                        <a:t>eos</a:t>
                      </a:r>
                      <a:r>
                        <a:rPr lang="en-US" sz="900" dirty="0"/>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'a', 'man', 'in', 'a', 'vest', 'is', 'sitting', 'on', 'a', 'chair', 'holding', '&lt;</a:t>
                      </a:r>
                      <a:r>
                        <a:rPr lang="en-US" sz="900" dirty="0" err="1"/>
                        <a:t>unk</a:t>
                      </a:r>
                      <a:r>
                        <a:rPr lang="en-US" sz="900" dirty="0"/>
                        <a:t>&gt;', '.', '\n', '&lt;</a:t>
                      </a:r>
                      <a:r>
                        <a:rPr lang="en-US" sz="900" dirty="0" err="1"/>
                        <a:t>eos</a:t>
                      </a:r>
                      <a:r>
                        <a:rPr lang="en-US" sz="900" dirty="0"/>
                        <a:t>&gt;', '.', '\n', '&lt;</a:t>
                      </a:r>
                      <a:r>
                        <a:rPr lang="en-US" sz="900" dirty="0" err="1"/>
                        <a:t>eos</a:t>
                      </a:r>
                      <a:r>
                        <a:rPr lang="en-US" sz="900" dirty="0"/>
                        <a:t>&gt;', '.'</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900" dirty="0"/>
                        <a:t>'&lt;</a:t>
                      </a:r>
                      <a:r>
                        <a:rPr lang="en-US" sz="900" dirty="0" err="1"/>
                        <a:t>sos</a:t>
                      </a:r>
                      <a:r>
                        <a:rPr lang="en-US" sz="900" dirty="0"/>
                        <a:t>&gt;', 'a', 'mother', 'and', 'her', 'young', 'song', 'enjoying', 'a', 'beautiful', 'day', 'outside', '.', '\n',  '&lt;</a:t>
                      </a:r>
                      <a:r>
                        <a:rPr lang="en-US" sz="900" dirty="0" err="1"/>
                        <a:t>eos</a:t>
                      </a:r>
                      <a:r>
                        <a:rPr lang="en-US" sz="900" dirty="0"/>
                        <a:t>&gt;',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'mother', 'and', 'her', 'son', 'enjoying', 'a', 'beautiful', 'day', 'outside', '.', '\n', '&lt;</a:t>
                      </a:r>
                      <a:r>
                        <a:rPr lang="en-US" sz="900" dirty="0" err="1"/>
                        <a:t>eos</a:t>
                      </a:r>
                      <a:r>
                        <a:rPr lang="en-US" sz="900" dirty="0"/>
                        <a:t>&gt;', '.', '\n',  '&lt;</a:t>
                      </a:r>
                      <a:r>
                        <a:rPr lang="en-US" sz="900" dirty="0" err="1"/>
                        <a:t>eos</a:t>
                      </a:r>
                      <a:r>
                        <a:rPr lang="en-US" sz="900" dirty="0"/>
                        <a:t>&gt;', '.', '\n',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900" dirty="0"/>
                        <a:t>‘&lt;</a:t>
                      </a:r>
                      <a:r>
                        <a:rPr lang="en-US" sz="900" dirty="0" err="1"/>
                        <a:t>sos</a:t>
                      </a:r>
                      <a:r>
                        <a:rPr lang="en-US" sz="900" dirty="0"/>
                        <a:t>&gt;', 'a', 'woman', 'holding', 'a', 'bowl', 'of', 'food', 'in', 'a', 'kitchen', '.', '\n', '&lt;</a:t>
                      </a:r>
                      <a:r>
                        <a:rPr lang="en-US" sz="900" dirty="0" err="1"/>
                        <a:t>eos</a:t>
                      </a:r>
                      <a:r>
                        <a:rPr lang="en-US" sz="900" dirty="0"/>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'a', 'woman', 'holding', 'a', 'kitchen', 'with', 'food', 'in', 'a', 'kitchen', '.', '\n', '&lt;</a:t>
                      </a:r>
                      <a:r>
                        <a:rPr lang="en-US" sz="900" dirty="0" err="1"/>
                        <a:t>eos</a:t>
                      </a:r>
                      <a:r>
                        <a:rPr lang="en-US" sz="900" dirty="0"/>
                        <a:t>&gt;', '.', '\n', '&lt;</a:t>
                      </a:r>
                      <a:r>
                        <a:rPr lang="en-US" sz="900" dirty="0" err="1"/>
                        <a:t>eos</a:t>
                      </a:r>
                      <a:r>
                        <a:rPr lang="en-US" sz="900" dirty="0"/>
                        <a:t>&gt;', '.', '\n',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9"/>
                  </a:ext>
                </a:extLst>
              </a:tr>
            </a:tbl>
          </a:graphicData>
        </a:graphic>
      </p:graphicFrame>
      <p:sp>
        <p:nvSpPr>
          <p:cNvPr id="134"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Full Transformer Translation Results </a:t>
            </a:r>
            <a:endParaRPr lang="en-US" sz="2000" b="1" strike="noStrike" spc="-1" dirty="0">
              <a:solidFill>
                <a:srgbClr val="0070C0"/>
              </a:solidFill>
              <a:latin typeface="Arial"/>
            </a:endParaRPr>
          </a:p>
        </p:txBody>
      </p:sp>
      <p:sp>
        <p:nvSpPr>
          <p:cNvPr id="135" name="CustomShape 4"/>
          <p:cNvSpPr/>
          <p:nvPr/>
        </p:nvSpPr>
        <p:spPr>
          <a:xfrm>
            <a:off x="328773" y="444228"/>
            <a:ext cx="7314387"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a:t>
            </a:r>
            <a:endParaRPr lang="en-US" sz="1200" b="0" strike="noStrike" spc="-1" dirty="0">
              <a:latin typeface="Arial"/>
            </a:endParaRPr>
          </a:p>
        </p:txBody>
      </p:sp>
    </p:spTree>
    <p:extLst>
      <p:ext uri="{BB962C8B-B14F-4D97-AF65-F5344CB8AC3E}">
        <p14:creationId xmlns:p14="http://schemas.microsoft.com/office/powerpoint/2010/main" val="216174515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6" name="Table 1"/>
          <p:cNvGraphicFramePr/>
          <p:nvPr>
            <p:extLst>
              <p:ext uri="{D42A27DB-BD31-4B8C-83A1-F6EECF244321}">
                <p14:modId xmlns:p14="http://schemas.microsoft.com/office/powerpoint/2010/main" val="2507956284"/>
              </p:ext>
            </p:extLst>
          </p:nvPr>
        </p:nvGraphicFramePr>
        <p:xfrm>
          <a:off x="0" y="742068"/>
          <a:ext cx="9144000" cy="4483680"/>
        </p:xfrm>
        <a:graphic>
          <a:graphicData uri="http://schemas.openxmlformats.org/drawingml/2006/table">
            <a:tbl>
              <a:tblPr/>
              <a:tblGrid>
                <a:gridCol w="4571280">
                  <a:extLst>
                    <a:ext uri="{9D8B030D-6E8A-4147-A177-3AD203B41FA5}">
                      <a16:colId xmlns:a16="http://schemas.microsoft.com/office/drawing/2014/main" val="20000"/>
                    </a:ext>
                  </a:extLst>
                </a:gridCol>
                <a:gridCol w="4572720">
                  <a:extLst>
                    <a:ext uri="{9D8B030D-6E8A-4147-A177-3AD203B41FA5}">
                      <a16:colId xmlns:a16="http://schemas.microsoft.com/office/drawing/2014/main" val="20001"/>
                    </a:ext>
                  </a:extLst>
                </a:gridCol>
              </a:tblGrid>
              <a:tr h="347760">
                <a:tc>
                  <a:txBody>
                    <a:bodyPr/>
                    <a:lstStyle/>
                    <a:p>
                      <a:pPr>
                        <a:lnSpc>
                          <a:spcPct val="100000"/>
                        </a:lnSpc>
                      </a:pPr>
                      <a:r>
                        <a:rPr lang="en-US" sz="1800" b="0" strike="noStrike" spc="-1" dirty="0">
                          <a:latin typeface="+mn-lt"/>
                        </a:rPr>
                        <a:t>True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tc>
                  <a:txBody>
                    <a:bodyPr/>
                    <a:lstStyle/>
                    <a:p>
                      <a:pPr>
                        <a:lnSpc>
                          <a:spcPct val="100000"/>
                        </a:lnSpc>
                      </a:pPr>
                      <a:r>
                        <a:rPr lang="en-US" sz="1800" b="0" strike="noStrike" spc="-1" dirty="0">
                          <a:latin typeface="+mn-lt"/>
                        </a:rPr>
                        <a:t>Predicted Translation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B3B3B3"/>
                    </a:solidFill>
                  </a:tcPr>
                </a:tc>
                <a:extLst>
                  <a:ext uri="{0D108BD9-81ED-4DB2-BD59-A6C34878D82A}">
                    <a16:rowId xmlns:a16="http://schemas.microsoft.com/office/drawing/2014/main" val="10000"/>
                  </a:ext>
                </a:extLst>
              </a:tr>
              <a:tr h="247320">
                <a:tc>
                  <a:txBody>
                    <a:bodyPr/>
                    <a:lstStyle/>
                    <a:p>
                      <a:pPr>
                        <a:lnSpc>
                          <a:spcPct val="100000"/>
                        </a:lnSpc>
                      </a:pPr>
                      <a:r>
                        <a:rPr lang="en-US" sz="1100" b="0" strike="noStrike" spc="-1" dirty="0">
                          <a:latin typeface="Arial"/>
                        </a:rPr>
                        <a:t>‘&lt;</a:t>
                      </a:r>
                      <a:r>
                        <a:rPr lang="en-US" sz="1100" b="0" strike="noStrike" spc="-1" dirty="0" err="1">
                          <a:latin typeface="Arial"/>
                        </a:rPr>
                        <a:t>sos</a:t>
                      </a:r>
                      <a:r>
                        <a:rPr lang="en-US" sz="1100" b="0" strike="noStrike" spc="-1" dirty="0">
                          <a:latin typeface="Arial"/>
                        </a:rPr>
                        <a:t>&gt;'word_1’,’word_2’,….., '&lt;</a:t>
                      </a:r>
                      <a:r>
                        <a:rPr lang="en-US" sz="1100" b="0" strike="noStrike" spc="-1" dirty="0" err="1">
                          <a:latin typeface="Arial"/>
                        </a:rPr>
                        <a:t>eos</a:t>
                      </a:r>
                      <a:r>
                        <a:rPr lang="en-US" sz="1100" b="0" strike="noStrike" spc="-1" dirty="0">
                          <a:latin typeface="Arial"/>
                        </a:rPr>
                        <a:t>&gt;'</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pPr>
                        <a:lnSpc>
                          <a:spcPct val="100000"/>
                        </a:lnSpc>
                      </a:pPr>
                      <a:r>
                        <a:rPr lang="en-US" sz="1100" b="0" strike="noStrike" spc="-1">
                          <a:latin typeface="Arial"/>
                        </a:rPr>
                        <a:t>‘&lt;sos&gt;'word_1’,’word_2’,….., '&lt;eos&gt;'</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1"/>
                  </a:ext>
                </a:extLst>
              </a:tr>
              <a:tr h="428760">
                <a:tc>
                  <a:txBody>
                    <a:bodyPr/>
                    <a:lstStyle/>
                    <a:p>
                      <a:r>
                        <a:rPr lang="en-US" sz="900" b="0" i="0" kern="1200" dirty="0">
                          <a:solidFill>
                            <a:schemeClr val="tx1"/>
                          </a:solidFill>
                          <a:effectLst/>
                          <a:latin typeface="+mn-lt"/>
                          <a:ea typeface="+mn-ea"/>
                          <a:cs typeface="+mn-cs"/>
                        </a:rPr>
                        <a:t>'&lt;</a:t>
                      </a:r>
                      <a:r>
                        <a:rPr lang="en-US" sz="900" b="0" i="0" kern="1200" dirty="0" err="1">
                          <a:solidFill>
                            <a:schemeClr val="tx1"/>
                          </a:solidFill>
                          <a:effectLst/>
                          <a:latin typeface="+mn-lt"/>
                          <a:ea typeface="+mn-ea"/>
                          <a:cs typeface="+mn-cs"/>
                        </a:rPr>
                        <a:t>sos</a:t>
                      </a:r>
                      <a:r>
                        <a:rPr lang="en-US" sz="900" b="0" i="0" kern="1200" dirty="0">
                          <a:solidFill>
                            <a:schemeClr val="tx1"/>
                          </a:solidFill>
                          <a:effectLst/>
                          <a:latin typeface="+mn-lt"/>
                          <a:ea typeface="+mn-ea"/>
                          <a:cs typeface="+mn-cs"/>
                        </a:rPr>
                        <a:t>&gt;', 'a', 'man', 'in', 'an', 'orange', 'hat', 'starring', 'at', 'something', '.', '\n', '&lt;</a:t>
                      </a:r>
                      <a:r>
                        <a:rPr lang="en-US" sz="900" b="0" i="0" kern="1200" dirty="0" err="1">
                          <a:solidFill>
                            <a:schemeClr val="tx1"/>
                          </a:solidFill>
                          <a:effectLst/>
                          <a:latin typeface="+mn-lt"/>
                          <a:ea typeface="+mn-ea"/>
                          <a:cs typeface="+mn-cs"/>
                        </a:rPr>
                        <a:t>eos</a:t>
                      </a:r>
                      <a:r>
                        <a:rPr lang="en-US" sz="900" b="0" i="0" kern="1200" dirty="0">
                          <a:solidFill>
                            <a:schemeClr val="tx1"/>
                          </a:solidFill>
                          <a:effectLst/>
                          <a:latin typeface="+mn-lt"/>
                          <a:ea typeface="+mn-ea"/>
                          <a:cs typeface="+mn-cs"/>
                        </a:rPr>
                        <a:t>&gt;', '&lt;pad&gt;', '&lt;pad&gt;', '&lt;pad&gt;', '&lt;pad&gt;', '&lt;pad&gt;', '&lt;pad&gt;', '&lt;pad&gt;']</a:t>
                      </a:r>
                      <a:endParaRPr lang="en-US" sz="900" dirty="0"/>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'man', 'in', 'a', 'a', 'shirt', 'and', 'is', 'a',</a:t>
                      </a:r>
                    </a:p>
                    <a:p>
                      <a:r>
                        <a:rPr lang="en-US" sz="900" dirty="0"/>
                        <a:t>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2"/>
                  </a:ext>
                </a:extLst>
              </a:tr>
              <a:tr h="428760">
                <a:tc>
                  <a:txBody>
                    <a:bodyPr/>
                    <a:lstStyle/>
                    <a:p>
                      <a:r>
                        <a:rPr lang="en-US" sz="900" dirty="0"/>
                        <a:t>'&lt;</a:t>
                      </a:r>
                      <a:r>
                        <a:rPr lang="en-US" sz="900" dirty="0" err="1"/>
                        <a:t>sos</a:t>
                      </a:r>
                      <a:r>
                        <a:rPr lang="en-US" sz="900" dirty="0"/>
                        <a:t>&gt;', 'a', '</a:t>
                      </a:r>
                      <a:r>
                        <a:rPr lang="en-US" sz="900" dirty="0" err="1"/>
                        <a:t>boston</a:t>
                      </a:r>
                      <a:r>
                        <a:rPr lang="en-US" sz="900" dirty="0"/>
                        <a:t>', 'terrier', 'is', 'running', 'on', 'lush', 'green', 'grass', 'in', 'front', 'of', 'a', 'white', 'fence',  '.', '\n', '&lt;</a:t>
                      </a:r>
                      <a:r>
                        <a:rPr lang="en-US" sz="900" dirty="0" err="1"/>
                        <a:t>eos</a:t>
                      </a:r>
                      <a:r>
                        <a:rPr lang="en-US" sz="900" dirty="0"/>
                        <a:t>&gt;', '&lt;pad&gt;'</a:t>
                      </a:r>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'a', 'is', 'dog', 'running', 'a', 'a', 'a', 'a', 'a',</a:t>
                      </a:r>
                    </a:p>
                    <a:p>
                      <a:r>
                        <a:rPr lang="en-US" sz="900" dirty="0"/>
                        <a:t>        'a', 'a', 'a',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3"/>
                  </a:ext>
                </a:extLst>
              </a:tr>
              <a:tr h="428760">
                <a:tc>
                  <a:txBody>
                    <a:bodyPr/>
                    <a:lstStyle/>
                    <a:p>
                      <a:r>
                        <a:rPr lang="en-US" sz="900" dirty="0"/>
                        <a:t>'&lt;</a:t>
                      </a:r>
                      <a:r>
                        <a:rPr lang="en-US" sz="900" dirty="0" err="1"/>
                        <a:t>sos</a:t>
                      </a:r>
                      <a:r>
                        <a:rPr lang="en-US" sz="900" dirty="0"/>
                        <a:t>&gt;', 'a', 'girl', 'in', 'karate', 'uniform', 'breaking', 'a', 'stick', 'with', 'a', 'front', 'kick', '.', '\n', '&lt;</a:t>
                      </a:r>
                      <a:r>
                        <a:rPr lang="en-US" sz="900" dirty="0" err="1"/>
                        <a:t>eos</a:t>
                      </a:r>
                      <a:r>
                        <a:rPr lang="en-US" sz="900" dirty="0"/>
                        <a:t>&gt;', '&lt;pad&gt;', '&lt;pad&gt;', '&lt;pad&gt;', '&lt;pad&gt;'</a:t>
                      </a:r>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'girl', 'in', 'a', 'a', 'a', 'a', 'a', 'a', 'a’,  'a',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4"/>
                  </a:ext>
                </a:extLst>
              </a:tr>
              <a:tr h="428760">
                <a:tc>
                  <a:txBody>
                    <a:bodyPr/>
                    <a:lstStyle/>
                    <a:p>
                      <a:r>
                        <a:rPr lang="en-US" sz="900" dirty="0"/>
                        <a:t>'&lt;</a:t>
                      </a:r>
                      <a:r>
                        <a:rPr lang="en-US" sz="900" dirty="0" err="1"/>
                        <a:t>sos</a:t>
                      </a:r>
                      <a:r>
                        <a:rPr lang="en-US" sz="900" dirty="0"/>
                        <a:t>&gt;', 'people', 'are', 'fixing', 'the', 'roof', 'of', 'a', 'house', '.', '\n', '&lt;</a:t>
                      </a:r>
                      <a:r>
                        <a:rPr lang="en-US" sz="900" dirty="0" err="1"/>
                        <a:t>eos</a:t>
                      </a:r>
                      <a:r>
                        <a:rPr lang="en-US" sz="900" dirty="0"/>
                        <a:t>&gt;',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'people', 'are', 'on', 'on', 'on', 'a',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cap="flat" cmpd="sng" algn="ctr">
                      <a:solidFill>
                        <a:srgbClr val="FFFFFF"/>
                      </a:solidFill>
                      <a:prstDash val="solid"/>
                      <a:round/>
                      <a:headEnd type="none" w="med" len="med"/>
                      <a:tailEnd type="none" w="med" len="med"/>
                    </a:lnT>
                    <a:lnB w="720">
                      <a:solidFill>
                        <a:srgbClr val="FFFFFF"/>
                      </a:solidFill>
                    </a:lnB>
                    <a:solidFill>
                      <a:srgbClr val="CCCCCC"/>
                    </a:solidFill>
                  </a:tcPr>
                </a:tc>
                <a:extLst>
                  <a:ext uri="{0D108BD9-81ED-4DB2-BD59-A6C34878D82A}">
                    <a16:rowId xmlns:a16="http://schemas.microsoft.com/office/drawing/2014/main" val="10005"/>
                  </a:ext>
                </a:extLst>
              </a:tr>
              <a:tr h="428760">
                <a:tc>
                  <a:txBody>
                    <a:bodyPr/>
                    <a:lstStyle/>
                    <a:p>
                      <a:r>
                        <a:rPr lang="en-US" sz="900" dirty="0"/>
                        <a:t>'&lt;</a:t>
                      </a:r>
                      <a:r>
                        <a:rPr lang="en-US" sz="900" dirty="0" err="1"/>
                        <a:t>sos</a:t>
                      </a:r>
                      <a:r>
                        <a:rPr lang="en-US" sz="900" dirty="0"/>
                        <a:t>&gt;', 'a', 'group', 'of', 'people', 'standing', 'in', 'front', 'of', 'an', 'igloo', '.', '\n', '&lt;</a:t>
                      </a:r>
                      <a:r>
                        <a:rPr lang="en-US" sz="900" dirty="0" err="1"/>
                        <a:t>eos</a:t>
                      </a:r>
                      <a:r>
                        <a:rPr lang="en-US" sz="900" dirty="0"/>
                        <a:t>&gt;',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'man', 'of', 'people', 'stands', 'in', 'in', 'a’, 'a', '.',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6"/>
                  </a:ext>
                </a:extLst>
              </a:tr>
              <a:tr h="428760">
                <a:tc>
                  <a:txBody>
                    <a:bodyPr/>
                    <a:lstStyle/>
                    <a:p>
                      <a:r>
                        <a:rPr lang="en-US" sz="900" dirty="0"/>
                        <a:t>'&lt;</a:t>
                      </a:r>
                      <a:r>
                        <a:rPr lang="en-US" sz="900" dirty="0" err="1"/>
                        <a:t>sos</a:t>
                      </a:r>
                      <a:r>
                        <a:rPr lang="en-US" sz="900" dirty="0"/>
                        <a:t>&gt;', 'a', 'guy', 'works', 'on', 'a', 'building', '.', '\n', '&lt;</a:t>
                      </a:r>
                      <a:r>
                        <a:rPr lang="en-US" sz="900" dirty="0" err="1"/>
                        <a:t>eos</a:t>
                      </a:r>
                      <a:r>
                        <a:rPr lang="en-US" sz="900" dirty="0"/>
                        <a:t>&gt;', '&lt;pad&gt;', '&lt;pad&gt;', '&lt;pad&gt;', '&lt;pad&gt;', '&lt;pad&gt;', '&lt;pad&gt;', '&lt;pad&gt;',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'a', 'man', 'is', 'a', 'a', 'a', '.',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10007"/>
                  </a:ext>
                </a:extLst>
              </a:tr>
              <a:tr h="428760">
                <a:tc>
                  <a:txBody>
                    <a:bodyPr/>
                    <a:lstStyle/>
                    <a:p>
                      <a:r>
                        <a:rPr lang="en-US" sz="900" dirty="0"/>
                        <a:t>'&lt;</a:t>
                      </a:r>
                      <a:r>
                        <a:rPr lang="en-US" sz="900" dirty="0" err="1"/>
                        <a:t>sos</a:t>
                      </a:r>
                      <a:r>
                        <a:rPr lang="en-US" sz="900" dirty="0"/>
                        <a:t>&gt;', 'a', 'man', 'in', 'a', 'vest', 'is', 'sitting', 'in', 'a', 'chair', 'and', 'holding', 'magazines', '.', '\n', '&lt;</a:t>
                      </a:r>
                      <a:r>
                        <a:rPr lang="en-US" sz="900" dirty="0" err="1"/>
                        <a:t>eos</a:t>
                      </a:r>
                      <a:r>
                        <a:rPr lang="en-US" sz="900" dirty="0"/>
                        <a:t>&gt;', '&lt;pad&gt;', '&lt;pad&gt;', '&lt;pad&gt;'</a:t>
                      </a: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E6E6E6"/>
                    </a:solidFill>
                  </a:tcPr>
                </a:tc>
                <a:tc>
                  <a:txBody>
                    <a:bodyPr/>
                    <a:lstStyle/>
                    <a:p>
                      <a:r>
                        <a:rPr lang="en-US" sz="900" dirty="0"/>
                        <a:t>'&lt;</a:t>
                      </a:r>
                      <a:r>
                        <a:rPr lang="en-US" sz="900" dirty="0" err="1"/>
                        <a:t>sos</a:t>
                      </a:r>
                      <a:r>
                        <a:rPr lang="en-US" sz="900" dirty="0"/>
                        <a:t>&gt;', 'a', 'man', 'in', 'a', 'a', 'a', 'sitting', 'is', 'is', 'on', 'a', 'a',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E6E6E6"/>
                    </a:solidFill>
                  </a:tcPr>
                </a:tc>
                <a:extLst>
                  <a:ext uri="{0D108BD9-81ED-4DB2-BD59-A6C34878D82A}">
                    <a16:rowId xmlns:a16="http://schemas.microsoft.com/office/drawing/2014/main" val="10008"/>
                  </a:ext>
                </a:extLst>
              </a:tr>
              <a:tr h="428760">
                <a:tc>
                  <a:txBody>
                    <a:bodyPr/>
                    <a:lstStyle/>
                    <a:p>
                      <a:r>
                        <a:rPr lang="en-US" sz="900" dirty="0"/>
                        <a:t>'&lt;</a:t>
                      </a:r>
                      <a:r>
                        <a:rPr lang="en-US" sz="900" dirty="0" err="1"/>
                        <a:t>sos</a:t>
                      </a:r>
                      <a:r>
                        <a:rPr lang="en-US" sz="900" dirty="0"/>
                        <a:t>&gt;', 'a', 'mother', 'and', 'her', 'young', 'song', 'enjoying', 'a', 'beautiful', 'day', 'outside', '.', '\n',  '&lt;</a:t>
                      </a:r>
                      <a:r>
                        <a:rPr lang="en-US" sz="900" dirty="0" err="1"/>
                        <a:t>eos</a:t>
                      </a:r>
                      <a:r>
                        <a:rPr lang="en-US" sz="900" dirty="0"/>
                        <a:t>&gt;', '&lt;pad&gt;', '&lt;pad&gt;', '&lt;pad&gt;', '&lt;pad&gt;', '&lt;pad&gt;'</a:t>
                      </a:r>
                    </a:p>
                  </a:txBody>
                  <a:tcPr marL="90000" marR="90000">
                    <a:lnL w="720">
                      <a:solidFill>
                        <a:srgbClr val="FFFFFF"/>
                      </a:solidFill>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tc>
                  <a:txBody>
                    <a:bodyPr/>
                    <a:lstStyle/>
                    <a:p>
                      <a:r>
                        <a:rPr lang="en-US" sz="900" dirty="0"/>
                        <a:t>'&lt;</a:t>
                      </a:r>
                      <a:r>
                        <a:rPr lang="en-US" sz="900" dirty="0" err="1"/>
                        <a:t>sos</a:t>
                      </a:r>
                      <a:r>
                        <a:rPr lang="en-US" sz="900" dirty="0"/>
                        <a:t>&gt;', 'a', 'child', 'is', 'a', 'the', 'the', 'a', 'a', 'a', 'a',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cap="flat" cmpd="sng" algn="ctr">
                      <a:solidFill>
                        <a:srgbClr val="FFFFFF"/>
                      </a:solidFill>
                      <a:prstDash val="solid"/>
                      <a:round/>
                      <a:headEnd type="none" w="med" len="med"/>
                      <a:tailEnd type="none" w="med" len="med"/>
                    </a:lnB>
                    <a:solidFill>
                      <a:srgbClr val="CCCCCC"/>
                    </a:solidFill>
                  </a:tcPr>
                </a:tc>
                <a:extLst>
                  <a:ext uri="{0D108BD9-81ED-4DB2-BD59-A6C34878D82A}">
                    <a16:rowId xmlns:a16="http://schemas.microsoft.com/office/drawing/2014/main" val="10009"/>
                  </a:ext>
                </a:extLst>
              </a:tr>
              <a:tr h="428760">
                <a:tc>
                  <a:txBody>
                    <a:bodyPr/>
                    <a:lstStyle/>
                    <a:p>
                      <a:r>
                        <a:rPr lang="en-US" sz="900" dirty="0"/>
                        <a:t>‘&lt;</a:t>
                      </a:r>
                      <a:r>
                        <a:rPr lang="en-US" sz="900" dirty="0" err="1"/>
                        <a:t>sos</a:t>
                      </a:r>
                      <a:r>
                        <a:rPr lang="en-US" sz="900" dirty="0"/>
                        <a:t>&gt;', 'a', 'woman', 'holding', 'a', 'bowl', 'of', 'food', 'in', 'a', 'kitchen', '.', '\n', '&lt;</a:t>
                      </a:r>
                      <a:r>
                        <a:rPr lang="en-US" sz="900" dirty="0" err="1"/>
                        <a:t>eos</a:t>
                      </a:r>
                      <a:r>
                        <a:rPr lang="en-US" sz="900" dirty="0"/>
                        <a:t>&gt;', '&lt;pad&gt;', '&lt;pad&gt;',  '&lt;pad&gt;', '&lt;pad&gt;', '&lt;pad&gt;', '&lt;pad&gt;'</a:t>
                      </a:r>
                    </a:p>
                  </a:txBody>
                  <a:tcPr marL="90000" marR="90000">
                    <a:lnL w="720">
                      <a:solidFill>
                        <a:srgbClr val="FFFFFF"/>
                      </a:solidFill>
                    </a:lnL>
                    <a:lnR w="720" cap="flat" cmpd="sng" algn="ctr">
                      <a:solidFill>
                        <a:srgbClr val="FFFFFF"/>
                      </a:solidFill>
                      <a:prstDash val="solid"/>
                      <a:round/>
                      <a:headEnd type="none" w="med" len="med"/>
                      <a:tailEnd type="none" w="med" len="med"/>
                    </a:lnR>
                    <a:lnT w="720">
                      <a:solidFill>
                        <a:srgbClr val="FFFFFF"/>
                      </a:solidFill>
                    </a:lnT>
                    <a:lnB w="720">
                      <a:solidFill>
                        <a:srgbClr val="FFFFFF"/>
                      </a:solidFill>
                    </a:lnB>
                    <a:solidFill>
                      <a:srgbClr val="CCCCCC"/>
                    </a:solidFill>
                  </a:tcPr>
                </a:tc>
                <a:tc>
                  <a:txBody>
                    <a:bodyPr/>
                    <a:lstStyle/>
                    <a:p>
                      <a:r>
                        <a:rPr lang="en-US" sz="900" dirty="0"/>
                        <a:t>'&lt;</a:t>
                      </a:r>
                      <a:r>
                        <a:rPr lang="en-US" sz="900" dirty="0" err="1"/>
                        <a:t>sos</a:t>
                      </a:r>
                      <a:r>
                        <a:rPr lang="en-US" sz="900" dirty="0"/>
                        <a:t>&gt;', 'a', 'woman', 'is', 'a', 'a', 'a', 'a', 'a', 'a', 'a', '.', '\n',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  '&lt;</a:t>
                      </a:r>
                      <a:r>
                        <a:rPr lang="en-US" sz="900" dirty="0" err="1"/>
                        <a:t>eos</a:t>
                      </a:r>
                      <a:r>
                        <a:rPr lang="en-US" sz="900" dirty="0"/>
                        <a:t>&gt;']</a:t>
                      </a:r>
                    </a:p>
                  </a:txBody>
                  <a:tcPr marL="90000" marR="90000">
                    <a:lnL w="720" cap="flat" cmpd="sng" algn="ctr">
                      <a:solidFill>
                        <a:srgbClr val="FFFFFF"/>
                      </a:solidFill>
                      <a:prstDash val="solid"/>
                      <a:round/>
                      <a:headEnd type="none" w="med" len="med"/>
                      <a:tailEnd type="none" w="med" len="med"/>
                    </a:lnL>
                    <a:lnR w="720">
                      <a:solidFill>
                        <a:srgbClr val="FFFFFF"/>
                      </a:solidFill>
                    </a:lnR>
                    <a:lnT w="720">
                      <a:solidFill>
                        <a:srgbClr val="FFFFFF"/>
                      </a:solidFill>
                    </a:lnT>
                    <a:lnB w="720">
                      <a:solidFill>
                        <a:srgbClr val="FFFFFF"/>
                      </a:solidFill>
                    </a:lnB>
                    <a:solidFill>
                      <a:srgbClr val="CCCCCC"/>
                    </a:solidFill>
                  </a:tcPr>
                </a:tc>
                <a:extLst>
                  <a:ext uri="{0D108BD9-81ED-4DB2-BD59-A6C34878D82A}">
                    <a16:rowId xmlns:a16="http://schemas.microsoft.com/office/drawing/2014/main" val="4008186583"/>
                  </a:ext>
                </a:extLst>
              </a:tr>
            </a:tbl>
          </a:graphicData>
        </a:graphic>
      </p:graphicFrame>
      <p:sp>
        <p:nvSpPr>
          <p:cNvPr id="138"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Seq2Seq (Best model)</a:t>
            </a:r>
            <a:r>
              <a:rPr lang="en-US" sz="2000" b="1" strike="noStrike" spc="-1" dirty="0">
                <a:solidFill>
                  <a:srgbClr val="0070C0"/>
                </a:solidFill>
                <a:latin typeface="Arial"/>
                <a:ea typeface="Arial"/>
              </a:rPr>
              <a:t> Translation Results </a:t>
            </a:r>
            <a:endParaRPr lang="en-US" sz="2000" b="1" strike="noStrike" spc="-1" dirty="0">
              <a:solidFill>
                <a:srgbClr val="0070C0"/>
              </a:solidFill>
              <a:latin typeface="Arial"/>
            </a:endParaRPr>
          </a:p>
        </p:txBody>
      </p:sp>
      <p:sp>
        <p:nvSpPr>
          <p:cNvPr id="139" name="CustomShape 4"/>
          <p:cNvSpPr/>
          <p:nvPr/>
        </p:nvSpPr>
        <p:spPr>
          <a:xfrm>
            <a:off x="334938" y="445218"/>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Put translation results for your best model (1</a:t>
            </a:r>
            <a:r>
              <a:rPr lang="en-US" sz="1200" b="0" strike="noStrike" spc="-1" baseline="101000" dirty="0">
                <a:solidFill>
                  <a:srgbClr val="595959"/>
                </a:solidFill>
                <a:latin typeface="Arial"/>
                <a:ea typeface="Arial"/>
              </a:rPr>
              <a:t>st</a:t>
            </a:r>
            <a:r>
              <a:rPr lang="en-US" sz="1200" b="0" strike="noStrike" spc="-1" dirty="0">
                <a:solidFill>
                  <a:srgbClr val="595959"/>
                </a:solidFill>
                <a:latin typeface="Arial"/>
                <a:ea typeface="Arial"/>
              </a:rPr>
              <a:t> 9 sentences) here</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05589" y="791205"/>
            <a:ext cx="851796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results for default settings for Encoder Only Transformer vs Full transformer both quantitatively and qualitatively. Explain why you see differences. </a:t>
            </a:r>
            <a:br>
              <a:rPr lang="en-US" sz="1200" spc="-1" dirty="0">
                <a:solidFill>
                  <a:srgbClr val="595959"/>
                </a:solidFill>
                <a:latin typeface="Arial"/>
                <a:ea typeface="Arial"/>
              </a:rPr>
            </a:br>
            <a:br>
              <a:rPr lang="en-US" sz="1200" spc="-1" dirty="0">
                <a:solidFill>
                  <a:srgbClr val="595959"/>
                </a:solidFill>
                <a:latin typeface="Arial"/>
                <a:ea typeface="Arial"/>
              </a:rPr>
            </a:br>
            <a:r>
              <a:rPr lang="en-US" sz="1200" spc="-1" dirty="0">
                <a:latin typeface="Arial"/>
                <a:ea typeface="Arial"/>
              </a:rPr>
              <a:t>Well first to state the obvious, the full transformer far outperformed the Encoder only Transformer. It performed better both quantitatively (validation loss and perplexity) and qualitatively (e.g., output coherence and relevance). </a:t>
            </a:r>
            <a:br>
              <a:rPr lang="en-US" sz="1200" spc="-1" dirty="0">
                <a:latin typeface="Arial"/>
                <a:ea typeface="Arial"/>
              </a:rPr>
            </a:br>
            <a:br>
              <a:rPr lang="en-US" sz="1200" spc="-1" dirty="0">
                <a:latin typeface="Arial"/>
                <a:ea typeface="Arial"/>
              </a:rPr>
            </a:br>
            <a:r>
              <a:rPr lang="en-US" sz="1200" spc="-1" dirty="0">
                <a:latin typeface="Arial"/>
                <a:ea typeface="Arial"/>
              </a:rPr>
              <a:t>The key reason for the performance gap is that the encoder-only transformer lacks a mechanism for autoregressive output generation. While encoder-only models are efficient for tasks like classification, they generally fall short for tasks requiring sequential output, where each output token depends on both the input and preceding outputs. The full transformer’s encoder-decoder setup better models these dependencies, making it more suitable for tasks with complex input-output relationships, where the quality of the output sequence (coherence and accuracy) is paramount. The full transformer’s superior results stem from its architecture’s ability to handle complex dependencies across both input and output sequences, which an encoder-only model cannot effectively capture.</a:t>
            </a:r>
          </a:p>
          <a:p>
            <a:pPr>
              <a:lnSpc>
                <a:spcPct val="100000"/>
              </a:lnSpc>
            </a:pPr>
            <a:endParaRPr lang="en-US" sz="1200" b="0" strike="noStrike" spc="-1" dirty="0">
              <a:latin typeface="Arial"/>
            </a:endParaRPr>
          </a:p>
          <a:p>
            <a:pPr>
              <a:lnSpc>
                <a:spcPct val="100000"/>
              </a:lnSpc>
            </a:pPr>
            <a:r>
              <a:rPr lang="en-US" sz="1200" spc="-1" dirty="0">
                <a:latin typeface="Arial"/>
              </a:rPr>
              <a:t>This is easily displayed in some of the outputs from the translations. The encoder-only transformer tends to repeat words and while the content may be directionally correct, the grammatical structure is almost always jumbled as opposed to the Full-Transformer. It also seems to struggle with uncommon words like “magazines” or “lush” for instance it incorrectly translates “karate uniform” to “goggles” whereas the Full-Transformer is able to reproduce the correct word even if its translation isn’t word for word. </a:t>
            </a:r>
          </a:p>
          <a:p>
            <a:pPr>
              <a:lnSpc>
                <a:spcPct val="100000"/>
              </a:lnSpc>
            </a:pPr>
            <a:endParaRPr lang="en-US" sz="1200" b="0" strike="noStrike" spc="-1" dirty="0">
              <a:latin typeface="Arial"/>
            </a:endParaRPr>
          </a:p>
          <a:p>
            <a:pPr>
              <a:lnSpc>
                <a:spcPct val="100000"/>
              </a:lnSpc>
            </a:pPr>
            <a:r>
              <a:rPr lang="en-US" sz="1200" spc="-1" dirty="0">
                <a:latin typeface="Arial"/>
              </a:rPr>
              <a:t>It was really fun to see the Full Transformer actually produce useful translations. Especially after I ran the Seq2Seq model and its output was so poor I feared I had not implemented it correctly until I saw the results of the other models.</a:t>
            </a: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Transformer (Encoder Only) to Transformer (</a:t>
            </a:r>
            <a:r>
              <a:rPr lang="en-US" sz="2000" b="1" spc="-1" dirty="0">
                <a:solidFill>
                  <a:srgbClr val="0070C0"/>
                </a:solidFill>
                <a:latin typeface="Arial"/>
                <a:ea typeface="Arial"/>
              </a:rPr>
              <a:t>Full transformer</a:t>
            </a:r>
            <a:r>
              <a:rPr lang="en-US" sz="2000" b="1" strike="noStrike" spc="-1" dirty="0">
                <a:solidFill>
                  <a:srgbClr val="0070C0"/>
                </a:solidFill>
                <a:latin typeface="Arial"/>
                <a:ea typeface="Arial"/>
              </a:rPr>
              <a:t>) </a:t>
            </a:r>
            <a:endParaRPr lang="en-US" sz="2000" b="1" strike="noStrike" spc="-1" dirty="0">
              <a:solidFill>
                <a:srgbClr val="0070C0"/>
              </a:solidFill>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1" name="CustomShape 2"/>
          <p:cNvSpPr/>
          <p:nvPr/>
        </p:nvSpPr>
        <p:spPr>
          <a:xfrm>
            <a:off x="312119" y="551160"/>
            <a:ext cx="8517959"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a:t>
            </a:r>
            <a:r>
              <a:rPr lang="en-US" sz="1200" spc="-1" dirty="0">
                <a:solidFill>
                  <a:srgbClr val="595959"/>
                </a:solidFill>
                <a:latin typeface="Arial"/>
                <a:ea typeface="Arial"/>
              </a:rPr>
              <a:t>Seq2Seq best model</a:t>
            </a:r>
            <a:r>
              <a:rPr lang="en-US" sz="1200" b="0" strike="noStrike" spc="-1" dirty="0">
                <a:solidFill>
                  <a:srgbClr val="595959"/>
                </a:solidFill>
                <a:latin typeface="Arial"/>
                <a:ea typeface="Arial"/>
              </a:rPr>
              <a:t> results to your Transformer </a:t>
            </a:r>
            <a:r>
              <a:rPr lang="en-US" sz="1200" spc="-1" dirty="0">
                <a:solidFill>
                  <a:srgbClr val="595959"/>
                </a:solidFill>
                <a:latin typeface="Arial"/>
                <a:ea typeface="Arial"/>
              </a:rPr>
              <a:t>b</a:t>
            </a:r>
            <a:r>
              <a:rPr lang="en-US" sz="1200" b="0" strike="noStrike" spc="-1" dirty="0">
                <a:solidFill>
                  <a:srgbClr val="595959"/>
                </a:solidFill>
                <a:latin typeface="Arial"/>
                <a:ea typeface="Arial"/>
              </a:rPr>
              <a:t>est model results both quantitatively and qualitatively and explain the differences.</a:t>
            </a:r>
            <a:br>
              <a:rPr lang="en-US" sz="1200" b="0" strike="noStrike" spc="-1" dirty="0">
                <a:solidFill>
                  <a:srgbClr val="595959"/>
                </a:solidFill>
                <a:latin typeface="Arial"/>
                <a:ea typeface="Arial"/>
              </a:rPr>
            </a:br>
            <a:br>
              <a:rPr lang="en-US" sz="1200" b="0" strike="noStrike" spc="-1" dirty="0">
                <a:solidFill>
                  <a:srgbClr val="595959"/>
                </a:solidFill>
                <a:latin typeface="Arial"/>
                <a:ea typeface="Arial"/>
              </a:rPr>
            </a:br>
            <a:r>
              <a:rPr lang="en-US" sz="1200" b="0" strike="noStrike" spc="-1" dirty="0">
                <a:latin typeface="Arial"/>
                <a:ea typeface="Arial"/>
              </a:rPr>
              <a:t>Here the Full Transformers results were far superior to the Seq2seq model both quantitatively</a:t>
            </a:r>
            <a:r>
              <a:rPr lang="en-US" sz="1200" spc="-1" dirty="0">
                <a:latin typeface="Arial"/>
                <a:ea typeface="Arial"/>
              </a:rPr>
              <a:t> and qualitatively. The Full-Transformer has several architectural advantages that allow the transformer to better capture context, long-range dependencies, and parallelism, all of which significantly enhance performance.</a:t>
            </a:r>
            <a:br>
              <a:rPr lang="en-US" sz="1200" spc="-1" dirty="0">
                <a:latin typeface="Arial"/>
                <a:ea typeface="Arial"/>
              </a:rPr>
            </a:br>
            <a:br>
              <a:rPr lang="en-US" sz="1200" spc="-1" dirty="0">
                <a:latin typeface="Arial"/>
                <a:ea typeface="Arial"/>
              </a:rPr>
            </a:br>
            <a:r>
              <a:rPr lang="en-US" sz="1200" spc="-1" dirty="0">
                <a:latin typeface="Arial"/>
                <a:ea typeface="Arial"/>
              </a:rPr>
              <a:t>Parallel Processing: Unlike Seq2Seq models, which process tokens sequentially, transformers use self-attention to process entire sequences simultaneously. This parallelism makes transformers faster to train and better at handling long-range dependencies.</a:t>
            </a:r>
            <a:br>
              <a:rPr lang="en-US" sz="1200" spc="-1" dirty="0">
                <a:latin typeface="Arial"/>
                <a:ea typeface="Arial"/>
              </a:rPr>
            </a:br>
            <a:r>
              <a:rPr lang="en-US" sz="1200" spc="-1" dirty="0">
                <a:latin typeface="Arial"/>
                <a:ea typeface="Arial"/>
              </a:rPr>
              <a:t>Attention Mechanism: The self-attention layers in transformers allow each token to dynamically “attend” to other tokens, capturing complex relationships across sequences more effectively. Seq2Seq models, even with attention, often struggle with maintaining long-range dependencies, especially in longer sequences.</a:t>
            </a:r>
            <a:br>
              <a:rPr lang="en-US" sz="1200" spc="-1" dirty="0">
                <a:latin typeface="Arial"/>
                <a:ea typeface="Arial"/>
              </a:rPr>
            </a:br>
            <a:r>
              <a:rPr lang="en-US" sz="1200" spc="-1" dirty="0">
                <a:latin typeface="Arial"/>
                <a:ea typeface="Arial"/>
              </a:rPr>
              <a:t>Positional Encoding: Transformers encode positional information explicitly, enabling them to manage sequence order flexibly without depending on sequential structure as RNN-based Seq2Seq models do. This improves their ability to capture both local and global dependencies within the data.</a:t>
            </a:r>
            <a:br>
              <a:rPr lang="en-US" sz="1200" spc="-1" dirty="0">
                <a:latin typeface="Arial"/>
                <a:ea typeface="Arial"/>
              </a:rPr>
            </a:br>
            <a:r>
              <a:rPr lang="en-US" sz="1200" spc="-1" dirty="0">
                <a:latin typeface="Arial"/>
                <a:ea typeface="Arial"/>
              </a:rPr>
              <a:t>Scalability: Transformers are more scalable, allowing for deeper and wider architectures that can capture nuanced patterns across massive datasets. This adaptability makes them ideal for tasks that demand high accuracy on extensive data.</a:t>
            </a:r>
          </a:p>
          <a:p>
            <a:pPr>
              <a:lnSpc>
                <a:spcPct val="100000"/>
              </a:lnSpc>
            </a:pPr>
            <a:endParaRPr lang="en-US" sz="1200" spc="-1" dirty="0">
              <a:latin typeface="Arial"/>
              <a:ea typeface="Arial"/>
            </a:endParaRPr>
          </a:p>
          <a:p>
            <a:pPr>
              <a:lnSpc>
                <a:spcPct val="100000"/>
              </a:lnSpc>
            </a:pPr>
            <a:r>
              <a:rPr lang="en-US" sz="1200" spc="-1" dirty="0">
                <a:latin typeface="Arial"/>
                <a:ea typeface="Arial"/>
              </a:rPr>
              <a:t>The translations speak for themselves as the Full Transformer got pretty close to the original translation while the Seq2Seq basically got 2 to 3 words correct in the whole sequence amongst a garbled group of articles like “a” and “is”. This naturally showed up in the far inferior quantitative metrics as well.</a:t>
            </a: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42"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Compare </a:t>
            </a:r>
            <a:r>
              <a:rPr lang="en-US" sz="2000" b="1" spc="-1" dirty="0">
                <a:solidFill>
                  <a:srgbClr val="0070C0"/>
                </a:solidFill>
                <a:latin typeface="Arial"/>
                <a:ea typeface="Arial"/>
              </a:rPr>
              <a:t>Seq2Seq</a:t>
            </a:r>
            <a:r>
              <a:rPr lang="en-US" sz="2000" b="1" strike="noStrike" spc="-1" dirty="0">
                <a:solidFill>
                  <a:srgbClr val="0070C0"/>
                </a:solidFill>
                <a:latin typeface="Arial"/>
                <a:ea typeface="Arial"/>
              </a:rPr>
              <a:t> to Transformer (Best models) </a:t>
            </a:r>
            <a:endParaRPr lang="en-US" sz="2000" b="1" strike="noStrike" spc="-1" dirty="0">
              <a:solidFill>
                <a:srgbClr val="0070C0"/>
              </a:solidFill>
              <a:latin typeface="Arial"/>
            </a:endParaRPr>
          </a:p>
        </p:txBody>
      </p:sp>
    </p:spTree>
    <p:extLst>
      <p:ext uri="{BB962C8B-B14F-4D97-AF65-F5344CB8AC3E}">
        <p14:creationId xmlns:p14="http://schemas.microsoft.com/office/powerpoint/2010/main" val="3971383224"/>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5" name="CustomShape 3"/>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Theory question</a:t>
            </a:r>
            <a:r>
              <a:rPr lang="en-US" sz="2000" b="1" strike="noStrike" spc="-1" dirty="0">
                <a:solidFill>
                  <a:srgbClr val="000000"/>
                </a:solidFill>
                <a:latin typeface="Arial"/>
                <a:ea typeface="Arial"/>
              </a:rPr>
              <a:t> </a:t>
            </a:r>
            <a:endParaRPr lang="en-US" sz="2000" b="1" strike="noStrike" spc="-1" dirty="0">
              <a:latin typeface="Arial"/>
            </a:endParaRPr>
          </a:p>
        </p:txBody>
      </p:sp>
      <p:sp>
        <p:nvSpPr>
          <p:cNvPr id="2" name="TextBox 1">
            <a:extLst>
              <a:ext uri="{FF2B5EF4-FFF2-40B4-BE49-F238E27FC236}">
                <a16:creationId xmlns:a16="http://schemas.microsoft.com/office/drawing/2014/main" id="{B270FA9A-3A01-E58A-B3D0-E8FB82D8DA2E}"/>
              </a:ext>
            </a:extLst>
          </p:cNvPr>
          <p:cNvSpPr txBox="1"/>
          <p:nvPr/>
        </p:nvSpPr>
        <p:spPr>
          <a:xfrm flipH="1">
            <a:off x="311759" y="453417"/>
            <a:ext cx="8598154" cy="4662815"/>
          </a:xfrm>
          <a:prstGeom prst="rect">
            <a:avLst/>
          </a:prstGeom>
          <a:noFill/>
        </p:spPr>
        <p:txBody>
          <a:bodyPr wrap="square" rtlCol="0">
            <a:spAutoFit/>
          </a:bodyPr>
          <a:lstStyle/>
          <a:p>
            <a:r>
              <a:rPr lang="en-US" sz="1100" dirty="0"/>
              <a:t>To compute the partial derivative            for a 3-length sequence RNN, let’s follow the forward and backward pass using the given equations. We will use chain rule differentiation to get the required gradients and show how we derived each part.</a:t>
            </a:r>
          </a:p>
          <a:p>
            <a:br>
              <a:rPr lang="en-US" sz="1100" b="1" dirty="0"/>
            </a:br>
            <a:r>
              <a:rPr lang="en-US" sz="1100" b="1" dirty="0"/>
              <a:t>1. </a:t>
            </a:r>
            <a:r>
              <a:rPr lang="en-US" sz="1100" dirty="0"/>
              <a:t>First, let's understand what ∂L2/∂U means:</a:t>
            </a:r>
          </a:p>
          <a:p>
            <a:r>
              <a:rPr lang="en-US" sz="1100" dirty="0"/>
              <a:t>We want to find how L2 (loss at t=2) changes with respect to U. U is used in the computation of a</a:t>
            </a:r>
            <a:r>
              <a:rPr lang="en-US" sz="1100" baseline="-25000" dirty="0"/>
              <a:t>t</a:t>
            </a:r>
            <a:r>
              <a:rPr lang="en-US" sz="1100" dirty="0"/>
              <a:t> for all time steps. However, due to the recurrent nature, h1 affects a2, so we need to consider both paths</a:t>
            </a:r>
          </a:p>
          <a:p>
            <a:endParaRPr lang="en-US" sz="1100" b="1" dirty="0"/>
          </a:p>
          <a:p>
            <a:r>
              <a:rPr lang="en-US" sz="1100" b="1" dirty="0"/>
              <a:t>2.</a:t>
            </a:r>
            <a:r>
              <a:rPr lang="en-US" sz="1100" dirty="0"/>
              <a:t> Using the chain rule, we can break this into parts:</a:t>
            </a:r>
          </a:p>
          <a:p>
            <a:r>
              <a:rPr lang="en-US" sz="1100" dirty="0"/>
              <a:t>∂L2/∂U = ∂L2/∂a2 × ∂a2/∂U (direct path) + ∂L2/∂a2 × ∂a2/∂h1 × ∂h1/∂a1 × ∂a1/∂U (indirect path through h1)</a:t>
            </a:r>
          </a:p>
          <a:p>
            <a:endParaRPr lang="en-US" sz="1100" b="1" dirty="0"/>
          </a:p>
          <a:p>
            <a:r>
              <a:rPr lang="en-US" sz="1100" b="1" dirty="0"/>
              <a:t>3. </a:t>
            </a:r>
            <a:r>
              <a:rPr lang="en-US" sz="1100" dirty="0"/>
              <a:t>Let’s calculate each term</a:t>
            </a:r>
          </a:p>
          <a:p>
            <a:pPr marL="228600" indent="-228600">
              <a:buAutoNum type="alphaLcPeriod"/>
            </a:pPr>
            <a:r>
              <a:rPr lang="es-ES" sz="1100" dirty="0"/>
              <a:t>∂L2/∂a2 = ∂L2/∂o2 × ∂o2/∂h2 × ∂h2/∂a2 = (^y2 - y2) × V × (1 - tanh²(a2))</a:t>
            </a:r>
          </a:p>
          <a:p>
            <a:pPr marL="228600" indent="-228600">
              <a:buFontTx/>
              <a:buAutoNum type="alphaLcPeriod"/>
            </a:pPr>
            <a:r>
              <a:rPr lang="en-US" sz="1100" dirty="0"/>
              <a:t>∂a2/∂U = x2 (direct path)</a:t>
            </a:r>
          </a:p>
          <a:p>
            <a:pPr marL="228600" indent="-228600">
              <a:buFontTx/>
              <a:buAutoNum type="alphaLcPeriod"/>
            </a:pPr>
            <a:r>
              <a:rPr lang="en-US" sz="1100" dirty="0"/>
              <a:t>∂a2/∂h1 = W (from the equation at = </a:t>
            </a:r>
            <a:r>
              <a:rPr lang="en-US" sz="1100" dirty="0" err="1"/>
              <a:t>Uxt</a:t>
            </a:r>
            <a:r>
              <a:rPr lang="en-US" sz="1100" dirty="0"/>
              <a:t> + Wht-1 + b)</a:t>
            </a:r>
          </a:p>
          <a:p>
            <a:pPr marL="228600" indent="-228600">
              <a:buFontTx/>
              <a:buAutoNum type="alphaLcPeriod"/>
            </a:pPr>
            <a:r>
              <a:rPr lang="en-US" sz="1100" dirty="0"/>
              <a:t>∂h1/∂a1 = (1 - tanh²(a1))</a:t>
            </a:r>
          </a:p>
          <a:p>
            <a:pPr marL="228600" indent="-228600">
              <a:buFontTx/>
              <a:buAutoNum type="alphaLcPeriod"/>
            </a:pPr>
            <a:r>
              <a:rPr lang="en-US" sz="1100" dirty="0"/>
              <a:t>∂a1/∂U = x1</a:t>
            </a:r>
            <a:endParaRPr lang="es-ES" sz="1100" dirty="0"/>
          </a:p>
          <a:p>
            <a:pPr marL="228600" indent="-228600">
              <a:buFontTx/>
              <a:buAutoNum type="alphaLcPeriod"/>
            </a:pPr>
            <a:endParaRPr lang="es-ES" sz="1100" dirty="0"/>
          </a:p>
          <a:p>
            <a:r>
              <a:rPr lang="es-ES" sz="1100" b="1" dirty="0"/>
              <a:t>4. </a:t>
            </a:r>
            <a:r>
              <a:rPr lang="en-US" sz="1100" dirty="0"/>
              <a:t>Putting it all together:</a:t>
            </a:r>
            <a:endParaRPr lang="es-ES" sz="1100" dirty="0"/>
          </a:p>
          <a:p>
            <a:r>
              <a:rPr lang="en-US" sz="1100" dirty="0"/>
              <a:t>∂L2/∂U = (∂L2/∂o2 × ∂o2/∂h2 × ∂h2/∂a2) × x2 + (∂L2/∂o2 × ∂o2/∂h2 × ∂h2/∂a2) × W × (1 - tanh²(a1)) × x1</a:t>
            </a:r>
          </a:p>
          <a:p>
            <a:endParaRPr lang="en-US" sz="1100" dirty="0"/>
          </a:p>
          <a:p>
            <a:r>
              <a:rPr lang="es-ES" sz="1100" b="1" dirty="0"/>
              <a:t>= (^y2 - y2)V(1 - tanh²(a2))x2 + (^y2 - y2)V(1 - tanh²(a2))W(1 - tanh²(a1))x1</a:t>
            </a:r>
            <a:endParaRPr lang="en-US" sz="1100" b="1" dirty="0"/>
          </a:p>
          <a:p>
            <a:endParaRPr lang="en-US" sz="1100" dirty="0"/>
          </a:p>
          <a:p>
            <a:r>
              <a:rPr lang="en-US" sz="1100" b="1" dirty="0"/>
              <a:t>5. </a:t>
            </a:r>
            <a:r>
              <a:rPr lang="en-US" sz="1100" dirty="0"/>
              <a:t>This gives us the final gradient for ∂L2/∂U, with two terms:</a:t>
            </a:r>
          </a:p>
          <a:p>
            <a:r>
              <a:rPr lang="en-US" sz="1100" dirty="0"/>
              <a:t>First term represents direct influence of U on L2 through x2.</a:t>
            </a:r>
          </a:p>
          <a:p>
            <a:r>
              <a:rPr lang="en-US" sz="1100" dirty="0"/>
              <a:t>Second term represents indirect influence through the recurrent connection h1.</a:t>
            </a:r>
          </a:p>
          <a:p>
            <a:r>
              <a:rPr lang="en-US" sz="1100" dirty="0"/>
              <a:t>This derivation shows how the error at time step 2 propagates back through the network both directly and through the recurrent connections to affect the gradient of U.</a:t>
            </a:r>
          </a:p>
        </p:txBody>
      </p:sp>
      <p:pic>
        <p:nvPicPr>
          <p:cNvPr id="14" name="Picture 13">
            <a:extLst>
              <a:ext uri="{FF2B5EF4-FFF2-40B4-BE49-F238E27FC236}">
                <a16:creationId xmlns:a16="http://schemas.microsoft.com/office/drawing/2014/main" id="{CF256104-759C-F98B-A0B4-769ECED3FBA3}"/>
              </a:ext>
            </a:extLst>
          </p:cNvPr>
          <p:cNvPicPr>
            <a:picLocks noChangeAspect="1"/>
          </p:cNvPicPr>
          <p:nvPr/>
        </p:nvPicPr>
        <p:blipFill>
          <a:blip r:embed="rId2"/>
          <a:stretch>
            <a:fillRect/>
          </a:stretch>
        </p:blipFill>
        <p:spPr>
          <a:xfrm>
            <a:off x="2464996" y="343038"/>
            <a:ext cx="362625" cy="319602"/>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EE781-1085-E60F-C78C-8833717E38EA}"/>
            </a:ext>
          </a:extLst>
        </p:cNvPr>
        <p:cNvGrpSpPr/>
        <p:nvPr/>
      </p:nvGrpSpPr>
      <p:grpSpPr>
        <a:xfrm>
          <a:off x="0" y="0"/>
          <a:ext cx="0" cy="0"/>
          <a:chOff x="0" y="0"/>
          <a:chExt cx="0" cy="0"/>
        </a:xfrm>
      </p:grpSpPr>
      <p:sp>
        <p:nvSpPr>
          <p:cNvPr id="143" name="CustomShape 1">
            <a:extLst>
              <a:ext uri="{FF2B5EF4-FFF2-40B4-BE49-F238E27FC236}">
                <a16:creationId xmlns:a16="http://schemas.microsoft.com/office/drawing/2014/main" id="{238AAB80-746E-E128-1DFA-A627BA5FC34F}"/>
              </a:ext>
            </a:extLst>
          </p:cNvPr>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5" name="CustomShape 3">
            <a:extLst>
              <a:ext uri="{FF2B5EF4-FFF2-40B4-BE49-F238E27FC236}">
                <a16:creationId xmlns:a16="http://schemas.microsoft.com/office/drawing/2014/main" id="{566CEED3-FE84-185F-3F1D-090EF1628A2B}"/>
              </a:ext>
            </a:extLst>
          </p:cNvPr>
          <p:cNvSpPr/>
          <p:nvPr/>
        </p:nvSpPr>
        <p:spPr>
          <a:xfrm>
            <a:off x="312120" y="48960"/>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Theory question (continued)</a:t>
            </a:r>
            <a:r>
              <a:rPr lang="en-US" sz="2000" b="1" strike="noStrike" spc="-1" dirty="0">
                <a:solidFill>
                  <a:srgbClr val="000000"/>
                </a:solidFill>
                <a:latin typeface="Arial"/>
                <a:ea typeface="Arial"/>
              </a:rPr>
              <a:t> </a:t>
            </a:r>
            <a:endParaRPr lang="en-US" sz="2000" b="1" strike="noStrike" spc="-1" dirty="0">
              <a:latin typeface="Arial"/>
            </a:endParaRPr>
          </a:p>
        </p:txBody>
      </p:sp>
      <p:pic>
        <p:nvPicPr>
          <p:cNvPr id="21" name="Picture 20">
            <a:extLst>
              <a:ext uri="{FF2B5EF4-FFF2-40B4-BE49-F238E27FC236}">
                <a16:creationId xmlns:a16="http://schemas.microsoft.com/office/drawing/2014/main" id="{7A928A10-9C5D-FCB6-FFA3-A40ED8C7DDA3}"/>
              </a:ext>
            </a:extLst>
          </p:cNvPr>
          <p:cNvPicPr>
            <a:picLocks noChangeAspect="1"/>
          </p:cNvPicPr>
          <p:nvPr/>
        </p:nvPicPr>
        <p:blipFill>
          <a:blip r:embed="rId2"/>
          <a:stretch>
            <a:fillRect/>
          </a:stretch>
        </p:blipFill>
        <p:spPr>
          <a:xfrm>
            <a:off x="402336" y="814238"/>
            <a:ext cx="5442684" cy="4097098"/>
          </a:xfrm>
          <a:prstGeom prst="rect">
            <a:avLst/>
          </a:prstGeom>
        </p:spPr>
      </p:pic>
      <p:sp>
        <p:nvSpPr>
          <p:cNvPr id="22" name="TextBox 21">
            <a:extLst>
              <a:ext uri="{FF2B5EF4-FFF2-40B4-BE49-F238E27FC236}">
                <a16:creationId xmlns:a16="http://schemas.microsoft.com/office/drawing/2014/main" id="{33D51CED-9134-794F-E303-C7A566328B6B}"/>
              </a:ext>
            </a:extLst>
          </p:cNvPr>
          <p:cNvSpPr txBox="1"/>
          <p:nvPr/>
        </p:nvSpPr>
        <p:spPr>
          <a:xfrm flipH="1">
            <a:off x="311759" y="504622"/>
            <a:ext cx="8598154" cy="261610"/>
          </a:xfrm>
          <a:prstGeom prst="rect">
            <a:avLst/>
          </a:prstGeom>
          <a:noFill/>
        </p:spPr>
        <p:txBody>
          <a:bodyPr wrap="square" rtlCol="0">
            <a:spAutoFit/>
          </a:bodyPr>
          <a:lstStyle/>
          <a:p>
            <a:r>
              <a:rPr lang="en-US" sz="1100" dirty="0"/>
              <a:t>Computation graph:</a:t>
            </a:r>
          </a:p>
        </p:txBody>
      </p:sp>
    </p:spTree>
    <p:extLst>
      <p:ext uri="{BB962C8B-B14F-4D97-AF65-F5344CB8AC3E}">
        <p14:creationId xmlns:p14="http://schemas.microsoft.com/office/powerpoint/2010/main" val="89854526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CustomShape 1"/>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Paper discussion</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044156AE-6786-E4FE-6B89-B61126D0A0B8}"/>
              </a:ext>
            </a:extLst>
          </p:cNvPr>
          <p:cNvSpPr txBox="1"/>
          <p:nvPr/>
        </p:nvSpPr>
        <p:spPr>
          <a:xfrm>
            <a:off x="311759" y="512635"/>
            <a:ext cx="8517959" cy="4362733"/>
          </a:xfrm>
          <a:prstGeom prst="rect">
            <a:avLst/>
          </a:prstGeom>
          <a:noFill/>
        </p:spPr>
        <p:txBody>
          <a:bodyPr wrap="square">
            <a:spAutoFit/>
          </a:bodyPr>
          <a:lstStyle/>
          <a:p>
            <a:pPr>
              <a:lnSpc>
                <a:spcPct val="100000"/>
              </a:lnSpc>
            </a:pPr>
            <a:r>
              <a:rPr lang="en-US" sz="1200" spc="-1" dirty="0">
                <a:solidFill>
                  <a:srgbClr val="000000"/>
                </a:solidFill>
                <a:latin typeface="Arial"/>
                <a:ea typeface="Arial"/>
              </a:rPr>
              <a:t>Name the paper you chose and answer the questions related to it. Add additional slides as necessary</a:t>
            </a:r>
          </a:p>
          <a:p>
            <a:pPr>
              <a:lnSpc>
                <a:spcPct val="100000"/>
              </a:lnSpc>
            </a:pPr>
            <a:r>
              <a:rPr lang="en-US" sz="1200" spc="-1" dirty="0">
                <a:solidFill>
                  <a:srgbClr val="000000"/>
                </a:solidFill>
                <a:latin typeface="Arial"/>
                <a:ea typeface="Arial"/>
              </a:rPr>
              <a:t>I chose: </a:t>
            </a:r>
            <a:r>
              <a:rPr lang="en-US" sz="1200" b="0" strike="noStrike" spc="-1" dirty="0">
                <a:solidFill>
                  <a:srgbClr val="000000"/>
                </a:solidFill>
                <a:latin typeface="Arial"/>
                <a:ea typeface="Arial"/>
              </a:rPr>
              <a:t>"Do Vision Transformers See Like Convolutional Neural Networks?" by Raghu et al</a:t>
            </a:r>
          </a:p>
          <a:p>
            <a:pPr>
              <a:lnSpc>
                <a:spcPct val="100000"/>
              </a:lnSpc>
            </a:pPr>
            <a:endParaRPr lang="en-US" sz="1200" spc="-1" dirty="0">
              <a:solidFill>
                <a:srgbClr val="000000"/>
              </a:solidFill>
              <a:latin typeface="Arial"/>
              <a:ea typeface="Arial"/>
            </a:endParaRPr>
          </a:p>
          <a:p>
            <a:pPr>
              <a:lnSpc>
                <a:spcPct val="100000"/>
              </a:lnSpc>
            </a:pPr>
            <a:r>
              <a:rPr lang="en-US" sz="1050" spc="-1" dirty="0">
                <a:solidFill>
                  <a:srgbClr val="000000"/>
                </a:solidFill>
                <a:latin typeface="Arial"/>
                <a:ea typeface="Arial"/>
              </a:rPr>
              <a:t>Review:</a:t>
            </a:r>
          </a:p>
          <a:p>
            <a:pPr>
              <a:lnSpc>
                <a:spcPct val="100000"/>
              </a:lnSpc>
            </a:pPr>
            <a:endParaRPr lang="en-US" sz="1050" b="0" strike="noStrike" spc="-1" dirty="0">
              <a:solidFill>
                <a:srgbClr val="000000"/>
              </a:solidFill>
              <a:latin typeface="Arial"/>
              <a:ea typeface="Arial"/>
            </a:endParaRPr>
          </a:p>
          <a:p>
            <a:pPr>
              <a:lnSpc>
                <a:spcPct val="100000"/>
              </a:lnSpc>
            </a:pPr>
            <a:r>
              <a:rPr lang="en-US" sz="1050" b="0" strike="noStrike" spc="-1" dirty="0">
                <a:solidFill>
                  <a:srgbClr val="000000"/>
                </a:solidFill>
                <a:latin typeface="Arial"/>
                <a:ea typeface="Arial"/>
              </a:rPr>
              <a:t>The paper "Do Vision Transformers See Like Convolutional Neural Networks?" by Raghu et al. primarily investigates the representational differences between Vision Transformers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and Convolutional Neural Networks (CNNs) in image classification tasks. The main contribution is its analysis of how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and CNNs differ in their hierarchical feature extraction and internal representations, which it quantifies using similarity measures such as Centered Kernel Alignment (CKA). The study finds that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process spatial information more globally from early layers, unlike CNNs, which build local features first and gradually expand to global structures in deeper layers. This difference hints at why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perform well on tasks requiring contextual understanding but may need more training data than CNNs to generalize effectively.</a:t>
            </a:r>
          </a:p>
          <a:p>
            <a:pPr>
              <a:lnSpc>
                <a:spcPct val="100000"/>
              </a:lnSpc>
            </a:pPr>
            <a:endParaRPr lang="en-US" sz="1050" spc="-1" dirty="0">
              <a:solidFill>
                <a:srgbClr val="000000"/>
              </a:solidFill>
              <a:latin typeface="Arial"/>
              <a:ea typeface="Arial"/>
            </a:endParaRPr>
          </a:p>
          <a:p>
            <a:pPr>
              <a:lnSpc>
                <a:spcPct val="100000"/>
              </a:lnSpc>
            </a:pPr>
            <a:r>
              <a:rPr lang="en-US" sz="1050" b="1" strike="noStrike" spc="-1" dirty="0">
                <a:solidFill>
                  <a:srgbClr val="000000"/>
                </a:solidFill>
                <a:latin typeface="Arial"/>
                <a:ea typeface="Arial"/>
              </a:rPr>
              <a:t>Strengths:</a:t>
            </a:r>
            <a:r>
              <a:rPr lang="en-US" sz="1050" b="0" strike="noStrike" spc="-1" dirty="0">
                <a:solidFill>
                  <a:srgbClr val="000000"/>
                </a:solidFill>
                <a:latin typeface="Arial"/>
                <a:ea typeface="Arial"/>
              </a:rPr>
              <a:t> The paper’s strengths include its thorough quantitative approach to comparing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and CNNs and its use of CKA to systematically analyze representational similarities across architectures. This approach provides a clear, data-driven insight into how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self-attention mechanism allows for non-local information processing early in the network, a strength for vision tasks involving complex, global contexts.</a:t>
            </a:r>
          </a:p>
          <a:p>
            <a:pPr>
              <a:lnSpc>
                <a:spcPct val="100000"/>
              </a:lnSpc>
            </a:pPr>
            <a:r>
              <a:rPr lang="en-US" sz="1050" b="1" strike="noStrike" spc="-1" dirty="0">
                <a:solidFill>
                  <a:srgbClr val="000000"/>
                </a:solidFill>
                <a:latin typeface="Arial"/>
                <a:ea typeface="Arial"/>
              </a:rPr>
              <a:t>Weaknesses:</a:t>
            </a:r>
            <a:r>
              <a:rPr lang="en-US" sz="1050" strike="noStrike" spc="-1" dirty="0">
                <a:solidFill>
                  <a:srgbClr val="000000"/>
                </a:solidFill>
                <a:latin typeface="Arial"/>
                <a:ea typeface="Arial"/>
              </a:rPr>
              <a:t> The paper’s weaknesses</a:t>
            </a:r>
            <a:r>
              <a:rPr lang="en-US" sz="1050" b="0" strike="noStrike" spc="-1" dirty="0">
                <a:solidFill>
                  <a:srgbClr val="000000"/>
                </a:solidFill>
                <a:latin typeface="Arial"/>
                <a:ea typeface="Arial"/>
              </a:rPr>
              <a:t> include the limited scope of tasks examined—primarily focused on image classification—which may not fully represent the versatility of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across other vision tasks (e.g., segmentation or object detection). Additionally, while the paper highlights the global processing strengths of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it does not deeply address their limitations, such as computational cost and efficiency issues on smaller datasets.</a:t>
            </a:r>
          </a:p>
          <a:p>
            <a:pPr>
              <a:lnSpc>
                <a:spcPct val="100000"/>
              </a:lnSpc>
            </a:pPr>
            <a:r>
              <a:rPr lang="en-US" sz="1050" b="1" strike="noStrike" spc="-1" dirty="0">
                <a:solidFill>
                  <a:srgbClr val="000000"/>
                </a:solidFill>
                <a:latin typeface="Arial"/>
                <a:ea typeface="Arial"/>
              </a:rPr>
              <a:t>Personal takeaway:</a:t>
            </a:r>
            <a:r>
              <a:rPr lang="en-US" sz="1050" b="0" strike="noStrike" spc="-1" dirty="0">
                <a:solidFill>
                  <a:srgbClr val="000000"/>
                </a:solidFill>
                <a:latin typeface="Arial"/>
                <a:ea typeface="Arial"/>
              </a:rPr>
              <a:t> The paper is a valuable addition to understanding architectural differences, emphasizing that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self-attention allows for a distinct, more contextually aware approach to vision tasks than the hierarchical feature-building seen in CNNs. Future research could explore hybrid models that combine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global receptive fields with CNNs' efficient, layer-by-layer processing, potentially enhancing performance in settings with less data. It was the first thought that came to me: why not use the strengths of both moving forward? Also it continues to a positive attitude towards research that we can keep looking for new and better architectures and models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and aren’t consigned to the legacy methods (CNNs) that we have found work well so far.</a:t>
            </a:r>
            <a:endParaRPr lang="en-US" sz="1050" b="0" strike="noStrike" spc="-1" dirty="0">
              <a:latin typeface="Arial"/>
            </a:endParaRPr>
          </a:p>
        </p:txBody>
      </p:sp>
    </p:spTree>
    <p:extLst>
      <p:ext uri="{BB962C8B-B14F-4D97-AF65-F5344CB8AC3E}">
        <p14:creationId xmlns:p14="http://schemas.microsoft.com/office/powerpoint/2010/main" val="360189130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9DB9C-ED0C-C036-CA12-AFB01EB1CD08}"/>
            </a:ext>
          </a:extLst>
        </p:cNvPr>
        <p:cNvGrpSpPr/>
        <p:nvPr/>
      </p:nvGrpSpPr>
      <p:grpSpPr>
        <a:xfrm>
          <a:off x="0" y="0"/>
          <a:ext cx="0" cy="0"/>
          <a:chOff x="0" y="0"/>
          <a:chExt cx="0" cy="0"/>
        </a:xfrm>
      </p:grpSpPr>
      <p:sp>
        <p:nvSpPr>
          <p:cNvPr id="143" name="CustomShape 1">
            <a:extLst>
              <a:ext uri="{FF2B5EF4-FFF2-40B4-BE49-F238E27FC236}">
                <a16:creationId xmlns:a16="http://schemas.microsoft.com/office/drawing/2014/main" id="{DD8946FC-235E-9432-67F6-968F007F4622}"/>
              </a:ext>
            </a:extLst>
          </p:cNvPr>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a:extLst>
              <a:ext uri="{FF2B5EF4-FFF2-40B4-BE49-F238E27FC236}">
                <a16:creationId xmlns:a16="http://schemas.microsoft.com/office/drawing/2014/main" id="{514470A9-3C91-596A-A62C-A9DAE183F3A6}"/>
              </a:ext>
            </a:extLst>
          </p:cNvPr>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a:extLst>
              <a:ext uri="{FF2B5EF4-FFF2-40B4-BE49-F238E27FC236}">
                <a16:creationId xmlns:a16="http://schemas.microsoft.com/office/drawing/2014/main" id="{674C45BA-36B3-3637-D239-6499D13A64B1}"/>
              </a:ext>
            </a:extLst>
          </p:cNvPr>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Paper discussion (continued)</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8AEDB298-10AA-B1C5-803D-E140DA9F1602}"/>
              </a:ext>
            </a:extLst>
          </p:cNvPr>
          <p:cNvSpPr txBox="1"/>
          <p:nvPr/>
        </p:nvSpPr>
        <p:spPr>
          <a:xfrm>
            <a:off x="311759" y="512635"/>
            <a:ext cx="8517959" cy="4362733"/>
          </a:xfrm>
          <a:prstGeom prst="rect">
            <a:avLst/>
          </a:prstGeom>
          <a:noFill/>
        </p:spPr>
        <p:txBody>
          <a:bodyPr wrap="square">
            <a:spAutoFit/>
          </a:bodyPr>
          <a:lstStyle/>
          <a:p>
            <a:pPr>
              <a:lnSpc>
                <a:spcPct val="100000"/>
              </a:lnSpc>
            </a:pPr>
            <a:r>
              <a:rPr lang="en-US" sz="1200" spc="-1" dirty="0">
                <a:solidFill>
                  <a:srgbClr val="000000"/>
                </a:solidFill>
                <a:latin typeface="Arial"/>
                <a:ea typeface="Arial"/>
              </a:rPr>
              <a:t>Additional Questions:</a:t>
            </a:r>
            <a:endParaRPr lang="en-US" sz="1200" b="0" strike="noStrike" spc="-1" dirty="0">
              <a:solidFill>
                <a:srgbClr val="000000"/>
              </a:solidFill>
              <a:latin typeface="Arial"/>
              <a:ea typeface="Arial"/>
            </a:endParaRPr>
          </a:p>
          <a:p>
            <a:pPr>
              <a:lnSpc>
                <a:spcPct val="100000"/>
              </a:lnSpc>
            </a:pPr>
            <a:r>
              <a:rPr lang="en-US" sz="1200" spc="-1" dirty="0">
                <a:solidFill>
                  <a:srgbClr val="000000"/>
                </a:solidFill>
                <a:latin typeface="Arial"/>
                <a:ea typeface="Arial"/>
              </a:rPr>
              <a:t>Compare and contrast the learned features of </a:t>
            </a:r>
            <a:r>
              <a:rPr lang="en-US" sz="1200" spc="-1" dirty="0" err="1">
                <a:solidFill>
                  <a:srgbClr val="000000"/>
                </a:solidFill>
                <a:latin typeface="Arial"/>
                <a:ea typeface="Arial"/>
              </a:rPr>
              <a:t>ViTs</a:t>
            </a:r>
            <a:r>
              <a:rPr lang="en-US" sz="1200" spc="-1" dirty="0">
                <a:solidFill>
                  <a:srgbClr val="000000"/>
                </a:solidFill>
                <a:latin typeface="Arial"/>
                <a:ea typeface="Arial"/>
              </a:rPr>
              <a:t> and CNNs? For differences between the two, please provide explanations in terms of network architecture and training.</a:t>
            </a:r>
          </a:p>
          <a:p>
            <a:pPr>
              <a:lnSpc>
                <a:spcPct val="100000"/>
              </a:lnSpc>
            </a:pPr>
            <a:endParaRPr lang="en-US" sz="1050" b="0" strike="noStrike" spc="-1" dirty="0">
              <a:solidFill>
                <a:srgbClr val="000000"/>
              </a:solidFill>
              <a:latin typeface="Arial"/>
              <a:ea typeface="Arial"/>
            </a:endParaRPr>
          </a:p>
          <a:p>
            <a:pPr>
              <a:lnSpc>
                <a:spcPct val="100000"/>
              </a:lnSpc>
            </a:pPr>
            <a:r>
              <a:rPr lang="en-US" sz="1050" b="0" strike="noStrike" spc="-1" dirty="0">
                <a:solidFill>
                  <a:srgbClr val="000000"/>
                </a:solidFill>
                <a:latin typeface="Arial"/>
                <a:ea typeface="Arial"/>
              </a:rPr>
              <a:t>The learned features of Vision Transformers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and Convolutional Neural Networks (CNNs) differ significantly due to their unique architectures and methods of spatial information processing.</a:t>
            </a:r>
          </a:p>
          <a:p>
            <a:pPr>
              <a:lnSpc>
                <a:spcPct val="100000"/>
              </a:lnSpc>
            </a:pPr>
            <a:endParaRPr lang="en-US" sz="1050" spc="-1" dirty="0">
              <a:solidFill>
                <a:srgbClr val="000000"/>
              </a:solidFill>
              <a:latin typeface="Arial"/>
              <a:ea typeface="Arial"/>
            </a:endParaRPr>
          </a:p>
          <a:p>
            <a:pPr>
              <a:lnSpc>
                <a:spcPct val="100000"/>
              </a:lnSpc>
            </a:pPr>
            <a:r>
              <a:rPr lang="en-US" sz="1050" b="0" strike="noStrike" spc="-1" dirty="0">
                <a:solidFill>
                  <a:srgbClr val="000000"/>
                </a:solidFill>
                <a:latin typeface="Arial"/>
                <a:ea typeface="Arial"/>
              </a:rPr>
              <a:t>CNNs are built around convolutional layers that focus on extracting localized patterns and hierarchically building up from low-level to high-level features. Early layers capture edges and textures, while deeper layers assemble these into increasingly complex shapes and objects. This hierarchical structure, optimized for spatial locality, is effective for capturing fine-grained details but may struggle with long-range dependencies unless layers are stacked deeply.</a:t>
            </a:r>
          </a:p>
          <a:p>
            <a:pPr>
              <a:lnSpc>
                <a:spcPct val="100000"/>
              </a:lnSpc>
            </a:pPr>
            <a:r>
              <a:rPr lang="en-US" sz="1050" b="0" strike="noStrike" spc="-1" dirty="0">
                <a:solidFill>
                  <a:srgbClr val="000000"/>
                </a:solidFill>
                <a:latin typeface="Arial"/>
                <a:ea typeface="Arial"/>
              </a:rPr>
              <a:t>In contrast,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rely on self-attention, enabling them to process global information across the image from the start. In a </a:t>
            </a:r>
            <a:r>
              <a:rPr lang="en-US" sz="1050" b="0" strike="noStrike" spc="-1" dirty="0" err="1">
                <a:solidFill>
                  <a:srgbClr val="000000"/>
                </a:solidFill>
                <a:latin typeface="Arial"/>
                <a:ea typeface="Arial"/>
              </a:rPr>
              <a:t>ViT</a:t>
            </a:r>
            <a:r>
              <a:rPr lang="en-US" sz="1050" b="0" strike="noStrike" spc="-1" dirty="0">
                <a:solidFill>
                  <a:srgbClr val="000000"/>
                </a:solidFill>
                <a:latin typeface="Arial"/>
                <a:ea typeface="Arial"/>
              </a:rPr>
              <a:t>, the input image is split into patches, and the transformer layers apply attention across these patches, capturing relationships between distant regions early in the network. This global approach allows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to integrate broader contextual information and can be especially powerful for tasks where understanding the spatial arrangement across an entire image is essential. However,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generally require larger datasets for effective training, as they lack the built-in spatial biases of CNNs.</a:t>
            </a:r>
          </a:p>
          <a:p>
            <a:pPr>
              <a:lnSpc>
                <a:spcPct val="100000"/>
              </a:lnSpc>
            </a:pPr>
            <a:r>
              <a:rPr lang="en-US" sz="1050" b="0" strike="noStrike" spc="-1" dirty="0">
                <a:solidFill>
                  <a:srgbClr val="000000"/>
                </a:solidFill>
                <a:latin typeface="Arial"/>
                <a:ea typeface="Arial"/>
              </a:rPr>
              <a:t>Architecturally, CNNs use convolution and pooling to progressively reduce spatial dimensions and expand the receptive field in a structured manner, while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use multi-head self-attention without any specific inductive bias towards spatial locality. This makes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more flexible but computationally heavier, as they attend to all pairs of patches in each layer. Hence the need for more training data.</a:t>
            </a:r>
          </a:p>
          <a:p>
            <a:pPr>
              <a:lnSpc>
                <a:spcPct val="100000"/>
              </a:lnSpc>
            </a:pPr>
            <a:r>
              <a:rPr lang="en-US" sz="1050" b="0" strike="noStrike" spc="-1" dirty="0">
                <a:solidFill>
                  <a:srgbClr val="000000"/>
                </a:solidFill>
                <a:latin typeface="Arial"/>
                <a:ea typeface="Arial"/>
              </a:rPr>
              <a:t>In training, CNNs tend to generalize well even with smaller datasets due to their spatial bias and translation invariance.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by contrast, require extensive data or data augmentation to generalize as they learn spatial relationships from scratch. This difference reflects each model’s approach: CNNs are inductively biased to detect localized patterns, whereas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with self-attention, dynamically model global relationships across the image, making them adaptable but data-intensive.</a:t>
            </a:r>
          </a:p>
          <a:p>
            <a:pPr>
              <a:lnSpc>
                <a:spcPct val="100000"/>
              </a:lnSpc>
            </a:pPr>
            <a:endParaRPr lang="en-US" sz="1050" spc="-1" dirty="0">
              <a:solidFill>
                <a:srgbClr val="000000"/>
              </a:solidFill>
              <a:latin typeface="Arial"/>
              <a:ea typeface="Arial"/>
            </a:endParaRPr>
          </a:p>
          <a:p>
            <a:pPr>
              <a:lnSpc>
                <a:spcPct val="100000"/>
              </a:lnSpc>
            </a:pPr>
            <a:r>
              <a:rPr lang="en-US" sz="1050" spc="-1" dirty="0">
                <a:solidFill>
                  <a:srgbClr val="000000"/>
                </a:solidFill>
                <a:latin typeface="Arial"/>
                <a:ea typeface="Arial"/>
              </a:rPr>
              <a:t>The fact that these two architectures have different strengths and weakness is a net positive as we can use an amalgamation of the two to solve different machine learning tasks based on what the solution calls for.</a:t>
            </a:r>
            <a:endParaRPr lang="en-US" sz="1050" b="0" strike="noStrike" spc="-1" dirty="0">
              <a:solidFill>
                <a:srgbClr val="000000"/>
              </a:solidFill>
              <a:latin typeface="Arial"/>
              <a:ea typeface="Arial"/>
            </a:endParaRPr>
          </a:p>
        </p:txBody>
      </p:sp>
    </p:spTree>
    <p:extLst>
      <p:ext uri="{BB962C8B-B14F-4D97-AF65-F5344CB8AC3E}">
        <p14:creationId xmlns:p14="http://schemas.microsoft.com/office/powerpoint/2010/main" val="379433118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Seq2Seq Results – Default configuration</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954088"/>
            <a:ext cx="8001856" cy="1914627"/>
            <a:chOff x="390418" y="1036280"/>
            <a:chExt cx="7575480" cy="1914627"/>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237115" cy="1606850"/>
            </a:xfrm>
            <a:prstGeom prst="rect">
              <a:avLst/>
            </a:prstGeom>
            <a:noFill/>
          </p:spPr>
          <p:txBody>
            <a:bodyPr wrap="square" rtlCol="0">
              <a:spAutoFit/>
            </a:bodyPr>
            <a:lstStyle/>
            <a:p>
              <a:pPr algn="ctr">
                <a:lnSpc>
                  <a:spcPts val="2400"/>
                </a:lnSpc>
              </a:pPr>
              <a:r>
                <a:rPr lang="en-US" dirty="0">
                  <a:solidFill>
                    <a:srgbClr val="0070C0"/>
                  </a:solidFill>
                </a:rPr>
                <a:t>RNN</a:t>
              </a:r>
            </a:p>
            <a:p>
              <a:pPr>
                <a:lnSpc>
                  <a:spcPts val="2400"/>
                </a:lnSpc>
              </a:pPr>
              <a:r>
                <a:rPr lang="en-US" dirty="0"/>
                <a:t>Training Loss: 4.2824</a:t>
              </a:r>
            </a:p>
            <a:p>
              <a:pPr>
                <a:lnSpc>
                  <a:spcPts val="2400"/>
                </a:lnSpc>
              </a:pPr>
              <a:r>
                <a:rPr lang="en-US" dirty="0"/>
                <a:t>Training Perplexity: 72.4149</a:t>
              </a:r>
            </a:p>
            <a:p>
              <a:pPr>
                <a:lnSpc>
                  <a:spcPts val="2400"/>
                </a:lnSpc>
              </a:pPr>
              <a:r>
                <a:rPr lang="en-US" dirty="0"/>
                <a:t>Validation Loss: 4.3507</a:t>
              </a:r>
            </a:p>
            <a:p>
              <a:pPr>
                <a:lnSpc>
                  <a:spcPts val="2400"/>
                </a:lnSpc>
              </a:pPr>
              <a:r>
                <a:rPr lang="en-US" dirty="0"/>
                <a:t>Validation Perplexity: 77.5293</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914627"/>
            </a:xfrm>
            <a:prstGeom prst="rect">
              <a:avLst/>
            </a:prstGeom>
            <a:noFill/>
          </p:spPr>
          <p:txBody>
            <a:bodyPr wrap="square" rtlCol="0">
              <a:spAutoFit/>
            </a:bodyPr>
            <a:lstStyle/>
            <a:p>
              <a:pPr algn="ctr">
                <a:lnSpc>
                  <a:spcPts val="2400"/>
                </a:lnSpc>
              </a:pPr>
              <a:r>
                <a:rPr lang="en-US" dirty="0">
                  <a:solidFill>
                    <a:srgbClr val="0070C0"/>
                  </a:solidFill>
                </a:rPr>
                <a:t>LSTM</a:t>
              </a:r>
            </a:p>
            <a:p>
              <a:pPr>
                <a:lnSpc>
                  <a:spcPts val="2400"/>
                </a:lnSpc>
              </a:pPr>
              <a:r>
                <a:rPr lang="en-US" dirty="0"/>
                <a:t>Training Loss: 3.0209</a:t>
              </a:r>
            </a:p>
            <a:p>
              <a:pPr>
                <a:lnSpc>
                  <a:spcPts val="2400"/>
                </a:lnSpc>
              </a:pPr>
              <a:r>
                <a:rPr lang="en-US" dirty="0"/>
                <a:t>Training Perplexity: 20.5091</a:t>
              </a:r>
            </a:p>
            <a:p>
              <a:pPr>
                <a:lnSpc>
                  <a:spcPts val="2400"/>
                </a:lnSpc>
              </a:pPr>
              <a:r>
                <a:rPr lang="en-US" dirty="0"/>
                <a:t>Validation Loss: 3.1772</a:t>
              </a:r>
            </a:p>
            <a:p>
              <a:pPr>
                <a:lnSpc>
                  <a:spcPts val="2400"/>
                </a:lnSpc>
              </a:pPr>
              <a:r>
                <a:rPr lang="en-US" dirty="0"/>
                <a:t>Validation Perplexity: 23.9794</a:t>
              </a:r>
            </a:p>
          </p:txBody>
        </p:sp>
      </p:grpSp>
      <p:grpSp>
        <p:nvGrpSpPr>
          <p:cNvPr id="20" name="Group 19">
            <a:extLst>
              <a:ext uri="{FF2B5EF4-FFF2-40B4-BE49-F238E27FC236}">
                <a16:creationId xmlns:a16="http://schemas.microsoft.com/office/drawing/2014/main" id="{42277F97-0B46-55B9-1978-53A8700943CA}"/>
              </a:ext>
            </a:extLst>
          </p:cNvPr>
          <p:cNvGrpSpPr/>
          <p:nvPr/>
        </p:nvGrpSpPr>
        <p:grpSpPr>
          <a:xfrm>
            <a:off x="380143" y="3058578"/>
            <a:ext cx="7916691" cy="1606850"/>
            <a:chOff x="390418" y="1036280"/>
            <a:chExt cx="7575480" cy="1606850"/>
          </a:xfrm>
        </p:grpSpPr>
        <p:sp>
          <p:nvSpPr>
            <p:cNvPr id="21" name="TextBox 20">
              <a:extLst>
                <a:ext uri="{FF2B5EF4-FFF2-40B4-BE49-F238E27FC236}">
                  <a16:creationId xmlns:a16="http://schemas.microsoft.com/office/drawing/2014/main" id="{8FD89530-4810-B9EA-289E-1950DB5618C1}"/>
                </a:ext>
              </a:extLst>
            </p:cNvPr>
            <p:cNvSpPr txBox="1"/>
            <p:nvPr/>
          </p:nvSpPr>
          <p:spPr>
            <a:xfrm>
              <a:off x="390418" y="1036280"/>
              <a:ext cx="3243838" cy="1606850"/>
            </a:xfrm>
            <a:prstGeom prst="rect">
              <a:avLst/>
            </a:prstGeom>
            <a:noFill/>
          </p:spPr>
          <p:txBody>
            <a:bodyPr wrap="square" rtlCol="0">
              <a:spAutoFit/>
            </a:bodyPr>
            <a:lstStyle/>
            <a:p>
              <a:pPr algn="ctr">
                <a:lnSpc>
                  <a:spcPts val="2400"/>
                </a:lnSpc>
              </a:pPr>
              <a:r>
                <a:rPr lang="en-US" dirty="0">
                  <a:solidFill>
                    <a:srgbClr val="0070C0"/>
                  </a:solidFill>
                </a:rPr>
                <a:t>RNN-with-Attention</a:t>
              </a:r>
            </a:p>
            <a:p>
              <a:pPr>
                <a:lnSpc>
                  <a:spcPts val="2400"/>
                </a:lnSpc>
              </a:pPr>
              <a:r>
                <a:rPr lang="en-US" dirty="0"/>
                <a:t>Training Loss: 3.1348</a:t>
              </a:r>
            </a:p>
            <a:p>
              <a:pPr>
                <a:lnSpc>
                  <a:spcPts val="2400"/>
                </a:lnSpc>
              </a:pPr>
              <a:r>
                <a:rPr lang="en-US" dirty="0"/>
                <a:t>Training Perplexity: 22.9838</a:t>
              </a:r>
            </a:p>
            <a:p>
              <a:pPr>
                <a:lnSpc>
                  <a:spcPts val="2400"/>
                </a:lnSpc>
              </a:pPr>
              <a:r>
                <a:rPr lang="en-US" dirty="0"/>
                <a:t>Validation Loss: 3.2645</a:t>
              </a:r>
            </a:p>
            <a:p>
              <a:pPr>
                <a:lnSpc>
                  <a:spcPts val="2400"/>
                </a:lnSpc>
              </a:pPr>
              <a:r>
                <a:rPr lang="en-US" dirty="0"/>
                <a:t>Validation Perplexity: 26.1675</a:t>
              </a:r>
            </a:p>
          </p:txBody>
        </p:sp>
        <p:sp>
          <p:nvSpPr>
            <p:cNvPr id="22" name="TextBox 21">
              <a:extLst>
                <a:ext uri="{FF2B5EF4-FFF2-40B4-BE49-F238E27FC236}">
                  <a16:creationId xmlns:a16="http://schemas.microsoft.com/office/drawing/2014/main" id="{01B11F87-184B-166C-A8AD-A2C6A9A8678A}"/>
                </a:ext>
              </a:extLst>
            </p:cNvPr>
            <p:cNvSpPr txBox="1"/>
            <p:nvPr/>
          </p:nvSpPr>
          <p:spPr>
            <a:xfrm>
              <a:off x="4893925" y="1036280"/>
              <a:ext cx="3071973" cy="1606850"/>
            </a:xfrm>
            <a:prstGeom prst="rect">
              <a:avLst/>
            </a:prstGeom>
            <a:noFill/>
          </p:spPr>
          <p:txBody>
            <a:bodyPr wrap="square" rtlCol="0">
              <a:spAutoFit/>
            </a:bodyPr>
            <a:lstStyle/>
            <a:p>
              <a:pPr algn="ctr">
                <a:lnSpc>
                  <a:spcPts val="2400"/>
                </a:lnSpc>
              </a:pPr>
              <a:r>
                <a:rPr lang="en-US" dirty="0">
                  <a:solidFill>
                    <a:srgbClr val="0070C0"/>
                  </a:solidFill>
                </a:rPr>
                <a:t>LSTM-with-Attention</a:t>
              </a:r>
            </a:p>
            <a:p>
              <a:pPr>
                <a:lnSpc>
                  <a:spcPts val="2400"/>
                </a:lnSpc>
              </a:pPr>
              <a:r>
                <a:rPr lang="en-US" dirty="0"/>
                <a:t>Training Loss: 3.0325</a:t>
              </a:r>
            </a:p>
            <a:p>
              <a:pPr>
                <a:lnSpc>
                  <a:spcPts val="2400"/>
                </a:lnSpc>
              </a:pPr>
              <a:r>
                <a:rPr lang="en-US" dirty="0"/>
                <a:t>Training Perplexity: 20.7501</a:t>
              </a:r>
            </a:p>
            <a:p>
              <a:pPr>
                <a:lnSpc>
                  <a:spcPts val="2400"/>
                </a:lnSpc>
              </a:pPr>
              <a:r>
                <a:rPr lang="en-US" dirty="0"/>
                <a:t>Validation Loss: 3.1941</a:t>
              </a:r>
            </a:p>
            <a:p>
              <a:pPr>
                <a:lnSpc>
                  <a:spcPts val="2400"/>
                </a:lnSpc>
              </a:pPr>
              <a:r>
                <a:rPr lang="en-US" dirty="0"/>
                <a:t>Validation Perplexity: 24.3877</a:t>
              </a:r>
            </a:p>
          </p:txBody>
        </p:sp>
      </p:grpSp>
    </p:spTree>
    <p:extLst>
      <p:ext uri="{BB962C8B-B14F-4D97-AF65-F5344CB8AC3E}">
        <p14:creationId xmlns:p14="http://schemas.microsoft.com/office/powerpoint/2010/main" val="891236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0F02F-F2FB-9317-FB90-06888A1EDD2D}"/>
            </a:ext>
          </a:extLst>
        </p:cNvPr>
        <p:cNvGrpSpPr/>
        <p:nvPr/>
      </p:nvGrpSpPr>
      <p:grpSpPr>
        <a:xfrm>
          <a:off x="0" y="0"/>
          <a:ext cx="0" cy="0"/>
          <a:chOff x="0" y="0"/>
          <a:chExt cx="0" cy="0"/>
        </a:xfrm>
      </p:grpSpPr>
      <p:sp>
        <p:nvSpPr>
          <p:cNvPr id="143" name="CustomShape 1">
            <a:extLst>
              <a:ext uri="{FF2B5EF4-FFF2-40B4-BE49-F238E27FC236}">
                <a16:creationId xmlns:a16="http://schemas.microsoft.com/office/drawing/2014/main" id="{70A397ED-8B07-1164-F133-6AADAAA17879}"/>
              </a:ext>
            </a:extLst>
          </p:cNvPr>
          <p:cNvSpPr/>
          <p:nvPr/>
        </p:nvSpPr>
        <p:spPr>
          <a:xfrm>
            <a:off x="311760" y="1152360"/>
            <a:ext cx="8518680" cy="3414600"/>
          </a:xfrm>
          <a:prstGeom prst="rect">
            <a:avLst/>
          </a:prstGeom>
          <a:noFill/>
          <a:ln>
            <a:noFill/>
          </a:ln>
        </p:spPr>
        <p:style>
          <a:lnRef idx="0">
            <a:scrgbClr r="0" g="0" b="0"/>
          </a:lnRef>
          <a:fillRef idx="0">
            <a:scrgbClr r="0" g="0" b="0"/>
          </a:fillRef>
          <a:effectRef idx="0">
            <a:scrgbClr r="0" g="0" b="0"/>
          </a:effectRef>
          <a:fontRef idx="minor"/>
        </p:style>
        <p:txBody>
          <a:bodyPr/>
          <a:lstStyle/>
          <a:p>
            <a:endParaRPr lang="en-US"/>
          </a:p>
        </p:txBody>
      </p:sp>
      <p:sp>
        <p:nvSpPr>
          <p:cNvPr id="144" name="CustomShape 2">
            <a:extLst>
              <a:ext uri="{FF2B5EF4-FFF2-40B4-BE49-F238E27FC236}">
                <a16:creationId xmlns:a16="http://schemas.microsoft.com/office/drawing/2014/main" id="{909928CB-CA27-5CA5-3C42-5D57F3B75A55}"/>
              </a:ext>
            </a:extLst>
          </p:cNvPr>
          <p:cNvSpPr/>
          <p:nvPr/>
        </p:nvSpPr>
        <p:spPr>
          <a:xfrm>
            <a:off x="312120" y="571039"/>
            <a:ext cx="7277400"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endParaRPr lang="en-US" sz="1800" b="0" strike="noStrike" spc="-1" dirty="0">
              <a:latin typeface="Arial"/>
            </a:endParaRPr>
          </a:p>
        </p:txBody>
      </p:sp>
      <p:sp>
        <p:nvSpPr>
          <p:cNvPr id="145" name="CustomShape 3">
            <a:extLst>
              <a:ext uri="{FF2B5EF4-FFF2-40B4-BE49-F238E27FC236}">
                <a16:creationId xmlns:a16="http://schemas.microsoft.com/office/drawing/2014/main" id="{E667040D-7F4D-20D3-4A59-021423ED7ECB}"/>
              </a:ext>
            </a:extLst>
          </p:cNvPr>
          <p:cNvSpPr/>
          <p:nvPr/>
        </p:nvSpPr>
        <p:spPr>
          <a:xfrm>
            <a:off x="312120" y="18137"/>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pc="-1" dirty="0">
                <a:solidFill>
                  <a:srgbClr val="0070C0"/>
                </a:solidFill>
                <a:latin typeface="Arial"/>
                <a:ea typeface="Arial"/>
              </a:rPr>
              <a:t>Paper discussion (continued)</a:t>
            </a:r>
            <a:endParaRPr lang="en-US" sz="2000" b="1" strike="noStrike" spc="-1" dirty="0">
              <a:solidFill>
                <a:srgbClr val="0070C0"/>
              </a:solidFill>
              <a:latin typeface="Arial"/>
              <a:ea typeface="Arial"/>
            </a:endParaRPr>
          </a:p>
        </p:txBody>
      </p:sp>
      <p:sp>
        <p:nvSpPr>
          <p:cNvPr id="3" name="TextBox 2">
            <a:extLst>
              <a:ext uri="{FF2B5EF4-FFF2-40B4-BE49-F238E27FC236}">
                <a16:creationId xmlns:a16="http://schemas.microsoft.com/office/drawing/2014/main" id="{558375BB-191F-8CAF-3C45-06EDB2420305}"/>
              </a:ext>
            </a:extLst>
          </p:cNvPr>
          <p:cNvSpPr txBox="1"/>
          <p:nvPr/>
        </p:nvSpPr>
        <p:spPr>
          <a:xfrm>
            <a:off x="311759" y="512635"/>
            <a:ext cx="8517959" cy="3716402"/>
          </a:xfrm>
          <a:prstGeom prst="rect">
            <a:avLst/>
          </a:prstGeom>
          <a:noFill/>
        </p:spPr>
        <p:txBody>
          <a:bodyPr wrap="square">
            <a:spAutoFit/>
          </a:bodyPr>
          <a:lstStyle/>
          <a:p>
            <a:pPr>
              <a:lnSpc>
                <a:spcPct val="100000"/>
              </a:lnSpc>
            </a:pPr>
            <a:r>
              <a:rPr lang="en-US" sz="1200" spc="-1" dirty="0">
                <a:solidFill>
                  <a:srgbClr val="000000"/>
                </a:solidFill>
                <a:latin typeface="Arial"/>
                <a:ea typeface="Arial"/>
              </a:rPr>
              <a:t>Additional Questions:</a:t>
            </a:r>
            <a:endParaRPr lang="en-US" sz="1200" b="0" strike="noStrike" spc="-1" dirty="0">
              <a:solidFill>
                <a:srgbClr val="000000"/>
              </a:solidFill>
              <a:latin typeface="Arial"/>
              <a:ea typeface="Arial"/>
            </a:endParaRPr>
          </a:p>
          <a:p>
            <a:pPr>
              <a:lnSpc>
                <a:spcPct val="100000"/>
              </a:lnSpc>
            </a:pPr>
            <a:r>
              <a:rPr lang="en-US" sz="1200" spc="-1" dirty="0">
                <a:solidFill>
                  <a:srgbClr val="000000"/>
                </a:solidFill>
                <a:latin typeface="Arial"/>
                <a:ea typeface="Arial"/>
              </a:rPr>
              <a:t>What is meant by spatial localization? And why might we consider the use of </a:t>
            </a:r>
            <a:r>
              <a:rPr lang="en-US" sz="1200" spc="-1" dirty="0" err="1">
                <a:solidFill>
                  <a:srgbClr val="000000"/>
                </a:solidFill>
                <a:latin typeface="Arial"/>
                <a:ea typeface="Arial"/>
              </a:rPr>
              <a:t>ViTs</a:t>
            </a:r>
            <a:r>
              <a:rPr lang="en-US" sz="1200" spc="-1" dirty="0">
                <a:solidFill>
                  <a:srgbClr val="000000"/>
                </a:solidFill>
                <a:latin typeface="Arial"/>
                <a:ea typeface="Arial"/>
              </a:rPr>
              <a:t> better for object detection?</a:t>
            </a:r>
          </a:p>
          <a:p>
            <a:pPr>
              <a:lnSpc>
                <a:spcPct val="100000"/>
              </a:lnSpc>
            </a:pPr>
            <a:endParaRPr lang="en-US" sz="1200" b="0" strike="noStrike" spc="-1" dirty="0">
              <a:solidFill>
                <a:srgbClr val="000000"/>
              </a:solidFill>
              <a:latin typeface="Arial"/>
              <a:ea typeface="Arial"/>
            </a:endParaRPr>
          </a:p>
          <a:p>
            <a:pPr>
              <a:lnSpc>
                <a:spcPct val="100000"/>
              </a:lnSpc>
            </a:pPr>
            <a:r>
              <a:rPr lang="en-US" sz="1050" b="0" strike="noStrike" spc="-1" dirty="0">
                <a:solidFill>
                  <a:srgbClr val="000000"/>
                </a:solidFill>
                <a:latin typeface="Arial"/>
                <a:ea typeface="Arial"/>
              </a:rPr>
              <a:t>In the context of image recognition models, spatial localization refers to a model’s ability to recognize and maintain the relative positions of objects or patterns within an image. For CNNs, this is achieved through the use of convolutional filters that progressively focus on localized regions, capturing patterns in a structured way, from small details in early layers to more complex spatial hierarchies in deeper layers. This spatial bias allows CNNs to identify and differentiate objects based on their relative positions, which has been foundational in tasks like image classification and detection.</a:t>
            </a:r>
          </a:p>
          <a:p>
            <a:pPr>
              <a:lnSpc>
                <a:spcPct val="100000"/>
              </a:lnSpc>
            </a:pPr>
            <a:endParaRPr lang="en-US" sz="1050" b="0" strike="noStrike" spc="-1" dirty="0">
              <a:solidFill>
                <a:srgbClr val="000000"/>
              </a:solidFill>
              <a:latin typeface="Arial"/>
              <a:ea typeface="Arial"/>
            </a:endParaRPr>
          </a:p>
          <a:p>
            <a:pPr>
              <a:lnSpc>
                <a:spcPct val="100000"/>
              </a:lnSpc>
            </a:pPr>
            <a:r>
              <a:rPr lang="en-US" sz="1050" b="0" strike="noStrike" spc="-1" dirty="0">
                <a:solidFill>
                  <a:srgbClr val="000000"/>
                </a:solidFill>
                <a:latin typeface="Arial"/>
                <a:ea typeface="Arial"/>
              </a:rPr>
              <a:t>Vision Transformers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on the other hand, approach spatial localization differently. Instead of relying on localized filters,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use self-attention mechanisms that can attend to all parts of the image simultaneously. This means that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can capture relationships between widely separated parts of an image from the outset, enabling them to understand the overall spatial context rather than just local details. This global attention allows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to consider an object as a whole rather than as a series of progressively combined features, potentially making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more suited to identifying objects that might otherwise be challenging to localize based on smaller, localized filters.</a:t>
            </a:r>
          </a:p>
          <a:p>
            <a:pPr>
              <a:lnSpc>
                <a:spcPct val="100000"/>
              </a:lnSpc>
            </a:pPr>
            <a:endParaRPr lang="en-US" sz="1050" spc="-1" dirty="0">
              <a:solidFill>
                <a:srgbClr val="000000"/>
              </a:solidFill>
              <a:latin typeface="Arial"/>
              <a:ea typeface="Arial"/>
            </a:endParaRPr>
          </a:p>
          <a:p>
            <a:pPr>
              <a:lnSpc>
                <a:spcPct val="100000"/>
              </a:lnSpc>
            </a:pPr>
            <a:r>
              <a:rPr lang="en-US" sz="1050" b="0" strike="noStrike" spc="-1" dirty="0">
                <a:solidFill>
                  <a:srgbClr val="000000"/>
                </a:solidFill>
                <a:latin typeface="Arial"/>
                <a:ea typeface="Arial"/>
              </a:rPr>
              <a:t>For object detection,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may be preferable because their self-attention mechanism enables them to understand and relate parts of an object regardless of distance or spatial separation. This makes them adept at handling complex scenes with multiple overlapping objects or objects appearing at varying scales. The ability to incorporate context from across the entire image allows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to perform well in scenarios where recognizing an object requires understanding its relationship to distant elements. This could lead to more robust object detection in cases where objects might be partially obscured or spaced irregularly, providing an edge over CNNs in such tasks. </a:t>
            </a:r>
            <a:r>
              <a:rPr lang="en-US" sz="1050" b="0" strike="noStrike" spc="-1" dirty="0" err="1">
                <a:solidFill>
                  <a:srgbClr val="000000"/>
                </a:solidFill>
                <a:latin typeface="Arial"/>
                <a:ea typeface="Arial"/>
              </a:rPr>
              <a:t>ViTs</a:t>
            </a:r>
            <a:r>
              <a:rPr lang="en-US" sz="1050" b="0" strike="noStrike" spc="-1" dirty="0">
                <a:solidFill>
                  <a:srgbClr val="000000"/>
                </a:solidFill>
                <a:latin typeface="Arial"/>
                <a:ea typeface="Arial"/>
              </a:rPr>
              <a:t> are simply better equipped than CNNs to take into account the complete context of the image and thus more accurately identify and detect objects </a:t>
            </a:r>
            <a:r>
              <a:rPr lang="en-US" sz="1050" b="0" strike="noStrike" spc="-1">
                <a:solidFill>
                  <a:srgbClr val="000000"/>
                </a:solidFill>
                <a:latin typeface="Arial"/>
                <a:ea typeface="Arial"/>
              </a:rPr>
              <a:t>when that </a:t>
            </a:r>
            <a:r>
              <a:rPr lang="en-US" sz="1050" b="0" strike="noStrike" spc="-1" dirty="0">
                <a:solidFill>
                  <a:srgbClr val="000000"/>
                </a:solidFill>
                <a:latin typeface="Arial"/>
                <a:ea typeface="Arial"/>
              </a:rPr>
              <a:t>adjoining context </a:t>
            </a:r>
            <a:r>
              <a:rPr lang="en-US" sz="1050" b="0" strike="noStrike" spc="-1">
                <a:solidFill>
                  <a:srgbClr val="000000"/>
                </a:solidFill>
                <a:latin typeface="Arial"/>
                <a:ea typeface="Arial"/>
              </a:rPr>
              <a:t>is relevant.</a:t>
            </a:r>
            <a:endParaRPr lang="en-US" sz="1050" b="0" strike="noStrike" spc="-1" dirty="0">
              <a:solidFill>
                <a:srgbClr val="000000"/>
              </a:solidFill>
              <a:latin typeface="Arial"/>
              <a:ea typeface="Arial"/>
            </a:endParaRPr>
          </a:p>
        </p:txBody>
      </p:sp>
    </p:spTree>
    <p:extLst>
      <p:ext uri="{BB962C8B-B14F-4D97-AF65-F5344CB8AC3E}">
        <p14:creationId xmlns:p14="http://schemas.microsoft.com/office/powerpoint/2010/main" val="189382524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312120" y="18138"/>
            <a:ext cx="8517960"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LSTM) </a:t>
            </a:r>
            <a:endParaRPr lang="en-US" sz="2000" b="1" strike="noStrike" spc="-1" dirty="0">
              <a:solidFill>
                <a:srgbClr val="0070C0"/>
              </a:solidFill>
              <a:latin typeface="Arial"/>
            </a:endParaRPr>
          </a:p>
        </p:txBody>
      </p:sp>
      <p:sp>
        <p:nvSpPr>
          <p:cNvPr id="123" name="CustomShape 2"/>
          <p:cNvSpPr/>
          <p:nvPr/>
        </p:nvSpPr>
        <p:spPr>
          <a:xfrm>
            <a:off x="344159" y="482204"/>
            <a:ext cx="8665369" cy="43183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RNN result to your LSTM result and explain why they differ.</a:t>
            </a:r>
          </a:p>
          <a:p>
            <a:pPr>
              <a:lnSpc>
                <a:spcPct val="100000"/>
              </a:lnSpc>
            </a:pPr>
            <a:endParaRPr lang="en-US" sz="1200" spc="-1" dirty="0">
              <a:solidFill>
                <a:srgbClr val="595959"/>
              </a:solidFill>
              <a:latin typeface="Arial"/>
            </a:endParaRPr>
          </a:p>
          <a:p>
            <a:pPr>
              <a:lnSpc>
                <a:spcPct val="100000"/>
              </a:lnSpc>
            </a:pPr>
            <a:r>
              <a:rPr lang="en-US" sz="1200" dirty="0"/>
              <a:t>The LSTM model achieved significantly lower training and validation losses and perplexities compared to the RNN.</a:t>
            </a:r>
            <a:br>
              <a:rPr lang="en-US" sz="1200" dirty="0"/>
            </a:br>
            <a:br>
              <a:rPr lang="en-US" sz="1200" dirty="0"/>
            </a:br>
            <a:r>
              <a:rPr lang="en-US" sz="1200" dirty="0"/>
              <a:t>LSTMs are designed to handle long-term dependencies more effectively than standard RNNs. The primary reason for this difference lies in the way LSTMs manage the flow of information over time using gating mechanisms (input, forget, and output gates). These gates allow LSTMs to better control which information is remembered or forgotten, reducing the impact of vanishing gradients and allowing the network to capture more complex patterns in sequential data. In contrast, vanilla RNNs lack these gating mechanisms, making them more prone to issues with long sequences, particularly vanishing or exploding gradients, which can hinder learning. This is especially problematic in language models where dependencies between words can span long sequences. As a result, the LSTM can learn and retain information across longer time steps, leading to more accurate predictions and, therefore, lower loss and perplexity compared to the RNN. This makes LSTMs generally more effective for tasks involving sequences with complex dependencies, such as language modeling.</a:t>
            </a:r>
          </a:p>
          <a:p>
            <a:pPr>
              <a:lnSpc>
                <a:spcPct val="100000"/>
              </a:lnSpc>
            </a:pPr>
            <a:endParaRPr lang="en-US" sz="1200" b="0" strike="noStrike" spc="-1" dirty="0">
              <a:latin typeface="Arial"/>
            </a:endParaRPr>
          </a:p>
          <a:p>
            <a:pPr>
              <a:lnSpc>
                <a:spcPct val="100000"/>
              </a:lnSpc>
            </a:pPr>
            <a:r>
              <a:rPr lang="en-US" sz="1200" spc="-1" dirty="0">
                <a:latin typeface="Arial"/>
              </a:rPr>
              <a:t>Our LSTM outperformed our RNN across the board</a:t>
            </a:r>
            <a:endParaRPr lang="en-US" sz="12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(RNN vs RNN-with-Attention) </a:t>
            </a:r>
            <a:endParaRPr lang="en-US" sz="2000" b="1" strike="noStrike" spc="-1" dirty="0">
              <a:solidFill>
                <a:srgbClr val="0070C0"/>
              </a:solidFill>
              <a:latin typeface="Arial"/>
            </a:endParaRPr>
          </a:p>
        </p:txBody>
      </p:sp>
      <p:sp>
        <p:nvSpPr>
          <p:cNvPr id="123" name="CustomShape 2"/>
          <p:cNvSpPr/>
          <p:nvPr/>
        </p:nvSpPr>
        <p:spPr>
          <a:xfrm>
            <a:off x="344160" y="482203"/>
            <a:ext cx="8542404" cy="44490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Compare your RNN result to your RNN-with-Attention result and explain why they differ.</a:t>
            </a:r>
          </a:p>
          <a:p>
            <a:pPr>
              <a:lnSpc>
                <a:spcPct val="100000"/>
              </a:lnSpc>
            </a:pPr>
            <a:endParaRPr lang="en-US" sz="1200" spc="-1" dirty="0">
              <a:solidFill>
                <a:srgbClr val="595959"/>
              </a:solidFill>
              <a:latin typeface="Arial"/>
            </a:endParaRPr>
          </a:p>
          <a:p>
            <a:pPr>
              <a:lnSpc>
                <a:spcPct val="100000"/>
              </a:lnSpc>
            </a:pPr>
            <a:r>
              <a:rPr lang="en-US" sz="1200" b="0" strike="noStrike" spc="-1" dirty="0">
                <a:latin typeface="Arial"/>
              </a:rPr>
              <a:t>The comparison between our RNN and RNN-with-Attention results shows that adding attention improves performance, as evidenced by the lower training and validation losses and perplexities for the RNN with attention</a:t>
            </a:r>
            <a:br>
              <a:rPr lang="en-US" sz="1200" b="0" strike="noStrike" spc="-1" dirty="0">
                <a:latin typeface="Arial"/>
              </a:rPr>
            </a:br>
            <a:endParaRPr lang="en-US" sz="1200" b="0" strike="noStrike" spc="-1" dirty="0">
              <a:latin typeface="Arial"/>
            </a:endParaRPr>
          </a:p>
          <a:p>
            <a:pPr>
              <a:lnSpc>
                <a:spcPct val="100000"/>
              </a:lnSpc>
            </a:pPr>
            <a:r>
              <a:rPr lang="en-US" sz="1200" b="0" strike="noStrike" spc="-1" dirty="0">
                <a:latin typeface="Arial"/>
              </a:rPr>
              <a:t>The attention mechanism allows the model to focus selectively on specific parts of the input sequence when generating each output word. This selective focus helps the model capture relevant information from distant parts of the sequence more effectively, which is especially valuable in cases where long-term dependencies are important, such as language modeling. Without attention, a standard RNN relies entirely on the hidden state at each time step, which can lead to issues with capturing long-range dependencies due to the vanishing gradient problem. Attention mitigates this issue by providing a weighted combination of all hidden states across the sequence, making it easier to maintain relevant context over longer sequences. As a result, the RNN-with-Attention can learn more efficiently and make more accurate predictions, leading to lower perplexities and losses compared to the standard RNN. This improvement demonstrates the value of attention in enhancing the expressiveness and effectiveness of recurrent models.</a:t>
            </a:r>
          </a:p>
        </p:txBody>
      </p:sp>
    </p:spTree>
    <p:extLst>
      <p:ext uri="{BB962C8B-B14F-4D97-AF65-F5344CB8AC3E}">
        <p14:creationId xmlns:p14="http://schemas.microsoft.com/office/powerpoint/2010/main" val="1643795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Results – Best model</a:t>
            </a:r>
          </a:p>
        </p:txBody>
      </p:sp>
      <p:sp>
        <p:nvSpPr>
          <p:cNvPr id="6" name="TextBox 5">
            <a:extLst>
              <a:ext uri="{FF2B5EF4-FFF2-40B4-BE49-F238E27FC236}">
                <a16:creationId xmlns:a16="http://schemas.microsoft.com/office/drawing/2014/main" id="{9F74BA3E-6B97-3522-45B4-21C3C6858334}"/>
              </a:ext>
            </a:extLst>
          </p:cNvPr>
          <p:cNvSpPr txBox="1"/>
          <p:nvPr/>
        </p:nvSpPr>
        <p:spPr>
          <a:xfrm>
            <a:off x="375008" y="598917"/>
            <a:ext cx="7951683" cy="338554"/>
          </a:xfrm>
          <a:prstGeom prst="rect">
            <a:avLst/>
          </a:prstGeom>
          <a:noFill/>
        </p:spPr>
        <p:txBody>
          <a:bodyPr wrap="square" rtlCol="0">
            <a:spAutoFit/>
          </a:bodyPr>
          <a:lstStyle/>
          <a:p>
            <a:r>
              <a:rPr lang="en-US" sz="1600" dirty="0"/>
              <a:t>Your best model after hyper-parameter tuning</a:t>
            </a:r>
          </a:p>
        </p:txBody>
      </p:sp>
      <p:sp>
        <p:nvSpPr>
          <p:cNvPr id="12" name="TextBox 11">
            <a:extLst>
              <a:ext uri="{FF2B5EF4-FFF2-40B4-BE49-F238E27FC236}">
                <a16:creationId xmlns:a16="http://schemas.microsoft.com/office/drawing/2014/main" id="{67B8C98F-AEAC-8BC0-8E13-1C59FE48BF95}"/>
              </a:ext>
            </a:extLst>
          </p:cNvPr>
          <p:cNvSpPr txBox="1"/>
          <p:nvPr/>
        </p:nvSpPr>
        <p:spPr>
          <a:xfrm>
            <a:off x="380144" y="1067102"/>
            <a:ext cx="3336239" cy="1606850"/>
          </a:xfrm>
          <a:prstGeom prst="rect">
            <a:avLst/>
          </a:prstGeom>
          <a:noFill/>
        </p:spPr>
        <p:txBody>
          <a:bodyPr wrap="square" rtlCol="0">
            <a:spAutoFit/>
          </a:bodyPr>
          <a:lstStyle/>
          <a:p>
            <a:pPr algn="ctr">
              <a:lnSpc>
                <a:spcPts val="2400"/>
              </a:lnSpc>
            </a:pPr>
            <a:r>
              <a:rPr lang="en-US" dirty="0">
                <a:solidFill>
                  <a:srgbClr val="0070C0"/>
                </a:solidFill>
              </a:rPr>
              <a:t>Best model</a:t>
            </a:r>
          </a:p>
          <a:p>
            <a:pPr>
              <a:lnSpc>
                <a:spcPts val="2400"/>
              </a:lnSpc>
            </a:pPr>
            <a:r>
              <a:rPr lang="en-US" dirty="0"/>
              <a:t>Training Loss: 2.3803</a:t>
            </a:r>
          </a:p>
          <a:p>
            <a:pPr>
              <a:lnSpc>
                <a:spcPts val="2400"/>
              </a:lnSpc>
            </a:pPr>
            <a:r>
              <a:rPr lang="en-US" dirty="0"/>
              <a:t>Training Perplexity: 10.8082</a:t>
            </a:r>
          </a:p>
          <a:p>
            <a:pPr>
              <a:lnSpc>
                <a:spcPts val="2400"/>
              </a:lnSpc>
            </a:pPr>
            <a:r>
              <a:rPr lang="en-US" dirty="0"/>
              <a:t>Validation Loss: 3.0843</a:t>
            </a:r>
          </a:p>
          <a:p>
            <a:pPr>
              <a:lnSpc>
                <a:spcPts val="2400"/>
              </a:lnSpc>
            </a:pPr>
            <a:r>
              <a:rPr lang="en-US" dirty="0"/>
              <a:t>Validation Perplexity: 21.8530</a:t>
            </a:r>
          </a:p>
        </p:txBody>
      </p:sp>
      <p:sp>
        <p:nvSpPr>
          <p:cNvPr id="21" name="TextBox 20">
            <a:extLst>
              <a:ext uri="{FF2B5EF4-FFF2-40B4-BE49-F238E27FC236}">
                <a16:creationId xmlns:a16="http://schemas.microsoft.com/office/drawing/2014/main" id="{8FD89530-4810-B9EA-289E-1950DB5618C1}"/>
              </a:ext>
            </a:extLst>
          </p:cNvPr>
          <p:cNvSpPr txBox="1"/>
          <p:nvPr/>
        </p:nvSpPr>
        <p:spPr>
          <a:xfrm>
            <a:off x="375008" y="2803583"/>
            <a:ext cx="8024117" cy="683520"/>
          </a:xfrm>
          <a:prstGeom prst="rect">
            <a:avLst/>
          </a:prstGeom>
          <a:noFill/>
        </p:spPr>
        <p:txBody>
          <a:bodyPr wrap="square" rtlCol="0">
            <a:spAutoFit/>
          </a:bodyPr>
          <a:lstStyle/>
          <a:p>
            <a:pPr>
              <a:lnSpc>
                <a:spcPts val="2400"/>
              </a:lnSpc>
            </a:pPr>
            <a:r>
              <a:rPr lang="en-US" dirty="0"/>
              <a:t>List your best model hyper-parameter values including model type: </a:t>
            </a:r>
          </a:p>
          <a:p>
            <a:pPr>
              <a:lnSpc>
                <a:spcPts val="2400"/>
              </a:lnSpc>
            </a:pPr>
            <a:r>
              <a:rPr lang="en-US" dirty="0"/>
              <a:t> </a:t>
            </a:r>
          </a:p>
        </p:txBody>
      </p:sp>
      <p:sp>
        <p:nvSpPr>
          <p:cNvPr id="4" name="TextBox 3">
            <a:extLst>
              <a:ext uri="{FF2B5EF4-FFF2-40B4-BE49-F238E27FC236}">
                <a16:creationId xmlns:a16="http://schemas.microsoft.com/office/drawing/2014/main" id="{CAAE8389-2969-B8C4-974A-015E4D0A7DEE}"/>
              </a:ext>
            </a:extLst>
          </p:cNvPr>
          <p:cNvSpPr txBox="1"/>
          <p:nvPr/>
        </p:nvSpPr>
        <p:spPr>
          <a:xfrm>
            <a:off x="336112" y="3235285"/>
            <a:ext cx="3477949" cy="1908215"/>
          </a:xfrm>
          <a:prstGeom prst="rect">
            <a:avLst/>
          </a:prstGeom>
          <a:noFill/>
        </p:spPr>
        <p:txBody>
          <a:bodyPr wrap="square" rtlCol="0">
            <a:spAutoFit/>
          </a:bodyPr>
          <a:lstStyle/>
          <a:p>
            <a:pPr>
              <a:lnSpc>
                <a:spcPts val="2400"/>
              </a:lnSpc>
            </a:pPr>
            <a:r>
              <a:rPr lang="en-US" sz="1400" dirty="0" err="1"/>
              <a:t>encoder_emb_size</a:t>
            </a:r>
            <a:r>
              <a:rPr lang="en-US" sz="1400" dirty="0"/>
              <a:t> = 256</a:t>
            </a:r>
          </a:p>
          <a:p>
            <a:pPr>
              <a:lnSpc>
                <a:spcPts val="2400"/>
              </a:lnSpc>
            </a:pPr>
            <a:r>
              <a:rPr lang="en-US" sz="1400" dirty="0" err="1"/>
              <a:t>encoder_hidden_size</a:t>
            </a:r>
            <a:r>
              <a:rPr lang="en-US" sz="1400" dirty="0"/>
              <a:t> = 256</a:t>
            </a:r>
          </a:p>
          <a:p>
            <a:pPr>
              <a:lnSpc>
                <a:spcPts val="2400"/>
              </a:lnSpc>
            </a:pPr>
            <a:r>
              <a:rPr lang="en-US" sz="1400" dirty="0" err="1"/>
              <a:t>encoder_dropout</a:t>
            </a:r>
            <a:r>
              <a:rPr lang="en-US" sz="1400" dirty="0"/>
              <a:t> = 0.15</a:t>
            </a:r>
          </a:p>
          <a:p>
            <a:pPr>
              <a:lnSpc>
                <a:spcPts val="2400"/>
              </a:lnSpc>
            </a:pPr>
            <a:endParaRPr lang="en-US" sz="1400" dirty="0"/>
          </a:p>
          <a:p>
            <a:pPr>
              <a:lnSpc>
                <a:spcPts val="2400"/>
              </a:lnSpc>
            </a:pPr>
            <a:endParaRPr lang="en-US" sz="1400" dirty="0"/>
          </a:p>
          <a:p>
            <a:endParaRPr lang="en-US" sz="1400" dirty="0"/>
          </a:p>
        </p:txBody>
      </p:sp>
      <p:sp>
        <p:nvSpPr>
          <p:cNvPr id="7" name="TextBox 6">
            <a:extLst>
              <a:ext uri="{FF2B5EF4-FFF2-40B4-BE49-F238E27FC236}">
                <a16:creationId xmlns:a16="http://schemas.microsoft.com/office/drawing/2014/main" id="{CAB48F0D-EAF8-008B-3AED-70ECA64627C7}"/>
              </a:ext>
            </a:extLst>
          </p:cNvPr>
          <p:cNvSpPr txBox="1"/>
          <p:nvPr/>
        </p:nvSpPr>
        <p:spPr>
          <a:xfrm>
            <a:off x="2991394" y="3235285"/>
            <a:ext cx="3161211" cy="1299074"/>
          </a:xfrm>
          <a:prstGeom prst="rect">
            <a:avLst/>
          </a:prstGeom>
          <a:noFill/>
        </p:spPr>
        <p:txBody>
          <a:bodyPr wrap="square" rtlCol="0">
            <a:spAutoFit/>
          </a:bodyPr>
          <a:lstStyle/>
          <a:p>
            <a:pPr>
              <a:lnSpc>
                <a:spcPts val="2400"/>
              </a:lnSpc>
            </a:pPr>
            <a:r>
              <a:rPr lang="en-US" sz="1400" dirty="0" err="1"/>
              <a:t>decoder_emb_size</a:t>
            </a:r>
            <a:r>
              <a:rPr lang="en-US" sz="1400" dirty="0"/>
              <a:t> = 256</a:t>
            </a:r>
          </a:p>
          <a:p>
            <a:pPr>
              <a:lnSpc>
                <a:spcPts val="2400"/>
              </a:lnSpc>
            </a:pPr>
            <a:r>
              <a:rPr lang="en-US" sz="1400" dirty="0" err="1"/>
              <a:t>decoder_hidden_size</a:t>
            </a:r>
            <a:r>
              <a:rPr lang="en-US" sz="1400" dirty="0"/>
              <a:t> = 256</a:t>
            </a:r>
          </a:p>
          <a:p>
            <a:pPr>
              <a:lnSpc>
                <a:spcPts val="2400"/>
              </a:lnSpc>
            </a:pPr>
            <a:r>
              <a:rPr lang="en-US" sz="1400" dirty="0" err="1"/>
              <a:t>decoder_dropout</a:t>
            </a:r>
            <a:r>
              <a:rPr lang="en-US" sz="1400" dirty="0"/>
              <a:t> = 0.15</a:t>
            </a:r>
          </a:p>
          <a:p>
            <a:pPr>
              <a:lnSpc>
                <a:spcPts val="2400"/>
              </a:lnSpc>
            </a:pPr>
            <a:endParaRPr lang="en-US" sz="1400" dirty="0"/>
          </a:p>
        </p:txBody>
      </p:sp>
      <p:sp>
        <p:nvSpPr>
          <p:cNvPr id="8" name="TextBox 7">
            <a:extLst>
              <a:ext uri="{FF2B5EF4-FFF2-40B4-BE49-F238E27FC236}">
                <a16:creationId xmlns:a16="http://schemas.microsoft.com/office/drawing/2014/main" id="{D01D4AA7-327F-43AE-88A7-22154D7C9128}"/>
              </a:ext>
            </a:extLst>
          </p:cNvPr>
          <p:cNvSpPr txBox="1"/>
          <p:nvPr/>
        </p:nvSpPr>
        <p:spPr>
          <a:xfrm>
            <a:off x="5646676" y="3241816"/>
            <a:ext cx="3161211" cy="1846659"/>
          </a:xfrm>
          <a:prstGeom prst="rect">
            <a:avLst/>
          </a:prstGeom>
          <a:noFill/>
        </p:spPr>
        <p:txBody>
          <a:bodyPr wrap="square" rtlCol="0">
            <a:spAutoFit/>
          </a:bodyPr>
          <a:lstStyle/>
          <a:p>
            <a:pPr>
              <a:lnSpc>
                <a:spcPts val="2400"/>
              </a:lnSpc>
            </a:pPr>
            <a:r>
              <a:rPr lang="en-US" sz="1400" dirty="0" err="1"/>
              <a:t>learning_rate</a:t>
            </a:r>
            <a:r>
              <a:rPr lang="en-US" sz="1400" dirty="0"/>
              <a:t> = 1e-2</a:t>
            </a:r>
          </a:p>
          <a:p>
            <a:pPr>
              <a:lnSpc>
                <a:spcPts val="2400"/>
              </a:lnSpc>
            </a:pPr>
            <a:r>
              <a:rPr lang="en-US" sz="1400" dirty="0" err="1"/>
              <a:t>model_type</a:t>
            </a:r>
            <a:r>
              <a:rPr lang="en-US" sz="1400" dirty="0"/>
              <a:t> = "LSTM“</a:t>
            </a:r>
          </a:p>
          <a:p>
            <a:pPr>
              <a:lnSpc>
                <a:spcPts val="2400"/>
              </a:lnSpc>
            </a:pPr>
            <a:r>
              <a:rPr lang="en-US" sz="1400" dirty="0"/>
              <a:t>Attention = True</a:t>
            </a:r>
          </a:p>
          <a:p>
            <a:pPr>
              <a:lnSpc>
                <a:spcPts val="2400"/>
              </a:lnSpc>
            </a:pPr>
            <a:r>
              <a:rPr lang="en-US" sz="1400" dirty="0"/>
              <a:t>Epochs = 50</a:t>
            </a:r>
          </a:p>
          <a:p>
            <a:pPr>
              <a:lnSpc>
                <a:spcPts val="2400"/>
              </a:lnSpc>
            </a:pPr>
            <a:endParaRPr lang="en-US" sz="1400" dirty="0"/>
          </a:p>
          <a:p>
            <a:endParaRPr lang="en-US" sz="1400" dirty="0"/>
          </a:p>
        </p:txBody>
      </p:sp>
    </p:spTree>
    <p:extLst>
      <p:ext uri="{BB962C8B-B14F-4D97-AF65-F5344CB8AC3E}">
        <p14:creationId xmlns:p14="http://schemas.microsoft.com/office/powerpoint/2010/main" val="2272116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93160" y="-31102"/>
            <a:ext cx="8193280" cy="858600"/>
          </a:xfrm>
        </p:spPr>
        <p:txBody>
          <a:bodyPr/>
          <a:lstStyle/>
          <a:p>
            <a:r>
              <a:rPr lang="en-US" sz="2000" b="1" dirty="0">
                <a:solidFill>
                  <a:schemeClr val="accent1"/>
                </a:solidFill>
              </a:rPr>
              <a:t>Seq2Seq Best model Learning Curves (Perplexity)</a:t>
            </a:r>
          </a:p>
        </p:txBody>
      </p:sp>
      <p:pic>
        <p:nvPicPr>
          <p:cNvPr id="3" name="Picture 2" descr="A graph of a graph&#10;&#10;Description automatically generated with medium confidence">
            <a:extLst>
              <a:ext uri="{FF2B5EF4-FFF2-40B4-BE49-F238E27FC236}">
                <a16:creationId xmlns:a16="http://schemas.microsoft.com/office/drawing/2014/main" id="{16571E81-4FA8-273F-84C6-9AB666FCD3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2926" y="746212"/>
            <a:ext cx="5221234" cy="4160528"/>
          </a:xfrm>
          <a:prstGeom prst="rect">
            <a:avLst/>
          </a:prstGeom>
        </p:spPr>
      </p:pic>
    </p:spTree>
    <p:extLst>
      <p:ext uri="{BB962C8B-B14F-4D97-AF65-F5344CB8AC3E}">
        <p14:creationId xmlns:p14="http://schemas.microsoft.com/office/powerpoint/2010/main" val="65553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87676" y="18138"/>
            <a:ext cx="8542404" cy="5702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nSpc>
                <a:spcPct val="100000"/>
              </a:lnSpc>
            </a:pPr>
            <a:r>
              <a:rPr lang="en-US" sz="2000" b="1" strike="noStrike" spc="-1" dirty="0">
                <a:solidFill>
                  <a:srgbClr val="0070C0"/>
                </a:solidFill>
                <a:latin typeface="Arial"/>
                <a:ea typeface="Arial"/>
              </a:rPr>
              <a:t>Seq2Seq Explanation – Best model </a:t>
            </a:r>
            <a:endParaRPr lang="en-US" sz="2000" b="1" strike="noStrike" spc="-1" dirty="0">
              <a:solidFill>
                <a:srgbClr val="0070C0"/>
              </a:solidFill>
              <a:latin typeface="Arial"/>
            </a:endParaRPr>
          </a:p>
        </p:txBody>
      </p:sp>
      <p:sp>
        <p:nvSpPr>
          <p:cNvPr id="123" name="CustomShape 2"/>
          <p:cNvSpPr/>
          <p:nvPr/>
        </p:nvSpPr>
        <p:spPr>
          <a:xfrm>
            <a:off x="344160" y="656861"/>
            <a:ext cx="7277400" cy="328812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US" sz="1200" b="0" strike="noStrike" spc="-1" dirty="0">
              <a:latin typeface="Arial"/>
            </a:endParaRPr>
          </a:p>
        </p:txBody>
      </p:sp>
      <p:sp>
        <p:nvSpPr>
          <p:cNvPr id="2" name="CustomShape 2">
            <a:extLst>
              <a:ext uri="{FF2B5EF4-FFF2-40B4-BE49-F238E27FC236}">
                <a16:creationId xmlns:a16="http://schemas.microsoft.com/office/drawing/2014/main" id="{1EC35DB9-9351-15F0-50E5-662FA355DF63}"/>
              </a:ext>
            </a:extLst>
          </p:cNvPr>
          <p:cNvSpPr/>
          <p:nvPr/>
        </p:nvSpPr>
        <p:spPr>
          <a:xfrm>
            <a:off x="344159" y="502752"/>
            <a:ext cx="8542404" cy="600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595959"/>
                </a:solidFill>
                <a:latin typeface="Arial"/>
                <a:ea typeface="Arial"/>
              </a:rPr>
              <a:t>Explain </a:t>
            </a:r>
            <a:r>
              <a:rPr lang="en-US" sz="1200" spc="-1" dirty="0">
                <a:solidFill>
                  <a:srgbClr val="595959"/>
                </a:solidFill>
                <a:latin typeface="Arial"/>
                <a:ea typeface="Arial"/>
              </a:rPr>
              <a:t>the details of your best model. Explain what you did to improve your model’s performance and why</a:t>
            </a:r>
          </a:p>
          <a:p>
            <a:pPr>
              <a:lnSpc>
                <a:spcPct val="100000"/>
              </a:lnSpc>
            </a:pPr>
            <a:endParaRPr lang="en-US" sz="1200" spc="-1" dirty="0">
              <a:solidFill>
                <a:srgbClr val="595959"/>
              </a:solidFill>
              <a:latin typeface="Arial"/>
            </a:endParaRPr>
          </a:p>
          <a:p>
            <a:pPr>
              <a:lnSpc>
                <a:spcPct val="100000"/>
              </a:lnSpc>
            </a:pPr>
            <a:r>
              <a:rPr lang="en-US" sz="1200" b="0" strike="noStrike" spc="-1" dirty="0">
                <a:latin typeface="Arial"/>
              </a:rPr>
              <a:t>My best model configuration was as follows:</a:t>
            </a:r>
            <a:br>
              <a:rPr lang="en-US" sz="1200" b="0" strike="noStrike" spc="-1" dirty="0">
                <a:latin typeface="Arial"/>
              </a:rPr>
            </a:br>
            <a:r>
              <a:rPr lang="en-US" sz="1200" b="0" strike="noStrike" spc="-1" dirty="0">
                <a:latin typeface="Arial"/>
              </a:rPr>
              <a:t>Encoder and Decoder Embedding Sizes: 256</a:t>
            </a:r>
            <a:br>
              <a:rPr lang="en-US" sz="1200" b="0" strike="noStrike" spc="-1" dirty="0">
                <a:latin typeface="Arial"/>
              </a:rPr>
            </a:br>
            <a:r>
              <a:rPr lang="en-US" sz="1200" b="0" strike="noStrike" spc="-1" dirty="0">
                <a:latin typeface="Arial"/>
              </a:rPr>
              <a:t>Encoder and Decoder Hidden Sizes: 256</a:t>
            </a:r>
            <a:br>
              <a:rPr lang="en-US" sz="1200" b="0" strike="noStrike" spc="-1" dirty="0">
                <a:latin typeface="Arial"/>
              </a:rPr>
            </a:br>
            <a:r>
              <a:rPr lang="en-US" sz="1200" b="0" strike="noStrike" spc="-1" dirty="0">
                <a:latin typeface="Arial"/>
              </a:rPr>
              <a:t>Dropout: 0.15</a:t>
            </a:r>
            <a:br>
              <a:rPr lang="en-US" sz="1200" b="0" strike="noStrike" spc="-1" dirty="0">
                <a:latin typeface="Arial"/>
              </a:rPr>
            </a:br>
            <a:r>
              <a:rPr lang="en-US" sz="1200" b="0" strike="noStrike" spc="-1" dirty="0">
                <a:latin typeface="Arial"/>
              </a:rPr>
              <a:t>Learning Rate: 0.01</a:t>
            </a:r>
            <a:br>
              <a:rPr lang="en-US" sz="1200" b="0" strike="noStrike" spc="-1" dirty="0">
                <a:latin typeface="Arial"/>
              </a:rPr>
            </a:br>
            <a:r>
              <a:rPr lang="en-US" sz="1200" b="0" strike="noStrike" spc="-1" dirty="0">
                <a:latin typeface="Arial"/>
              </a:rPr>
              <a:t>Model Type: LSTM (with attention)</a:t>
            </a:r>
            <a:br>
              <a:rPr lang="en-US" sz="1200" b="0" strike="noStrike" spc="-1" dirty="0">
                <a:latin typeface="Arial"/>
              </a:rPr>
            </a:br>
            <a:r>
              <a:rPr lang="en-US" sz="1200" b="0" strike="noStrike" spc="-1" dirty="0">
                <a:latin typeface="Arial"/>
              </a:rPr>
              <a:t>Epochs: 50</a:t>
            </a:r>
          </a:p>
          <a:p>
            <a:pPr>
              <a:lnSpc>
                <a:spcPct val="100000"/>
              </a:lnSpc>
            </a:pPr>
            <a:endParaRPr lang="en-US" sz="1200" spc="-1" dirty="0">
              <a:latin typeface="Arial"/>
            </a:endParaRPr>
          </a:p>
          <a:p>
            <a:pPr>
              <a:lnSpc>
                <a:spcPct val="100000"/>
              </a:lnSpc>
            </a:pPr>
            <a:r>
              <a:rPr lang="en-US" sz="1200" dirty="0"/>
              <a:t>To improve my model’s performance, I tuned various hyperparameters, starting with the embedding and hidden sizes, which I increased from the default values (128) to 256. This adjustment aimed to provide the model with a richer representation, potentially helping it capture more complex patterns. I also reduced the dropout from 0.2 to 0.15, based on experimentation to find an optimal balance between regularization and network capacity.</a:t>
            </a:r>
            <a:r>
              <a:rPr lang="en-US" sz="1200" spc="-1" dirty="0">
                <a:latin typeface="Arial"/>
              </a:rPr>
              <a:t> I also lowered the learning rate. Overall, this sped up learning though this had minimal improvement at longer epochs. We also found that the LSTM with attention model gave us the best results.</a:t>
            </a:r>
          </a:p>
          <a:p>
            <a:pPr>
              <a:lnSpc>
                <a:spcPct val="100000"/>
              </a:lnSpc>
            </a:pPr>
            <a:endParaRPr lang="en-US" sz="1200" b="0" strike="noStrike" spc="-1" dirty="0">
              <a:latin typeface="Arial"/>
            </a:endParaRPr>
          </a:p>
          <a:p>
            <a:pPr>
              <a:lnSpc>
                <a:spcPct val="100000"/>
              </a:lnSpc>
            </a:pPr>
            <a:r>
              <a:rPr lang="en-US" sz="1200" b="0" strike="noStrike" spc="-1" dirty="0">
                <a:latin typeface="Arial"/>
              </a:rPr>
              <a:t>However, training was unstable, and improving upon the default settings proved challenging. By the end of training, the model displayed significant overfitting, evident in the widening gap between training and validation metrics. While I experimented with higher dropout rates to reduce overfitting, performance gains were limited. </a:t>
            </a:r>
          </a:p>
          <a:p>
            <a:pPr>
              <a:lnSpc>
                <a:spcPct val="100000"/>
              </a:lnSpc>
            </a:pPr>
            <a:endParaRPr lang="en-US" sz="1200" spc="-1" dirty="0">
              <a:latin typeface="Arial"/>
            </a:endParaRPr>
          </a:p>
          <a:p>
            <a:pPr>
              <a:lnSpc>
                <a:spcPct val="100000"/>
              </a:lnSpc>
            </a:pPr>
            <a:r>
              <a:rPr lang="en-US" sz="1200" b="0" strike="noStrike" spc="-1" dirty="0">
                <a:latin typeface="Arial"/>
              </a:rPr>
              <a:t>Overall though, we were still able to improve the validation accuracy and perplexity materially. The increased encoder decoder sizes gave the model more power to make accurate predictions.</a:t>
            </a:r>
          </a:p>
        </p:txBody>
      </p:sp>
    </p:spTree>
    <p:extLst>
      <p:ext uri="{BB962C8B-B14F-4D97-AF65-F5344CB8AC3E}">
        <p14:creationId xmlns:p14="http://schemas.microsoft.com/office/powerpoint/2010/main" val="257932889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Transformer Results</a:t>
            </a:r>
          </a:p>
        </p:txBody>
      </p:sp>
      <p:grpSp>
        <p:nvGrpSpPr>
          <p:cNvPr id="16" name="Group 15">
            <a:extLst>
              <a:ext uri="{FF2B5EF4-FFF2-40B4-BE49-F238E27FC236}">
                <a16:creationId xmlns:a16="http://schemas.microsoft.com/office/drawing/2014/main" id="{327EA207-EC35-E972-48D2-09A65F042B85}"/>
              </a:ext>
            </a:extLst>
          </p:cNvPr>
          <p:cNvGrpSpPr/>
          <p:nvPr/>
        </p:nvGrpSpPr>
        <p:grpSpPr>
          <a:xfrm>
            <a:off x="380144" y="790518"/>
            <a:ext cx="7575480" cy="1914627"/>
            <a:chOff x="390418" y="1036280"/>
            <a:chExt cx="7575480" cy="1914627"/>
          </a:xfrm>
        </p:grpSpPr>
        <p:sp>
          <p:nvSpPr>
            <p:cNvPr id="12" name="TextBox 11">
              <a:extLst>
                <a:ext uri="{FF2B5EF4-FFF2-40B4-BE49-F238E27FC236}">
                  <a16:creationId xmlns:a16="http://schemas.microsoft.com/office/drawing/2014/main" id="{67B8C98F-AEAC-8BC0-8E13-1C59FE48BF95}"/>
                </a:ext>
              </a:extLst>
            </p:cNvPr>
            <p:cNvSpPr txBox="1"/>
            <p:nvPr/>
          </p:nvSpPr>
          <p:spPr>
            <a:xfrm>
              <a:off x="390418" y="1036280"/>
              <a:ext cx="3205610" cy="1914627"/>
            </a:xfrm>
            <a:prstGeom prst="rect">
              <a:avLst/>
            </a:prstGeom>
            <a:noFill/>
          </p:spPr>
          <p:txBody>
            <a:bodyPr wrap="square" rtlCol="0">
              <a:spAutoFit/>
            </a:bodyPr>
            <a:lstStyle/>
            <a:p>
              <a:pPr algn="ctr">
                <a:lnSpc>
                  <a:spcPts val="2400"/>
                </a:lnSpc>
              </a:pPr>
              <a:r>
                <a:rPr lang="en-US" dirty="0">
                  <a:solidFill>
                    <a:srgbClr val="0070C0"/>
                  </a:solidFill>
                </a:rPr>
                <a:t>Default configuration (Encoder Only)</a:t>
              </a:r>
            </a:p>
            <a:p>
              <a:pPr>
                <a:lnSpc>
                  <a:spcPts val="2400"/>
                </a:lnSpc>
              </a:pPr>
              <a:r>
                <a:rPr lang="en-US" dirty="0"/>
                <a:t>Training Loss: 2.1373</a:t>
              </a:r>
            </a:p>
            <a:p>
              <a:pPr>
                <a:lnSpc>
                  <a:spcPts val="2400"/>
                </a:lnSpc>
              </a:pPr>
              <a:r>
                <a:rPr lang="en-US" dirty="0"/>
                <a:t>Training Perplexity: 8.4769</a:t>
              </a:r>
            </a:p>
            <a:p>
              <a:pPr>
                <a:lnSpc>
                  <a:spcPts val="2400"/>
                </a:lnSpc>
              </a:pPr>
              <a:r>
                <a:rPr lang="en-US" dirty="0"/>
                <a:t>Validation Loss: 2.9339</a:t>
              </a:r>
            </a:p>
            <a:p>
              <a:pPr>
                <a:lnSpc>
                  <a:spcPts val="2400"/>
                </a:lnSpc>
              </a:pPr>
              <a:r>
                <a:rPr lang="en-US" dirty="0"/>
                <a:t>Validation Perplexity: 18.8005</a:t>
              </a:r>
            </a:p>
          </p:txBody>
        </p:sp>
        <p:sp>
          <p:nvSpPr>
            <p:cNvPr id="13" name="TextBox 12">
              <a:extLst>
                <a:ext uri="{FF2B5EF4-FFF2-40B4-BE49-F238E27FC236}">
                  <a16:creationId xmlns:a16="http://schemas.microsoft.com/office/drawing/2014/main" id="{B48C824F-5283-60BB-A126-AC1CA44235B2}"/>
                </a:ext>
              </a:extLst>
            </p:cNvPr>
            <p:cNvSpPr txBox="1"/>
            <p:nvPr/>
          </p:nvSpPr>
          <p:spPr>
            <a:xfrm>
              <a:off x="4893925" y="1036280"/>
              <a:ext cx="3071973" cy="1914627"/>
            </a:xfrm>
            <a:prstGeom prst="rect">
              <a:avLst/>
            </a:prstGeom>
            <a:noFill/>
          </p:spPr>
          <p:txBody>
            <a:bodyPr wrap="square" rtlCol="0">
              <a:spAutoFit/>
            </a:bodyPr>
            <a:lstStyle/>
            <a:p>
              <a:pPr algn="ctr">
                <a:lnSpc>
                  <a:spcPts val="2400"/>
                </a:lnSpc>
              </a:pPr>
              <a:r>
                <a:rPr lang="en-US" dirty="0">
                  <a:solidFill>
                    <a:srgbClr val="0070C0"/>
                  </a:solidFill>
                </a:rPr>
                <a:t>Default configuration (full transformer)</a:t>
              </a:r>
            </a:p>
            <a:p>
              <a:pPr>
                <a:lnSpc>
                  <a:spcPts val="2400"/>
                </a:lnSpc>
              </a:pPr>
              <a:r>
                <a:rPr lang="en-US" dirty="0"/>
                <a:t>Training Loss: 1.3301</a:t>
              </a:r>
            </a:p>
            <a:p>
              <a:pPr>
                <a:lnSpc>
                  <a:spcPts val="2400"/>
                </a:lnSpc>
              </a:pPr>
              <a:r>
                <a:rPr lang="en-US" dirty="0"/>
                <a:t>Training Perplexity: 3.7815</a:t>
              </a:r>
            </a:p>
            <a:p>
              <a:pPr>
                <a:lnSpc>
                  <a:spcPts val="2400"/>
                </a:lnSpc>
              </a:pPr>
              <a:r>
                <a:rPr lang="en-US" dirty="0"/>
                <a:t>Validation Loss: 1.5861</a:t>
              </a:r>
            </a:p>
            <a:p>
              <a:pPr>
                <a:lnSpc>
                  <a:spcPts val="2400"/>
                </a:lnSpc>
              </a:pPr>
              <a:r>
                <a:rPr lang="en-US" dirty="0"/>
                <a:t>Validation Perplexity: 4.8847</a:t>
              </a:r>
            </a:p>
          </p:txBody>
        </p:sp>
      </p:grpSp>
      <p:sp>
        <p:nvSpPr>
          <p:cNvPr id="2" name="TextBox 1">
            <a:extLst>
              <a:ext uri="{FF2B5EF4-FFF2-40B4-BE49-F238E27FC236}">
                <a16:creationId xmlns:a16="http://schemas.microsoft.com/office/drawing/2014/main" id="{010EA7B6-5A37-7E10-27AF-AA8FA3C5122E}"/>
              </a:ext>
            </a:extLst>
          </p:cNvPr>
          <p:cNvSpPr txBox="1"/>
          <p:nvPr/>
        </p:nvSpPr>
        <p:spPr>
          <a:xfrm>
            <a:off x="380144" y="3058578"/>
            <a:ext cx="8024117" cy="1606850"/>
          </a:xfrm>
          <a:prstGeom prst="rect">
            <a:avLst/>
          </a:prstGeom>
          <a:noFill/>
        </p:spPr>
        <p:txBody>
          <a:bodyPr wrap="square" rtlCol="0">
            <a:spAutoFit/>
          </a:bodyPr>
          <a:lstStyle/>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a:p>
            <a:pPr>
              <a:lnSpc>
                <a:spcPts val="2400"/>
              </a:lnSpc>
            </a:pPr>
            <a:endParaRPr lang="en-US" dirty="0"/>
          </a:p>
        </p:txBody>
      </p:sp>
      <p:sp>
        <p:nvSpPr>
          <p:cNvPr id="3" name="TextBox 2">
            <a:extLst>
              <a:ext uri="{FF2B5EF4-FFF2-40B4-BE49-F238E27FC236}">
                <a16:creationId xmlns:a16="http://schemas.microsoft.com/office/drawing/2014/main" id="{A1A92D9A-40A2-9F9E-C4DC-586AD8A06315}"/>
              </a:ext>
            </a:extLst>
          </p:cNvPr>
          <p:cNvSpPr txBox="1"/>
          <p:nvPr/>
        </p:nvSpPr>
        <p:spPr>
          <a:xfrm>
            <a:off x="364734" y="2868715"/>
            <a:ext cx="3221020" cy="2068515"/>
          </a:xfrm>
          <a:prstGeom prst="rect">
            <a:avLst/>
          </a:prstGeom>
          <a:noFill/>
        </p:spPr>
        <p:txBody>
          <a:bodyPr wrap="square" rtlCol="0">
            <a:spAutoFit/>
          </a:bodyPr>
          <a:lstStyle/>
          <a:p>
            <a:pPr algn="ctr">
              <a:lnSpc>
                <a:spcPts val="2400"/>
              </a:lnSpc>
            </a:pPr>
            <a:r>
              <a:rPr lang="en-US" dirty="0">
                <a:solidFill>
                  <a:srgbClr val="0070C0"/>
                </a:solidFill>
              </a:rPr>
              <a:t>Best model (full transformer)</a:t>
            </a:r>
          </a:p>
          <a:p>
            <a:r>
              <a:rPr lang="en-US" dirty="0"/>
              <a:t>Training Loss: 1.1349. Validation Loss: 1.5669. </a:t>
            </a:r>
          </a:p>
          <a:p>
            <a:r>
              <a:rPr lang="en-US" dirty="0"/>
              <a:t>Training Perplexity: 3.1109. Validation Perplexity: 4.7920</a:t>
            </a:r>
            <a:br>
              <a:rPr lang="en-US" dirty="0"/>
            </a:br>
            <a:r>
              <a:rPr lang="en-US" dirty="0"/>
              <a:t>(epoch 14)</a:t>
            </a:r>
          </a:p>
          <a:p>
            <a:pPr>
              <a:lnSpc>
                <a:spcPts val="2400"/>
              </a:lnSpc>
            </a:pPr>
            <a:endParaRPr lang="en-US" dirty="0"/>
          </a:p>
        </p:txBody>
      </p:sp>
      <p:sp>
        <p:nvSpPr>
          <p:cNvPr id="8" name="TextBox 7">
            <a:extLst>
              <a:ext uri="{FF2B5EF4-FFF2-40B4-BE49-F238E27FC236}">
                <a16:creationId xmlns:a16="http://schemas.microsoft.com/office/drawing/2014/main" id="{107D747A-929A-C3F7-3080-EE2CF43C7282}"/>
              </a:ext>
            </a:extLst>
          </p:cNvPr>
          <p:cNvSpPr txBox="1"/>
          <p:nvPr/>
        </p:nvSpPr>
        <p:spPr>
          <a:xfrm>
            <a:off x="4827142" y="2868715"/>
            <a:ext cx="4042538" cy="3145733"/>
          </a:xfrm>
          <a:prstGeom prst="rect">
            <a:avLst/>
          </a:prstGeom>
          <a:noFill/>
        </p:spPr>
        <p:txBody>
          <a:bodyPr wrap="square" rtlCol="0">
            <a:spAutoFit/>
          </a:bodyPr>
          <a:lstStyle/>
          <a:p>
            <a:pPr>
              <a:lnSpc>
                <a:spcPts val="2400"/>
              </a:lnSpc>
            </a:pPr>
            <a:r>
              <a:rPr lang="en-US" dirty="0">
                <a:solidFill>
                  <a:srgbClr val="0070C0"/>
                </a:solidFill>
              </a:rPr>
              <a:t>List your best model hyper-parameter values (full transformer): </a:t>
            </a:r>
          </a:p>
          <a:p>
            <a:pPr>
              <a:lnSpc>
                <a:spcPts val="2400"/>
              </a:lnSpc>
            </a:pPr>
            <a:endParaRPr lang="en-US" dirty="0">
              <a:solidFill>
                <a:srgbClr val="0070C0"/>
              </a:solidFill>
            </a:endParaRPr>
          </a:p>
          <a:p>
            <a:pPr>
              <a:lnSpc>
                <a:spcPts val="2400"/>
              </a:lnSpc>
            </a:pPr>
            <a:r>
              <a:rPr lang="en-US" dirty="0" err="1"/>
              <a:t>learning_rate</a:t>
            </a:r>
            <a:r>
              <a:rPr lang="en-US" dirty="0"/>
              <a:t> = 0.0005</a:t>
            </a:r>
          </a:p>
          <a:p>
            <a:pPr>
              <a:lnSpc>
                <a:spcPts val="2400"/>
              </a:lnSpc>
            </a:pPr>
            <a:r>
              <a:rPr lang="en-US" dirty="0"/>
              <a:t>Epochs = 50</a:t>
            </a:r>
          </a:p>
          <a:p>
            <a:pPr>
              <a:lnSpc>
                <a:spcPts val="2400"/>
              </a:lnSpc>
            </a:pPr>
            <a:r>
              <a:rPr lang="en-US" dirty="0"/>
              <a:t>(No change to neural net dimensions)</a:t>
            </a: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endParaRPr lang="en-US" dirty="0">
              <a:solidFill>
                <a:srgbClr val="0070C0"/>
              </a:solidFill>
            </a:endParaRPr>
          </a:p>
          <a:p>
            <a:pPr>
              <a:lnSpc>
                <a:spcPts val="2400"/>
              </a:lnSpc>
            </a:pPr>
            <a:r>
              <a:rPr lang="en-US" dirty="0">
                <a:solidFill>
                  <a:srgbClr val="0070C0"/>
                </a:solidFill>
              </a:rPr>
              <a:t> </a:t>
            </a:r>
          </a:p>
        </p:txBody>
      </p:sp>
    </p:spTree>
    <p:extLst>
      <p:ext uri="{BB962C8B-B14F-4D97-AF65-F5344CB8AC3E}">
        <p14:creationId xmlns:p14="http://schemas.microsoft.com/office/powerpoint/2010/main" val="4241288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505D9B4-1C28-C8EC-3767-05D81AD000EC}"/>
              </a:ext>
            </a:extLst>
          </p:cNvPr>
          <p:cNvSpPr>
            <a:spLocks noGrp="1"/>
          </p:cNvSpPr>
          <p:nvPr>
            <p:ph type="title"/>
          </p:nvPr>
        </p:nvSpPr>
        <p:spPr>
          <a:xfrm>
            <a:off x="457200" y="9994"/>
            <a:ext cx="8229240" cy="858600"/>
          </a:xfrm>
        </p:spPr>
        <p:txBody>
          <a:bodyPr/>
          <a:lstStyle/>
          <a:p>
            <a:r>
              <a:rPr lang="en-US" sz="2000" b="1" dirty="0">
                <a:solidFill>
                  <a:schemeClr val="accent1"/>
                </a:solidFill>
              </a:rPr>
              <a:t>Full Transformer Best model Learning Curves (Perplexity)</a:t>
            </a:r>
          </a:p>
        </p:txBody>
      </p:sp>
      <p:pic>
        <p:nvPicPr>
          <p:cNvPr id="3" name="Picture 2" descr="A graph of a graph&#10;&#10;Description automatically generated with medium confidence">
            <a:extLst>
              <a:ext uri="{FF2B5EF4-FFF2-40B4-BE49-F238E27FC236}">
                <a16:creationId xmlns:a16="http://schemas.microsoft.com/office/drawing/2014/main" id="{5044BE54-E46A-D1C8-E125-ACE1301C2B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2351" y="641709"/>
            <a:ext cx="5138938" cy="4160528"/>
          </a:xfrm>
          <a:prstGeom prst="rect">
            <a:avLst/>
          </a:prstGeom>
        </p:spPr>
      </p:pic>
    </p:spTree>
    <p:extLst>
      <p:ext uri="{BB962C8B-B14F-4D97-AF65-F5344CB8AC3E}">
        <p14:creationId xmlns:p14="http://schemas.microsoft.com/office/powerpoint/2010/main" val="3846294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15783</TotalTime>
  <Words>6313</Words>
  <Application>Microsoft Office PowerPoint</Application>
  <PresentationFormat>On-screen Show (16:9)</PresentationFormat>
  <Paragraphs>245</Paragraphs>
  <Slides>20</Slides>
  <Notes>0</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20</vt:i4>
      </vt:variant>
    </vt:vector>
  </HeadingPairs>
  <TitlesOfParts>
    <vt:vector size="27" baseType="lpstr">
      <vt:lpstr>Arial</vt:lpstr>
      <vt:lpstr>Symbol</vt:lpstr>
      <vt:lpstr>Times New Roman</vt:lpstr>
      <vt:lpstr>Wingdings</vt:lpstr>
      <vt:lpstr>Office Theme</vt:lpstr>
      <vt:lpstr>Office Theme</vt:lpstr>
      <vt:lpstr>Office Theme</vt:lpstr>
      <vt:lpstr>PowerPoint Presentation</vt:lpstr>
      <vt:lpstr>Seq2Seq Results – Default configuration</vt:lpstr>
      <vt:lpstr>PowerPoint Presentation</vt:lpstr>
      <vt:lpstr>PowerPoint Presentation</vt:lpstr>
      <vt:lpstr>Seq2Seq Results – Best model</vt:lpstr>
      <vt:lpstr>Seq2Seq Best model Learning Curves (Perplexity)</vt:lpstr>
      <vt:lpstr>PowerPoint Presentation</vt:lpstr>
      <vt:lpstr>Transformer Results</vt:lpstr>
      <vt:lpstr>Full Transformer Best model Learning Curves (Perplexity)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4</dc:title>
  <dc:subject/>
  <dc:creator/>
  <dc:description/>
  <cp:lastModifiedBy>Kevin McCarville</cp:lastModifiedBy>
  <cp:revision>59</cp:revision>
  <dcterms:modified xsi:type="dcterms:W3CDTF">2024-11-09T10:34:37Z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3</vt:i4>
  </property>
  <property fmtid="{D5CDD505-2E9C-101B-9397-08002B2CF9AE}" pid="8" name="PresentationFormat">
    <vt:lpwstr>On-screen Show (16:9)</vt:lpwstr>
  </property>
  <property fmtid="{D5CDD505-2E9C-101B-9397-08002B2CF9AE}" pid="9" name="ScaleCrop">
    <vt:bool>false</vt:bool>
  </property>
  <property fmtid="{D5CDD505-2E9C-101B-9397-08002B2CF9AE}" pid="10" name="ShareDoc">
    <vt:bool>false</vt:bool>
  </property>
  <property fmtid="{D5CDD505-2E9C-101B-9397-08002B2CF9AE}" pid="11" name="Slides">
    <vt:i4>3</vt:i4>
  </property>
</Properties>
</file>