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6" r:id="rId3"/>
    <p:sldId id="275" r:id="rId4"/>
    <p:sldId id="276" r:id="rId5"/>
    <p:sldId id="267" r:id="rId6"/>
    <p:sldId id="277" r:id="rId7"/>
    <p:sldId id="278" r:id="rId8"/>
    <p:sldId id="279" r:id="rId9"/>
    <p:sldId id="274" r:id="rId10"/>
    <p:sldId id="270" r:id="rId11"/>
    <p:sldId id="271" r:id="rId12"/>
    <p:sldId id="272" r:id="rId13"/>
    <p:sldId id="273" r:id="rId14"/>
    <p:sldId id="268" r:id="rId15"/>
    <p:sldId id="257" r:id="rId16"/>
    <p:sldId id="258" r:id="rId17"/>
    <p:sldId id="259" r:id="rId18"/>
    <p:sldId id="260" r:id="rId19"/>
    <p:sldId id="281" r:id="rId20"/>
    <p:sldId id="280" r:id="rId21"/>
    <p:sldId id="282" r:id="rId22"/>
    <p:sldId id="261" r:id="rId23"/>
    <p:sldId id="262" r:id="rId24"/>
    <p:sldId id="263" r:id="rId25"/>
    <p:sldId id="264" r:id="rId26"/>
    <p:sldId id="265" r:id="rId27"/>
    <p:sldId id="283"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41"/>
    <p:restoredTop sz="94384"/>
  </p:normalViewPr>
  <p:slideViewPr>
    <p:cSldViewPr snapToGrid="0">
      <p:cViewPr varScale="1">
        <p:scale>
          <a:sx n="78" d="100"/>
          <a:sy n="78" d="100"/>
        </p:scale>
        <p:origin x="5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31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br>
              <a:rPr lang="en-US" sz="1200" dirty="0"/>
            </a:br>
            <a:r>
              <a:rPr lang="en-US" sz="1200" dirty="0"/>
              <a:t>I chose: “</a:t>
            </a:r>
            <a:r>
              <a:rPr lang="en-US" sz="1200" dirty="0" err="1"/>
              <a:t>Taskonomy</a:t>
            </a:r>
            <a:r>
              <a:rPr lang="en-US" sz="1200" dirty="0"/>
              <a:t>: Disentangling Task Transfer Learning" by Amir R. Zamir et al</a:t>
            </a:r>
            <a:br>
              <a:rPr lang="en-US" sz="1200" dirty="0"/>
            </a:br>
            <a:br>
              <a:rPr lang="en-US" sz="1200" dirty="0"/>
            </a:br>
            <a:r>
              <a:rPr lang="en-US" sz="1000" dirty="0"/>
              <a:t>The paper </a:t>
            </a:r>
            <a:r>
              <a:rPr lang="en-US" sz="1000" i="1" dirty="0"/>
              <a:t>"</a:t>
            </a:r>
            <a:r>
              <a:rPr lang="en-US" sz="1000" i="1" dirty="0" err="1"/>
              <a:t>Taskonomy</a:t>
            </a:r>
            <a:r>
              <a:rPr lang="en-US" sz="1000" i="1" dirty="0"/>
              <a:t>: Disentangling Task Transfer Learning"</a:t>
            </a:r>
            <a:r>
              <a:rPr lang="en-US" sz="1000" dirty="0"/>
              <a:t>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a:t>
            </a:r>
            <a:br>
              <a:rPr lang="en-US" sz="1000" dirty="0"/>
            </a:br>
            <a:br>
              <a:rPr lang="en-US" sz="1000" dirty="0"/>
            </a:br>
            <a:r>
              <a:rPr lang="en-US" sz="1000" dirty="0"/>
              <a:t>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a:t>
            </a:r>
            <a:br>
              <a:rPr lang="en-US" sz="1000" dirty="0"/>
            </a:br>
            <a:br>
              <a:rPr lang="en-US" sz="1000" dirty="0"/>
            </a:br>
            <a:r>
              <a:rPr lang="en-US" sz="1000" dirty="0"/>
              <a:t>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a:t>
            </a:r>
            <a:br>
              <a:rPr lang="en-US" sz="1000" dirty="0"/>
            </a:br>
            <a:endParaRPr lang="en-US" sz="1200" dirty="0"/>
          </a:p>
        </p:txBody>
      </p:sp>
    </p:spTree>
    <p:extLst>
      <p:ext uri="{BB962C8B-B14F-4D97-AF65-F5344CB8AC3E}">
        <p14:creationId xmlns:p14="http://schemas.microsoft.com/office/powerpoint/2010/main" val="29838287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br>
              <a:rPr lang="en-US" sz="1200" dirty="0"/>
            </a:br>
            <a:r>
              <a:rPr lang="en-US" sz="1200" dirty="0"/>
              <a:t>Question:</a:t>
            </a:r>
            <a:br>
              <a:rPr lang="en-US" sz="1200" dirty="0"/>
            </a:br>
            <a:r>
              <a:rPr lang="en-US" sz="1200" dirty="0"/>
              <a:t>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a:t>
            </a:r>
            <a:br>
              <a:rPr lang="en-US" sz="1200" dirty="0"/>
            </a:br>
            <a:br>
              <a:rPr lang="en-US" sz="1200" dirty="0"/>
            </a:br>
            <a:r>
              <a:rPr lang="en-US" sz="1000" dirty="0"/>
              <a:t>In </a:t>
            </a:r>
            <a:r>
              <a:rPr lang="en-US" sz="1000" dirty="0" err="1"/>
              <a:t>Taskonomy</a:t>
            </a:r>
            <a:r>
              <a:rPr lang="en-US" sz="1000" dirty="0"/>
              <a:t>: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a:t>
            </a:r>
            <a:r>
              <a:rPr lang="en-US" sz="1000" dirty="0" err="1"/>
              <a:t>normals</a:t>
            </a:r>
            <a:r>
              <a:rPr lang="en-US" sz="1000" dirty="0"/>
              <a:t>). The overlap in what they need to "see" in an image explains why the transfer between these two tasks works well. They are both trying to identify features that are similar in that they are both “low-level” as opposed to higher level abstract characteristics.</a:t>
            </a:r>
            <a:br>
              <a:rPr lang="en-US" sz="1000" dirty="0"/>
            </a:br>
            <a:br>
              <a:rPr lang="en-US" sz="1000" dirty="0"/>
            </a:br>
            <a:r>
              <a:rPr lang="en-US" sz="1000" dirty="0"/>
              <a:t>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a:t>
            </a:r>
            <a:br>
              <a:rPr lang="en-US" sz="1000" dirty="0"/>
            </a:br>
            <a:r>
              <a:rPr lang="en-US" sz="1000" dirty="0"/>
              <a:t>These observations make intuitive sense to human understanding in terms of what tasks would and would not be transferable.</a:t>
            </a:r>
            <a:br>
              <a:rPr lang="en-US" sz="1000" dirty="0"/>
            </a:br>
            <a:br>
              <a:rPr lang="en-US" sz="1000" dirty="0"/>
            </a:br>
            <a:br>
              <a:rPr lang="en-US" sz="1200" dirty="0"/>
            </a:br>
            <a:br>
              <a:rPr lang="en-US" sz="1200" dirty="0"/>
            </a:br>
            <a:endParaRPr lang="en-US" sz="1200" dirty="0"/>
          </a:p>
        </p:txBody>
      </p:sp>
    </p:spTree>
    <p:extLst>
      <p:ext uri="{BB962C8B-B14F-4D97-AF65-F5344CB8AC3E}">
        <p14:creationId xmlns:p14="http://schemas.microsoft.com/office/powerpoint/2010/main" val="21449648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dirty="0"/>
              <a:t>Paper specific Q2. Feel free to add extra slides if needed.</a:t>
            </a:r>
            <a:br>
              <a:rPr lang="en-US" sz="1200" dirty="0"/>
            </a:br>
            <a:r>
              <a:rPr lang="en-US" sz="1200" dirty="0"/>
              <a:t>Question:</a:t>
            </a:r>
            <a:br>
              <a:rPr lang="en-US" sz="1200" dirty="0"/>
            </a:br>
            <a:r>
              <a:rPr lang="en-US" sz="1200" dirty="0"/>
              <a:t>What does this say in terms of practical usage of deep learning across tasks? How might we use this information to guess where to transfer from if we have a new target task?</a:t>
            </a:r>
            <a:br>
              <a:rPr lang="en-US" sz="1200" dirty="0"/>
            </a:br>
            <a:br>
              <a:rPr lang="en-US" sz="1200" dirty="0"/>
            </a:br>
            <a:r>
              <a:rPr lang="en-US" sz="1200" dirty="0"/>
              <a:t>The insights from the paper have practical implications for how we approach deep learning across different tasks. Essentially, if we understand how tasks are related, we can make smarter decisions about which tasks to transfer knowledge from when working on a new task. For instance, if our new task involves understanding the 3D structure of a scene, we should look to transfer from tasks that deal with similar low-level geometric information like depth estimation or surface normal prediction. These tasks rely on the same types of features, like object edges and surface orientations, which are highly relevant for other tasks involving 3D spatial understanding.</a:t>
            </a:r>
            <a:br>
              <a:rPr lang="en-US" sz="1200" dirty="0"/>
            </a:br>
            <a:br>
              <a:rPr lang="en-US" sz="1200" dirty="0"/>
            </a:br>
            <a:r>
              <a:rPr lang="en-US" sz="1200" dirty="0"/>
              <a:t>On the flip side, if our target task is more abstract, like recognizing objects (identifying cars, trees, etc.), transferring knowledge from a task that focuses on geometry won’t be very helpful. Object classification relies on high-level, abstract features, like shapes and textures, which aren’t as useful for tasks that depend on detailed spatial relationships. So, if our target task requires abstract understanding, we should look to transfer from similar tasks that also focus on high-level features, such as other object classification tasks or scene understanding.</a:t>
            </a:r>
            <a:br>
              <a:rPr lang="en-US" sz="1200" dirty="0"/>
            </a:br>
            <a:br>
              <a:rPr lang="en-US" sz="1200" dirty="0"/>
            </a:br>
            <a:r>
              <a:rPr lang="en-US" sz="1200" dirty="0"/>
              <a:t>In practice, this means we need to think about the type of information a task relies on. Is it dependent on low-level, mid-level, or high-level features. And then we can choose a source task that has learned similar information. If our new task is low-level, like predicting edges or surface </a:t>
            </a:r>
            <a:r>
              <a:rPr lang="en-US" sz="1200" dirty="0" err="1"/>
              <a:t>normals</a:t>
            </a:r>
            <a:r>
              <a:rPr lang="en-US" sz="1200" dirty="0"/>
              <a:t>, we should transfer from tasks that also deal with geometry. But if it's a high-level task, like classifying objects or understanding the overall scene, we should transfer from tasks that have learned abstract, semantic features. By understanding these task relationships, we can save time and resources by pretraining our models on the most relevant tasks, improving performance in our new task without needing to start from scratch.</a:t>
            </a:r>
            <a:br>
              <a:rPr lang="en-US" sz="1200" dirty="0"/>
            </a:br>
            <a:br>
              <a:rPr lang="en-US" sz="1200" dirty="0"/>
            </a:br>
            <a:r>
              <a:rPr lang="en-US" sz="1200" dirty="0"/>
              <a:t>It can also help us set expectations. Some tasks are more amendable to transfer learning than others as shown in the paper. This can help us save time and resources directing transfer learning where it is most likely to achieve fruitful results.</a:t>
            </a:r>
            <a:br>
              <a:rPr lang="en-US" sz="1200" dirty="0"/>
            </a:br>
            <a:br>
              <a:rPr lang="en-US" sz="1200" dirty="0"/>
            </a:br>
            <a:endParaRPr lang="en-US" sz="1200" dirty="0"/>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pic>
        <p:nvPicPr>
          <p:cNvPr id="3" name="Picture 2">
            <a:extLst>
              <a:ext uri="{FF2B5EF4-FFF2-40B4-BE49-F238E27FC236}">
                <a16:creationId xmlns:a16="http://schemas.microsoft.com/office/drawing/2014/main" id="{288B2406-37FB-552B-5C6F-98D08C064DF2}"/>
              </a:ext>
            </a:extLst>
          </p:cNvPr>
          <p:cNvPicPr>
            <a:picLocks noChangeAspect="1"/>
          </p:cNvPicPr>
          <p:nvPr/>
        </p:nvPicPr>
        <p:blipFill>
          <a:blip r:embed="rId2"/>
          <a:stretch>
            <a:fillRect/>
          </a:stretch>
        </p:blipFill>
        <p:spPr>
          <a:xfrm>
            <a:off x="2563585" y="1157384"/>
            <a:ext cx="4645479" cy="3539412"/>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5032174"/>
          </a:xfrm>
          <a:prstGeom prst="rect">
            <a:avLst/>
          </a:prstGeom>
        </p:spPr>
        <p:txBody>
          <a:bodyPr>
            <a:noAutofit/>
          </a:bodyPr>
          <a:lstStyle>
            <a:lvl1pPr marL="0" indent="0">
              <a:spcBef>
                <a:spcPts val="1600"/>
              </a:spcBef>
              <a:buSzTx/>
              <a:buNone/>
            </a:lvl1pPr>
          </a:lstStyle>
          <a:p>
            <a:r>
              <a:rPr sz="1100" dirty="0"/>
              <a:t>Describe</a:t>
            </a:r>
            <a:r>
              <a:rPr lang="en-US" sz="1100" dirty="0"/>
              <a:t> and justify</a:t>
            </a:r>
            <a:r>
              <a:rPr sz="1100" dirty="0"/>
              <a:t> your model design in </a:t>
            </a:r>
            <a:r>
              <a:rPr lang="en-US" sz="1100" dirty="0"/>
              <a:t>plain text </a:t>
            </a:r>
            <a:r>
              <a:rPr sz="1100" dirty="0"/>
              <a:t>here:</a:t>
            </a:r>
            <a:endParaRPr lang="en-US" sz="1100" dirty="0"/>
          </a:p>
          <a:p>
            <a:r>
              <a:rPr lang="en-US" sz="1100" dirty="0">
                <a:solidFill>
                  <a:schemeClr val="tx1"/>
                </a:solidFill>
              </a:rPr>
              <a:t>Our model has 4 convolutional layers with the last layer having 128 input channels and 256 output channels. We used batch normalization between each layer along with max pooling with a kernel size of 2 and a stride of 2. Each layer used </a:t>
            </a:r>
            <a:r>
              <a:rPr lang="en-US" sz="1100" dirty="0" err="1">
                <a:solidFill>
                  <a:schemeClr val="tx1"/>
                </a:solidFill>
              </a:rPr>
              <a:t>ReLu</a:t>
            </a:r>
            <a:r>
              <a:rPr lang="en-US" sz="1100" dirty="0">
                <a:solidFill>
                  <a:schemeClr val="tx1"/>
                </a:solidFill>
              </a:rPr>
              <a:t> for its activation function. After the four convolutional layers we had two more fully connected layers. We also used two dropout layers, one after all the convolution layers (5% dropout) and one after the fully connected layers (10% dropout). </a:t>
            </a:r>
          </a:p>
          <a:p>
            <a:r>
              <a:rPr lang="en-US" sz="1100" dirty="0">
                <a:solidFill>
                  <a:schemeClr val="tx1"/>
                </a:solidFill>
              </a:rPr>
              <a:t>Our model consists of four convolutional layers followed by two fully connected layers, carefully designed to balance feature extraction, computational efficiency, and classification performance. Here’s a breakdown with justifications for each choice:</a:t>
            </a:r>
          </a:p>
          <a:p>
            <a:r>
              <a:rPr lang="en-US" sz="1100" b="1" dirty="0">
                <a:solidFill>
                  <a:schemeClr val="tx1"/>
                </a:solidFill>
              </a:rPr>
              <a:t>Number of Convolutional Layers (4)</a:t>
            </a:r>
            <a:r>
              <a:rPr lang="en-US" sz="1100" dirty="0">
                <a:solidFill>
                  <a:schemeClr val="tx1"/>
                </a:solidFill>
              </a:rPr>
              <a:t>: We used four convolutional layers to build a hierarchical representation of the input data. With each successive layer, the model learns increasingly abstract and complex features. For instance, the first layer might detect edges, while deeper layers could identify shapes, textures, and higher-level patterns. Four layers allow sufficient depth for meaningful feature extraction without making the model too deep, which could lead to overfitting or excessive computational costs.</a:t>
            </a:r>
            <a:br>
              <a:rPr lang="en-US" sz="1100" dirty="0">
                <a:solidFill>
                  <a:schemeClr val="tx1"/>
                </a:solidFill>
              </a:rPr>
            </a:br>
            <a:r>
              <a:rPr lang="en-US" sz="1100" b="1" dirty="0">
                <a:solidFill>
                  <a:schemeClr val="tx1"/>
                </a:solidFill>
              </a:rPr>
              <a:t>Kernel Size (2x2)</a:t>
            </a:r>
            <a:r>
              <a:rPr lang="en-US" sz="1100" dirty="0">
                <a:solidFill>
                  <a:schemeClr val="tx1"/>
                </a:solidFill>
              </a:rPr>
              <a:t>: The kernel size of 2x2 was used for max pooling, which reduces the spatial dimensions of the feature maps. This choice effectively halves the height and width of the feature maps with each pooling operation, preserving essential information while reducing computational load. A smaller kernel like 2x2 retains more local detail compared to larger kernels, which is important for preserving fine-grained information in early layers.</a:t>
            </a:r>
            <a:br>
              <a:rPr lang="en-US" sz="1100" dirty="0">
                <a:solidFill>
                  <a:schemeClr val="tx1"/>
                </a:solidFill>
              </a:rPr>
            </a:br>
            <a:r>
              <a:rPr lang="en-US" sz="1100" b="1" dirty="0">
                <a:solidFill>
                  <a:schemeClr val="tx1"/>
                </a:solidFill>
              </a:rPr>
              <a:t>Stride of 2</a:t>
            </a:r>
            <a:r>
              <a:rPr lang="en-US" sz="1100" dirty="0">
                <a:solidFill>
                  <a:schemeClr val="tx1"/>
                </a:solidFill>
              </a:rPr>
              <a:t>: A stride of 2 for max pooling ensures that we </a:t>
            </a:r>
            <a:r>
              <a:rPr lang="en-US" sz="1100" dirty="0" err="1">
                <a:solidFill>
                  <a:schemeClr val="tx1"/>
                </a:solidFill>
              </a:rPr>
              <a:t>downsample</a:t>
            </a:r>
            <a:r>
              <a:rPr lang="en-US" sz="1100" dirty="0">
                <a:solidFill>
                  <a:schemeClr val="tx1"/>
                </a:solidFill>
              </a:rPr>
              <a:t> the feature maps efficiently, reducing their spatial size while maintaining computational feasibility</a:t>
            </a:r>
            <a:br>
              <a:rPr lang="en-US" sz="1100" dirty="0">
                <a:solidFill>
                  <a:schemeClr val="tx1"/>
                </a:solidFill>
              </a:rPr>
            </a:br>
            <a:r>
              <a:rPr lang="en-US" sz="1100" b="1" dirty="0">
                <a:solidFill>
                  <a:schemeClr val="tx1"/>
                </a:solidFill>
              </a:rPr>
              <a:t>Number of Output Channels (256)</a:t>
            </a:r>
            <a:r>
              <a:rPr lang="en-US" sz="1100" dirty="0">
                <a:solidFill>
                  <a:schemeClr val="tx1"/>
                </a:solidFill>
              </a:rPr>
              <a:t>: By increasing the number of channels as we progress deeper in the network, we allow the model to learn more complex patterns. The final layer has 256 output channels, which is sufficient for capturing a wide range of high-level features. More channels provide the model with a richer feature space, but we found that adding any more just slowed down training without improving performance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5032174"/>
          </a:xfrm>
          <a:prstGeom prst="rect">
            <a:avLst/>
          </a:prstGeom>
        </p:spPr>
        <p:txBody>
          <a:bodyPr>
            <a:noAutofit/>
          </a:bodyPr>
          <a:lstStyle>
            <a:lvl1pPr marL="0" indent="0">
              <a:spcBef>
                <a:spcPts val="1600"/>
              </a:spcBef>
              <a:buSzTx/>
              <a:buNone/>
            </a:lvl1pPr>
          </a:lstStyle>
          <a:p>
            <a:r>
              <a:rPr sz="1100" dirty="0"/>
              <a:t>Describe</a:t>
            </a:r>
            <a:r>
              <a:rPr lang="en-US" sz="1100" dirty="0"/>
              <a:t> and justify</a:t>
            </a:r>
            <a:r>
              <a:rPr sz="1100" dirty="0"/>
              <a:t> your model design in </a:t>
            </a:r>
            <a:r>
              <a:rPr lang="en-US" sz="1100" dirty="0"/>
              <a:t>plain text </a:t>
            </a:r>
            <a:r>
              <a:rPr sz="1100" dirty="0"/>
              <a:t>here</a:t>
            </a:r>
            <a:r>
              <a:rPr lang="en-US" sz="1100" dirty="0"/>
              <a:t> (continued)</a:t>
            </a:r>
            <a:r>
              <a:rPr sz="1100" dirty="0"/>
              <a:t>:</a:t>
            </a:r>
            <a:endParaRPr lang="en-US" sz="1100" dirty="0"/>
          </a:p>
          <a:p>
            <a:r>
              <a:rPr lang="en-US" sz="1100" b="1" dirty="0" err="1">
                <a:solidFill>
                  <a:schemeClr val="tx1"/>
                </a:solidFill>
              </a:rPr>
              <a:t>ReLU</a:t>
            </a:r>
            <a:r>
              <a:rPr lang="en-US" sz="1100" b="1" dirty="0">
                <a:solidFill>
                  <a:schemeClr val="tx1"/>
                </a:solidFill>
              </a:rPr>
              <a:t> Activation</a:t>
            </a:r>
            <a:r>
              <a:rPr lang="en-US" sz="1100" dirty="0">
                <a:solidFill>
                  <a:schemeClr val="tx1"/>
                </a:solidFill>
              </a:rPr>
              <a:t>: </a:t>
            </a:r>
            <a:r>
              <a:rPr lang="en-US" sz="1100" dirty="0" err="1">
                <a:solidFill>
                  <a:schemeClr val="tx1"/>
                </a:solidFill>
              </a:rPr>
              <a:t>ReLU</a:t>
            </a:r>
            <a:r>
              <a:rPr lang="en-US" sz="1100" dirty="0">
                <a:solidFill>
                  <a:schemeClr val="tx1"/>
                </a:solidFill>
              </a:rPr>
              <a:t> is computationally efficient and helps avoid issues like the vanishing gradient problem, making it an ideal choice for deep networks. Standard best practice choice for activation.</a:t>
            </a:r>
            <a:br>
              <a:rPr lang="en-US" sz="1100" dirty="0">
                <a:solidFill>
                  <a:schemeClr val="tx1"/>
                </a:solidFill>
              </a:rPr>
            </a:br>
            <a:r>
              <a:rPr lang="en-US" sz="1100" b="1" dirty="0">
                <a:solidFill>
                  <a:schemeClr val="tx1"/>
                </a:solidFill>
              </a:rPr>
              <a:t>Batch Normalization</a:t>
            </a:r>
            <a:r>
              <a:rPr lang="en-US" sz="1100" dirty="0">
                <a:solidFill>
                  <a:schemeClr val="tx1"/>
                </a:solidFill>
              </a:rPr>
              <a:t>: Batch normalization after each convolutional layer normalizes the activations, reducing internal covariate shift. This helps speed up training, improves stability, and reduces sensitivity to the initialization of weights and learning rate. It also acts as a form of regularization, reducing the risk of overfitting.</a:t>
            </a:r>
            <a:br>
              <a:rPr lang="en-US" sz="1100" dirty="0">
                <a:solidFill>
                  <a:schemeClr val="tx1"/>
                </a:solidFill>
              </a:rPr>
            </a:br>
            <a:r>
              <a:rPr lang="en-US" sz="1100" b="1" dirty="0">
                <a:solidFill>
                  <a:schemeClr val="tx1"/>
                </a:solidFill>
              </a:rPr>
              <a:t>Dropout</a:t>
            </a:r>
            <a:r>
              <a:rPr lang="en-US" sz="1100" dirty="0">
                <a:solidFill>
                  <a:schemeClr val="tx1"/>
                </a:solidFill>
              </a:rPr>
              <a:t>: We introduced dropout layers (5% after the convolutional layers and 10% after the fully connected layers) to prevent overfitting. Dropout helps the network generalize better by randomly deactivating a fraction of neurons during training, forcing the model to learn more robust and distributed representations. The different dropout rates are tuned to the complexity of the respective layers—lower for convolutional layers where feature extraction is more structured, and higher for fully connected layers where there's more risk of overfitting due to the high number of parameters. These values and number of layers we had the best results with.</a:t>
            </a:r>
            <a:br>
              <a:rPr lang="en-US" sz="1100" dirty="0">
                <a:solidFill>
                  <a:schemeClr val="tx1"/>
                </a:solidFill>
              </a:rPr>
            </a:br>
            <a:r>
              <a:rPr lang="en-US" sz="1100" b="1" dirty="0">
                <a:solidFill>
                  <a:schemeClr val="tx1"/>
                </a:solidFill>
              </a:rPr>
              <a:t>Fully Connected Layers</a:t>
            </a:r>
            <a:r>
              <a:rPr lang="en-US" sz="1100" dirty="0">
                <a:solidFill>
                  <a:schemeClr val="tx1"/>
                </a:solidFill>
              </a:rPr>
              <a:t>: After feature extraction, we added two fully connected layers. These layers take the high-level features learned from the convolutional layers and combine them for classification. Fully connected layers are necessary for this final decision-making step because they allow the model to use the learned features to make accurate predictions.</a:t>
            </a:r>
            <a:br>
              <a:rPr lang="en-US" sz="1100" dirty="0">
                <a:solidFill>
                  <a:schemeClr val="tx1"/>
                </a:solidFill>
              </a:rPr>
            </a:br>
            <a:br>
              <a:rPr lang="en-US" sz="1100" dirty="0">
                <a:solidFill>
                  <a:schemeClr val="tx1"/>
                </a:solidFill>
              </a:rPr>
            </a:br>
            <a:r>
              <a:rPr lang="en-US" sz="1100" dirty="0">
                <a:solidFill>
                  <a:schemeClr val="tx1"/>
                </a:solidFill>
              </a:rPr>
              <a:t>This model design reflects a balance between extracting rich features through convolutional layers and making final predictions using fully connected layers, with dropout and batch normalization reducing the risk of overfitting and improving generalization.</a:t>
            </a:r>
          </a:p>
          <a:p>
            <a:endParaRPr lang="en-US" sz="1100" dirty="0">
              <a:solidFill>
                <a:schemeClr val="tx1"/>
              </a:solidFill>
            </a:endParaRPr>
          </a:p>
          <a:p>
            <a:endParaRPr sz="1100" dirty="0">
              <a:solidFill>
                <a:schemeClr val="tx1"/>
              </a:solidFill>
            </a:endParaRPr>
          </a:p>
        </p:txBody>
      </p:sp>
    </p:spTree>
    <p:extLst>
      <p:ext uri="{BB962C8B-B14F-4D97-AF65-F5344CB8AC3E}">
        <p14:creationId xmlns:p14="http://schemas.microsoft.com/office/powerpoint/2010/main" val="18246076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34EAE933-12B8-7A1C-5BF6-FF7293AD2E95}"/>
              </a:ext>
            </a:extLst>
          </p:cNvPr>
          <p:cNvPicPr>
            <a:picLocks noChangeAspect="1"/>
          </p:cNvPicPr>
          <p:nvPr/>
        </p:nvPicPr>
        <p:blipFill>
          <a:blip r:embed="rId2"/>
          <a:stretch>
            <a:fillRect/>
          </a:stretch>
        </p:blipFill>
        <p:spPr>
          <a:xfrm>
            <a:off x="106791" y="644237"/>
            <a:ext cx="3476837" cy="3986982"/>
          </a:xfrm>
          <a:prstGeom prst="rect">
            <a:avLst/>
          </a:prstGeom>
        </p:spPr>
      </p:pic>
      <p:sp>
        <p:nvSpPr>
          <p:cNvPr id="5" name="TextBox 4">
            <a:extLst>
              <a:ext uri="{FF2B5EF4-FFF2-40B4-BE49-F238E27FC236}">
                <a16:creationId xmlns:a16="http://schemas.microsoft.com/office/drawing/2014/main" id="{2419AA28-FBEC-6BC0-2582-4986C036E420}"/>
              </a:ext>
            </a:extLst>
          </p:cNvPr>
          <p:cNvSpPr txBox="1"/>
          <p:nvPr/>
        </p:nvSpPr>
        <p:spPr>
          <a:xfrm>
            <a:off x="4087091" y="491836"/>
            <a:ext cx="4759036" cy="2539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100" dirty="0"/>
              <a:t>(A) What are the 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are performing a stride-4 convolution using a 3x3 kernel W on a 3x3 input X and padding the input with a padding size of 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Need to express the convolution as a matrix multiplication y=Ax, where x is the flattened input and y is the flattened output.</a:t>
            </a:r>
          </a:p>
          <a:p>
            <a:pPr marR="0" algn="l" defTabSz="914400" rtl="0" fontAlgn="auto" latinLnBrk="0" hangingPunct="0">
              <a:lnSpc>
                <a:spcPct val="100000"/>
              </a:lnSpc>
              <a:spcBef>
                <a:spcPts val="0"/>
              </a:spcBef>
              <a:spcAft>
                <a:spcPts val="0"/>
              </a:spcAft>
              <a:buClrTx/>
              <a:buSzTx/>
              <a:tabLst/>
            </a:pPr>
            <a:r>
              <a:rPr lang="en-US" sz="1100" dirty="0"/>
              <a:t>Dimensions of input 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X is flattened in row-major order and we need to do the same for the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matrix X is 3x3. When flattened in row-major order, it becomes a 9-element vector x:</a:t>
            </a:r>
            <a:br>
              <a:rPr lang="en-US" sz="1100" dirty="0"/>
            </a:br>
            <a:r>
              <a:rPr lang="en-US" sz="1100" dirty="0"/>
              <a:t>x=[x(0,0),x(0,1),x(0,2),x(1,0),x(1,1),x(1,2),x(2,0),x(2,1),x(2,2)]</a:t>
            </a:r>
            <a:br>
              <a:rPr lang="en-US" sz="1100" dirty="0"/>
            </a:br>
            <a:r>
              <a:rPr lang="en-US" sz="1100" dirty="0"/>
              <a:t>Flattened matrix has a dimension of 9</a:t>
            </a:r>
          </a:p>
          <a:p>
            <a:pPr marR="0" algn="l" defTabSz="914400" rtl="0" fontAlgn="auto" latinLnBrk="0" hangingPunct="0">
              <a:lnSpc>
                <a:spcPct val="100000"/>
              </a:lnSpc>
              <a:spcBef>
                <a:spcPts val="0"/>
              </a:spcBef>
              <a:spcAft>
                <a:spcPts val="0"/>
              </a:spcAft>
              <a:buClrTx/>
              <a:buSzTx/>
              <a:tabLst/>
            </a:pPr>
            <a:r>
              <a:rPr lang="en-US" sz="1100" dirty="0"/>
              <a:t>Dimensions of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have a stride of 4 and padding of 2, so lets add that, the resulting matrix is 7x7</a:t>
            </a:r>
          </a:p>
        </p:txBody>
      </p:sp>
      <p:pic>
        <p:nvPicPr>
          <p:cNvPr id="7" name="Picture 6">
            <a:extLst>
              <a:ext uri="{FF2B5EF4-FFF2-40B4-BE49-F238E27FC236}">
                <a16:creationId xmlns:a16="http://schemas.microsoft.com/office/drawing/2014/main" id="{BC82948D-0490-10CC-BE0B-0BE74F20B0C6}"/>
              </a:ext>
            </a:extLst>
          </p:cNvPr>
          <p:cNvPicPr>
            <a:picLocks noChangeAspect="1"/>
          </p:cNvPicPr>
          <p:nvPr/>
        </p:nvPicPr>
        <p:blipFill>
          <a:blip r:embed="rId3"/>
          <a:srcRect t="4148" r="823" b="-1"/>
          <a:stretch/>
        </p:blipFill>
        <p:spPr>
          <a:xfrm>
            <a:off x="3963704" y="3030607"/>
            <a:ext cx="5073505" cy="2036253"/>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66;p15"/>
          <p:cNvSpPr txBox="1"/>
          <p:nvPr/>
        </p:nvSpPr>
        <p:spPr>
          <a:xfrm>
            <a:off x="230057" y="324956"/>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a:lnSpc>
                <a:spcPct val="115000"/>
              </a:lnSpc>
              <a:spcBef>
                <a:spcPts val="1600"/>
              </a:spcBef>
              <a:defRPr sz="1800">
                <a:solidFill>
                  <a:schemeClr val="accent2">
                    <a:lumOff val="21764"/>
                  </a:schemeClr>
                </a:solidFill>
              </a:defRPr>
            </a:lvl1pPr>
          </a:lstStyle>
          <a:p>
            <a:r>
              <a:rPr sz="1000" dirty="0"/>
              <a:t>Describe </a:t>
            </a:r>
            <a:r>
              <a:rPr lang="en-US" sz="1000" dirty="0"/>
              <a:t>and justify your</a:t>
            </a:r>
            <a:r>
              <a:rPr sz="1000" dirty="0"/>
              <a:t> choice of hyper-parameters:</a:t>
            </a:r>
            <a:endParaRPr lang="en-US" sz="1000" dirty="0"/>
          </a:p>
          <a:p>
            <a:r>
              <a:rPr lang="en-US" sz="1000" dirty="0">
                <a:solidFill>
                  <a:schemeClr val="tx1"/>
                </a:solidFill>
              </a:rPr>
              <a:t>Here’s a breakdown of the hyperparameters used in our training process, along with a justification for each choice:</a:t>
            </a:r>
            <a:br>
              <a:rPr lang="en-US" sz="1000" dirty="0">
                <a:solidFill>
                  <a:schemeClr val="tx1"/>
                </a:solidFill>
              </a:rPr>
            </a:br>
            <a:br>
              <a:rPr lang="en-US" sz="1000" dirty="0">
                <a:solidFill>
                  <a:schemeClr val="tx1"/>
                </a:solidFill>
              </a:rPr>
            </a:br>
            <a:r>
              <a:rPr lang="en-US" sz="1000" b="1" dirty="0">
                <a:solidFill>
                  <a:schemeClr val="tx1"/>
                </a:solidFill>
              </a:rPr>
              <a:t>Batch Size (128)</a:t>
            </a:r>
            <a:r>
              <a:rPr lang="en-US" sz="1000" dirty="0">
                <a:solidFill>
                  <a:schemeClr val="tx1"/>
                </a:solidFill>
              </a:rPr>
              <a:t>: A batch size of 128 strikes a balance between computational efficiency and model performance. Smaller batch sizes tend to provide more updates and can sometimes offer better generalization, while larger batch sizes allow for faster training on GPUs due to parallelism. We saw similar performance from batch sizes 64 and up but really deteriorated below that so kept 128 for best performance</a:t>
            </a:r>
          </a:p>
          <a:p>
            <a:r>
              <a:rPr lang="en-US" sz="1000" b="1" dirty="0">
                <a:solidFill>
                  <a:schemeClr val="tx1"/>
                </a:solidFill>
              </a:rPr>
              <a:t>Learning Rate (0.1)</a:t>
            </a:r>
            <a:r>
              <a:rPr lang="en-US" sz="1000" dirty="0">
                <a:solidFill>
                  <a:schemeClr val="tx1"/>
                </a:solidFill>
              </a:rPr>
              <a:t>: A learning rate of 0.1 is a little high for what is typical for optimizers like SGD with momentum. It provides a good balance between converging quickly and avoiding overshooting the minimum though. Higher learning rates for the most part gave us comparable performance and trained quicker. We kept it at 0.01 for most of training to avoid overshooting and with no downside to overall accuracy in line with best practice and then increased to 0.1 for final model. Learning rates 0.0005 and below trained to slow and performance dropped off.</a:t>
            </a:r>
          </a:p>
          <a:p>
            <a:r>
              <a:rPr lang="en-US" sz="1000" b="1" dirty="0">
                <a:solidFill>
                  <a:schemeClr val="tx1"/>
                </a:solidFill>
              </a:rPr>
              <a:t>Regularization (reg = 0.0005)</a:t>
            </a:r>
            <a:r>
              <a:rPr lang="en-US" sz="1000" dirty="0">
                <a:solidFill>
                  <a:schemeClr val="tx1"/>
                </a:solidFill>
              </a:rPr>
              <a:t>: We apply an L2 regularization penalty of 0.0005 to help prevent overfitting by discouraging overly complex models. This regularization term penalizes large weights, encouraging the model to learn simpler patterns and improving generalization to unseen data. We kept his very low to not constrain the model and also paired it with out regularization techniques such as dropout</a:t>
            </a:r>
          </a:p>
          <a:p>
            <a:r>
              <a:rPr lang="en-US" sz="1000" b="1" dirty="0">
                <a:solidFill>
                  <a:schemeClr val="tx1"/>
                </a:solidFill>
              </a:rPr>
              <a:t>Epochs (10)</a:t>
            </a:r>
            <a:r>
              <a:rPr lang="en-US" sz="1000" dirty="0">
                <a:solidFill>
                  <a:schemeClr val="tx1"/>
                </a:solidFill>
              </a:rPr>
              <a:t>: Training for 10 epochs is a practical choice for balancing between underfitting and overfitting. We tried for higher (30+ epochs) but performance flat lined ~81% at roughly 8 epochs and increased epochs did not help so for our final model we used 10.</a:t>
            </a:r>
            <a:br>
              <a:rPr lang="en-US" sz="1000" dirty="0">
                <a:solidFill>
                  <a:schemeClr val="tx1"/>
                </a:solidFill>
              </a:rPr>
            </a:br>
            <a:br>
              <a:rPr lang="en-US" sz="1000" dirty="0">
                <a:solidFill>
                  <a:schemeClr val="tx1"/>
                </a:solidFill>
              </a:rPr>
            </a:br>
            <a:r>
              <a:rPr lang="en-US" sz="1000" b="1" dirty="0">
                <a:solidFill>
                  <a:schemeClr val="tx1"/>
                </a:solidFill>
              </a:rPr>
              <a:t>Steps ([6, 8])</a:t>
            </a:r>
            <a:r>
              <a:rPr lang="en-US" sz="1000" dirty="0">
                <a:solidFill>
                  <a:schemeClr val="tx1"/>
                </a:solidFill>
              </a:rPr>
              <a:t>: The learning rate steps at epochs 6 and 8 indicate when we reduce the learning rate to encourage more precise convergence. Reducing the learning rate in stages allows the model to make large adjustments early on (when the learning rate is high) and fine-tune the learned parameters in later stages (when the learning rate is lower). We experimented with values here but ended up not using a warm up as it had no effect on overall end state performance</a:t>
            </a:r>
          </a:p>
          <a:p>
            <a:endParaRPr lang="en-US" sz="1000" dirty="0">
              <a:solidFill>
                <a:schemeClr val="tx1"/>
              </a:solidFill>
            </a:endParaRPr>
          </a:p>
        </p:txBody>
      </p:sp>
    </p:spTree>
    <p:extLst>
      <p:ext uri="{BB962C8B-B14F-4D97-AF65-F5344CB8AC3E}">
        <p14:creationId xmlns:p14="http://schemas.microsoft.com/office/powerpoint/2010/main" val="398318443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Google Shape;66;p15"/>
          <p:cNvSpPr txBox="1"/>
          <p:nvPr/>
        </p:nvSpPr>
        <p:spPr>
          <a:xfrm>
            <a:off x="230057" y="324956"/>
            <a:ext cx="8520602" cy="25488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Autofit/>
          </a:bodyPr>
          <a:lstStyle>
            <a:lvl1pPr>
              <a:lnSpc>
                <a:spcPct val="115000"/>
              </a:lnSpc>
              <a:spcBef>
                <a:spcPts val="1600"/>
              </a:spcBef>
              <a:defRPr sz="1800">
                <a:solidFill>
                  <a:schemeClr val="accent2">
                    <a:lumOff val="21764"/>
                  </a:schemeClr>
                </a:solidFill>
              </a:defRPr>
            </a:lvl1pPr>
          </a:lstStyle>
          <a:p>
            <a:r>
              <a:rPr sz="1000" dirty="0"/>
              <a:t>Describe </a:t>
            </a:r>
            <a:r>
              <a:rPr lang="en-US" sz="1000" dirty="0"/>
              <a:t>and justify your</a:t>
            </a:r>
            <a:r>
              <a:rPr sz="1000" dirty="0"/>
              <a:t> choice of hyper-parameters:</a:t>
            </a:r>
            <a:endParaRPr lang="en-US" sz="1000" dirty="0"/>
          </a:p>
          <a:p>
            <a:r>
              <a:rPr lang="en-US" sz="1000" dirty="0"/>
              <a:t>Here’s a breakdown of the hyperparameters used in our training process, along with a justification for each choice:</a:t>
            </a:r>
          </a:p>
          <a:p>
            <a:r>
              <a:rPr lang="en-US" sz="1000" b="1" dirty="0">
                <a:solidFill>
                  <a:schemeClr val="tx1"/>
                </a:solidFill>
              </a:rPr>
              <a:t>Momentum (0.9)</a:t>
            </a:r>
            <a:r>
              <a:rPr lang="en-US" sz="1000" dirty="0">
                <a:solidFill>
                  <a:schemeClr val="tx1"/>
                </a:solidFill>
              </a:rPr>
              <a:t>: Momentum is used to accelerate convergence by smoothing out updates in the direction of the steepest descent. A momentum value of 0.9 is a standard choice and effectively dampens oscillations while accelerating the training process. It helps push the optimizer towards minima more efficiently than vanilla SGD by "remembering" past gradients, allowing the model to converge faster and with more stability. This had minimal impact on performance in either direction though.</a:t>
            </a:r>
          </a:p>
          <a:p>
            <a:r>
              <a:rPr lang="en-US" sz="1000" b="1" dirty="0">
                <a:solidFill>
                  <a:schemeClr val="tx1"/>
                </a:solidFill>
              </a:rPr>
              <a:t>Beta (1)</a:t>
            </a:r>
            <a:r>
              <a:rPr lang="en-US" sz="1000" dirty="0">
                <a:solidFill>
                  <a:schemeClr val="tx1"/>
                </a:solidFill>
              </a:rPr>
              <a:t>: Beta refers to a parameter in the Focal Loss function (if used), where it controls how much the loss focuses on hard-to-classify examples. In this case, a gamma value of 1 means no adjustment is made to the standard cross-entropy loss (since Focal Loss reduces to cross-entropy when gamma is 1). This indicates that we aren't explicitly focusing on hard examples and are treating all misclassifications equally, which is suitable when the data isn't too imbalanced. </a:t>
            </a:r>
            <a:r>
              <a:rPr lang="en-US" sz="1000" i="1" dirty="0">
                <a:solidFill>
                  <a:schemeClr val="tx1"/>
                </a:solidFill>
              </a:rPr>
              <a:t>(Note: We did not use focal loss for this portion of the assignment, including it for comprehensiveness)</a:t>
            </a:r>
          </a:p>
          <a:p>
            <a:endParaRPr lang="en-US" sz="1000" dirty="0">
              <a:solidFill>
                <a:schemeClr val="tx1"/>
              </a:solidFill>
            </a:endParaRPr>
          </a:p>
          <a:p>
            <a:endParaRPr sz="1000" dirty="0">
              <a:solidFill>
                <a:schemeClr val="tx1"/>
              </a:solidFill>
            </a:endParaRP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lnSpcReduction="10000"/>
          </a:bodyPr>
          <a:lstStyle>
            <a:lvl1pPr>
              <a:lnSpc>
                <a:spcPct val="115000"/>
              </a:lnSpc>
              <a:spcBef>
                <a:spcPts val="1600"/>
              </a:spcBef>
              <a:defRPr sz="1800">
                <a:solidFill>
                  <a:schemeClr val="accent2">
                    <a:lumOff val="21764"/>
                  </a:schemeClr>
                </a:solidFill>
              </a:defRPr>
            </a:lvl1pPr>
          </a:lstStyle>
          <a:p>
            <a:r>
              <a:rPr dirty="0"/>
              <a:t>What’s your final accuracy on validation set?</a:t>
            </a:r>
            <a:endParaRPr lang="en-US" dirty="0"/>
          </a:p>
          <a:p>
            <a:r>
              <a:rPr lang="en-US" dirty="0">
                <a:solidFill>
                  <a:schemeClr val="tx1"/>
                </a:solidFill>
              </a:rPr>
              <a:t>Our final validation accuracy was 81.81%</a:t>
            </a:r>
            <a:endParaRPr dirty="0">
              <a:solidFill>
                <a:schemeClr val="tx1"/>
              </a:solidFill>
            </a:endParaRPr>
          </a:p>
        </p:txBody>
      </p:sp>
    </p:spTree>
    <p:extLst>
      <p:ext uri="{BB962C8B-B14F-4D97-AF65-F5344CB8AC3E}">
        <p14:creationId xmlns:p14="http://schemas.microsoft.com/office/powerpoint/2010/main" val="200074639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485547863"/>
              </p:ext>
            </p:extLst>
          </p:nvPr>
        </p:nvGraphicFramePr>
        <p:xfrm>
          <a:off x="430775" y="2400749"/>
          <a:ext cx="8125725" cy="1200625"/>
        </p:xfrm>
        <a:graphic>
          <a:graphicData uri="http://schemas.openxmlformats.org/drawingml/2006/table">
            <a:tbl>
              <a:tblPr>
                <a:tableStyleId>{4C3C2611-4C71-4FC5-86AE-919BDF0F9419}</a:tableStyleId>
              </a:tblPr>
              <a:tblGrid>
                <a:gridCol w="803815">
                  <a:extLst>
                    <a:ext uri="{9D8B030D-6E8A-4147-A177-3AD203B41FA5}">
                      <a16:colId xmlns:a16="http://schemas.microsoft.com/office/drawing/2014/main" val="20000"/>
                    </a:ext>
                  </a:extLst>
                </a:gridCol>
                <a:gridCol w="665684">
                  <a:extLst>
                    <a:ext uri="{9D8B030D-6E8A-4147-A177-3AD203B41FA5}">
                      <a16:colId xmlns:a16="http://schemas.microsoft.com/office/drawing/2014/main" val="20001"/>
                    </a:ext>
                  </a:extLst>
                </a:gridCol>
                <a:gridCol w="679640">
                  <a:extLst>
                    <a:ext uri="{9D8B030D-6E8A-4147-A177-3AD203B41FA5}">
                      <a16:colId xmlns:a16="http://schemas.microsoft.com/office/drawing/2014/main" val="20002"/>
                    </a:ext>
                  </a:extLst>
                </a:gridCol>
                <a:gridCol w="595993">
                  <a:extLst>
                    <a:ext uri="{9D8B030D-6E8A-4147-A177-3AD203B41FA5}">
                      <a16:colId xmlns:a16="http://schemas.microsoft.com/office/drawing/2014/main" val="20003"/>
                    </a:ext>
                  </a:extLst>
                </a:gridCol>
                <a:gridCol w="647379">
                  <a:extLst>
                    <a:ext uri="{9D8B030D-6E8A-4147-A177-3AD203B41FA5}">
                      <a16:colId xmlns:a16="http://schemas.microsoft.com/office/drawing/2014/main" val="20004"/>
                    </a:ext>
                  </a:extLst>
                </a:gridCol>
                <a:gridCol w="696594">
                  <a:extLst>
                    <a:ext uri="{9D8B030D-6E8A-4147-A177-3AD203B41FA5}">
                      <a16:colId xmlns:a16="http://schemas.microsoft.com/office/drawing/2014/main" val="20005"/>
                    </a:ext>
                  </a:extLst>
                </a:gridCol>
                <a:gridCol w="672770">
                  <a:extLst>
                    <a:ext uri="{9D8B030D-6E8A-4147-A177-3AD203B41FA5}">
                      <a16:colId xmlns:a16="http://schemas.microsoft.com/office/drawing/2014/main" val="20006"/>
                    </a:ext>
                  </a:extLst>
                </a:gridCol>
                <a:gridCol w="672770">
                  <a:extLst>
                    <a:ext uri="{9D8B030D-6E8A-4147-A177-3AD203B41FA5}">
                      <a16:colId xmlns:a16="http://schemas.microsoft.com/office/drawing/2014/main" val="20007"/>
                    </a:ext>
                  </a:extLst>
                </a:gridCol>
                <a:gridCol w="672770">
                  <a:extLst>
                    <a:ext uri="{9D8B030D-6E8A-4147-A177-3AD203B41FA5}">
                      <a16:colId xmlns:a16="http://schemas.microsoft.com/office/drawing/2014/main" val="20008"/>
                    </a:ext>
                  </a:extLst>
                </a:gridCol>
                <a:gridCol w="672770">
                  <a:extLst>
                    <a:ext uri="{9D8B030D-6E8A-4147-A177-3AD203B41FA5}">
                      <a16:colId xmlns:a16="http://schemas.microsoft.com/office/drawing/2014/main" val="20009"/>
                    </a:ext>
                  </a:extLst>
                </a:gridCol>
                <a:gridCol w="672770">
                  <a:extLst>
                    <a:ext uri="{9D8B030D-6E8A-4147-A177-3AD203B41FA5}">
                      <a16:colId xmlns:a16="http://schemas.microsoft.com/office/drawing/2014/main" val="20010"/>
                    </a:ext>
                  </a:extLst>
                </a:gridCol>
                <a:gridCol w="672770">
                  <a:extLst>
                    <a:ext uri="{9D8B030D-6E8A-4147-A177-3AD203B41FA5}">
                      <a16:colId xmlns:a16="http://schemas.microsoft.com/office/drawing/2014/main" val="2394799649"/>
                    </a:ext>
                  </a:extLst>
                </a:gridCol>
              </a:tblGrid>
              <a:tr h="594150">
                <a:tc>
                  <a:txBody>
                    <a:bodyPr/>
                    <a:lstStyle/>
                    <a:p>
                      <a:pPr algn="l">
                        <a:defRPr sz="1400"/>
                      </a:pPr>
                      <a:endParaRPr sz="1100"/>
                    </a:p>
                  </a:txBody>
                  <a:tcPr marL="91425" marR="91425" marT="91425" marB="91425" horzOverflow="overflow"/>
                </a:tc>
                <a:tc>
                  <a:txBody>
                    <a:bodyPr/>
                    <a:lstStyle/>
                    <a:p>
                      <a:pPr algn="l">
                        <a:defRPr sz="1800"/>
                      </a:pPr>
                      <a:r>
                        <a:rPr sz="1100" dirty="0"/>
                        <a:t>Class 
0</a:t>
                      </a:r>
                    </a:p>
                  </a:txBody>
                  <a:tcPr marL="91425" marR="91425" marT="91425" marB="91425" horzOverflow="overflow"/>
                </a:tc>
                <a:tc>
                  <a:txBody>
                    <a:bodyPr/>
                    <a:lstStyle/>
                    <a:p>
                      <a:pPr algn="l">
                        <a:defRPr sz="1400"/>
                      </a:pPr>
                      <a:r>
                        <a:rPr sz="1100"/>
                        <a:t>Class</a:t>
                      </a:r>
                    </a:p>
                    <a:p>
                      <a:pPr algn="l">
                        <a:defRPr sz="1400"/>
                      </a:pPr>
                      <a:r>
                        <a:rPr sz="1100"/>
                        <a:t>1</a:t>
                      </a:r>
                    </a:p>
                  </a:txBody>
                  <a:tcPr marL="91425" marR="91425" marT="91425" marB="91425" horzOverflow="overflow"/>
                </a:tc>
                <a:tc>
                  <a:txBody>
                    <a:bodyPr/>
                    <a:lstStyle/>
                    <a:p>
                      <a:pPr algn="l">
                        <a:defRPr sz="1800"/>
                      </a:pPr>
                      <a:r>
                        <a:rPr sz="1100"/>
                        <a:t>Class
2</a:t>
                      </a:r>
                    </a:p>
                  </a:txBody>
                  <a:tcPr marL="91425" marR="91425" marT="91425" marB="91425" horzOverflow="overflow"/>
                </a:tc>
                <a:tc>
                  <a:txBody>
                    <a:bodyPr/>
                    <a:lstStyle/>
                    <a:p>
                      <a:pPr algn="l">
                        <a:defRPr sz="1400"/>
                      </a:pPr>
                      <a:r>
                        <a:rPr sz="1100"/>
                        <a:t>Class 3</a:t>
                      </a:r>
                    </a:p>
                  </a:txBody>
                  <a:tcPr marL="91425" marR="91425" marT="91425" marB="91425" horzOverflow="overflow"/>
                </a:tc>
                <a:tc>
                  <a:txBody>
                    <a:bodyPr/>
                    <a:lstStyle/>
                    <a:p>
                      <a:pPr algn="l">
                        <a:defRPr sz="1400"/>
                      </a:pPr>
                      <a:r>
                        <a:rPr sz="1100"/>
                        <a:t>Class 4</a:t>
                      </a:r>
                    </a:p>
                  </a:txBody>
                  <a:tcPr marL="91425" marR="91425" marT="91425" marB="91425" horzOverflow="overflow"/>
                </a:tc>
                <a:tc>
                  <a:txBody>
                    <a:bodyPr/>
                    <a:lstStyle/>
                    <a:p>
                      <a:pPr algn="l">
                        <a:defRPr sz="1400"/>
                      </a:pPr>
                      <a:r>
                        <a:rPr sz="1100"/>
                        <a:t>Class 5</a:t>
                      </a:r>
                    </a:p>
                  </a:txBody>
                  <a:tcPr marL="91425" marR="91425" marT="91425" marB="91425" horzOverflow="overflow"/>
                </a:tc>
                <a:tc>
                  <a:txBody>
                    <a:bodyPr/>
                    <a:lstStyle/>
                    <a:p>
                      <a:pPr algn="l">
                        <a:defRPr sz="1400"/>
                      </a:pPr>
                      <a:r>
                        <a:rPr sz="1100"/>
                        <a:t>Class 6</a:t>
                      </a:r>
                    </a:p>
                  </a:txBody>
                  <a:tcPr marL="91425" marR="91425" marT="91425" marB="91425" horzOverflow="overflow"/>
                </a:tc>
                <a:tc>
                  <a:txBody>
                    <a:bodyPr/>
                    <a:lstStyle/>
                    <a:p>
                      <a:pPr algn="l">
                        <a:defRPr sz="1400"/>
                      </a:pPr>
                      <a:r>
                        <a:rPr sz="1100"/>
                        <a:t>Class 7</a:t>
                      </a:r>
                    </a:p>
                  </a:txBody>
                  <a:tcPr marL="91425" marR="91425" marT="91425" marB="91425" horzOverflow="overflow"/>
                </a:tc>
                <a:tc>
                  <a:txBody>
                    <a:bodyPr/>
                    <a:lstStyle/>
                    <a:p>
                      <a:pPr algn="l">
                        <a:defRPr sz="1400"/>
                      </a:pPr>
                      <a:r>
                        <a:rPr sz="1100"/>
                        <a:t>Class 8</a:t>
                      </a:r>
                    </a:p>
                  </a:txBody>
                  <a:tcPr marL="91425" marR="91425" marT="91425" marB="91425" horzOverflow="overflow"/>
                </a:tc>
                <a:tc>
                  <a:txBody>
                    <a:bodyPr/>
                    <a:lstStyle/>
                    <a:p>
                      <a:pPr algn="l">
                        <a:defRPr sz="1400"/>
                      </a:pPr>
                      <a:r>
                        <a:rPr sz="1100" dirty="0"/>
                        <a:t>Class 9</a:t>
                      </a:r>
                    </a:p>
                  </a:txBody>
                  <a:tcPr marL="91425" marR="91425" marT="91425" marB="91425" horzOverflow="overflow"/>
                </a:tc>
                <a:tc>
                  <a:txBody>
                    <a:bodyPr/>
                    <a:lstStyle/>
                    <a:p>
                      <a:pPr algn="l">
                        <a:defRPr sz="1400"/>
                      </a:pPr>
                      <a:r>
                        <a:rPr lang="en-US" sz="1100" dirty="0"/>
                        <a:t>Acc.</a:t>
                      </a:r>
                      <a:endParaRPr sz="1100" dirty="0"/>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100"/>
                        <a:t>CE Loss</a:t>
                      </a:r>
                    </a:p>
                  </a:txBody>
                  <a:tcPr marL="91425" marR="91425" marT="91425" marB="91425" horzOverflow="overflow"/>
                </a:tc>
                <a:tc>
                  <a:txBody>
                    <a:bodyPr/>
                    <a:lstStyle/>
                    <a:p>
                      <a:pPr algn="l">
                        <a:defRPr sz="1400"/>
                      </a:pPr>
                      <a:r>
                        <a:rPr lang="en-US" sz="1100" dirty="0"/>
                        <a:t>91.8%</a:t>
                      </a:r>
                      <a:endParaRPr sz="1100" dirty="0"/>
                    </a:p>
                  </a:txBody>
                  <a:tcPr marL="91425" marR="91425" marT="91425" marB="91425" horzOverflow="overflow"/>
                </a:tc>
                <a:tc>
                  <a:txBody>
                    <a:bodyPr/>
                    <a:lstStyle/>
                    <a:p>
                      <a:pPr algn="l">
                        <a:defRPr sz="1400"/>
                      </a:pPr>
                      <a:r>
                        <a:rPr lang="en-US" sz="1100" dirty="0"/>
                        <a:t>96.1%</a:t>
                      </a:r>
                      <a:endParaRPr sz="1100" dirty="0"/>
                    </a:p>
                  </a:txBody>
                  <a:tcPr marL="91425" marR="91425" marT="91425" marB="91425" horzOverflow="overflow"/>
                </a:tc>
                <a:tc>
                  <a:txBody>
                    <a:bodyPr/>
                    <a:lstStyle/>
                    <a:p>
                      <a:pPr algn="l">
                        <a:defRPr sz="1400"/>
                      </a:pPr>
                      <a:r>
                        <a:rPr lang="en-US" sz="1100" dirty="0"/>
                        <a:t>63.2%</a:t>
                      </a:r>
                      <a:endParaRPr sz="1100" dirty="0"/>
                    </a:p>
                  </a:txBody>
                  <a:tcPr marL="91425" marR="91425" marT="91425" marB="91425" horzOverflow="overflow"/>
                </a:tc>
                <a:tc>
                  <a:txBody>
                    <a:bodyPr/>
                    <a:lstStyle/>
                    <a:p>
                      <a:pPr algn="l">
                        <a:defRPr sz="1400"/>
                      </a:pPr>
                      <a:r>
                        <a:rPr lang="en-US" sz="1100" dirty="0"/>
                        <a:t>64.2%</a:t>
                      </a:r>
                      <a:endParaRPr sz="1100" dirty="0"/>
                    </a:p>
                  </a:txBody>
                  <a:tcPr marL="91425" marR="91425" marT="91425" marB="91425" horzOverflow="overflow"/>
                </a:tc>
                <a:tc>
                  <a:txBody>
                    <a:bodyPr/>
                    <a:lstStyle/>
                    <a:p>
                      <a:pPr algn="l">
                        <a:defRPr sz="1400"/>
                      </a:pPr>
                      <a:r>
                        <a:rPr lang="en-US" sz="1100" dirty="0"/>
                        <a:t>50.3%</a:t>
                      </a:r>
                      <a:endParaRPr sz="1100" dirty="0"/>
                    </a:p>
                  </a:txBody>
                  <a:tcPr marL="91425" marR="91425" marT="91425" marB="91425" horzOverflow="overflow"/>
                </a:tc>
                <a:tc>
                  <a:txBody>
                    <a:bodyPr/>
                    <a:lstStyle/>
                    <a:p>
                      <a:pPr algn="l">
                        <a:defRPr sz="1400"/>
                      </a:pPr>
                      <a:r>
                        <a:rPr lang="en-US" sz="1100" dirty="0"/>
                        <a:t>5.2%</a:t>
                      </a:r>
                      <a:endParaRPr sz="1100" dirty="0"/>
                    </a:p>
                  </a:txBody>
                  <a:tcPr marL="91425" marR="91425" marT="91425" marB="91425" horzOverflow="overflow"/>
                </a:tc>
                <a:tc>
                  <a:txBody>
                    <a:bodyPr/>
                    <a:lstStyle/>
                    <a:p>
                      <a:pPr algn="l">
                        <a:defRPr sz="1400"/>
                      </a:pPr>
                      <a:r>
                        <a:rPr lang="en-US" sz="1100" dirty="0"/>
                        <a:t>15.1%</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38.59%</a:t>
                      </a:r>
                      <a:endParaRPr sz="1100" dirty="0"/>
                    </a:p>
                  </a:txBody>
                  <a:tcPr marL="91425" marR="91425" marT="91425" marB="91425" horzOverflow="overflow"/>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749AE28F-933E-9893-800A-6B774DB9C402}"/>
              </a:ext>
            </a:extLst>
          </p:cNvPr>
          <p:cNvSpPr txBox="1"/>
          <p:nvPr/>
        </p:nvSpPr>
        <p:spPr>
          <a:xfrm>
            <a:off x="881743" y="4057651"/>
            <a:ext cx="7780564"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Overall Accuracy: 38.59%</a:t>
            </a:r>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91136"/>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extLst>
              <p:ext uri="{D42A27DB-BD31-4B8C-83A1-F6EECF244321}">
                <p14:modId xmlns:p14="http://schemas.microsoft.com/office/powerpoint/2010/main" val="989856432"/>
              </p:ext>
            </p:extLst>
          </p:nvPr>
        </p:nvGraphicFramePr>
        <p:xfrm>
          <a:off x="91414" y="1652707"/>
          <a:ext cx="8740886" cy="3091352"/>
        </p:xfrm>
        <a:graphic>
          <a:graphicData uri="http://schemas.openxmlformats.org/drawingml/2006/table">
            <a:tbl>
              <a:tblPr>
                <a:tableStyleId>{4C3C2611-4C71-4FC5-86AE-919BDF0F9419}</a:tableStyleId>
              </a:tblPr>
              <a:tblGrid>
                <a:gridCol w="969943">
                  <a:extLst>
                    <a:ext uri="{9D8B030D-6E8A-4147-A177-3AD203B41FA5}">
                      <a16:colId xmlns:a16="http://schemas.microsoft.com/office/drawing/2014/main" val="20000"/>
                    </a:ext>
                  </a:extLst>
                </a:gridCol>
                <a:gridCol w="644979">
                  <a:extLst>
                    <a:ext uri="{9D8B030D-6E8A-4147-A177-3AD203B41FA5}">
                      <a16:colId xmlns:a16="http://schemas.microsoft.com/office/drawing/2014/main" val="20001"/>
                    </a:ext>
                  </a:extLst>
                </a:gridCol>
                <a:gridCol w="628650">
                  <a:extLst>
                    <a:ext uri="{9D8B030D-6E8A-4147-A177-3AD203B41FA5}">
                      <a16:colId xmlns:a16="http://schemas.microsoft.com/office/drawing/2014/main" val="20002"/>
                    </a:ext>
                  </a:extLst>
                </a:gridCol>
                <a:gridCol w="693964">
                  <a:extLst>
                    <a:ext uri="{9D8B030D-6E8A-4147-A177-3AD203B41FA5}">
                      <a16:colId xmlns:a16="http://schemas.microsoft.com/office/drawing/2014/main" val="20003"/>
                    </a:ext>
                  </a:extLst>
                </a:gridCol>
                <a:gridCol w="612321">
                  <a:extLst>
                    <a:ext uri="{9D8B030D-6E8A-4147-A177-3AD203B41FA5}">
                      <a16:colId xmlns:a16="http://schemas.microsoft.com/office/drawing/2014/main" val="20004"/>
                    </a:ext>
                  </a:extLst>
                </a:gridCol>
                <a:gridCol w="820587">
                  <a:extLst>
                    <a:ext uri="{9D8B030D-6E8A-4147-A177-3AD203B41FA5}">
                      <a16:colId xmlns:a16="http://schemas.microsoft.com/office/drawing/2014/main" val="20005"/>
                    </a:ext>
                  </a:extLst>
                </a:gridCol>
                <a:gridCol w="728407">
                  <a:extLst>
                    <a:ext uri="{9D8B030D-6E8A-4147-A177-3AD203B41FA5}">
                      <a16:colId xmlns:a16="http://schemas.microsoft.com/office/drawing/2014/main" val="20006"/>
                    </a:ext>
                  </a:extLst>
                </a:gridCol>
                <a:gridCol w="728407">
                  <a:extLst>
                    <a:ext uri="{9D8B030D-6E8A-4147-A177-3AD203B41FA5}">
                      <a16:colId xmlns:a16="http://schemas.microsoft.com/office/drawing/2014/main" val="20007"/>
                    </a:ext>
                  </a:extLst>
                </a:gridCol>
                <a:gridCol w="728407">
                  <a:extLst>
                    <a:ext uri="{9D8B030D-6E8A-4147-A177-3AD203B41FA5}">
                      <a16:colId xmlns:a16="http://schemas.microsoft.com/office/drawing/2014/main" val="20008"/>
                    </a:ext>
                  </a:extLst>
                </a:gridCol>
                <a:gridCol w="728407">
                  <a:extLst>
                    <a:ext uri="{9D8B030D-6E8A-4147-A177-3AD203B41FA5}">
                      <a16:colId xmlns:a16="http://schemas.microsoft.com/office/drawing/2014/main" val="20009"/>
                    </a:ext>
                  </a:extLst>
                </a:gridCol>
                <a:gridCol w="728407">
                  <a:extLst>
                    <a:ext uri="{9D8B030D-6E8A-4147-A177-3AD203B41FA5}">
                      <a16:colId xmlns:a16="http://schemas.microsoft.com/office/drawing/2014/main" val="20010"/>
                    </a:ext>
                  </a:extLst>
                </a:gridCol>
                <a:gridCol w="728407">
                  <a:extLst>
                    <a:ext uri="{9D8B030D-6E8A-4147-A177-3AD203B41FA5}">
                      <a16:colId xmlns:a16="http://schemas.microsoft.com/office/drawing/2014/main" val="3452757198"/>
                    </a:ext>
                  </a:extLst>
                </a:gridCol>
              </a:tblGrid>
              <a:tr h="514607">
                <a:tc>
                  <a:txBody>
                    <a:bodyPr/>
                    <a:lstStyle/>
                    <a:p>
                      <a:pPr algn="l">
                        <a:defRPr sz="1400"/>
                      </a:pPr>
                      <a:endParaRPr sz="1000" dirty="0"/>
                    </a:p>
                  </a:txBody>
                  <a:tcPr marL="91425" marR="91425" marT="91425" marB="91425" horzOverflow="overflow"/>
                </a:tc>
                <a:tc>
                  <a:txBody>
                    <a:bodyPr/>
                    <a:lstStyle/>
                    <a:p>
                      <a:pPr algn="l">
                        <a:defRPr sz="1800"/>
                      </a:pPr>
                      <a:r>
                        <a:rPr sz="1000" dirty="0"/>
                        <a:t>Clas</a:t>
                      </a:r>
                      <a:r>
                        <a:rPr lang="en-US" sz="1000" dirty="0"/>
                        <a:t>s </a:t>
                      </a:r>
                      <a:r>
                        <a:rPr sz="1000" dirty="0"/>
                        <a:t>0</a:t>
                      </a:r>
                    </a:p>
                  </a:txBody>
                  <a:tcPr marL="91425" marR="91425" marT="91425" marB="91425" horzOverflow="overflow"/>
                </a:tc>
                <a:tc>
                  <a:txBody>
                    <a:bodyPr/>
                    <a:lstStyle/>
                    <a:p>
                      <a:pPr algn="l">
                        <a:defRPr sz="1400"/>
                      </a:pPr>
                      <a:r>
                        <a:rPr sz="1000" dirty="0"/>
                        <a:t>Class</a:t>
                      </a:r>
                      <a:r>
                        <a:rPr lang="en-US" sz="1000" dirty="0"/>
                        <a:t> </a:t>
                      </a:r>
                      <a:r>
                        <a:rPr sz="1000" dirty="0"/>
                        <a:t>1</a:t>
                      </a:r>
                    </a:p>
                  </a:txBody>
                  <a:tcPr marL="91425" marR="91425" marT="91425" marB="91425" horzOverflow="overflow"/>
                </a:tc>
                <a:tc>
                  <a:txBody>
                    <a:bodyPr/>
                    <a:lstStyle/>
                    <a:p>
                      <a:pPr algn="l">
                        <a:defRPr sz="1800"/>
                      </a:pPr>
                      <a:r>
                        <a:rPr sz="1000" dirty="0"/>
                        <a:t>Clas</a:t>
                      </a:r>
                      <a:r>
                        <a:rPr lang="en-US" sz="1000" dirty="0"/>
                        <a:t>s </a:t>
                      </a:r>
                      <a:r>
                        <a:rPr sz="1000" dirty="0"/>
                        <a:t>2</a:t>
                      </a:r>
                    </a:p>
                  </a:txBody>
                  <a:tcPr marL="91425" marR="91425" marT="91425" marB="91425" horzOverflow="overflow"/>
                </a:tc>
                <a:tc>
                  <a:txBody>
                    <a:bodyPr/>
                    <a:lstStyle/>
                    <a:p>
                      <a:pPr algn="l">
                        <a:defRPr sz="1400"/>
                      </a:pPr>
                      <a:r>
                        <a:rPr sz="1000"/>
                        <a:t>Class 3</a:t>
                      </a:r>
                    </a:p>
                  </a:txBody>
                  <a:tcPr marL="91425" marR="91425" marT="91425" marB="91425" horzOverflow="overflow"/>
                </a:tc>
                <a:tc>
                  <a:txBody>
                    <a:bodyPr/>
                    <a:lstStyle/>
                    <a:p>
                      <a:pPr algn="l">
                        <a:defRPr sz="1400"/>
                      </a:pPr>
                      <a:r>
                        <a:rPr sz="1000"/>
                        <a:t>Class 4</a:t>
                      </a:r>
                    </a:p>
                  </a:txBody>
                  <a:tcPr marL="91425" marR="91425" marT="91425" marB="91425" horzOverflow="overflow"/>
                </a:tc>
                <a:tc>
                  <a:txBody>
                    <a:bodyPr/>
                    <a:lstStyle/>
                    <a:p>
                      <a:pPr algn="l">
                        <a:defRPr sz="1400"/>
                      </a:pPr>
                      <a:r>
                        <a:rPr sz="1000"/>
                        <a:t>Class 5</a:t>
                      </a:r>
                    </a:p>
                  </a:txBody>
                  <a:tcPr marL="91425" marR="91425" marT="91425" marB="91425" horzOverflow="overflow"/>
                </a:tc>
                <a:tc>
                  <a:txBody>
                    <a:bodyPr/>
                    <a:lstStyle/>
                    <a:p>
                      <a:pPr algn="l">
                        <a:defRPr sz="1400"/>
                      </a:pPr>
                      <a:r>
                        <a:rPr sz="1000"/>
                        <a:t>Class 6</a:t>
                      </a:r>
                    </a:p>
                  </a:txBody>
                  <a:tcPr marL="91425" marR="91425" marT="91425" marB="91425" horzOverflow="overflow"/>
                </a:tc>
                <a:tc>
                  <a:txBody>
                    <a:bodyPr/>
                    <a:lstStyle/>
                    <a:p>
                      <a:pPr algn="l">
                        <a:defRPr sz="1400"/>
                      </a:pPr>
                      <a:r>
                        <a:rPr sz="1000"/>
                        <a:t>Class 7</a:t>
                      </a:r>
                    </a:p>
                  </a:txBody>
                  <a:tcPr marL="91425" marR="91425" marT="91425" marB="91425" horzOverflow="overflow"/>
                </a:tc>
                <a:tc>
                  <a:txBody>
                    <a:bodyPr/>
                    <a:lstStyle/>
                    <a:p>
                      <a:pPr algn="l">
                        <a:defRPr sz="1400"/>
                      </a:pPr>
                      <a:r>
                        <a:rPr sz="1000"/>
                        <a:t>Class 8</a:t>
                      </a:r>
                    </a:p>
                  </a:txBody>
                  <a:tcPr marL="91425" marR="91425" marT="91425" marB="91425" horzOverflow="overflow"/>
                </a:tc>
                <a:tc>
                  <a:txBody>
                    <a:bodyPr/>
                    <a:lstStyle/>
                    <a:p>
                      <a:pPr algn="l">
                        <a:defRPr sz="1400"/>
                      </a:pPr>
                      <a:r>
                        <a:rPr sz="1000" dirty="0"/>
                        <a:t>Class 9</a:t>
                      </a:r>
                    </a:p>
                  </a:txBody>
                  <a:tcPr marL="91425" marR="91425" marT="91425" marB="91425" horzOverflow="overflow"/>
                </a:tc>
                <a:tc>
                  <a:txBody>
                    <a:bodyPr/>
                    <a:lstStyle/>
                    <a:p>
                      <a:pPr algn="l">
                        <a:defRPr sz="1400"/>
                      </a:pPr>
                      <a:r>
                        <a:rPr lang="en-US" sz="1000" dirty="0"/>
                        <a:t>Acc.</a:t>
                      </a:r>
                      <a:endParaRPr sz="1000" dirty="0"/>
                    </a:p>
                  </a:txBody>
                  <a:tcPr marL="91425" marR="91425" marT="91425" marB="91425" horzOverflow="overflow"/>
                </a:tc>
                <a:extLst>
                  <a:ext uri="{0D108BD9-81ED-4DB2-BD59-A6C34878D82A}">
                    <a16:rowId xmlns:a16="http://schemas.microsoft.com/office/drawing/2014/main" val="10000"/>
                  </a:ext>
                </a:extLst>
              </a:tr>
              <a:tr h="343062">
                <a:tc>
                  <a:txBody>
                    <a:bodyPr/>
                    <a:lstStyle/>
                    <a:p>
                      <a:pPr algn="l">
                        <a:defRPr sz="1800"/>
                      </a:pPr>
                      <a:r>
                        <a:rPr sz="1000" dirty="0"/>
                        <a:t>beta=</a:t>
                      </a:r>
                      <a:r>
                        <a:rPr lang="en-US" sz="1000" dirty="0"/>
                        <a:t>0.9</a:t>
                      </a:r>
                      <a:endParaRPr sz="1000" dirty="0"/>
                    </a:p>
                  </a:txBody>
                  <a:tcPr marL="91425" marR="91425" marT="91425" marB="91425" horzOverflow="overflow"/>
                </a:tc>
                <a:tc>
                  <a:txBody>
                    <a:bodyPr/>
                    <a:lstStyle/>
                    <a:p>
                      <a:pPr algn="l">
                        <a:defRPr sz="1400"/>
                      </a:pPr>
                      <a:r>
                        <a:rPr lang="en-US" sz="1000" dirty="0"/>
                        <a:t>90.6%</a:t>
                      </a:r>
                      <a:endParaRPr sz="1000" dirty="0"/>
                    </a:p>
                  </a:txBody>
                  <a:tcPr marL="91425" marR="91425" marT="91425" marB="91425" horzOverflow="overflow"/>
                </a:tc>
                <a:tc>
                  <a:txBody>
                    <a:bodyPr/>
                    <a:lstStyle/>
                    <a:p>
                      <a:pPr algn="l">
                        <a:defRPr sz="1400"/>
                      </a:pPr>
                      <a:r>
                        <a:rPr lang="en-US" sz="1000" dirty="0"/>
                        <a:t>85.6%</a:t>
                      </a:r>
                      <a:endParaRPr sz="1000" dirty="0"/>
                    </a:p>
                  </a:txBody>
                  <a:tcPr marL="91425" marR="91425" marT="91425" marB="91425" horzOverflow="overflow"/>
                </a:tc>
                <a:tc>
                  <a:txBody>
                    <a:bodyPr/>
                    <a:lstStyle/>
                    <a:p>
                      <a:pPr algn="l">
                        <a:defRPr sz="1400"/>
                      </a:pPr>
                      <a:r>
                        <a:rPr lang="en-US" sz="1000" dirty="0"/>
                        <a:t>63.0%</a:t>
                      </a:r>
                      <a:endParaRPr sz="1000" dirty="0"/>
                    </a:p>
                  </a:txBody>
                  <a:tcPr marL="91425" marR="91425" marT="91425" marB="91425" horzOverflow="overflow"/>
                </a:tc>
                <a:tc>
                  <a:txBody>
                    <a:bodyPr/>
                    <a:lstStyle/>
                    <a:p>
                      <a:pPr algn="l">
                        <a:defRPr sz="1400"/>
                      </a:pPr>
                      <a:r>
                        <a:rPr lang="en-US" sz="1000" dirty="0"/>
                        <a:t>48.0%</a:t>
                      </a:r>
                      <a:endParaRPr sz="1000" dirty="0"/>
                    </a:p>
                  </a:txBody>
                  <a:tcPr marL="91425" marR="91425" marT="91425" marB="91425" horzOverflow="overflow"/>
                </a:tc>
                <a:tc>
                  <a:txBody>
                    <a:bodyPr/>
                    <a:lstStyle/>
                    <a:p>
                      <a:pPr algn="l">
                        <a:defRPr sz="1400"/>
                      </a:pPr>
                      <a:r>
                        <a:rPr lang="en-US" sz="1000" dirty="0"/>
                        <a:t>27.5%</a:t>
                      </a:r>
                      <a:endParaRPr sz="1000" dirty="0"/>
                    </a:p>
                  </a:txBody>
                  <a:tcPr marL="91425" marR="91425" marT="91425" marB="91425" horzOverflow="overflow"/>
                </a:tc>
                <a:tc>
                  <a:txBody>
                    <a:bodyPr/>
                    <a:lstStyle/>
                    <a:p>
                      <a:pPr algn="l">
                        <a:defRPr sz="1400"/>
                      </a:pPr>
                      <a:r>
                        <a:rPr lang="en-US" sz="1000" dirty="0"/>
                        <a:t>10.4%</a:t>
                      </a:r>
                      <a:endParaRPr sz="1000" dirty="0"/>
                    </a:p>
                  </a:txBody>
                  <a:tcPr marL="91425" marR="91425" marT="91425" marB="91425" horzOverflow="overflow"/>
                </a:tc>
                <a:tc>
                  <a:txBody>
                    <a:bodyPr/>
                    <a:lstStyle/>
                    <a:p>
                      <a:pPr algn="l">
                        <a:defRPr sz="1400"/>
                      </a:pPr>
                      <a:r>
                        <a:rPr lang="en-US" sz="1000" dirty="0"/>
                        <a:t>17.7</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34.28%</a:t>
                      </a:r>
                      <a:endParaRPr sz="1000" dirty="0"/>
                    </a:p>
                  </a:txBody>
                  <a:tcPr marL="91425" marR="91425" marT="91425" marB="91425" horzOverflow="overflow"/>
                </a:tc>
                <a:extLst>
                  <a:ext uri="{0D108BD9-81ED-4DB2-BD59-A6C34878D82A}">
                    <a16:rowId xmlns:a16="http://schemas.microsoft.com/office/drawing/2014/main" val="10001"/>
                  </a:ext>
                </a:extLst>
              </a:tr>
              <a:tr h="343062">
                <a:tc>
                  <a:txBody>
                    <a:bodyPr/>
                    <a:lstStyle/>
                    <a:p>
                      <a:pPr algn="l">
                        <a:defRPr sz="1800"/>
                      </a:pPr>
                      <a:r>
                        <a:rPr sz="1000" dirty="0"/>
                        <a:t>beta=</a:t>
                      </a:r>
                      <a:r>
                        <a:rPr lang="en-US" sz="1000" dirty="0"/>
                        <a:t>0.95</a:t>
                      </a:r>
                      <a:endParaRPr sz="1000" dirty="0"/>
                    </a:p>
                  </a:txBody>
                  <a:tcPr marL="91425" marR="91425" marT="91425" marB="91425" horzOverflow="overflow"/>
                </a:tc>
                <a:tc>
                  <a:txBody>
                    <a:bodyPr/>
                    <a:lstStyle/>
                    <a:p>
                      <a:pPr algn="l">
                        <a:defRPr sz="1400"/>
                      </a:pPr>
                      <a:r>
                        <a:rPr lang="en-US" sz="1000" dirty="0"/>
                        <a:t>38.88%</a:t>
                      </a:r>
                      <a:endParaRPr sz="1000" dirty="0"/>
                    </a:p>
                  </a:txBody>
                  <a:tcPr marL="91425" marR="91425" marT="91425" marB="91425" horzOverflow="overflow"/>
                </a:tc>
                <a:tc>
                  <a:txBody>
                    <a:bodyPr/>
                    <a:lstStyle/>
                    <a:p>
                      <a:pPr algn="l">
                        <a:defRPr sz="1400"/>
                      </a:pPr>
                      <a:r>
                        <a:rPr lang="en-US" sz="1000" dirty="0"/>
                        <a:t>91.0%</a:t>
                      </a:r>
                      <a:endParaRPr sz="1000" dirty="0"/>
                    </a:p>
                  </a:txBody>
                  <a:tcPr marL="91425" marR="91425" marT="91425" marB="91425" horzOverflow="overflow"/>
                </a:tc>
                <a:tc>
                  <a:txBody>
                    <a:bodyPr/>
                    <a:lstStyle/>
                    <a:p>
                      <a:pPr algn="l">
                        <a:defRPr sz="1400"/>
                      </a:pPr>
                      <a:r>
                        <a:rPr lang="en-US" sz="1000" dirty="0"/>
                        <a:t>89.6%</a:t>
                      </a:r>
                      <a:endParaRPr sz="1000" dirty="0"/>
                    </a:p>
                  </a:txBody>
                  <a:tcPr marL="91425" marR="91425" marT="91425" marB="91425" horzOverflow="overflow"/>
                </a:tc>
                <a:tc>
                  <a:txBody>
                    <a:bodyPr/>
                    <a:lstStyle/>
                    <a:p>
                      <a:pPr algn="l">
                        <a:defRPr sz="1400"/>
                      </a:pPr>
                      <a:r>
                        <a:rPr lang="en-US" sz="1000" dirty="0"/>
                        <a:t>62.2%</a:t>
                      </a:r>
                      <a:endParaRPr sz="1000" dirty="0"/>
                    </a:p>
                  </a:txBody>
                  <a:tcPr marL="91425" marR="91425" marT="91425" marB="91425" horzOverflow="overflow"/>
                </a:tc>
                <a:tc>
                  <a:txBody>
                    <a:bodyPr/>
                    <a:lstStyle/>
                    <a:p>
                      <a:pPr algn="l">
                        <a:defRPr sz="1400"/>
                      </a:pPr>
                      <a:r>
                        <a:rPr lang="en-US" sz="1000" dirty="0"/>
                        <a:t>56.4%</a:t>
                      </a:r>
                      <a:endParaRPr sz="1000" dirty="0"/>
                    </a:p>
                  </a:txBody>
                  <a:tcPr marL="91425" marR="91425" marT="91425" marB="91425" horzOverflow="overflow"/>
                </a:tc>
                <a:tc>
                  <a:txBody>
                    <a:bodyPr/>
                    <a:lstStyle/>
                    <a:p>
                      <a:pPr algn="l">
                        <a:defRPr sz="1400"/>
                      </a:pPr>
                      <a:r>
                        <a:rPr lang="en-US" sz="1000" dirty="0"/>
                        <a:t>39.4%</a:t>
                      </a:r>
                      <a:endParaRPr sz="1000" dirty="0"/>
                    </a:p>
                  </a:txBody>
                  <a:tcPr marL="91425" marR="91425" marT="91425" marB="91425" horzOverflow="overflow"/>
                </a:tc>
                <a:tc>
                  <a:txBody>
                    <a:bodyPr/>
                    <a:lstStyle/>
                    <a:p>
                      <a:pPr algn="l">
                        <a:defRPr sz="1400"/>
                      </a:pPr>
                      <a:r>
                        <a:rPr lang="en-US" sz="1000" dirty="0"/>
                        <a:t>16.7%</a:t>
                      </a:r>
                      <a:endParaRPr sz="1000" dirty="0"/>
                    </a:p>
                  </a:txBody>
                  <a:tcPr marL="91425" marR="91425" marT="91425" marB="91425" horzOverflow="overflow"/>
                </a:tc>
                <a:tc>
                  <a:txBody>
                    <a:bodyPr/>
                    <a:lstStyle/>
                    <a:p>
                      <a:pPr algn="l">
                        <a:defRPr sz="1400"/>
                      </a:pPr>
                      <a:r>
                        <a:rPr lang="en-US" sz="1000" dirty="0"/>
                        <a:t>19.7%</a:t>
                      </a:r>
                      <a:endParaRPr sz="10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sz="1000" dirty="0"/>
                        <a:t>13.8%</a:t>
                      </a:r>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400"/>
                      </a:pPr>
                      <a:r>
                        <a:rPr lang="en-US" sz="1000" dirty="0"/>
                        <a:t>0.0%</a:t>
                      </a:r>
                    </a:p>
                  </a:txBody>
                  <a:tcPr marL="91425" marR="91425" marT="91425" marB="91425" horzOverflow="overflow"/>
                </a:tc>
                <a:tc>
                  <a:txBody>
                    <a:bodyPr/>
                    <a:lstStyle/>
                    <a:p>
                      <a:pPr algn="l">
                        <a:defRPr sz="1400"/>
                      </a:pPr>
                      <a:r>
                        <a:rPr lang="en-US" sz="1000" dirty="0"/>
                        <a:t>38.73%</a:t>
                      </a:r>
                      <a:endParaRPr sz="1000" dirty="0"/>
                    </a:p>
                  </a:txBody>
                  <a:tcPr marL="91425" marR="91425" marT="91425" marB="91425" horzOverflow="overflow"/>
                </a:tc>
                <a:extLst>
                  <a:ext uri="{0D108BD9-81ED-4DB2-BD59-A6C34878D82A}">
                    <a16:rowId xmlns:a16="http://schemas.microsoft.com/office/drawing/2014/main" val="10002"/>
                  </a:ext>
                </a:extLst>
              </a:tr>
              <a:tr h="343062">
                <a:tc>
                  <a:txBody>
                    <a:bodyPr/>
                    <a:lstStyle/>
                    <a:p>
                      <a:pPr algn="l">
                        <a:defRPr sz="1800"/>
                      </a:pPr>
                      <a:r>
                        <a:rPr lang="en-US" sz="1000" dirty="0"/>
                        <a:t>beta=0.99</a:t>
                      </a:r>
                      <a:endParaRPr sz="1000" dirty="0"/>
                    </a:p>
                  </a:txBody>
                  <a:tcPr marL="91425" marR="91425" marT="91425" marB="91425" horzOverflow="overflow"/>
                </a:tc>
                <a:tc>
                  <a:txBody>
                    <a:bodyPr/>
                    <a:lstStyle/>
                    <a:p>
                      <a:pPr algn="l">
                        <a:defRPr sz="1400"/>
                      </a:pPr>
                      <a:r>
                        <a:rPr lang="en-US" sz="1000" dirty="0"/>
                        <a:t>86.9%</a:t>
                      </a:r>
                      <a:endParaRPr sz="1000" dirty="0"/>
                    </a:p>
                  </a:txBody>
                  <a:tcPr marL="91425" marR="91425" marT="91425" marB="91425" horzOverflow="overflow"/>
                </a:tc>
                <a:tc>
                  <a:txBody>
                    <a:bodyPr/>
                    <a:lstStyle/>
                    <a:p>
                      <a:pPr algn="l">
                        <a:defRPr sz="1400"/>
                      </a:pPr>
                      <a:r>
                        <a:rPr lang="en-US" sz="1000" dirty="0"/>
                        <a:t>90.0%</a:t>
                      </a:r>
                      <a:endParaRPr sz="1000" dirty="0"/>
                    </a:p>
                  </a:txBody>
                  <a:tcPr marL="91425" marR="91425" marT="91425" marB="91425" horzOverflow="overflow"/>
                </a:tc>
                <a:tc>
                  <a:txBody>
                    <a:bodyPr/>
                    <a:lstStyle/>
                    <a:p>
                      <a:pPr algn="l">
                        <a:defRPr sz="1400"/>
                      </a:pPr>
                      <a:r>
                        <a:rPr lang="en-US" sz="1000" dirty="0"/>
                        <a:t>63.4%</a:t>
                      </a:r>
                      <a:endParaRPr sz="1000" dirty="0"/>
                    </a:p>
                  </a:txBody>
                  <a:tcPr marL="91425" marR="91425" marT="91425" marB="91425" horzOverflow="overflow"/>
                </a:tc>
                <a:tc>
                  <a:txBody>
                    <a:bodyPr/>
                    <a:lstStyle/>
                    <a:p>
                      <a:pPr algn="l">
                        <a:defRPr sz="1400"/>
                      </a:pPr>
                      <a:r>
                        <a:rPr lang="en-US" sz="1000" dirty="0"/>
                        <a:t>52.0%</a:t>
                      </a:r>
                      <a:endParaRPr sz="1000" dirty="0"/>
                    </a:p>
                  </a:txBody>
                  <a:tcPr marL="91425" marR="91425" marT="91425" marB="91425" horzOverflow="overflow"/>
                </a:tc>
                <a:tc>
                  <a:txBody>
                    <a:bodyPr/>
                    <a:lstStyle/>
                    <a:p>
                      <a:pPr algn="l">
                        <a:defRPr sz="1400"/>
                      </a:pPr>
                      <a:r>
                        <a:rPr lang="en-US" sz="1000" dirty="0"/>
                        <a:t>36.6%</a:t>
                      </a:r>
                      <a:endParaRPr sz="1000" dirty="0"/>
                    </a:p>
                  </a:txBody>
                  <a:tcPr marL="91425" marR="91425" marT="91425" marB="91425" horzOverflow="overflow"/>
                </a:tc>
                <a:tc>
                  <a:txBody>
                    <a:bodyPr/>
                    <a:lstStyle/>
                    <a:p>
                      <a:pPr algn="l">
                        <a:defRPr sz="1400"/>
                      </a:pPr>
                      <a:r>
                        <a:rPr lang="en-US" sz="1000" dirty="0"/>
                        <a:t>19.5%</a:t>
                      </a:r>
                      <a:endParaRPr sz="1000" dirty="0"/>
                    </a:p>
                  </a:txBody>
                  <a:tcPr marL="91425" marR="91425" marT="91425" marB="91425" horzOverflow="overflow"/>
                </a:tc>
                <a:tc>
                  <a:txBody>
                    <a:bodyPr/>
                    <a:lstStyle/>
                    <a:p>
                      <a:pPr algn="l">
                        <a:defRPr sz="1400"/>
                      </a:pPr>
                      <a:r>
                        <a:rPr lang="en-US" sz="1000" dirty="0"/>
                        <a:t>21.8%</a:t>
                      </a:r>
                      <a:endParaRPr sz="1000" dirty="0"/>
                    </a:p>
                  </a:txBody>
                  <a:tcPr marL="91425" marR="91425" marT="91425" marB="91425" horzOverflow="overflow"/>
                </a:tc>
                <a:tc>
                  <a:txBody>
                    <a:bodyPr/>
                    <a:lstStyle/>
                    <a:p>
                      <a:pPr algn="l">
                        <a:defRPr sz="1400"/>
                      </a:pPr>
                      <a:r>
                        <a:rPr lang="en-US" sz="1000" dirty="0"/>
                        <a:t>33.4%</a:t>
                      </a:r>
                      <a:endParaRPr sz="1000" dirty="0"/>
                    </a:p>
                  </a:txBody>
                  <a:tcPr marL="91425" marR="91425" marT="91425" marB="91425" horzOverflow="overflow"/>
                </a:tc>
                <a:tc>
                  <a:txBody>
                    <a:bodyPr/>
                    <a:lstStyle/>
                    <a:p>
                      <a:pPr algn="l">
                        <a:defRPr sz="1400"/>
                      </a:pPr>
                      <a:r>
                        <a:rPr lang="en-US" sz="1000" dirty="0"/>
                        <a:t>4.0%</a:t>
                      </a:r>
                      <a:endParaRPr sz="1000" dirty="0"/>
                    </a:p>
                  </a:txBody>
                  <a:tcPr marL="91425" marR="91425" marT="91425" marB="91425" horzOverflow="overflow"/>
                </a:tc>
                <a:tc>
                  <a:txBody>
                    <a:bodyPr/>
                    <a:lstStyle/>
                    <a:p>
                      <a:pPr algn="l">
                        <a:defRPr sz="1400"/>
                      </a:pPr>
                      <a:r>
                        <a:rPr lang="en-US" sz="1000" dirty="0"/>
                        <a:t>1.0%</a:t>
                      </a:r>
                      <a:endParaRPr sz="1000" dirty="0"/>
                    </a:p>
                  </a:txBody>
                  <a:tcPr marL="91425" marR="91425" marT="91425" marB="91425" horzOverflow="overflow"/>
                </a:tc>
                <a:tc>
                  <a:txBody>
                    <a:bodyPr/>
                    <a:lstStyle/>
                    <a:p>
                      <a:pPr algn="l">
                        <a:defRPr sz="1400"/>
                      </a:pPr>
                      <a:r>
                        <a:rPr lang="en-US" sz="1000" dirty="0"/>
                        <a:t>40.86%</a:t>
                      </a:r>
                      <a:endParaRPr sz="1000" dirty="0"/>
                    </a:p>
                  </a:txBody>
                  <a:tcPr marL="91425" marR="91425" marT="91425" marB="91425" horzOverflow="overflow"/>
                </a:tc>
                <a:extLst>
                  <a:ext uri="{0D108BD9-81ED-4DB2-BD59-A6C34878D82A}">
                    <a16:rowId xmlns:a16="http://schemas.microsoft.com/office/drawing/2014/main" val="307470254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000" b="1" dirty="0"/>
                        <a:t>beta=0.997*</a:t>
                      </a:r>
                    </a:p>
                    <a:p>
                      <a:pPr algn="l">
                        <a:defRPr sz="1800"/>
                      </a:pPr>
                      <a:endParaRPr sz="1000" b="1" dirty="0"/>
                    </a:p>
                  </a:txBody>
                  <a:tcPr marL="91425" marR="91425" marT="91425" marB="91425" horzOverflow="overflow"/>
                </a:tc>
                <a:tc>
                  <a:txBody>
                    <a:bodyPr/>
                    <a:lstStyle/>
                    <a:p>
                      <a:pPr algn="l">
                        <a:defRPr sz="1400"/>
                      </a:pPr>
                      <a:r>
                        <a:rPr lang="en-US" sz="1000" b="1" dirty="0"/>
                        <a:t>74.6%</a:t>
                      </a:r>
                      <a:endParaRPr sz="1000" b="1" dirty="0"/>
                    </a:p>
                  </a:txBody>
                  <a:tcPr marL="91425" marR="91425" marT="91425" marB="91425" horzOverflow="overflow"/>
                </a:tc>
                <a:tc>
                  <a:txBody>
                    <a:bodyPr/>
                    <a:lstStyle/>
                    <a:p>
                      <a:pPr algn="l">
                        <a:defRPr sz="1400"/>
                      </a:pPr>
                      <a:r>
                        <a:rPr lang="en-US" sz="1000" b="1" dirty="0"/>
                        <a:t>79.8%</a:t>
                      </a:r>
                      <a:endParaRPr sz="1000" b="1" dirty="0"/>
                    </a:p>
                  </a:txBody>
                  <a:tcPr marL="91425" marR="91425" marT="91425" marB="91425" horzOverflow="overflow"/>
                </a:tc>
                <a:tc>
                  <a:txBody>
                    <a:bodyPr/>
                    <a:lstStyle/>
                    <a:p>
                      <a:pPr algn="l">
                        <a:defRPr sz="1400"/>
                      </a:pPr>
                      <a:r>
                        <a:rPr lang="en-US" sz="1000" b="1" dirty="0"/>
                        <a:t>54.1%</a:t>
                      </a:r>
                      <a:endParaRPr sz="1000" b="1" dirty="0"/>
                    </a:p>
                  </a:txBody>
                  <a:tcPr marL="91425" marR="91425" marT="91425" marB="91425" horzOverflow="overflow"/>
                </a:tc>
                <a:tc>
                  <a:txBody>
                    <a:bodyPr/>
                    <a:lstStyle/>
                    <a:p>
                      <a:pPr algn="l">
                        <a:defRPr sz="1400"/>
                      </a:pPr>
                      <a:r>
                        <a:rPr lang="en-US" sz="1000" b="1" dirty="0"/>
                        <a:t>22.5%</a:t>
                      </a:r>
                      <a:endParaRPr sz="1000" b="1" dirty="0"/>
                    </a:p>
                  </a:txBody>
                  <a:tcPr marL="91425" marR="91425" marT="91425" marB="91425" horzOverflow="overflow"/>
                </a:tc>
                <a:tc>
                  <a:txBody>
                    <a:bodyPr/>
                    <a:lstStyle/>
                    <a:p>
                      <a:pPr algn="l">
                        <a:defRPr sz="1400"/>
                      </a:pPr>
                      <a:r>
                        <a:rPr lang="en-US" sz="1000" b="1" dirty="0"/>
                        <a:t>17.4%</a:t>
                      </a:r>
                      <a:endParaRPr sz="1000" b="1" dirty="0"/>
                    </a:p>
                  </a:txBody>
                  <a:tcPr marL="91425" marR="91425" marT="91425" marB="91425" horzOverflow="overflow"/>
                </a:tc>
                <a:tc>
                  <a:txBody>
                    <a:bodyPr/>
                    <a:lstStyle/>
                    <a:p>
                      <a:pPr algn="l">
                        <a:defRPr sz="1400"/>
                      </a:pPr>
                      <a:r>
                        <a:rPr lang="en-US" sz="1000" b="1" dirty="0"/>
                        <a:t>42.0%</a:t>
                      </a:r>
                      <a:endParaRPr sz="1000" b="1" dirty="0"/>
                    </a:p>
                  </a:txBody>
                  <a:tcPr marL="91425" marR="91425" marT="91425" marB="91425" horzOverflow="overflow"/>
                </a:tc>
                <a:tc>
                  <a:txBody>
                    <a:bodyPr/>
                    <a:lstStyle/>
                    <a:p>
                      <a:pPr algn="l">
                        <a:defRPr sz="1400"/>
                      </a:pPr>
                      <a:r>
                        <a:rPr lang="en-US" sz="1000" b="1" dirty="0"/>
                        <a:t>47.0%</a:t>
                      </a:r>
                      <a:endParaRPr sz="1000" b="1" dirty="0"/>
                    </a:p>
                  </a:txBody>
                  <a:tcPr marL="91425" marR="91425" marT="91425" marB="91425" horzOverflow="overflow"/>
                </a:tc>
                <a:tc>
                  <a:txBody>
                    <a:bodyPr/>
                    <a:lstStyle/>
                    <a:p>
                      <a:pPr algn="l">
                        <a:defRPr sz="1400"/>
                      </a:pPr>
                      <a:r>
                        <a:rPr lang="en-US" sz="1000" b="1" dirty="0"/>
                        <a:t>42.5%</a:t>
                      </a:r>
                      <a:endParaRPr sz="1000" b="1" dirty="0"/>
                    </a:p>
                  </a:txBody>
                  <a:tcPr marL="91425" marR="91425" marT="91425" marB="91425" horzOverflow="overflow"/>
                </a:tc>
                <a:tc>
                  <a:txBody>
                    <a:bodyPr/>
                    <a:lstStyle/>
                    <a:p>
                      <a:pPr algn="l">
                        <a:defRPr sz="1400"/>
                      </a:pPr>
                      <a:r>
                        <a:rPr lang="en-US" sz="1000" b="1" dirty="0"/>
                        <a:t>36.6%</a:t>
                      </a:r>
                      <a:endParaRPr sz="1000" b="1" dirty="0"/>
                    </a:p>
                  </a:txBody>
                  <a:tcPr marL="91425" marR="91425" marT="91425" marB="91425" horzOverflow="overflow"/>
                </a:tc>
                <a:tc>
                  <a:txBody>
                    <a:bodyPr/>
                    <a:lstStyle/>
                    <a:p>
                      <a:pPr algn="l">
                        <a:defRPr sz="1400"/>
                      </a:pPr>
                      <a:r>
                        <a:rPr lang="en-US" sz="1000" b="1" dirty="0"/>
                        <a:t>19.5%</a:t>
                      </a:r>
                      <a:endParaRPr sz="1000" b="1" dirty="0"/>
                    </a:p>
                  </a:txBody>
                  <a:tcPr marL="91425" marR="91425" marT="91425" marB="91425" horzOverflow="overflow"/>
                </a:tc>
                <a:tc>
                  <a:txBody>
                    <a:bodyPr/>
                    <a:lstStyle/>
                    <a:p>
                      <a:pPr algn="l">
                        <a:defRPr sz="1400"/>
                      </a:pPr>
                      <a:r>
                        <a:rPr lang="en-US" sz="1000" b="1" dirty="0"/>
                        <a:t>43.60%</a:t>
                      </a:r>
                      <a:endParaRPr sz="1000" b="1" dirty="0"/>
                    </a:p>
                  </a:txBody>
                  <a:tcPr marL="91425" marR="91425" marT="91425" marB="91425" horzOverflow="overflow"/>
                </a:tc>
                <a:extLst>
                  <a:ext uri="{0D108BD9-81ED-4DB2-BD59-A6C34878D82A}">
                    <a16:rowId xmlns:a16="http://schemas.microsoft.com/office/drawing/2014/main" val="1857254693"/>
                  </a:ext>
                </a:extLst>
              </a:tr>
              <a:tr h="373757">
                <a:tc>
                  <a:txBody>
                    <a:bodyPr/>
                    <a:lstStyle/>
                    <a:p>
                      <a:pPr algn="l">
                        <a:defRPr sz="1800"/>
                      </a:pPr>
                      <a:r>
                        <a:rPr lang="en-US" sz="1000" dirty="0"/>
                        <a:t>beta=0.999</a:t>
                      </a:r>
                      <a:endParaRPr sz="1000" dirty="0"/>
                    </a:p>
                  </a:txBody>
                  <a:tcPr marL="91425" marR="91425" marT="91425" marB="91425" horzOverflow="overflow"/>
                </a:tc>
                <a:tc>
                  <a:txBody>
                    <a:bodyPr/>
                    <a:lstStyle/>
                    <a:p>
                      <a:pPr algn="l">
                        <a:defRPr sz="1400"/>
                      </a:pPr>
                      <a:r>
                        <a:rPr lang="en-US" sz="1000" dirty="0"/>
                        <a:t>36.1%</a:t>
                      </a:r>
                      <a:endParaRPr sz="1000" dirty="0"/>
                    </a:p>
                  </a:txBody>
                  <a:tcPr marL="91425" marR="91425" marT="91425" marB="91425" horzOverflow="overflow"/>
                </a:tc>
                <a:tc>
                  <a:txBody>
                    <a:bodyPr/>
                    <a:lstStyle/>
                    <a:p>
                      <a:pPr algn="l">
                        <a:defRPr sz="1400"/>
                      </a:pPr>
                      <a:r>
                        <a:rPr lang="en-US" sz="1000" dirty="0"/>
                        <a:t>10.3%</a:t>
                      </a:r>
                      <a:endParaRPr sz="1000" dirty="0"/>
                    </a:p>
                  </a:txBody>
                  <a:tcPr marL="91425" marR="91425" marT="91425" marB="91425" horzOverflow="overflow"/>
                </a:tc>
                <a:tc>
                  <a:txBody>
                    <a:bodyPr/>
                    <a:lstStyle/>
                    <a:p>
                      <a:pPr algn="l">
                        <a:defRPr sz="1400"/>
                      </a:pPr>
                      <a:r>
                        <a:rPr lang="en-US" sz="1000" dirty="0"/>
                        <a:t>4.2%</a:t>
                      </a:r>
                      <a:endParaRPr sz="1000" dirty="0"/>
                    </a:p>
                  </a:txBody>
                  <a:tcPr marL="91425" marR="91425" marT="91425" marB="91425" horzOverflow="overflow"/>
                </a:tc>
                <a:tc>
                  <a:txBody>
                    <a:bodyPr/>
                    <a:lstStyle/>
                    <a:p>
                      <a:pPr algn="l">
                        <a:defRPr sz="1400"/>
                      </a:pPr>
                      <a:r>
                        <a:rPr lang="en-US" sz="1000" dirty="0"/>
                        <a:t>0.7%</a:t>
                      </a:r>
                      <a:endParaRPr sz="1000" dirty="0"/>
                    </a:p>
                  </a:txBody>
                  <a:tcPr marL="91425" marR="91425" marT="91425" marB="91425" horzOverflow="overflow"/>
                </a:tc>
                <a:tc>
                  <a:txBody>
                    <a:bodyPr/>
                    <a:lstStyle/>
                    <a:p>
                      <a:pPr algn="l">
                        <a:defRPr sz="1400"/>
                      </a:pPr>
                      <a:r>
                        <a:rPr lang="en-US" sz="1000" dirty="0"/>
                        <a:t>25.4%</a:t>
                      </a:r>
                      <a:endParaRPr sz="1000" dirty="0"/>
                    </a:p>
                  </a:txBody>
                  <a:tcPr marL="91425" marR="91425" marT="91425" marB="91425" horzOverflow="overflow"/>
                </a:tc>
                <a:tc>
                  <a:txBody>
                    <a:bodyPr/>
                    <a:lstStyle/>
                    <a:p>
                      <a:pPr algn="l">
                        <a:defRPr sz="1400"/>
                      </a:pPr>
                      <a:r>
                        <a:rPr lang="en-US" sz="1000" dirty="0"/>
                        <a:t>43.0%</a:t>
                      </a:r>
                      <a:endParaRPr sz="1000" dirty="0"/>
                    </a:p>
                  </a:txBody>
                  <a:tcPr marL="91425" marR="91425" marT="91425" marB="91425" horzOverflow="overflow"/>
                </a:tc>
                <a:tc>
                  <a:txBody>
                    <a:bodyPr/>
                    <a:lstStyle/>
                    <a:p>
                      <a:pPr algn="l">
                        <a:defRPr sz="1400"/>
                      </a:pPr>
                      <a:r>
                        <a:rPr lang="en-US" sz="1000" dirty="0"/>
                        <a:t>53.8%</a:t>
                      </a:r>
                      <a:endParaRPr sz="1000" dirty="0"/>
                    </a:p>
                  </a:txBody>
                  <a:tcPr marL="91425" marR="91425" marT="91425" marB="91425" horzOverflow="overflow"/>
                </a:tc>
                <a:tc>
                  <a:txBody>
                    <a:bodyPr/>
                    <a:lstStyle/>
                    <a:p>
                      <a:pPr algn="l">
                        <a:defRPr sz="1400"/>
                      </a:pPr>
                      <a:r>
                        <a:rPr lang="en-US" sz="1000" dirty="0"/>
                        <a:t>66.3%</a:t>
                      </a:r>
                      <a:endParaRPr sz="1000" dirty="0"/>
                    </a:p>
                  </a:txBody>
                  <a:tcPr marL="91425" marR="91425" marT="91425" marB="91425" horzOverflow="overflow"/>
                </a:tc>
                <a:tc>
                  <a:txBody>
                    <a:bodyPr/>
                    <a:lstStyle/>
                    <a:p>
                      <a:pPr algn="l">
                        <a:defRPr sz="1400"/>
                      </a:pPr>
                      <a:r>
                        <a:rPr lang="en-US" sz="1000" dirty="0"/>
                        <a:t>64.7%</a:t>
                      </a:r>
                      <a:endParaRPr sz="1000" dirty="0"/>
                    </a:p>
                  </a:txBody>
                  <a:tcPr marL="91425" marR="91425" marT="91425" marB="91425" horzOverflow="overflow"/>
                </a:tc>
                <a:tc>
                  <a:txBody>
                    <a:bodyPr/>
                    <a:lstStyle/>
                    <a:p>
                      <a:pPr algn="l">
                        <a:defRPr sz="1400"/>
                      </a:pPr>
                      <a:r>
                        <a:rPr lang="en-US" sz="1000" dirty="0"/>
                        <a:t>52.9%</a:t>
                      </a:r>
                      <a:endParaRPr sz="1000" dirty="0"/>
                    </a:p>
                  </a:txBody>
                  <a:tcPr marL="91425" marR="91425" marT="91425" marB="91425" horzOverflow="overflow"/>
                </a:tc>
                <a:tc>
                  <a:txBody>
                    <a:bodyPr/>
                    <a:lstStyle/>
                    <a:p>
                      <a:pPr algn="l">
                        <a:defRPr sz="1400"/>
                      </a:pPr>
                      <a:r>
                        <a:rPr lang="en-US" sz="1000" dirty="0"/>
                        <a:t>35.74%</a:t>
                      </a:r>
                      <a:endParaRPr sz="1000" dirty="0"/>
                    </a:p>
                  </a:txBody>
                  <a:tcPr marL="91425" marR="91425" marT="91425" marB="91425" horzOverflow="overflow"/>
                </a:tc>
                <a:extLst>
                  <a:ext uri="{0D108BD9-81ED-4DB2-BD59-A6C34878D82A}">
                    <a16:rowId xmlns:a16="http://schemas.microsoft.com/office/drawing/2014/main" val="3225476284"/>
                  </a:ext>
                </a:extLst>
              </a:tr>
              <a:tr h="686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000" dirty="0"/>
                        <a:t>beta=0.9999</a:t>
                      </a:r>
                    </a:p>
                    <a:p>
                      <a:pPr algn="l">
                        <a:defRPr sz="1800"/>
                      </a:pPr>
                      <a:endParaRPr sz="1000" dirty="0"/>
                    </a:p>
                  </a:txBody>
                  <a:tcPr marL="91425" marR="91425" marT="91425" marB="91425" horzOverflow="overflow"/>
                </a:tc>
                <a:tc>
                  <a:txBody>
                    <a:bodyPr/>
                    <a:lstStyle/>
                    <a:p>
                      <a:pPr algn="l">
                        <a:defRPr sz="1400"/>
                      </a:pPr>
                      <a:r>
                        <a:rPr lang="en-US" sz="1000" dirty="0"/>
                        <a:t>1.5%</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0.6%</a:t>
                      </a:r>
                      <a:endParaRPr sz="1000" dirty="0"/>
                    </a:p>
                  </a:txBody>
                  <a:tcPr marL="91425" marR="91425" marT="91425" marB="91425" horzOverflow="overflow"/>
                </a:tc>
                <a:tc>
                  <a:txBody>
                    <a:bodyPr/>
                    <a:lstStyle/>
                    <a:p>
                      <a:pPr algn="l">
                        <a:defRPr sz="1400"/>
                      </a:pPr>
                      <a:r>
                        <a:rPr lang="en-US" sz="1000" dirty="0"/>
                        <a:t>0.0%</a:t>
                      </a:r>
                      <a:endParaRPr sz="1000" dirty="0"/>
                    </a:p>
                  </a:txBody>
                  <a:tcPr marL="91425" marR="91425" marT="91425" marB="91425" horzOverflow="overflow"/>
                </a:tc>
                <a:tc>
                  <a:txBody>
                    <a:bodyPr/>
                    <a:lstStyle/>
                    <a:p>
                      <a:pPr algn="l">
                        <a:defRPr sz="1400"/>
                      </a:pPr>
                      <a:r>
                        <a:rPr lang="en-US" sz="1000" dirty="0"/>
                        <a:t>0.9%</a:t>
                      </a:r>
                      <a:endParaRPr sz="1000" dirty="0"/>
                    </a:p>
                  </a:txBody>
                  <a:tcPr marL="91425" marR="91425" marT="91425" marB="91425" horzOverflow="overflow"/>
                </a:tc>
                <a:tc>
                  <a:txBody>
                    <a:bodyPr/>
                    <a:lstStyle/>
                    <a:p>
                      <a:pPr algn="l">
                        <a:defRPr sz="1400"/>
                      </a:pPr>
                      <a:r>
                        <a:rPr lang="en-US" sz="1000" dirty="0"/>
                        <a:t>34.3%</a:t>
                      </a:r>
                      <a:endParaRPr sz="1000" dirty="0"/>
                    </a:p>
                  </a:txBody>
                  <a:tcPr marL="91425" marR="91425" marT="91425" marB="91425" horzOverflow="overflow"/>
                </a:tc>
                <a:tc>
                  <a:txBody>
                    <a:bodyPr/>
                    <a:lstStyle/>
                    <a:p>
                      <a:pPr algn="l">
                        <a:defRPr sz="1400"/>
                      </a:pPr>
                      <a:r>
                        <a:rPr lang="en-US" sz="1000" dirty="0"/>
                        <a:t>66.0%</a:t>
                      </a:r>
                      <a:endParaRPr sz="1000" dirty="0"/>
                    </a:p>
                  </a:txBody>
                  <a:tcPr marL="91425" marR="91425" marT="91425" marB="91425" horzOverflow="overflow"/>
                </a:tc>
                <a:tc>
                  <a:txBody>
                    <a:bodyPr/>
                    <a:lstStyle/>
                    <a:p>
                      <a:pPr algn="l">
                        <a:defRPr sz="1400"/>
                      </a:pPr>
                      <a:r>
                        <a:rPr lang="en-US" sz="1000" dirty="0"/>
                        <a:t>66.4%</a:t>
                      </a:r>
                      <a:endParaRPr sz="1000" dirty="0"/>
                    </a:p>
                  </a:txBody>
                  <a:tcPr marL="91425" marR="91425" marT="91425" marB="91425" horzOverflow="overflow"/>
                </a:tc>
                <a:tc>
                  <a:txBody>
                    <a:bodyPr/>
                    <a:lstStyle/>
                    <a:p>
                      <a:pPr algn="l">
                        <a:defRPr sz="1400"/>
                      </a:pPr>
                      <a:r>
                        <a:rPr lang="en-US" sz="1000" dirty="0"/>
                        <a:t>67.2%</a:t>
                      </a:r>
                      <a:endParaRPr sz="1000" dirty="0"/>
                    </a:p>
                  </a:txBody>
                  <a:tcPr marL="91425" marR="91425" marT="91425" marB="91425" horzOverflow="overflow"/>
                </a:tc>
                <a:tc>
                  <a:txBody>
                    <a:bodyPr/>
                    <a:lstStyle/>
                    <a:p>
                      <a:pPr algn="l">
                        <a:defRPr sz="1400"/>
                      </a:pPr>
                      <a:r>
                        <a:rPr lang="en-US" sz="1000" dirty="0"/>
                        <a:t>52.8%</a:t>
                      </a:r>
                      <a:endParaRPr sz="1000" dirty="0"/>
                    </a:p>
                  </a:txBody>
                  <a:tcPr marL="91425" marR="91425" marT="91425" marB="91425" horzOverflow="overflow"/>
                </a:tc>
                <a:tc>
                  <a:txBody>
                    <a:bodyPr/>
                    <a:lstStyle/>
                    <a:p>
                      <a:pPr algn="l">
                        <a:defRPr sz="1400"/>
                      </a:pPr>
                      <a:r>
                        <a:rPr lang="en-US" sz="1000" dirty="0"/>
                        <a:t>28.97%</a:t>
                      </a:r>
                      <a:endParaRPr sz="1000" dirty="0"/>
                    </a:p>
                  </a:txBody>
                  <a:tcPr marL="91425" marR="91425" marT="91425" marB="91425" horzOverflow="overflow"/>
                </a:tc>
                <a:extLst>
                  <a:ext uri="{0D108BD9-81ED-4DB2-BD59-A6C34878D82A}">
                    <a16:rowId xmlns:a16="http://schemas.microsoft.com/office/drawing/2014/main" val="2769976842"/>
                  </a:ext>
                </a:extLst>
              </a:tr>
            </a:tbl>
          </a:graphicData>
        </a:graphic>
      </p:graphicFrame>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1974827697"/>
              </p:ext>
            </p:extLst>
          </p:nvPr>
        </p:nvGraphicFramePr>
        <p:xfrm>
          <a:off x="386813" y="2502074"/>
          <a:ext cx="8588001" cy="1807100"/>
        </p:xfrm>
        <a:graphic>
          <a:graphicData uri="http://schemas.openxmlformats.org/drawingml/2006/table">
            <a:tbl>
              <a:tblPr>
                <a:tableStyleId>{4C3C2611-4C71-4FC5-86AE-919BDF0F9419}</a:tableStyleId>
              </a:tblPr>
              <a:tblGrid>
                <a:gridCol w="855090">
                  <a:extLst>
                    <a:ext uri="{9D8B030D-6E8A-4147-A177-3AD203B41FA5}">
                      <a16:colId xmlns:a16="http://schemas.microsoft.com/office/drawing/2014/main" val="20000"/>
                    </a:ext>
                  </a:extLst>
                </a:gridCol>
                <a:gridCol w="652300">
                  <a:extLst>
                    <a:ext uri="{9D8B030D-6E8A-4147-A177-3AD203B41FA5}">
                      <a16:colId xmlns:a16="http://schemas.microsoft.com/office/drawing/2014/main" val="20001"/>
                    </a:ext>
                  </a:extLst>
                </a:gridCol>
                <a:gridCol w="614304">
                  <a:extLst>
                    <a:ext uri="{9D8B030D-6E8A-4147-A177-3AD203B41FA5}">
                      <a16:colId xmlns:a16="http://schemas.microsoft.com/office/drawing/2014/main" val="20002"/>
                    </a:ext>
                  </a:extLst>
                </a:gridCol>
                <a:gridCol w="639558">
                  <a:extLst>
                    <a:ext uri="{9D8B030D-6E8A-4147-A177-3AD203B41FA5}">
                      <a16:colId xmlns:a16="http://schemas.microsoft.com/office/drawing/2014/main" val="20003"/>
                    </a:ext>
                  </a:extLst>
                </a:gridCol>
                <a:gridCol w="791748">
                  <a:extLst>
                    <a:ext uri="{9D8B030D-6E8A-4147-A177-3AD203B41FA5}">
                      <a16:colId xmlns:a16="http://schemas.microsoft.com/office/drawing/2014/main" val="20004"/>
                    </a:ext>
                  </a:extLst>
                </a:gridCol>
                <a:gridCol w="741011">
                  <a:extLst>
                    <a:ext uri="{9D8B030D-6E8A-4147-A177-3AD203B41FA5}">
                      <a16:colId xmlns:a16="http://schemas.microsoft.com/office/drawing/2014/main" val="20005"/>
                    </a:ext>
                  </a:extLst>
                </a:gridCol>
                <a:gridCol w="715665">
                  <a:extLst>
                    <a:ext uri="{9D8B030D-6E8A-4147-A177-3AD203B41FA5}">
                      <a16:colId xmlns:a16="http://schemas.microsoft.com/office/drawing/2014/main" val="20006"/>
                    </a:ext>
                  </a:extLst>
                </a:gridCol>
                <a:gridCol w="715665">
                  <a:extLst>
                    <a:ext uri="{9D8B030D-6E8A-4147-A177-3AD203B41FA5}">
                      <a16:colId xmlns:a16="http://schemas.microsoft.com/office/drawing/2014/main" val="20007"/>
                    </a:ext>
                  </a:extLst>
                </a:gridCol>
                <a:gridCol w="715665">
                  <a:extLst>
                    <a:ext uri="{9D8B030D-6E8A-4147-A177-3AD203B41FA5}">
                      <a16:colId xmlns:a16="http://schemas.microsoft.com/office/drawing/2014/main" val="20008"/>
                    </a:ext>
                  </a:extLst>
                </a:gridCol>
                <a:gridCol w="715665">
                  <a:extLst>
                    <a:ext uri="{9D8B030D-6E8A-4147-A177-3AD203B41FA5}">
                      <a16:colId xmlns:a16="http://schemas.microsoft.com/office/drawing/2014/main" val="20009"/>
                    </a:ext>
                  </a:extLst>
                </a:gridCol>
                <a:gridCol w="715665">
                  <a:extLst>
                    <a:ext uri="{9D8B030D-6E8A-4147-A177-3AD203B41FA5}">
                      <a16:colId xmlns:a16="http://schemas.microsoft.com/office/drawing/2014/main" val="20010"/>
                    </a:ext>
                  </a:extLst>
                </a:gridCol>
                <a:gridCol w="715665">
                  <a:extLst>
                    <a:ext uri="{9D8B030D-6E8A-4147-A177-3AD203B41FA5}">
                      <a16:colId xmlns:a16="http://schemas.microsoft.com/office/drawing/2014/main" val="2804943543"/>
                    </a:ext>
                  </a:extLst>
                </a:gridCol>
              </a:tblGrid>
              <a:tr h="594150">
                <a:tc>
                  <a:txBody>
                    <a:bodyPr/>
                    <a:lstStyle/>
                    <a:p>
                      <a:pPr algn="l">
                        <a:defRPr sz="1400"/>
                      </a:pPr>
                      <a:endParaRPr sz="1200"/>
                    </a:p>
                  </a:txBody>
                  <a:tcPr marL="91425" marR="91425" marT="91425" marB="91425" horzOverflow="overflow"/>
                </a:tc>
                <a:tc>
                  <a:txBody>
                    <a:bodyPr/>
                    <a:lstStyle/>
                    <a:p>
                      <a:pPr algn="l">
                        <a:defRPr sz="1800"/>
                      </a:pPr>
                      <a:r>
                        <a:rPr sz="1200" dirty="0"/>
                        <a:t>Class 
0</a:t>
                      </a:r>
                    </a:p>
                  </a:txBody>
                  <a:tcPr marL="91425" marR="91425" marT="91425" marB="91425" horzOverflow="overflow"/>
                </a:tc>
                <a:tc>
                  <a:txBody>
                    <a:bodyPr/>
                    <a:lstStyle/>
                    <a:p>
                      <a:pPr algn="l">
                        <a:defRPr sz="1400"/>
                      </a:pPr>
                      <a:r>
                        <a:rPr sz="1200" dirty="0"/>
                        <a:t>Class</a:t>
                      </a:r>
                    </a:p>
                    <a:p>
                      <a:pPr algn="l">
                        <a:defRPr sz="1400"/>
                      </a:pPr>
                      <a:r>
                        <a:rPr sz="1200" dirty="0"/>
                        <a:t>1</a:t>
                      </a:r>
                    </a:p>
                  </a:txBody>
                  <a:tcPr marL="91425" marR="91425" marT="91425" marB="91425" horzOverflow="overflow"/>
                </a:tc>
                <a:tc>
                  <a:txBody>
                    <a:bodyPr/>
                    <a:lstStyle/>
                    <a:p>
                      <a:pPr algn="l">
                        <a:defRPr sz="1800"/>
                      </a:pPr>
                      <a:r>
                        <a:rPr sz="1200" dirty="0"/>
                        <a:t>Class
2</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tc>
                  <a:txBody>
                    <a:bodyPr/>
                    <a:lstStyle/>
                    <a:p>
                      <a:pPr algn="l">
                        <a:defRPr sz="1400"/>
                      </a:pPr>
                      <a:r>
                        <a:rPr lang="en-US" sz="1200" dirty="0"/>
                        <a:t>Acc.</a:t>
                      </a:r>
                      <a:endParaRPr sz="1200" dirty="0"/>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200"/>
                        <a:t>CE Loss</a:t>
                      </a:r>
                    </a:p>
                  </a:txBody>
                  <a:tcPr marL="91425" marR="91425" marT="91425" marB="91425" horzOverflow="overflow"/>
                </a:tc>
                <a:tc>
                  <a:txBody>
                    <a:bodyPr/>
                    <a:lstStyle/>
                    <a:p>
                      <a:pPr algn="l">
                        <a:defRPr sz="1400"/>
                      </a:pPr>
                      <a:r>
                        <a:rPr lang="en-US" sz="1100" dirty="0"/>
                        <a:t>91.8%</a:t>
                      </a:r>
                      <a:endParaRPr sz="1100" dirty="0"/>
                    </a:p>
                  </a:txBody>
                  <a:tcPr marL="91425" marR="91425" marT="91425" marB="91425" horzOverflow="overflow"/>
                </a:tc>
                <a:tc>
                  <a:txBody>
                    <a:bodyPr/>
                    <a:lstStyle/>
                    <a:p>
                      <a:pPr algn="l">
                        <a:defRPr sz="1400"/>
                      </a:pPr>
                      <a:r>
                        <a:rPr lang="en-US" sz="1100" dirty="0"/>
                        <a:t>96.1%</a:t>
                      </a:r>
                      <a:endParaRPr sz="1100" dirty="0"/>
                    </a:p>
                  </a:txBody>
                  <a:tcPr marL="91425" marR="91425" marT="91425" marB="91425" horzOverflow="overflow"/>
                </a:tc>
                <a:tc>
                  <a:txBody>
                    <a:bodyPr/>
                    <a:lstStyle/>
                    <a:p>
                      <a:pPr algn="l">
                        <a:defRPr sz="1400"/>
                      </a:pPr>
                      <a:r>
                        <a:rPr lang="en-US" sz="1100" dirty="0"/>
                        <a:t>63.2%</a:t>
                      </a:r>
                      <a:endParaRPr sz="1100" dirty="0"/>
                    </a:p>
                  </a:txBody>
                  <a:tcPr marL="91425" marR="91425" marT="91425" marB="91425" horzOverflow="overflow"/>
                </a:tc>
                <a:tc>
                  <a:txBody>
                    <a:bodyPr/>
                    <a:lstStyle/>
                    <a:p>
                      <a:pPr algn="l">
                        <a:defRPr sz="1400"/>
                      </a:pPr>
                      <a:r>
                        <a:rPr lang="en-US" sz="1100" dirty="0"/>
                        <a:t>64.2%</a:t>
                      </a:r>
                      <a:endParaRPr sz="1100" dirty="0"/>
                    </a:p>
                  </a:txBody>
                  <a:tcPr marL="91425" marR="91425" marT="91425" marB="91425" horzOverflow="overflow"/>
                </a:tc>
                <a:tc>
                  <a:txBody>
                    <a:bodyPr/>
                    <a:lstStyle/>
                    <a:p>
                      <a:pPr algn="l">
                        <a:defRPr sz="1400"/>
                      </a:pPr>
                      <a:r>
                        <a:rPr lang="en-US" sz="1100" dirty="0"/>
                        <a:t>50.3%</a:t>
                      </a:r>
                      <a:endParaRPr sz="1100" dirty="0"/>
                    </a:p>
                  </a:txBody>
                  <a:tcPr marL="91425" marR="91425" marT="91425" marB="91425" horzOverflow="overflow"/>
                </a:tc>
                <a:tc>
                  <a:txBody>
                    <a:bodyPr/>
                    <a:lstStyle/>
                    <a:p>
                      <a:pPr algn="l">
                        <a:defRPr sz="1400"/>
                      </a:pPr>
                      <a:r>
                        <a:rPr lang="en-US" sz="1100" dirty="0"/>
                        <a:t>5.2%</a:t>
                      </a:r>
                      <a:endParaRPr sz="1100" dirty="0"/>
                    </a:p>
                  </a:txBody>
                  <a:tcPr marL="91425" marR="91425" marT="91425" marB="91425" horzOverflow="overflow"/>
                </a:tc>
                <a:tc>
                  <a:txBody>
                    <a:bodyPr/>
                    <a:lstStyle/>
                    <a:p>
                      <a:pPr algn="l">
                        <a:defRPr sz="1400"/>
                      </a:pPr>
                      <a:r>
                        <a:rPr lang="en-US" sz="1100" dirty="0"/>
                        <a:t>15.1%</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0.0%</a:t>
                      </a:r>
                      <a:endParaRPr sz="1100" dirty="0"/>
                    </a:p>
                  </a:txBody>
                  <a:tcPr marL="91425" marR="91425" marT="91425" marB="91425" horzOverflow="overflow"/>
                </a:tc>
                <a:tc>
                  <a:txBody>
                    <a:bodyPr/>
                    <a:lstStyle/>
                    <a:p>
                      <a:pPr algn="l">
                        <a:defRPr sz="1400"/>
                      </a:pPr>
                      <a:r>
                        <a:rPr lang="en-US" sz="1100" dirty="0"/>
                        <a:t>38.59%</a:t>
                      </a:r>
                      <a:endParaRPr sz="1100"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200"/>
                        <a:t>CB-Focal</a:t>
                      </a:r>
                    </a:p>
                  </a:txBody>
                  <a:tcPr marL="91425" marR="91425" marT="91425" marB="91425" horzOverflow="overflow"/>
                </a:tc>
                <a:tc>
                  <a:txBody>
                    <a:bodyPr/>
                    <a:lstStyle/>
                    <a:p>
                      <a:pPr algn="l">
                        <a:defRPr sz="1400"/>
                      </a:pPr>
                      <a:r>
                        <a:rPr lang="en-US" sz="1000" b="0" dirty="0"/>
                        <a:t>74.6%</a:t>
                      </a:r>
                      <a:endParaRPr sz="1000" b="0" dirty="0"/>
                    </a:p>
                  </a:txBody>
                  <a:tcPr marL="91425" marR="91425" marT="91425" marB="91425" horzOverflow="overflow"/>
                </a:tc>
                <a:tc>
                  <a:txBody>
                    <a:bodyPr/>
                    <a:lstStyle/>
                    <a:p>
                      <a:pPr algn="l">
                        <a:defRPr sz="1400"/>
                      </a:pPr>
                      <a:r>
                        <a:rPr lang="en-US" sz="1000" b="0" dirty="0"/>
                        <a:t>79.8%</a:t>
                      </a:r>
                      <a:endParaRPr sz="1000" b="0" dirty="0"/>
                    </a:p>
                  </a:txBody>
                  <a:tcPr marL="91425" marR="91425" marT="91425" marB="91425" horzOverflow="overflow"/>
                </a:tc>
                <a:tc>
                  <a:txBody>
                    <a:bodyPr/>
                    <a:lstStyle/>
                    <a:p>
                      <a:pPr algn="l">
                        <a:defRPr sz="1400"/>
                      </a:pPr>
                      <a:r>
                        <a:rPr lang="en-US" sz="1000" b="0" dirty="0"/>
                        <a:t>54.1%</a:t>
                      </a:r>
                      <a:endParaRPr sz="1000" b="0" dirty="0"/>
                    </a:p>
                  </a:txBody>
                  <a:tcPr marL="91425" marR="91425" marT="91425" marB="91425" horzOverflow="overflow"/>
                </a:tc>
                <a:tc>
                  <a:txBody>
                    <a:bodyPr/>
                    <a:lstStyle/>
                    <a:p>
                      <a:pPr algn="l">
                        <a:defRPr sz="1400"/>
                      </a:pPr>
                      <a:r>
                        <a:rPr lang="en-US" sz="1000" b="0" dirty="0"/>
                        <a:t>22.5%</a:t>
                      </a:r>
                      <a:endParaRPr sz="1000" b="0" dirty="0"/>
                    </a:p>
                  </a:txBody>
                  <a:tcPr marL="91425" marR="91425" marT="91425" marB="91425" horzOverflow="overflow"/>
                </a:tc>
                <a:tc>
                  <a:txBody>
                    <a:bodyPr/>
                    <a:lstStyle/>
                    <a:p>
                      <a:pPr algn="l">
                        <a:defRPr sz="1400"/>
                      </a:pPr>
                      <a:r>
                        <a:rPr lang="en-US" sz="1000" b="0" dirty="0"/>
                        <a:t>17.4%</a:t>
                      </a:r>
                      <a:endParaRPr sz="1000" b="0" dirty="0"/>
                    </a:p>
                  </a:txBody>
                  <a:tcPr marL="91425" marR="91425" marT="91425" marB="91425" horzOverflow="overflow"/>
                </a:tc>
                <a:tc>
                  <a:txBody>
                    <a:bodyPr/>
                    <a:lstStyle/>
                    <a:p>
                      <a:pPr algn="l">
                        <a:defRPr sz="1400"/>
                      </a:pPr>
                      <a:r>
                        <a:rPr lang="en-US" sz="1000" b="0" dirty="0"/>
                        <a:t>42.0%</a:t>
                      </a:r>
                      <a:endParaRPr sz="1000" b="0" dirty="0"/>
                    </a:p>
                  </a:txBody>
                  <a:tcPr marL="91425" marR="91425" marT="91425" marB="91425" horzOverflow="overflow"/>
                </a:tc>
                <a:tc>
                  <a:txBody>
                    <a:bodyPr/>
                    <a:lstStyle/>
                    <a:p>
                      <a:pPr algn="l">
                        <a:defRPr sz="1400"/>
                      </a:pPr>
                      <a:r>
                        <a:rPr lang="en-US" sz="1000" b="0" dirty="0"/>
                        <a:t>47.0%</a:t>
                      </a:r>
                      <a:endParaRPr sz="1000" b="0" dirty="0"/>
                    </a:p>
                  </a:txBody>
                  <a:tcPr marL="91425" marR="91425" marT="91425" marB="91425" horzOverflow="overflow"/>
                </a:tc>
                <a:tc>
                  <a:txBody>
                    <a:bodyPr/>
                    <a:lstStyle/>
                    <a:p>
                      <a:pPr algn="l">
                        <a:defRPr sz="1400"/>
                      </a:pPr>
                      <a:r>
                        <a:rPr lang="en-US" sz="1000" b="0" dirty="0"/>
                        <a:t>42.5%</a:t>
                      </a:r>
                      <a:endParaRPr sz="1000" b="0" dirty="0"/>
                    </a:p>
                  </a:txBody>
                  <a:tcPr marL="91425" marR="91425" marT="91425" marB="91425" horzOverflow="overflow"/>
                </a:tc>
                <a:tc>
                  <a:txBody>
                    <a:bodyPr/>
                    <a:lstStyle/>
                    <a:p>
                      <a:pPr algn="l">
                        <a:defRPr sz="1400"/>
                      </a:pPr>
                      <a:r>
                        <a:rPr lang="en-US" sz="1000" b="0" dirty="0"/>
                        <a:t>36.6%</a:t>
                      </a:r>
                      <a:endParaRPr sz="1000" b="0" dirty="0"/>
                    </a:p>
                  </a:txBody>
                  <a:tcPr marL="91425" marR="91425" marT="91425" marB="91425" horzOverflow="overflow"/>
                </a:tc>
                <a:tc>
                  <a:txBody>
                    <a:bodyPr/>
                    <a:lstStyle/>
                    <a:p>
                      <a:pPr algn="l">
                        <a:defRPr sz="1400"/>
                      </a:pPr>
                      <a:r>
                        <a:rPr lang="en-US" sz="1000" b="0" dirty="0"/>
                        <a:t>19.5%</a:t>
                      </a:r>
                      <a:endParaRPr sz="1000" b="0" dirty="0"/>
                    </a:p>
                  </a:txBody>
                  <a:tcPr marL="91425" marR="91425" marT="91425" marB="91425" horzOverflow="overflow"/>
                </a:tc>
                <a:tc>
                  <a:txBody>
                    <a:bodyPr/>
                    <a:lstStyle/>
                    <a:p>
                      <a:pPr algn="l">
                        <a:defRPr sz="1400"/>
                      </a:pPr>
                      <a:r>
                        <a:rPr lang="en-US" sz="1000" b="0" dirty="0"/>
                        <a:t>43.60%</a:t>
                      </a:r>
                      <a:endParaRPr sz="1000" b="0"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normAutofit lnSpcReduction="10000"/>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p>
          <a:p>
            <a:r>
              <a:rPr lang="en-US" sz="1100" dirty="0">
                <a:solidFill>
                  <a:schemeClr val="tx1"/>
                </a:solidFill>
              </a:rPr>
              <a:t>The first thing to note is the </a:t>
            </a:r>
            <a:r>
              <a:rPr lang="en-US" sz="1100" dirty="0" err="1">
                <a:solidFill>
                  <a:schemeClr val="tx1"/>
                </a:solidFill>
              </a:rPr>
              <a:t>ovrall</a:t>
            </a:r>
            <a:r>
              <a:rPr lang="en-US" sz="1100" dirty="0">
                <a:solidFill>
                  <a:schemeClr val="tx1"/>
                </a:solidFill>
              </a:rPr>
              <a:t> accuracy has improved fairly significantly. We have increased 5% in raw accuracy which is a 13% increase to ~43% from our previous level ~38%. If we look at the distribution of errors it paints a more descript picture. The CE Loss is really focusing on getting the first two classes correct and to a lesser extent the 3 after that. These are the classes it sees the most of and it learns these classes at the detriment of learning the other 5. its average accuracy on the last 5 classes is around 4%. Worse than a random guess of 10%.  This averages out to an accuracy not awful at 38.5% but the picture is actually bleaker than that. The model has a firm ceiling on its performance. Its close to maxing out performance on the classes it is focused on. It is really only trying to improve on those classes based on the design of CE loss and thus has to accept 4% accuracy on the other 5 leaving its top achievable performance very low and its already approaching it.  </a:t>
            </a:r>
          </a:p>
          <a:p>
            <a:r>
              <a:rPr lang="en-US" sz="1100" dirty="0">
                <a:solidFill>
                  <a:schemeClr val="tx1"/>
                </a:solidFill>
              </a:rPr>
              <a:t>The focal loss results were an improvement on the CE results. While the top line number may not jump out, 43% is still a material improvement on 38%. More importantly, the distribution of accuracy is materially better. We see the results spread out much better among the classes. The worst performing class at 17.4% in these results would be the 6</a:t>
            </a:r>
            <a:r>
              <a:rPr lang="en-US" sz="1100" baseline="30000" dirty="0">
                <a:solidFill>
                  <a:schemeClr val="tx1"/>
                </a:solidFill>
              </a:rPr>
              <a:t>th</a:t>
            </a:r>
            <a:r>
              <a:rPr lang="en-US" sz="1100" dirty="0">
                <a:solidFill>
                  <a:schemeClr val="tx1"/>
                </a:solidFill>
              </a:rPr>
              <a:t> best performing class in the CE results. This lends us to be optimistic that with deeper training and more fine tuning we can improve these numbers across the board. It also is in practice more useful. A random guess is 10% accurate. This model across the board is doing much better than that in every category. Compare that to our CE results. Here 5 of the classes are worse than a random guess. Is that useful? What if we care about those categories. To take the example to the extreme, medical data is often very unbalanced with few positive samples for diseases. A model can guess negative on every patient and get a score of 99.95% accurate. Its simply not a useful model though. Focal loss clearly allows us to do better.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normAutofit/>
          </a:bodyPr>
          <a:lstStyle>
            <a:lvl1pPr marL="0" indent="0">
              <a:spcBef>
                <a:spcPts val="1600"/>
              </a:spcBef>
              <a:buSzTx/>
              <a:buNone/>
            </a:lvl1pPr>
          </a:lstStyle>
          <a:p>
            <a:r>
              <a:rPr lang="en-US" dirty="0"/>
              <a:t>(CONTINUED) </a:t>
            </a:r>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p>
          <a:p>
            <a:r>
              <a:rPr lang="en-US" sz="1100" dirty="0">
                <a:solidFill>
                  <a:schemeClr val="tx1"/>
                </a:solidFill>
              </a:rPr>
              <a:t>As for hyperparameter tuning. We went through our standard procedure for the CE Loss and found batch=64, learning rate=0.1, reg=0.0005, no warmup, momentum=0.9, and gamma=1.5. I imagined the gamma would help the model focus more on the samples it was getting wrong but that didn’t have a huge impact on results. We found the biggest impact to our results came from adjusting the beta parameter. In the context of focal loss and class rebalancing, beta is often used for class reweighting when dealing with imbalanced datasets. Specifically, tuning the beta parameter can adjust the weighting scheme for each class based on its frequency in the dataset. Our best results came with a beta between 0.995 and 0.998. This helped the model weight heavier on classes with less samples. We found that tuning this was similar to a seesaw as we have to balance the emphasis across classes to improve performance. We could pick a given beta to maximize any particular class but the difficulty was balancing the emphasis to get the overall best result on the validation set. In this sense, the focal loss was superior to cross-entropy loss in both theory and practice as it allows us freedom to maneuver our model towards specific goals as well as achieve improved accuracy. Below is the focal loss calculation and how beta fits in to illustrate how it achieves the above goals. </a:t>
            </a:r>
          </a:p>
        </p:txBody>
      </p:sp>
      <p:pic>
        <p:nvPicPr>
          <p:cNvPr id="3" name="Picture 2">
            <a:extLst>
              <a:ext uri="{FF2B5EF4-FFF2-40B4-BE49-F238E27FC236}">
                <a16:creationId xmlns:a16="http://schemas.microsoft.com/office/drawing/2014/main" id="{864F70E0-9F5E-923E-BD97-1F0F31717941}"/>
              </a:ext>
            </a:extLst>
          </p:cNvPr>
          <p:cNvPicPr>
            <a:picLocks noChangeAspect="1"/>
          </p:cNvPicPr>
          <p:nvPr/>
        </p:nvPicPr>
        <p:blipFill>
          <a:blip r:embed="rId2"/>
          <a:stretch>
            <a:fillRect/>
          </a:stretch>
        </p:blipFill>
        <p:spPr>
          <a:xfrm>
            <a:off x="1265465" y="3429480"/>
            <a:ext cx="6260406" cy="1494053"/>
          </a:xfrm>
          <a:prstGeom prst="rect">
            <a:avLst/>
          </a:prstGeom>
        </p:spPr>
      </p:pic>
    </p:spTree>
    <p:extLst>
      <p:ext uri="{BB962C8B-B14F-4D97-AF65-F5344CB8AC3E}">
        <p14:creationId xmlns:p14="http://schemas.microsoft.com/office/powerpoint/2010/main" val="265564085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Output Size computation: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With a kernel size of 3x3, stride 4, and padded input size 7x7, the output size is calculated as:</a:t>
            </a:r>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10" name="Picture 9">
            <a:extLst>
              <a:ext uri="{FF2B5EF4-FFF2-40B4-BE49-F238E27FC236}">
                <a16:creationId xmlns:a16="http://schemas.microsoft.com/office/drawing/2014/main" id="{B230970E-FD2F-2622-D129-11C5659D56EA}"/>
              </a:ext>
            </a:extLst>
          </p:cNvPr>
          <p:cNvPicPr>
            <a:picLocks noChangeAspect="1"/>
          </p:cNvPicPr>
          <p:nvPr/>
        </p:nvPicPr>
        <p:blipFill>
          <a:blip r:embed="rId2"/>
          <a:stretch>
            <a:fillRect/>
          </a:stretch>
        </p:blipFill>
        <p:spPr>
          <a:xfrm>
            <a:off x="0" y="1128074"/>
            <a:ext cx="4429743" cy="743054"/>
          </a:xfrm>
          <a:prstGeom prst="rect">
            <a:avLst/>
          </a:prstGeom>
        </p:spPr>
      </p:pic>
      <p:sp>
        <p:nvSpPr>
          <p:cNvPr id="11" name="TextBox 10">
            <a:extLst>
              <a:ext uri="{FF2B5EF4-FFF2-40B4-BE49-F238E27FC236}">
                <a16:creationId xmlns:a16="http://schemas.microsoft.com/office/drawing/2014/main" id="{FE074704-9A30-1EFD-B70D-84BA8F08186F}"/>
              </a:ext>
            </a:extLst>
          </p:cNvPr>
          <p:cNvSpPr txBox="1"/>
          <p:nvPr/>
        </p:nvSpPr>
        <p:spPr>
          <a:xfrm>
            <a:off x="106791" y="1871128"/>
            <a:ext cx="4607468"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So the output Y will be 2x2. When flattened in row-major order, it becomes a vector y of size 4.</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Since y=Ax, the matrix A needs to map the 9-dimensional vector x to the 4-dimensional vector y. Therefore, A will have dimensions 4×9.</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(B) Write down the entries in matrix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Matrix A represents how the flattened input vector x gets multiplied by the flattened kernel 𝑊W to produce the flattened output vector y. Each row of A corresponds to one element in the output y, and each column corresponds to an element in the input x. The entries in A are determined by the position of the kernel W on the padded input matrix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P</a:t>
            </a:r>
            <a:r>
              <a:rPr kumimoji="0" lang="en-US" sz="1100" b="0" i="0" u="none" strike="noStrike" cap="none" spc="0" normalizeH="0" baseline="0" dirty="0">
                <a:ln>
                  <a:noFill/>
                </a:ln>
                <a:solidFill>
                  <a:srgbClr val="000000"/>
                </a:solidFill>
                <a:effectLst/>
                <a:uFillTx/>
                <a:latin typeface="+mn-lt"/>
                <a:ea typeface="+mn-ea"/>
                <a:cs typeface="+mn-cs"/>
                <a:sym typeface="Arial"/>
              </a:rPr>
              <a:t>lace the kernel W over the padded input matrix</a:t>
            </a:r>
            <a:br>
              <a:rPr kumimoji="0" lang="en-US" sz="1100" b="0" i="0" u="none" strike="noStrike" cap="none" spc="0" normalizeH="0" baseline="0" dirty="0">
                <a:ln>
                  <a:noFill/>
                </a:ln>
                <a:solidFill>
                  <a:srgbClr val="000000"/>
                </a:solidFill>
                <a:effectLst/>
                <a:uFillTx/>
                <a:latin typeface="+mn-lt"/>
                <a:ea typeface="+mn-ea"/>
                <a:cs typeface="+mn-cs"/>
                <a:sym typeface="Arial"/>
              </a:rPr>
            </a:br>
            <a:r>
              <a:rPr kumimoji="0" lang="en-US" sz="1100" b="0" i="0" u="none" strike="noStrike" cap="none" spc="0" normalizeH="0" baseline="0" dirty="0">
                <a:ln>
                  <a:noFill/>
                </a:ln>
                <a:solidFill>
                  <a:srgbClr val="000000"/>
                </a:solidFill>
                <a:effectLst/>
                <a:uFillTx/>
                <a:latin typeface="+mn-lt"/>
                <a:ea typeface="+mn-ea"/>
                <a:cs typeface="+mn-cs"/>
                <a:sym typeface="Arial"/>
              </a:rPr>
              <a:t>The following are the four kernel locations due to padding and stride in the input matrix and the corresponding row in A</a:t>
            </a:r>
          </a:p>
        </p:txBody>
      </p:sp>
      <p:sp>
        <p:nvSpPr>
          <p:cNvPr id="12" name="TextBox 11">
            <a:extLst>
              <a:ext uri="{FF2B5EF4-FFF2-40B4-BE49-F238E27FC236}">
                <a16:creationId xmlns:a16="http://schemas.microsoft.com/office/drawing/2014/main" id="{4379F84A-B306-5E31-80B3-C64028468D0F}"/>
              </a:ext>
            </a:extLst>
          </p:cNvPr>
          <p:cNvSpPr txBox="1"/>
          <p:nvPr/>
        </p:nvSpPr>
        <p:spPr>
          <a:xfrm>
            <a:off x="5178055" y="614921"/>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1. Top Left Corner of padded input</a:t>
            </a:r>
          </a:p>
        </p:txBody>
      </p:sp>
      <p:pic>
        <p:nvPicPr>
          <p:cNvPr id="14" name="Picture 13">
            <a:extLst>
              <a:ext uri="{FF2B5EF4-FFF2-40B4-BE49-F238E27FC236}">
                <a16:creationId xmlns:a16="http://schemas.microsoft.com/office/drawing/2014/main" id="{06BDCA9F-4A62-A34C-0952-27F8C2283CDE}"/>
              </a:ext>
            </a:extLst>
          </p:cNvPr>
          <p:cNvPicPr>
            <a:picLocks noChangeAspect="1"/>
          </p:cNvPicPr>
          <p:nvPr/>
        </p:nvPicPr>
        <p:blipFill>
          <a:blip r:embed="rId3"/>
          <a:srcRect l="1" t="13568" r="-2804"/>
          <a:stretch/>
        </p:blipFill>
        <p:spPr>
          <a:xfrm>
            <a:off x="5206382" y="830909"/>
            <a:ext cx="2136669" cy="677108"/>
          </a:xfrm>
          <a:prstGeom prst="rect">
            <a:avLst/>
          </a:prstGeom>
        </p:spPr>
      </p:pic>
      <p:sp>
        <p:nvSpPr>
          <p:cNvPr id="15" name="TextBox 14">
            <a:extLst>
              <a:ext uri="{FF2B5EF4-FFF2-40B4-BE49-F238E27FC236}">
                <a16:creationId xmlns:a16="http://schemas.microsoft.com/office/drawing/2014/main" id="{32D79617-A82C-2BE6-A1C7-760DD27F2CD9}"/>
              </a:ext>
            </a:extLst>
          </p:cNvPr>
          <p:cNvSpPr txBox="1"/>
          <p:nvPr/>
        </p:nvSpPr>
        <p:spPr>
          <a:xfrm>
            <a:off x="5110685" y="1753498"/>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2. Top Right Corner of padded input</a:t>
            </a:r>
          </a:p>
        </p:txBody>
      </p:sp>
      <p:pic>
        <p:nvPicPr>
          <p:cNvPr id="17" name="Picture 16">
            <a:extLst>
              <a:ext uri="{FF2B5EF4-FFF2-40B4-BE49-F238E27FC236}">
                <a16:creationId xmlns:a16="http://schemas.microsoft.com/office/drawing/2014/main" id="{946D1089-15CF-49FD-3C8C-2A8D6D3562B9}"/>
              </a:ext>
            </a:extLst>
          </p:cNvPr>
          <p:cNvPicPr>
            <a:picLocks noChangeAspect="1"/>
          </p:cNvPicPr>
          <p:nvPr/>
        </p:nvPicPr>
        <p:blipFill>
          <a:blip r:embed="rId4"/>
          <a:srcRect t="11225" r="4864"/>
          <a:stretch/>
        </p:blipFill>
        <p:spPr>
          <a:xfrm>
            <a:off x="5375653" y="1954618"/>
            <a:ext cx="1871701" cy="655851"/>
          </a:xfrm>
          <a:prstGeom prst="rect">
            <a:avLst/>
          </a:prstGeom>
        </p:spPr>
      </p:pic>
      <p:sp>
        <p:nvSpPr>
          <p:cNvPr id="18" name="TextBox 17">
            <a:extLst>
              <a:ext uri="{FF2B5EF4-FFF2-40B4-BE49-F238E27FC236}">
                <a16:creationId xmlns:a16="http://schemas.microsoft.com/office/drawing/2014/main" id="{2C1EC0E8-0D51-0EAA-1C8A-64AC31445E15}"/>
              </a:ext>
            </a:extLst>
          </p:cNvPr>
          <p:cNvSpPr txBox="1"/>
          <p:nvPr/>
        </p:nvSpPr>
        <p:spPr>
          <a:xfrm>
            <a:off x="5018829" y="280811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dirty="0"/>
              <a:t>3</a:t>
            </a:r>
            <a:r>
              <a:rPr kumimoji="0" lang="en-US" sz="1100" b="0" i="0" u="none" strike="noStrike" cap="none" spc="0" normalizeH="0" baseline="0" dirty="0">
                <a:ln>
                  <a:noFill/>
                </a:ln>
                <a:solidFill>
                  <a:srgbClr val="000000"/>
                </a:solidFill>
                <a:effectLst/>
                <a:uFillTx/>
                <a:latin typeface="+mn-lt"/>
                <a:ea typeface="+mn-ea"/>
                <a:cs typeface="+mn-cs"/>
                <a:sym typeface="Arial"/>
              </a:rPr>
              <a:t>. Bottom Left Corner of padded input</a:t>
            </a:r>
          </a:p>
        </p:txBody>
      </p:sp>
      <p:pic>
        <p:nvPicPr>
          <p:cNvPr id="20" name="Picture 19">
            <a:extLst>
              <a:ext uri="{FF2B5EF4-FFF2-40B4-BE49-F238E27FC236}">
                <a16:creationId xmlns:a16="http://schemas.microsoft.com/office/drawing/2014/main" id="{AE387278-F55C-845C-74BF-989A4D2B5758}"/>
              </a:ext>
            </a:extLst>
          </p:cNvPr>
          <p:cNvPicPr>
            <a:picLocks noChangeAspect="1"/>
          </p:cNvPicPr>
          <p:nvPr/>
        </p:nvPicPr>
        <p:blipFill>
          <a:blip r:embed="rId5"/>
          <a:stretch>
            <a:fillRect/>
          </a:stretch>
        </p:blipFill>
        <p:spPr>
          <a:xfrm>
            <a:off x="5461559" y="2964249"/>
            <a:ext cx="1981231" cy="695029"/>
          </a:xfrm>
          <a:prstGeom prst="rect">
            <a:avLst/>
          </a:prstGeom>
        </p:spPr>
      </p:pic>
      <p:sp>
        <p:nvSpPr>
          <p:cNvPr id="21" name="TextBox 20">
            <a:extLst>
              <a:ext uri="{FF2B5EF4-FFF2-40B4-BE49-F238E27FC236}">
                <a16:creationId xmlns:a16="http://schemas.microsoft.com/office/drawing/2014/main" id="{539958F7-94D6-177B-169E-BB65135BDAAA}"/>
              </a:ext>
            </a:extLst>
          </p:cNvPr>
          <p:cNvSpPr txBox="1"/>
          <p:nvPr/>
        </p:nvSpPr>
        <p:spPr>
          <a:xfrm>
            <a:off x="5018829" y="383088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4. Bottom Right Corner of padded input</a:t>
            </a:r>
          </a:p>
        </p:txBody>
      </p:sp>
      <p:pic>
        <p:nvPicPr>
          <p:cNvPr id="23" name="Picture 22">
            <a:extLst>
              <a:ext uri="{FF2B5EF4-FFF2-40B4-BE49-F238E27FC236}">
                <a16:creationId xmlns:a16="http://schemas.microsoft.com/office/drawing/2014/main" id="{01651F11-EB90-7A47-C46C-9B76B327A054}"/>
              </a:ext>
            </a:extLst>
          </p:cNvPr>
          <p:cNvPicPr>
            <a:picLocks noChangeAspect="1"/>
          </p:cNvPicPr>
          <p:nvPr/>
        </p:nvPicPr>
        <p:blipFill>
          <a:blip r:embed="rId6"/>
          <a:stretch>
            <a:fillRect/>
          </a:stretch>
        </p:blipFill>
        <p:spPr>
          <a:xfrm>
            <a:off x="5273749" y="4007315"/>
            <a:ext cx="1973605" cy="688274"/>
          </a:xfrm>
          <a:prstGeom prst="rect">
            <a:avLst/>
          </a:prstGeom>
        </p:spPr>
      </p:pic>
      <p:pic>
        <p:nvPicPr>
          <p:cNvPr id="25" name="Picture 24">
            <a:extLst>
              <a:ext uri="{FF2B5EF4-FFF2-40B4-BE49-F238E27FC236}">
                <a16:creationId xmlns:a16="http://schemas.microsoft.com/office/drawing/2014/main" id="{ADE0112A-0F13-7534-47DF-C33822C6C24B}"/>
              </a:ext>
            </a:extLst>
          </p:cNvPr>
          <p:cNvPicPr>
            <a:picLocks noChangeAspect="1"/>
          </p:cNvPicPr>
          <p:nvPr/>
        </p:nvPicPr>
        <p:blipFill>
          <a:blip r:embed="rId7"/>
          <a:stretch>
            <a:fillRect/>
          </a:stretch>
        </p:blipFill>
        <p:spPr>
          <a:xfrm>
            <a:off x="5142319" y="1457491"/>
            <a:ext cx="3012853" cy="272395"/>
          </a:xfrm>
          <a:prstGeom prst="rect">
            <a:avLst/>
          </a:prstGeom>
        </p:spPr>
      </p:pic>
      <p:pic>
        <p:nvPicPr>
          <p:cNvPr id="27" name="Picture 26">
            <a:extLst>
              <a:ext uri="{FF2B5EF4-FFF2-40B4-BE49-F238E27FC236}">
                <a16:creationId xmlns:a16="http://schemas.microsoft.com/office/drawing/2014/main" id="{4B4A7C20-EA77-16AC-D28C-FFA8ED95C7E3}"/>
              </a:ext>
            </a:extLst>
          </p:cNvPr>
          <p:cNvPicPr>
            <a:picLocks noChangeAspect="1"/>
          </p:cNvPicPr>
          <p:nvPr/>
        </p:nvPicPr>
        <p:blipFill>
          <a:blip r:embed="rId8"/>
          <a:stretch>
            <a:fillRect/>
          </a:stretch>
        </p:blipFill>
        <p:spPr>
          <a:xfrm>
            <a:off x="5139865" y="2571750"/>
            <a:ext cx="3015307" cy="232585"/>
          </a:xfrm>
          <a:prstGeom prst="rect">
            <a:avLst/>
          </a:prstGeom>
        </p:spPr>
      </p:pic>
      <p:pic>
        <p:nvPicPr>
          <p:cNvPr id="29" name="Picture 28">
            <a:extLst>
              <a:ext uri="{FF2B5EF4-FFF2-40B4-BE49-F238E27FC236}">
                <a16:creationId xmlns:a16="http://schemas.microsoft.com/office/drawing/2014/main" id="{D5490D62-F827-F038-3AA3-3C6CE850F8A4}"/>
              </a:ext>
            </a:extLst>
          </p:cNvPr>
          <p:cNvPicPr>
            <a:picLocks noChangeAspect="1"/>
          </p:cNvPicPr>
          <p:nvPr/>
        </p:nvPicPr>
        <p:blipFill>
          <a:blip r:embed="rId9"/>
          <a:stretch>
            <a:fillRect/>
          </a:stretch>
        </p:blipFill>
        <p:spPr>
          <a:xfrm>
            <a:off x="5178055" y="4745277"/>
            <a:ext cx="2870529" cy="215290"/>
          </a:xfrm>
          <a:prstGeom prst="rect">
            <a:avLst/>
          </a:prstGeom>
        </p:spPr>
      </p:pic>
      <p:pic>
        <p:nvPicPr>
          <p:cNvPr id="31" name="Picture 30">
            <a:extLst>
              <a:ext uri="{FF2B5EF4-FFF2-40B4-BE49-F238E27FC236}">
                <a16:creationId xmlns:a16="http://schemas.microsoft.com/office/drawing/2014/main" id="{D987C40F-B4AA-0AC8-BCE5-B912EB2F2E4F}"/>
              </a:ext>
            </a:extLst>
          </p:cNvPr>
          <p:cNvPicPr>
            <a:picLocks noChangeAspect="1"/>
          </p:cNvPicPr>
          <p:nvPr/>
        </p:nvPicPr>
        <p:blipFill>
          <a:blip r:embed="rId10"/>
          <a:stretch>
            <a:fillRect/>
          </a:stretch>
        </p:blipFill>
        <p:spPr>
          <a:xfrm>
            <a:off x="5212253" y="3609859"/>
            <a:ext cx="2942919" cy="211955"/>
          </a:xfrm>
          <a:prstGeom prst="rect">
            <a:avLst/>
          </a:prstGeom>
        </p:spPr>
      </p:pic>
    </p:spTree>
    <p:extLst>
      <p:ext uri="{BB962C8B-B14F-4D97-AF65-F5344CB8AC3E}">
        <p14:creationId xmlns:p14="http://schemas.microsoft.com/office/powerpoint/2010/main" val="12478120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Thus the final form of Matrix A will be as follows:</a:t>
            </a:r>
            <a:endParaRPr lang="en-US" sz="1100" dirty="0"/>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BE0403BA-B70A-3927-A63E-667008AF68F2}"/>
              </a:ext>
            </a:extLst>
          </p:cNvPr>
          <p:cNvPicPr>
            <a:picLocks noChangeAspect="1"/>
          </p:cNvPicPr>
          <p:nvPr/>
        </p:nvPicPr>
        <p:blipFill>
          <a:blip r:embed="rId2"/>
          <a:stretch>
            <a:fillRect/>
          </a:stretch>
        </p:blipFill>
        <p:spPr>
          <a:xfrm>
            <a:off x="176781" y="948154"/>
            <a:ext cx="7306695" cy="1228896"/>
          </a:xfrm>
          <a:prstGeom prst="rect">
            <a:avLst/>
          </a:prstGeom>
        </p:spPr>
      </p:pic>
    </p:spTree>
    <p:extLst>
      <p:ext uri="{BB962C8B-B14F-4D97-AF65-F5344CB8AC3E}">
        <p14:creationId xmlns:p14="http://schemas.microsoft.com/office/powerpoint/2010/main" val="40994490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pic>
        <p:nvPicPr>
          <p:cNvPr id="6" name="Picture 5">
            <a:extLst>
              <a:ext uri="{FF2B5EF4-FFF2-40B4-BE49-F238E27FC236}">
                <a16:creationId xmlns:a16="http://schemas.microsoft.com/office/drawing/2014/main" id="{A7715435-0450-2A0D-FA82-A5C4F19C9B95}"/>
              </a:ext>
            </a:extLst>
          </p:cNvPr>
          <p:cNvPicPr>
            <a:picLocks noChangeAspect="1"/>
          </p:cNvPicPr>
          <p:nvPr/>
        </p:nvPicPr>
        <p:blipFill>
          <a:blip r:embed="rId2"/>
          <a:stretch>
            <a:fillRect/>
          </a:stretch>
        </p:blipFill>
        <p:spPr>
          <a:xfrm>
            <a:off x="106791" y="543315"/>
            <a:ext cx="4039164" cy="847843"/>
          </a:xfrm>
          <a:prstGeom prst="rect">
            <a:avLst/>
          </a:prstGeom>
        </p:spPr>
      </p:pic>
      <p:pic>
        <p:nvPicPr>
          <p:cNvPr id="8" name="Picture 7">
            <a:extLst>
              <a:ext uri="{FF2B5EF4-FFF2-40B4-BE49-F238E27FC236}">
                <a16:creationId xmlns:a16="http://schemas.microsoft.com/office/drawing/2014/main" id="{783E4876-2359-0EAD-7637-030E824AD52B}"/>
              </a:ext>
            </a:extLst>
          </p:cNvPr>
          <p:cNvPicPr>
            <a:picLocks noChangeAspect="1"/>
          </p:cNvPicPr>
          <p:nvPr/>
        </p:nvPicPr>
        <p:blipFill>
          <a:blip r:embed="rId3"/>
          <a:stretch>
            <a:fillRect/>
          </a:stretch>
        </p:blipFill>
        <p:spPr>
          <a:xfrm>
            <a:off x="487288" y="1443769"/>
            <a:ext cx="3327127" cy="3575420"/>
          </a:xfrm>
          <a:prstGeom prst="rect">
            <a:avLst/>
          </a:prstGeom>
        </p:spPr>
      </p:pic>
      <p:sp>
        <p:nvSpPr>
          <p:cNvPr id="9" name="TextBox 8">
            <a:extLst>
              <a:ext uri="{FF2B5EF4-FFF2-40B4-BE49-F238E27FC236}">
                <a16:creationId xmlns:a16="http://schemas.microsoft.com/office/drawing/2014/main" id="{399765EC-81D6-F5B4-45A7-F5B1ECF02E94}"/>
              </a:ext>
            </a:extLst>
          </p:cNvPr>
          <p:cNvSpPr txBox="1"/>
          <p:nvPr/>
        </p:nvSpPr>
        <p:spPr>
          <a:xfrm>
            <a:off x="4329545" y="387927"/>
            <a:ext cx="4707664"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The function is piece-wise linear due to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 which means it computes linear functions over different regions of the input space.</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You are working with three sets of weights and biases, and the function involves element-wise max operations, likely representing layers in a neural network with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a:t>
            </a:r>
          </a:p>
        </p:txBody>
      </p:sp>
      <p:pic>
        <p:nvPicPr>
          <p:cNvPr id="11" name="Picture 10">
            <a:extLst>
              <a:ext uri="{FF2B5EF4-FFF2-40B4-BE49-F238E27FC236}">
                <a16:creationId xmlns:a16="http://schemas.microsoft.com/office/drawing/2014/main" id="{F8234EDB-653A-BD6E-7842-F7EFE9967D85}"/>
              </a:ext>
            </a:extLst>
          </p:cNvPr>
          <p:cNvPicPr>
            <a:picLocks noChangeAspect="1"/>
          </p:cNvPicPr>
          <p:nvPr/>
        </p:nvPicPr>
        <p:blipFill>
          <a:blip r:embed="rId4"/>
          <a:stretch>
            <a:fillRect/>
          </a:stretch>
        </p:blipFill>
        <p:spPr>
          <a:xfrm>
            <a:off x="4413340" y="1500858"/>
            <a:ext cx="2437733" cy="1415194"/>
          </a:xfrm>
          <a:prstGeom prst="rect">
            <a:avLst/>
          </a:prstGeom>
        </p:spPr>
      </p:pic>
      <p:pic>
        <p:nvPicPr>
          <p:cNvPr id="13" name="Picture 12">
            <a:extLst>
              <a:ext uri="{FF2B5EF4-FFF2-40B4-BE49-F238E27FC236}">
                <a16:creationId xmlns:a16="http://schemas.microsoft.com/office/drawing/2014/main" id="{7E21D1A8-89EE-CAD8-A9E4-623E3E1F2AAB}"/>
              </a:ext>
            </a:extLst>
          </p:cNvPr>
          <p:cNvPicPr>
            <a:picLocks noChangeAspect="1"/>
          </p:cNvPicPr>
          <p:nvPr/>
        </p:nvPicPr>
        <p:blipFill>
          <a:blip r:embed="rId5"/>
          <a:stretch>
            <a:fillRect/>
          </a:stretch>
        </p:blipFill>
        <p:spPr>
          <a:xfrm>
            <a:off x="4413340" y="2883910"/>
            <a:ext cx="3792263" cy="25881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pic>
        <p:nvPicPr>
          <p:cNvPr id="5" name="Picture 4">
            <a:extLst>
              <a:ext uri="{FF2B5EF4-FFF2-40B4-BE49-F238E27FC236}">
                <a16:creationId xmlns:a16="http://schemas.microsoft.com/office/drawing/2014/main" id="{3E6302C6-C6D4-19D0-0677-E804362D8A7F}"/>
              </a:ext>
            </a:extLst>
          </p:cNvPr>
          <p:cNvPicPr>
            <a:picLocks noChangeAspect="1"/>
          </p:cNvPicPr>
          <p:nvPr/>
        </p:nvPicPr>
        <p:blipFill>
          <a:blip r:embed="rId2"/>
          <a:stretch>
            <a:fillRect/>
          </a:stretch>
        </p:blipFill>
        <p:spPr>
          <a:xfrm>
            <a:off x="214745" y="873840"/>
            <a:ext cx="2992571" cy="657586"/>
          </a:xfrm>
          <a:prstGeom prst="rect">
            <a:avLst/>
          </a:prstGeom>
        </p:spPr>
      </p:pic>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pic>
        <p:nvPicPr>
          <p:cNvPr id="12" name="Picture 11">
            <a:extLst>
              <a:ext uri="{FF2B5EF4-FFF2-40B4-BE49-F238E27FC236}">
                <a16:creationId xmlns:a16="http://schemas.microsoft.com/office/drawing/2014/main" id="{AA63E436-7002-5142-F3AA-5B732B102E2D}"/>
              </a:ext>
            </a:extLst>
          </p:cNvPr>
          <p:cNvPicPr>
            <a:picLocks noChangeAspect="1"/>
          </p:cNvPicPr>
          <p:nvPr/>
        </p:nvPicPr>
        <p:blipFill>
          <a:blip r:embed="rId3"/>
          <a:stretch>
            <a:fillRect/>
          </a:stretch>
        </p:blipFill>
        <p:spPr>
          <a:xfrm>
            <a:off x="214746" y="1713016"/>
            <a:ext cx="3110346" cy="673722"/>
          </a:xfrm>
          <a:prstGeom prst="rect">
            <a:avLst/>
          </a:prstGeom>
        </p:spPr>
      </p:pic>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pic>
        <p:nvPicPr>
          <p:cNvPr id="16" name="Picture 15">
            <a:extLst>
              <a:ext uri="{FF2B5EF4-FFF2-40B4-BE49-F238E27FC236}">
                <a16:creationId xmlns:a16="http://schemas.microsoft.com/office/drawing/2014/main" id="{648F83D2-B756-F675-5B93-60035781E1D2}"/>
              </a:ext>
            </a:extLst>
          </p:cNvPr>
          <p:cNvPicPr>
            <a:picLocks noChangeAspect="1"/>
          </p:cNvPicPr>
          <p:nvPr/>
        </p:nvPicPr>
        <p:blipFill>
          <a:blip r:embed="rId4"/>
          <a:stretch>
            <a:fillRect/>
          </a:stretch>
        </p:blipFill>
        <p:spPr>
          <a:xfrm>
            <a:off x="158499" y="2589956"/>
            <a:ext cx="3284356" cy="456803"/>
          </a:xfrm>
          <a:prstGeom prst="rect">
            <a:avLst/>
          </a:prstGeom>
        </p:spPr>
      </p:pic>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h(2)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pic>
        <p:nvPicPr>
          <p:cNvPr id="21" name="Picture 20">
            <a:extLst>
              <a:ext uri="{FF2B5EF4-FFF2-40B4-BE49-F238E27FC236}">
                <a16:creationId xmlns:a16="http://schemas.microsoft.com/office/drawing/2014/main" id="{798903EF-63F0-6A23-CF5E-1C7735062981}"/>
              </a:ext>
            </a:extLst>
          </p:cNvPr>
          <p:cNvPicPr>
            <a:picLocks noChangeAspect="1"/>
          </p:cNvPicPr>
          <p:nvPr/>
        </p:nvPicPr>
        <p:blipFill>
          <a:blip r:embed="rId5"/>
          <a:stretch>
            <a:fillRect/>
          </a:stretch>
        </p:blipFill>
        <p:spPr>
          <a:xfrm>
            <a:off x="214744" y="3263374"/>
            <a:ext cx="2029692" cy="318043"/>
          </a:xfrm>
          <a:prstGeom prst="rect">
            <a:avLst/>
          </a:prstGeom>
        </p:spPr>
      </p:pic>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24" name="Picture 23">
            <a:extLst>
              <a:ext uri="{FF2B5EF4-FFF2-40B4-BE49-F238E27FC236}">
                <a16:creationId xmlns:a16="http://schemas.microsoft.com/office/drawing/2014/main" id="{9E270214-6FD4-EFE2-FF90-EA6546756879}"/>
              </a:ext>
            </a:extLst>
          </p:cNvPr>
          <p:cNvPicPr>
            <a:picLocks noChangeAspect="1"/>
          </p:cNvPicPr>
          <p:nvPr/>
        </p:nvPicPr>
        <p:blipFill>
          <a:blip r:embed="rId6"/>
          <a:stretch>
            <a:fillRect/>
          </a:stretch>
        </p:blipFill>
        <p:spPr>
          <a:xfrm>
            <a:off x="263236" y="4098019"/>
            <a:ext cx="2798620" cy="716130"/>
          </a:xfrm>
          <a:prstGeom prst="rect">
            <a:avLst/>
          </a:prstGeom>
        </p:spPr>
      </p:pic>
      <p:pic>
        <p:nvPicPr>
          <p:cNvPr id="26" name="Picture 25">
            <a:extLst>
              <a:ext uri="{FF2B5EF4-FFF2-40B4-BE49-F238E27FC236}">
                <a16:creationId xmlns:a16="http://schemas.microsoft.com/office/drawing/2014/main" id="{0AFF1C58-0FA5-9ECD-96FD-3E1B49295872}"/>
              </a:ext>
            </a:extLst>
          </p:cNvPr>
          <p:cNvPicPr>
            <a:picLocks noChangeAspect="1"/>
          </p:cNvPicPr>
          <p:nvPr/>
        </p:nvPicPr>
        <p:blipFill>
          <a:blip r:embed="rId7"/>
          <a:stretch>
            <a:fillRect/>
          </a:stretch>
        </p:blipFill>
        <p:spPr>
          <a:xfrm>
            <a:off x="4060234" y="387872"/>
            <a:ext cx="2683843" cy="2258586"/>
          </a:xfrm>
          <a:prstGeom prst="rect">
            <a:avLst/>
          </a:prstGeom>
        </p:spPr>
      </p:pic>
      <p:pic>
        <p:nvPicPr>
          <p:cNvPr id="28" name="Picture 27">
            <a:extLst>
              <a:ext uri="{FF2B5EF4-FFF2-40B4-BE49-F238E27FC236}">
                <a16:creationId xmlns:a16="http://schemas.microsoft.com/office/drawing/2014/main" id="{D9EDF753-F677-3254-AB95-7F634C428F7C}"/>
              </a:ext>
            </a:extLst>
          </p:cNvPr>
          <p:cNvPicPr>
            <a:picLocks noChangeAspect="1"/>
          </p:cNvPicPr>
          <p:nvPr/>
        </p:nvPicPr>
        <p:blipFill>
          <a:blip r:embed="rId8"/>
          <a:stretch>
            <a:fillRect/>
          </a:stretch>
        </p:blipFill>
        <p:spPr>
          <a:xfrm>
            <a:off x="4037118" y="2663783"/>
            <a:ext cx="2136005" cy="607603"/>
          </a:xfrm>
          <a:prstGeom prst="rect">
            <a:avLst/>
          </a:prstGeom>
        </p:spPr>
      </p:pic>
    </p:spTree>
    <p:extLst>
      <p:ext uri="{BB962C8B-B14F-4D97-AF65-F5344CB8AC3E}">
        <p14:creationId xmlns:p14="http://schemas.microsoft.com/office/powerpoint/2010/main" val="1959793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a:extLst>
              <a:ext uri="{FF2B5EF4-FFF2-40B4-BE49-F238E27FC236}">
                <a16:creationId xmlns:a16="http://schemas.microsoft.com/office/drawing/2014/main" id="{BDF669C5-95B9-A9D3-58F1-C45AD4AC5140}"/>
              </a:ext>
            </a:extLst>
          </p:cNvPr>
          <p:cNvPicPr>
            <a:picLocks noChangeAspect="1"/>
          </p:cNvPicPr>
          <p:nvPr/>
        </p:nvPicPr>
        <p:blipFill>
          <a:blip r:embed="rId2"/>
          <a:stretch>
            <a:fillRect/>
          </a:stretch>
        </p:blipFill>
        <p:spPr>
          <a:xfrm>
            <a:off x="471479" y="914091"/>
            <a:ext cx="2147456" cy="544189"/>
          </a:xfrm>
          <a:prstGeom prst="rect">
            <a:avLst/>
          </a:prstGeom>
        </p:spPr>
      </p:pic>
      <p:pic>
        <p:nvPicPr>
          <p:cNvPr id="11" name="Picture 10">
            <a:extLst>
              <a:ext uri="{FF2B5EF4-FFF2-40B4-BE49-F238E27FC236}">
                <a16:creationId xmlns:a16="http://schemas.microsoft.com/office/drawing/2014/main" id="{C9068E44-62AF-3B42-989D-F6F07E5DBA71}"/>
              </a:ext>
            </a:extLst>
          </p:cNvPr>
          <p:cNvPicPr>
            <a:picLocks noChangeAspect="1"/>
          </p:cNvPicPr>
          <p:nvPr/>
        </p:nvPicPr>
        <p:blipFill>
          <a:blip r:embed="rId3"/>
          <a:stretch>
            <a:fillRect/>
          </a:stretch>
        </p:blipFill>
        <p:spPr>
          <a:xfrm>
            <a:off x="293775" y="1716402"/>
            <a:ext cx="2693696" cy="613565"/>
          </a:xfrm>
          <a:prstGeom prst="rect">
            <a:avLst/>
          </a:prstGeom>
        </p:spPr>
      </p:pic>
      <p:pic>
        <p:nvPicPr>
          <p:cNvPr id="15" name="Picture 14">
            <a:extLst>
              <a:ext uri="{FF2B5EF4-FFF2-40B4-BE49-F238E27FC236}">
                <a16:creationId xmlns:a16="http://schemas.microsoft.com/office/drawing/2014/main" id="{21E76C04-9988-1B87-827A-6D827201A411}"/>
              </a:ext>
            </a:extLst>
          </p:cNvPr>
          <p:cNvPicPr>
            <a:picLocks noChangeAspect="1"/>
          </p:cNvPicPr>
          <p:nvPr/>
        </p:nvPicPr>
        <p:blipFill>
          <a:blip r:embed="rId4"/>
          <a:stretch>
            <a:fillRect/>
          </a:stretch>
        </p:blipFill>
        <p:spPr>
          <a:xfrm>
            <a:off x="263235" y="2612209"/>
            <a:ext cx="3041940" cy="436121"/>
          </a:xfrm>
          <a:prstGeom prst="rect">
            <a:avLst/>
          </a:prstGeom>
        </p:spPr>
      </p:pic>
      <p:pic>
        <p:nvPicPr>
          <p:cNvPr id="18" name="Picture 17">
            <a:extLst>
              <a:ext uri="{FF2B5EF4-FFF2-40B4-BE49-F238E27FC236}">
                <a16:creationId xmlns:a16="http://schemas.microsoft.com/office/drawing/2014/main" id="{4C1C418E-570B-75F8-3C43-7DA035119C2A}"/>
              </a:ext>
            </a:extLst>
          </p:cNvPr>
          <p:cNvPicPr>
            <a:picLocks noChangeAspect="1"/>
          </p:cNvPicPr>
          <p:nvPr/>
        </p:nvPicPr>
        <p:blipFill>
          <a:blip r:embed="rId5"/>
          <a:stretch>
            <a:fillRect/>
          </a:stretch>
        </p:blipFill>
        <p:spPr>
          <a:xfrm>
            <a:off x="265200" y="3257806"/>
            <a:ext cx="2056974" cy="377545"/>
          </a:xfrm>
          <a:prstGeom prst="rect">
            <a:avLst/>
          </a:prstGeom>
        </p:spPr>
      </p:pic>
      <p:pic>
        <p:nvPicPr>
          <p:cNvPr id="23" name="Picture 22">
            <a:extLst>
              <a:ext uri="{FF2B5EF4-FFF2-40B4-BE49-F238E27FC236}">
                <a16:creationId xmlns:a16="http://schemas.microsoft.com/office/drawing/2014/main" id="{EEDEBFA1-BA93-8941-9A27-767C5CBA440B}"/>
              </a:ext>
            </a:extLst>
          </p:cNvPr>
          <p:cNvPicPr>
            <a:picLocks noChangeAspect="1"/>
          </p:cNvPicPr>
          <p:nvPr/>
        </p:nvPicPr>
        <p:blipFill>
          <a:blip r:embed="rId6"/>
          <a:stretch>
            <a:fillRect/>
          </a:stretch>
        </p:blipFill>
        <p:spPr>
          <a:xfrm>
            <a:off x="262369" y="4160561"/>
            <a:ext cx="2422508" cy="820527"/>
          </a:xfrm>
          <a:prstGeom prst="rect">
            <a:avLst/>
          </a:prstGeom>
        </p:spPr>
      </p:pic>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pic>
        <p:nvPicPr>
          <p:cNvPr id="29" name="Picture 28">
            <a:extLst>
              <a:ext uri="{FF2B5EF4-FFF2-40B4-BE49-F238E27FC236}">
                <a16:creationId xmlns:a16="http://schemas.microsoft.com/office/drawing/2014/main" id="{97849BAD-0BA9-4282-BCD9-E2C9DFFA0474}"/>
              </a:ext>
            </a:extLst>
          </p:cNvPr>
          <p:cNvPicPr>
            <a:picLocks noChangeAspect="1"/>
          </p:cNvPicPr>
          <p:nvPr/>
        </p:nvPicPr>
        <p:blipFill>
          <a:blip r:embed="rId7"/>
          <a:stretch>
            <a:fillRect/>
          </a:stretch>
        </p:blipFill>
        <p:spPr>
          <a:xfrm>
            <a:off x="4037118" y="756325"/>
            <a:ext cx="3012400" cy="859719"/>
          </a:xfrm>
          <a:prstGeom prst="rect">
            <a:avLst/>
          </a:prstGeom>
        </p:spPr>
      </p:pic>
      <p:sp>
        <p:nvSpPr>
          <p:cNvPr id="30" name="TextBox 29">
            <a:extLst>
              <a:ext uri="{FF2B5EF4-FFF2-40B4-BE49-F238E27FC236}">
                <a16:creationId xmlns:a16="http://schemas.microsoft.com/office/drawing/2014/main" id="{FA96424E-B3F7-8961-DE2F-6D7D36DEAAEA}"/>
              </a:ext>
            </a:extLst>
          </p:cNvPr>
          <p:cNvSpPr txBox="1"/>
          <p:nvPr/>
        </p:nvSpPr>
        <p:spPr>
          <a:xfrm>
            <a:off x="4133850" y="167105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pic>
        <p:nvPicPr>
          <p:cNvPr id="32" name="Picture 31">
            <a:extLst>
              <a:ext uri="{FF2B5EF4-FFF2-40B4-BE49-F238E27FC236}">
                <a16:creationId xmlns:a16="http://schemas.microsoft.com/office/drawing/2014/main" id="{9B861A45-0A93-FF81-B822-42B33ABB817C}"/>
              </a:ext>
            </a:extLst>
          </p:cNvPr>
          <p:cNvPicPr>
            <a:picLocks noChangeAspect="1"/>
          </p:cNvPicPr>
          <p:nvPr/>
        </p:nvPicPr>
        <p:blipFill>
          <a:blip r:embed="rId8"/>
          <a:stretch>
            <a:fillRect/>
          </a:stretch>
        </p:blipFill>
        <p:spPr>
          <a:xfrm>
            <a:off x="4094057" y="1837823"/>
            <a:ext cx="1790950" cy="647790"/>
          </a:xfrm>
          <a:prstGeom prst="rect">
            <a:avLst/>
          </a:prstGeom>
        </p:spPr>
      </p:pic>
      <p:sp>
        <p:nvSpPr>
          <p:cNvPr id="33" name="TextBox 32">
            <a:extLst>
              <a:ext uri="{FF2B5EF4-FFF2-40B4-BE49-F238E27FC236}">
                <a16:creationId xmlns:a16="http://schemas.microsoft.com/office/drawing/2014/main" id="{9A655C1B-3E71-DF0C-D065-2D7A55AC411A}"/>
              </a:ext>
            </a:extLst>
          </p:cNvPr>
          <p:cNvSpPr txBox="1"/>
          <p:nvPr/>
        </p:nvSpPr>
        <p:spPr>
          <a:xfrm>
            <a:off x="4133850" y="250028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35" name="Picture 34">
            <a:extLst>
              <a:ext uri="{FF2B5EF4-FFF2-40B4-BE49-F238E27FC236}">
                <a16:creationId xmlns:a16="http://schemas.microsoft.com/office/drawing/2014/main" id="{73DB60E3-A22A-3C4F-4F20-1884AC875535}"/>
              </a:ext>
            </a:extLst>
          </p:cNvPr>
          <p:cNvPicPr>
            <a:picLocks noChangeAspect="1"/>
          </p:cNvPicPr>
          <p:nvPr/>
        </p:nvPicPr>
        <p:blipFill>
          <a:blip r:embed="rId9"/>
          <a:stretch>
            <a:fillRect/>
          </a:stretch>
        </p:blipFill>
        <p:spPr>
          <a:xfrm>
            <a:off x="4132157" y="2702394"/>
            <a:ext cx="1009791" cy="647790"/>
          </a:xfrm>
          <a:prstGeom prst="rect">
            <a:avLst/>
          </a:prstGeom>
        </p:spPr>
      </p:pic>
    </p:spTree>
    <p:extLst>
      <p:ext uri="{BB962C8B-B14F-4D97-AF65-F5344CB8AC3E}">
        <p14:creationId xmlns:p14="http://schemas.microsoft.com/office/powerpoint/2010/main" val="35547104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a:t>
            </a:r>
            <a:r>
              <a:rPr lang="en-US" sz="1200"/>
              <a:t>(continued)</a:t>
            </a:r>
            <a:endParaRPr lang="en-US" sz="1200" dirty="0"/>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sp>
        <p:nvSpPr>
          <p:cNvPr id="30" name="TextBox 29">
            <a:extLst>
              <a:ext uri="{FF2B5EF4-FFF2-40B4-BE49-F238E27FC236}">
                <a16:creationId xmlns:a16="http://schemas.microsoft.com/office/drawing/2014/main" id="{FA96424E-B3F7-8961-DE2F-6D7D36DEAAEA}"/>
              </a:ext>
            </a:extLst>
          </p:cNvPr>
          <p:cNvSpPr txBox="1"/>
          <p:nvPr/>
        </p:nvSpPr>
        <p:spPr>
          <a:xfrm>
            <a:off x="4133850" y="199490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sp>
        <p:nvSpPr>
          <p:cNvPr id="33" name="TextBox 32">
            <a:extLst>
              <a:ext uri="{FF2B5EF4-FFF2-40B4-BE49-F238E27FC236}">
                <a16:creationId xmlns:a16="http://schemas.microsoft.com/office/drawing/2014/main" id="{9A655C1B-3E71-DF0C-D065-2D7A55AC411A}"/>
              </a:ext>
            </a:extLst>
          </p:cNvPr>
          <p:cNvSpPr txBox="1"/>
          <p:nvPr/>
        </p:nvSpPr>
        <p:spPr>
          <a:xfrm>
            <a:off x="4133850" y="282413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5" name="Picture 4">
            <a:extLst>
              <a:ext uri="{FF2B5EF4-FFF2-40B4-BE49-F238E27FC236}">
                <a16:creationId xmlns:a16="http://schemas.microsoft.com/office/drawing/2014/main" id="{43031C77-5A66-DB75-A461-7AC4C2E6BA27}"/>
              </a:ext>
            </a:extLst>
          </p:cNvPr>
          <p:cNvPicPr>
            <a:picLocks noChangeAspect="1"/>
          </p:cNvPicPr>
          <p:nvPr/>
        </p:nvPicPr>
        <p:blipFill>
          <a:blip r:embed="rId2"/>
          <a:stretch>
            <a:fillRect/>
          </a:stretch>
        </p:blipFill>
        <p:spPr>
          <a:xfrm>
            <a:off x="397798" y="894531"/>
            <a:ext cx="2287079" cy="605403"/>
          </a:xfrm>
          <a:prstGeom prst="rect">
            <a:avLst/>
          </a:prstGeom>
        </p:spPr>
      </p:pic>
      <p:pic>
        <p:nvPicPr>
          <p:cNvPr id="8" name="Picture 7">
            <a:extLst>
              <a:ext uri="{FF2B5EF4-FFF2-40B4-BE49-F238E27FC236}">
                <a16:creationId xmlns:a16="http://schemas.microsoft.com/office/drawing/2014/main" id="{B3F99448-533E-38C8-7126-B2B2F62840DF}"/>
              </a:ext>
            </a:extLst>
          </p:cNvPr>
          <p:cNvPicPr>
            <a:picLocks noChangeAspect="1"/>
          </p:cNvPicPr>
          <p:nvPr/>
        </p:nvPicPr>
        <p:blipFill>
          <a:blip r:embed="rId3"/>
          <a:stretch>
            <a:fillRect/>
          </a:stretch>
        </p:blipFill>
        <p:spPr>
          <a:xfrm>
            <a:off x="397798" y="1719985"/>
            <a:ext cx="2362690" cy="637926"/>
          </a:xfrm>
          <a:prstGeom prst="rect">
            <a:avLst/>
          </a:prstGeom>
        </p:spPr>
      </p:pic>
      <p:pic>
        <p:nvPicPr>
          <p:cNvPr id="12" name="Picture 11">
            <a:extLst>
              <a:ext uri="{FF2B5EF4-FFF2-40B4-BE49-F238E27FC236}">
                <a16:creationId xmlns:a16="http://schemas.microsoft.com/office/drawing/2014/main" id="{080712EA-930C-54A2-A651-A021B66FB11E}"/>
              </a:ext>
            </a:extLst>
          </p:cNvPr>
          <p:cNvPicPr>
            <a:picLocks noChangeAspect="1"/>
          </p:cNvPicPr>
          <p:nvPr/>
        </p:nvPicPr>
        <p:blipFill>
          <a:blip r:embed="rId4"/>
          <a:stretch>
            <a:fillRect/>
          </a:stretch>
        </p:blipFill>
        <p:spPr>
          <a:xfrm>
            <a:off x="262369" y="2566868"/>
            <a:ext cx="2674832" cy="459315"/>
          </a:xfrm>
          <a:prstGeom prst="rect">
            <a:avLst/>
          </a:prstGeom>
        </p:spPr>
      </p:pic>
      <p:pic>
        <p:nvPicPr>
          <p:cNvPr id="16" name="Picture 15">
            <a:extLst>
              <a:ext uri="{FF2B5EF4-FFF2-40B4-BE49-F238E27FC236}">
                <a16:creationId xmlns:a16="http://schemas.microsoft.com/office/drawing/2014/main" id="{3542DF67-D364-555C-1C09-FE470FCD9397}"/>
              </a:ext>
            </a:extLst>
          </p:cNvPr>
          <p:cNvPicPr>
            <a:picLocks noChangeAspect="1"/>
          </p:cNvPicPr>
          <p:nvPr/>
        </p:nvPicPr>
        <p:blipFill>
          <a:blip r:embed="rId5"/>
          <a:stretch>
            <a:fillRect/>
          </a:stretch>
        </p:blipFill>
        <p:spPr>
          <a:xfrm>
            <a:off x="280168" y="3261975"/>
            <a:ext cx="1978121" cy="365593"/>
          </a:xfrm>
          <a:prstGeom prst="rect">
            <a:avLst/>
          </a:prstGeom>
        </p:spPr>
      </p:pic>
      <p:pic>
        <p:nvPicPr>
          <p:cNvPr id="20" name="Picture 19">
            <a:extLst>
              <a:ext uri="{FF2B5EF4-FFF2-40B4-BE49-F238E27FC236}">
                <a16:creationId xmlns:a16="http://schemas.microsoft.com/office/drawing/2014/main" id="{500E93B7-6212-6569-B4B6-E19CE80BA4E2}"/>
              </a:ext>
            </a:extLst>
          </p:cNvPr>
          <p:cNvPicPr>
            <a:picLocks noChangeAspect="1"/>
          </p:cNvPicPr>
          <p:nvPr/>
        </p:nvPicPr>
        <p:blipFill>
          <a:blip r:embed="rId6"/>
          <a:stretch>
            <a:fillRect/>
          </a:stretch>
        </p:blipFill>
        <p:spPr>
          <a:xfrm>
            <a:off x="262369" y="4134870"/>
            <a:ext cx="3426338" cy="469192"/>
          </a:xfrm>
          <a:prstGeom prst="rect">
            <a:avLst/>
          </a:prstGeom>
        </p:spPr>
      </p:pic>
      <p:sp>
        <p:nvSpPr>
          <p:cNvPr id="24" name="TextBox 23">
            <a:extLst>
              <a:ext uri="{FF2B5EF4-FFF2-40B4-BE49-F238E27FC236}">
                <a16:creationId xmlns:a16="http://schemas.microsoft.com/office/drawing/2014/main" id="{793EB614-60AA-4D2A-B2C7-50A754EBE3A6}"/>
              </a:ext>
            </a:extLst>
          </p:cNvPr>
          <p:cNvSpPr txBox="1"/>
          <p:nvPr/>
        </p:nvSpPr>
        <p:spPr>
          <a:xfrm>
            <a:off x="221286" y="4537232"/>
            <a:ext cx="457200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t>Summing them:</a:t>
            </a:r>
          </a:p>
        </p:txBody>
      </p:sp>
      <p:pic>
        <p:nvPicPr>
          <p:cNvPr id="27" name="Picture 26">
            <a:extLst>
              <a:ext uri="{FF2B5EF4-FFF2-40B4-BE49-F238E27FC236}">
                <a16:creationId xmlns:a16="http://schemas.microsoft.com/office/drawing/2014/main" id="{4EF058ED-A909-F617-F005-8EE080B83DAD}"/>
              </a:ext>
            </a:extLst>
          </p:cNvPr>
          <p:cNvPicPr>
            <a:picLocks noChangeAspect="1"/>
          </p:cNvPicPr>
          <p:nvPr/>
        </p:nvPicPr>
        <p:blipFill>
          <a:blip r:embed="rId7"/>
          <a:stretch>
            <a:fillRect/>
          </a:stretch>
        </p:blipFill>
        <p:spPr>
          <a:xfrm>
            <a:off x="1290539" y="4635085"/>
            <a:ext cx="618491" cy="354281"/>
          </a:xfrm>
          <a:prstGeom prst="rect">
            <a:avLst/>
          </a:prstGeom>
        </p:spPr>
      </p:pic>
      <p:pic>
        <p:nvPicPr>
          <p:cNvPr id="31" name="Picture 30">
            <a:extLst>
              <a:ext uri="{FF2B5EF4-FFF2-40B4-BE49-F238E27FC236}">
                <a16:creationId xmlns:a16="http://schemas.microsoft.com/office/drawing/2014/main" id="{6043A256-7F94-65A5-EDD2-00E7AD44FE28}"/>
              </a:ext>
            </a:extLst>
          </p:cNvPr>
          <p:cNvPicPr>
            <a:picLocks noChangeAspect="1"/>
          </p:cNvPicPr>
          <p:nvPr/>
        </p:nvPicPr>
        <p:blipFill>
          <a:blip r:embed="rId8"/>
          <a:stretch>
            <a:fillRect/>
          </a:stretch>
        </p:blipFill>
        <p:spPr>
          <a:xfrm>
            <a:off x="4058900" y="753482"/>
            <a:ext cx="2589550" cy="1128941"/>
          </a:xfrm>
          <a:prstGeom prst="rect">
            <a:avLst/>
          </a:prstGeom>
        </p:spPr>
      </p:pic>
      <p:pic>
        <p:nvPicPr>
          <p:cNvPr id="36" name="Picture 35">
            <a:extLst>
              <a:ext uri="{FF2B5EF4-FFF2-40B4-BE49-F238E27FC236}">
                <a16:creationId xmlns:a16="http://schemas.microsoft.com/office/drawing/2014/main" id="{B2047AC9-6B16-ABF2-0AC0-E71AB5B20851}"/>
              </a:ext>
            </a:extLst>
          </p:cNvPr>
          <p:cNvPicPr>
            <a:picLocks noChangeAspect="1"/>
          </p:cNvPicPr>
          <p:nvPr/>
        </p:nvPicPr>
        <p:blipFill>
          <a:blip r:embed="rId9"/>
          <a:stretch>
            <a:fillRect/>
          </a:stretch>
        </p:blipFill>
        <p:spPr>
          <a:xfrm>
            <a:off x="4058900" y="2148791"/>
            <a:ext cx="1695687" cy="600159"/>
          </a:xfrm>
          <a:prstGeom prst="rect">
            <a:avLst/>
          </a:prstGeom>
        </p:spPr>
      </p:pic>
      <p:pic>
        <p:nvPicPr>
          <p:cNvPr id="38" name="Picture 37">
            <a:extLst>
              <a:ext uri="{FF2B5EF4-FFF2-40B4-BE49-F238E27FC236}">
                <a16:creationId xmlns:a16="http://schemas.microsoft.com/office/drawing/2014/main" id="{1BA56DB0-0F74-27D1-BF9B-525FF79E6D67}"/>
              </a:ext>
            </a:extLst>
          </p:cNvPr>
          <p:cNvPicPr>
            <a:picLocks noChangeAspect="1"/>
          </p:cNvPicPr>
          <p:nvPr/>
        </p:nvPicPr>
        <p:blipFill>
          <a:blip r:embed="rId10"/>
          <a:stretch>
            <a:fillRect/>
          </a:stretch>
        </p:blipFill>
        <p:spPr>
          <a:xfrm>
            <a:off x="4136860" y="2978023"/>
            <a:ext cx="581885" cy="481312"/>
          </a:xfrm>
          <a:prstGeom prst="rect">
            <a:avLst/>
          </a:prstGeom>
        </p:spPr>
      </p:pic>
      <p:sp>
        <p:nvSpPr>
          <p:cNvPr id="39" name="TextBox 38">
            <a:extLst>
              <a:ext uri="{FF2B5EF4-FFF2-40B4-BE49-F238E27FC236}">
                <a16:creationId xmlns:a16="http://schemas.microsoft.com/office/drawing/2014/main" id="{B7BD2446-8D36-7A4B-894F-B46EB9D9381C}"/>
              </a:ext>
            </a:extLst>
          </p:cNvPr>
          <p:cNvSpPr txBox="1"/>
          <p:nvPr/>
        </p:nvSpPr>
        <p:spPr>
          <a:xfrm>
            <a:off x="4133850" y="3418034"/>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Final Results:</a:t>
            </a:r>
          </a:p>
        </p:txBody>
      </p:sp>
      <p:pic>
        <p:nvPicPr>
          <p:cNvPr id="41" name="Picture 40">
            <a:extLst>
              <a:ext uri="{FF2B5EF4-FFF2-40B4-BE49-F238E27FC236}">
                <a16:creationId xmlns:a16="http://schemas.microsoft.com/office/drawing/2014/main" id="{09935587-3CFC-FBFC-D88B-196B6E5F4572}"/>
              </a:ext>
            </a:extLst>
          </p:cNvPr>
          <p:cNvPicPr>
            <a:picLocks noChangeAspect="1"/>
          </p:cNvPicPr>
          <p:nvPr/>
        </p:nvPicPr>
        <p:blipFill>
          <a:blip r:embed="rId11"/>
          <a:stretch>
            <a:fillRect/>
          </a:stretch>
        </p:blipFill>
        <p:spPr>
          <a:xfrm>
            <a:off x="5187935" y="3294149"/>
            <a:ext cx="2530841" cy="1732562"/>
          </a:xfrm>
          <a:prstGeom prst="rect">
            <a:avLst/>
          </a:prstGeom>
        </p:spPr>
      </p:pic>
    </p:spTree>
    <p:extLst>
      <p:ext uri="{BB962C8B-B14F-4D97-AF65-F5344CB8AC3E}">
        <p14:creationId xmlns:p14="http://schemas.microsoft.com/office/powerpoint/2010/main" val="11433751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FF517BFA-F21C-973B-96D7-6D824CA2A8CF}"/>
              </a:ext>
            </a:extLst>
          </p:cNvPr>
          <p:cNvPicPr>
            <a:picLocks noChangeAspect="1"/>
          </p:cNvPicPr>
          <p:nvPr/>
        </p:nvPicPr>
        <p:blipFill>
          <a:blip r:embed="rId3"/>
          <a:stretch>
            <a:fillRect/>
          </a:stretch>
        </p:blipFill>
        <p:spPr>
          <a:xfrm>
            <a:off x="106791" y="533262"/>
            <a:ext cx="3982006" cy="695422"/>
          </a:xfrm>
          <a:prstGeom prst="rect">
            <a:avLst/>
          </a:prstGeom>
        </p:spPr>
      </p:pic>
      <p:sp>
        <p:nvSpPr>
          <p:cNvPr id="6" name="TextBox 5">
            <a:extLst>
              <a:ext uri="{FF2B5EF4-FFF2-40B4-BE49-F238E27FC236}">
                <a16:creationId xmlns:a16="http://schemas.microsoft.com/office/drawing/2014/main" id="{CCEB6788-8F6E-CDEE-CF0A-6C030467D5DC}"/>
              </a:ext>
            </a:extLst>
          </p:cNvPr>
          <p:cNvSpPr txBox="1"/>
          <p:nvPr/>
        </p:nvSpPr>
        <p:spPr>
          <a:xfrm>
            <a:off x="180109" y="1309255"/>
            <a:ext cx="8857100"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The issue of "dead neurons" in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(Rectified Linear Unit) activation functions occurs when a neuron outputs zero for all inputs due to the negative side of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function. This causes the gradients to be zero, preventing those neurons from updating their weights during backpropagation.</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However, this problem is often not significant in reality for several reasons: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Initialization and Input Distributions: When using proper weight initialization methods and appropriate input scaling, many neurons avoid falling into the dead zone, especially during the initial stages of training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Sparsity is Beneficial: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naturally introduces sparsity in the activations (many neurons output zero), which can be beneficial for efficiency and reducing overfitting. In practice, only a subset of neurons need to be active at any given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Large Networks with Many Neurons: In deep networks, the large number of neurons compensates for the few that may die. Even if some neurons produce zero outputs, others continue learning and can carry the forward propagation process.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Learning Rate Adjustments: Proper learning rate tuning ensures that neurons are less likely to become permanently inactive, as updates to weights can eventually lead neurons back into the active region.</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Overall, while dead neurons can occur, their impact is typically minimal due to careful design and training techniques. This is certainly an issue to be aware of us but in practice it is usually not a considerable difficulty to overcome</a:t>
            </a:r>
          </a:p>
        </p:txBody>
      </p:sp>
    </p:spTree>
    <p:extLst>
      <p:ext uri="{BB962C8B-B14F-4D97-AF65-F5344CB8AC3E}">
        <p14:creationId xmlns:p14="http://schemas.microsoft.com/office/powerpoint/2010/main" val="215311994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7260</TotalTime>
  <Words>5250</Words>
  <Application>Microsoft Office PowerPoint</Application>
  <PresentationFormat>On-screen Show (16:9)</PresentationFormat>
  <Paragraphs>255</Paragraphs>
  <Slides>27</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27</vt:i4>
      </vt:variant>
    </vt:vector>
  </HeadingPairs>
  <TitlesOfParts>
    <vt:vector size="29" baseType="lpstr">
      <vt:lpstr>Arial</vt:lpstr>
      <vt:lpstr>Simple Light</vt:lpstr>
      <vt:lpstr>Assignment 2 Theory Problem Set DO NOT TAG</vt:lpstr>
      <vt:lpstr>Theory PS Q1. Must show your work for full credit. Feel free to add extra slides if needed. Question:</vt:lpstr>
      <vt:lpstr>Theory PS Q1. Must show your work for full credit. Feel free to add extra slides if needed. (continued) </vt:lpstr>
      <vt:lpstr>Theory PS Q1. Must show your work for full credit. Feel free to add extra slides if needed. (continued) </vt:lpstr>
      <vt:lpstr>Theory PS Q2. Must show your work for full credit. Feel free to add extra slides if needed.</vt:lpstr>
      <vt:lpstr>Theory PS Q2. Must show your work for full credit. Feel free to add extra slides if needed. (continued)</vt:lpstr>
      <vt:lpstr>Theory PS Q2. Must show your work for full credit. Feel free to add extra slides if needed. (continued)</vt:lpstr>
      <vt:lpstr>Theory PS Q2. Must show your work for full credit. Feel free to add extra slides if needed. (continued)</vt:lpstr>
      <vt:lpstr>Theory PS Q3. Feel free to add extra slides if needed. Question:</vt:lpstr>
      <vt:lpstr>Assignment 2 Paper Review DO NOT TAG</vt:lpstr>
      <vt:lpstr>Provide a short preview of the paper of your choice. I chose: “Taskonomy: Disentangling Task Transfer Learning" by Amir R. Zamir et al  The paper "Taskonomy: Disentangling Task Transfer Learning"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  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  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vt:lpstr>
      <vt:lpstr>Paper specific Q1. Feel free to add extra slides if needed. Question: 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  In Taskonomy: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normals). The overlap in what they need to "see" in an image explains why the transfer between these two tasks works well. They are both trying to identify features that are similar in that they are both “low-level” as opposed to higher level abstract characteristics.  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 These observations make intuitive sense to human understanding in terms of what tasks would and would not be transferable.    </vt:lpstr>
      <vt:lpstr>Paper specific Q2. Feel free to add extra slides if needed. Question: What does this say in terms of practical usage of deep learning across tasks? How might we use this information to guess where to transfer from if we have a new target task?  The insights from the paper have practical implications for how we approach deep learning across different tasks. Essentially, if we understand how tasks are related, we can make smarter decisions about which tasks to transfer knowledge from when working on a new task. For instance, if our new task involves understanding the 3D structure of a scene, we should look to transfer from tasks that deal with similar low-level geometric information like depth estimation or surface normal prediction. These tasks rely on the same types of features, like object edges and surface orientations, which are highly relevant for other tasks involving 3D spatial understanding.  On the flip side, if our target task is more abstract, like recognizing objects (identifying cars, trees, etc.), transferring knowledge from a task that focuses on geometry won’t be very helpful. Object classification relies on high-level, abstract features, like shapes and textures, which aren’t as useful for tasks that depend on detailed spatial relationships. So, if our target task requires abstract understanding, we should look to transfer from similar tasks that also focus on high-level features, such as other object classification tasks or scene understanding.  In practice, this means we need to think about the type of information a task relies on. Is it dependent on low-level, mid-level, or high-level features. And then we can choose a source task that has learned similar information. If our new task is low-level, like predicting edges or surface normals, we should transfer from tasks that also deal with geometry. But if it's a high-level task, like classifying objects or understanding the overall scene, we should transfer from tasks that have learned abstract, semantic features. By understanding these task relationships, we can save time and resources by pretraining our models on the most relevant tasks, improving performance in our new task without needing to start from scratch.  It can also help us set expectations. Some tasks are more amendable to transfer learning than others as shown in the paper. This can help us save time and resources directing transfer learning where it is most likely to achieve fruitful results.  </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Kevin McCarville</cp:lastModifiedBy>
  <cp:revision>107</cp:revision>
  <dcterms:modified xsi:type="dcterms:W3CDTF">2024-09-24T13:09:58Z</dcterms:modified>
</cp:coreProperties>
</file>