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2"/>
    <p:sldId id="266" r:id="rId3"/>
    <p:sldId id="275" r:id="rId4"/>
    <p:sldId id="276" r:id="rId5"/>
    <p:sldId id="267" r:id="rId6"/>
    <p:sldId id="277" r:id="rId7"/>
    <p:sldId id="278" r:id="rId8"/>
    <p:sldId id="279" r:id="rId9"/>
    <p:sldId id="274" r:id="rId10"/>
    <p:sldId id="270" r:id="rId11"/>
    <p:sldId id="271" r:id="rId12"/>
    <p:sldId id="272" r:id="rId13"/>
    <p:sldId id="273" r:id="rId14"/>
    <p:sldId id="268" r:id="rId15"/>
    <p:sldId id="257" r:id="rId16"/>
    <p:sldId id="258" r:id="rId17"/>
    <p:sldId id="259" r:id="rId18"/>
    <p:sldId id="260" r:id="rId19"/>
    <p:sldId id="281" r:id="rId20"/>
    <p:sldId id="280" r:id="rId21"/>
    <p:sldId id="282" r:id="rId22"/>
    <p:sldId id="261" r:id="rId23"/>
    <p:sldId id="262" r:id="rId24"/>
    <p:sldId id="263" r:id="rId25"/>
    <p:sldId id="264" r:id="rId26"/>
    <p:sldId id="265" r:id="rId27"/>
    <p:sldId id="283" r:id="rId28"/>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a:tcStyle>
        <a:tcBdr/>
        <a:fill>
          <a:solidFill>
            <a:srgbClr val="FFFFFF"/>
          </a:solidFill>
        </a:fill>
      </a:tcStyle>
    </a:band2H>
    <a:firstCo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041"/>
    <p:restoredTop sz="94384"/>
  </p:normalViewPr>
  <p:slideViewPr>
    <p:cSldViewPr snapToGrid="0">
      <p:cViewPr varScale="1">
        <p:scale>
          <a:sx n="138" d="100"/>
          <a:sy n="138" d="100"/>
        </p:scale>
        <p:origin x="43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7314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txBox="1">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xx%"/>
          <p:cNvSpPr txBox="1">
            <a:spLocks noGrp="1"/>
          </p:cNvSpPr>
          <p:nvPr>
            <p:ph type="title" hasCustomPrompt="1"/>
          </p:nvPr>
        </p:nvSpPr>
        <p:spPr>
          <a:xfrm>
            <a:off x="311699" y="1106125"/>
            <a:ext cx="8520602" cy="1963500"/>
          </a:xfrm>
          <a:prstGeom prst="rect">
            <a:avLst/>
          </a:prstGeom>
        </p:spPr>
        <p:txBody>
          <a:bodyPr anchor="b"/>
          <a:lstStyle>
            <a:lvl1pPr algn="ctr">
              <a:defRPr sz="12000"/>
            </a:lvl1pPr>
          </a:lstStyle>
          <a:p>
            <a:r>
              <a:t>xx%</a:t>
            </a:r>
          </a:p>
        </p:txBody>
      </p:sp>
      <p:sp>
        <p:nvSpPr>
          <p:cNvPr id="92" name="Body Level One…"/>
          <p:cNvSpPr txBox="1">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txBox="1">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txBox="1">
            <a:spLocks noGrp="1"/>
          </p:cNvSpPr>
          <p:nvPr>
            <p:ph type="title"/>
          </p:nvPr>
        </p:nvSpPr>
        <p:spPr>
          <a:prstGeom prst="rect">
            <a:avLst/>
          </a:prstGeom>
        </p:spPr>
        <p:txBody>
          <a:bodyPr/>
          <a:lstStyle/>
          <a:p>
            <a:r>
              <a:t>Title Text</a:t>
            </a:r>
          </a:p>
        </p:txBody>
      </p:sp>
      <p:sp>
        <p:nvSpPr>
          <p:cNvPr id="29"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txBox="1">
            <a:spLocks noGrp="1"/>
          </p:cNvSpPr>
          <p:nvPr>
            <p:ph type="title"/>
          </p:nvPr>
        </p:nvSpPr>
        <p:spPr>
          <a:prstGeom prst="rect">
            <a:avLst/>
          </a:prstGeom>
        </p:spPr>
        <p:txBody>
          <a:bodyPr/>
          <a:lstStyle/>
          <a:p>
            <a:r>
              <a:t>Title Text</a:t>
            </a:r>
          </a:p>
        </p:txBody>
      </p:sp>
      <p:sp>
        <p:nvSpPr>
          <p:cNvPr id="38" name="Body Level One…"/>
          <p:cNvSpPr txBox="1">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Google Shape;23;p5"/>
          <p:cNvSpPr txBox="1">
            <a:spLocks noGrp="1"/>
          </p:cNvSpPr>
          <p:nvPr>
            <p:ph type="body" sz="half" idx="21"/>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txBox="1">
            <a:spLocks noGrp="1"/>
          </p:cNvSpPr>
          <p:nvPr>
            <p:ph type="title"/>
          </p:nvPr>
        </p:nvSpPr>
        <p:spPr>
          <a:prstGeom prst="rect">
            <a:avLst/>
          </a:prstGeom>
        </p:spPr>
        <p:txBody>
          <a:bodyPr/>
          <a:lstStyle/>
          <a:p>
            <a:r>
              <a:t>Title Text</a:t>
            </a:r>
          </a:p>
        </p:txBody>
      </p:sp>
      <p:sp>
        <p:nvSpPr>
          <p:cNvPr id="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txBox="1">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txBox="1">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txBox="1">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Google Shape;36;p9"/>
          <p:cNvSpPr/>
          <p:nvPr/>
        </p:nvSpPr>
        <p:spPr>
          <a:xfrm>
            <a:off x="4572000" y="-125"/>
            <a:ext cx="4572000" cy="5143501"/>
          </a:xfrm>
          <a:prstGeom prst="rect">
            <a:avLst/>
          </a:prstGeom>
          <a:solidFill>
            <a:srgbClr val="EEEEEE"/>
          </a:solidFill>
          <a:ln w="12700">
            <a:miter lim="400000"/>
          </a:ln>
        </p:spPr>
        <p:txBody>
          <a:bodyPr lIns="0" tIns="0" rIns="0" bIns="0" anchor="ctr"/>
          <a:lstStyle/>
          <a:p>
            <a:endParaRPr/>
          </a:p>
        </p:txBody>
      </p:sp>
      <p:sp>
        <p:nvSpPr>
          <p:cNvPr id="73" name="Title Text"/>
          <p:cNvSpPr txBox="1">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txBox="1">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Google Shape;39;p9"/>
          <p:cNvSpPr txBox="1">
            <a:spLocks noGrp="1"/>
          </p:cNvSpPr>
          <p:nvPr>
            <p:ph type="body" sz="half" idx="21"/>
          </p:nvPr>
        </p:nvSpPr>
        <p:spPr>
          <a:xfrm>
            <a:off x="4939500" y="724074"/>
            <a:ext cx="3837000" cy="3695102"/>
          </a:xfrm>
          <a:prstGeom prst="rect">
            <a:avLst/>
          </a:prstGeom>
        </p:spPr>
        <p:txBody>
          <a:bodyPr anchor="ctr"/>
          <a:lstStyle/>
          <a:p>
            <a:endParaRP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txBox="1">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rmAutofit/>
          </a:bodyPr>
          <a:lstStyle/>
          <a:p>
            <a:r>
              <a:t>Title Text</a:t>
            </a:r>
          </a:p>
        </p:txBody>
      </p:sp>
      <p:sp>
        <p:nvSpPr>
          <p:cNvPr id="3" name="Body Level One…"/>
          <p:cNvSpPr txBox="1">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5.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31.png"/></Relationships>
</file>

<file path=ppt/slides/_rels/slide8.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5.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Google Shape;54;p13"/>
          <p:cNvSpPr txBox="1">
            <a:spLocks noGrp="1"/>
          </p:cNvSpPr>
          <p:nvPr>
            <p:ph type="ctrTitle"/>
          </p:nvPr>
        </p:nvSpPr>
        <p:spPr>
          <a:xfrm>
            <a:off x="311707" y="744575"/>
            <a:ext cx="8520602" cy="2052599"/>
          </a:xfrm>
          <a:prstGeom prst="rect">
            <a:avLst/>
          </a:prstGeom>
        </p:spPr>
        <p:txBody>
          <a:bodyPr>
            <a:normAutofit/>
          </a:bodyPr>
          <a:lstStyle/>
          <a:p>
            <a:r>
              <a:rPr lang="en-US" sz="4000" dirty="0"/>
              <a:t>Assignment 2 Theory Problem Set</a:t>
            </a:r>
            <a:br>
              <a:rPr lang="en-US" dirty="0"/>
            </a:br>
            <a:r>
              <a:rPr lang="en-US" sz="2400" b="1" dirty="0">
                <a:solidFill>
                  <a:srgbClr val="FF0000"/>
                </a:solidFill>
              </a:rPr>
              <a:t>DO NOT TAG</a:t>
            </a:r>
            <a:endParaRPr dirty="0"/>
          </a:p>
        </p:txBody>
      </p:sp>
      <p:sp>
        <p:nvSpPr>
          <p:cNvPr id="3" name="Text Placeholder 2">
            <a:extLst>
              <a:ext uri="{FF2B5EF4-FFF2-40B4-BE49-F238E27FC236}">
                <a16:creationId xmlns:a16="http://schemas.microsoft.com/office/drawing/2014/main" id="{D5AD7BBB-3130-97FC-EB11-7D04ABACAC49}"/>
              </a:ext>
            </a:extLst>
          </p:cNvPr>
          <p:cNvSpPr>
            <a:spLocks noGrp="1"/>
          </p:cNvSpPr>
          <p:nvPr>
            <p:ph type="body" sz="quarter" idx="1"/>
          </p:nvPr>
        </p:nvSpPr>
        <p:spPr/>
        <p:txBody>
          <a:bodyPr/>
          <a:lstStyle/>
          <a:p>
            <a:endParaRPr lang="en-US"/>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Google Shape;54;p13"/>
          <p:cNvSpPr txBox="1">
            <a:spLocks noGrp="1"/>
          </p:cNvSpPr>
          <p:nvPr>
            <p:ph type="ctrTitle"/>
          </p:nvPr>
        </p:nvSpPr>
        <p:spPr>
          <a:xfrm>
            <a:off x="311707" y="744575"/>
            <a:ext cx="8520602" cy="1224389"/>
          </a:xfrm>
          <a:prstGeom prst="rect">
            <a:avLst/>
          </a:prstGeom>
        </p:spPr>
        <p:txBody>
          <a:bodyPr>
            <a:normAutofit/>
          </a:bodyPr>
          <a:lstStyle/>
          <a:p>
            <a:r>
              <a:rPr sz="4000" dirty="0"/>
              <a:t>Assignment </a:t>
            </a:r>
            <a:r>
              <a:rPr lang="en-US" sz="4000" dirty="0"/>
              <a:t>2</a:t>
            </a:r>
            <a:r>
              <a:rPr sz="4000" dirty="0"/>
              <a:t> </a:t>
            </a:r>
            <a:r>
              <a:rPr lang="en-US" sz="4000" dirty="0"/>
              <a:t>Paper Review</a:t>
            </a:r>
            <a:br>
              <a:rPr lang="en-US" sz="4000" dirty="0"/>
            </a:br>
            <a:r>
              <a:rPr lang="en-US" sz="2400" b="1" dirty="0">
                <a:solidFill>
                  <a:srgbClr val="FF0000"/>
                </a:solidFill>
              </a:rPr>
              <a:t>DO NOT TAG</a:t>
            </a:r>
            <a:endParaRPr sz="2400" b="1" dirty="0">
              <a:solidFill>
                <a:srgbClr val="FF0000"/>
              </a:solidFill>
            </a:endParaRPr>
          </a:p>
        </p:txBody>
      </p:sp>
    </p:spTree>
    <p:extLst>
      <p:ext uri="{BB962C8B-B14F-4D97-AF65-F5344CB8AC3E}">
        <p14:creationId xmlns:p14="http://schemas.microsoft.com/office/powerpoint/2010/main" val="413886657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Provide a short preview of the paper of your choice.</a:t>
            </a:r>
            <a:br>
              <a:rPr lang="en-US" sz="1200" dirty="0"/>
            </a:br>
            <a:r>
              <a:rPr lang="en-US" sz="1200" dirty="0"/>
              <a:t>I chose: “</a:t>
            </a:r>
            <a:r>
              <a:rPr lang="en-US" sz="1200" dirty="0" err="1"/>
              <a:t>Taskonomy</a:t>
            </a:r>
            <a:r>
              <a:rPr lang="en-US" sz="1200" dirty="0"/>
              <a:t>: Disentangling Task Transfer Learning" by Amir R. Zamir et al</a:t>
            </a:r>
            <a:br>
              <a:rPr lang="en-US" sz="1200" dirty="0"/>
            </a:br>
            <a:br>
              <a:rPr lang="en-US" sz="1200" dirty="0"/>
            </a:br>
            <a:r>
              <a:rPr lang="en-US" sz="1000" dirty="0"/>
              <a:t>The paper </a:t>
            </a:r>
            <a:r>
              <a:rPr lang="en-US" sz="1000" i="1" dirty="0"/>
              <a:t>"</a:t>
            </a:r>
            <a:r>
              <a:rPr lang="en-US" sz="1000" i="1" dirty="0" err="1"/>
              <a:t>Taskonomy</a:t>
            </a:r>
            <a:r>
              <a:rPr lang="en-US" sz="1000" i="1" dirty="0"/>
              <a:t>: Disentangling Task Transfer Learning"</a:t>
            </a:r>
            <a:r>
              <a:rPr lang="en-US" sz="1000" dirty="0"/>
              <a:t> by Amir R. Zamir et al. (2018) introduces a novel framework for understanding task transferability in computer vision. Its main contribution is the creation of a comprehensive task transfer hierarchy, which maps how well various vision tasks (e.g., surface normal estimation, depth prediction, and object classification) transfer knowledge to each other. By constructing a large-scale dataset of 26 tasks, the authors empirically demonstrate that certain tasks act as better feature extractors and are more suitable for transfer learning. For example, low-level tasks like depth estimation transfer better to related tasks than high-level tasks like object classification.</a:t>
            </a:r>
            <a:br>
              <a:rPr lang="en-US" sz="1000" dirty="0"/>
            </a:br>
            <a:br>
              <a:rPr lang="en-US" sz="1000" dirty="0"/>
            </a:br>
            <a:r>
              <a:rPr lang="en-US" sz="1000" dirty="0"/>
              <a:t>One of the key strengths of this paper was that it was truly groundbreaking and had a significant impact on multi-task and transfer learning research in computer vision. Its systematic approach and the introduction of the task affinity map were a significant advancement, offering a clear, data-driven approach to identifying optimal task transfer pairs. And the large dataset built specifically for multiple vision tasks ensured that the results are generalizable across many computer vision problems. However, the framework does have some weaknesses. It might oversimplify task relationships by assuming that transferability is uniform across datasets and architectures, ignoring task-specific nuances that could affect transferability in different contexts. Also, the paper focuses on just visual tasks. How do we know if these findings extend to non-visual domains, which could benefit from similar task transfer insights? The paper leaves the door open to more research.</a:t>
            </a:r>
            <a:br>
              <a:rPr lang="en-US" sz="1000" dirty="0"/>
            </a:br>
            <a:br>
              <a:rPr lang="en-US" sz="1000" dirty="0"/>
            </a:br>
            <a:r>
              <a:rPr lang="en-US" sz="1000" dirty="0"/>
              <a:t>This latter point is my biggest takeaway. What does this say about all machine learning tasks? How many other areas can generic training create benefit for unrelated futures tasks. We are already seeing this take place in the NLP space where foundation models are created, doing the heavy lifting for models that are later finetuned for more specific use cases. I think it also makes us ask deeper questions about ourselves and learning in general. Are we as humans learning tasks that better prepare us for future tasks that only share cursory characteristics? </a:t>
            </a:r>
            <a:br>
              <a:rPr lang="en-US" sz="1000" dirty="0"/>
            </a:br>
            <a:endParaRPr lang="en-US" sz="1200" dirty="0"/>
          </a:p>
        </p:txBody>
      </p:sp>
    </p:spTree>
    <p:extLst>
      <p:ext uri="{BB962C8B-B14F-4D97-AF65-F5344CB8AC3E}">
        <p14:creationId xmlns:p14="http://schemas.microsoft.com/office/powerpoint/2010/main" val="298382879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Paper specific Q1. Feel free to add extra slides if needed.</a:t>
            </a:r>
            <a:br>
              <a:rPr lang="en-US" sz="1200" dirty="0"/>
            </a:br>
            <a:r>
              <a:rPr lang="en-US" sz="1200" dirty="0"/>
              <a:t>Question:</a:t>
            </a:r>
            <a:br>
              <a:rPr lang="en-US" sz="1200" dirty="0"/>
            </a:br>
            <a:r>
              <a:rPr lang="en-US" sz="1200" dirty="0"/>
              <a:t>Do the task pairs with stronger arrows (better transfer) make sense in terms of why they would transfer better? Pick one positive pair (with good transfer) and one negative pair (with bad transfer) and conjecture why it might be the case. Note that there are several types of features in deep learning, including low-level (e.g. edges), mid-level (components), and high-level (abstract concepts and classification layer) that you might reason about.</a:t>
            </a:r>
            <a:br>
              <a:rPr lang="en-US" sz="1200" dirty="0"/>
            </a:br>
            <a:br>
              <a:rPr lang="en-US" sz="1200" dirty="0"/>
            </a:br>
            <a:r>
              <a:rPr lang="en-US" sz="1000" dirty="0"/>
              <a:t>In </a:t>
            </a:r>
            <a:r>
              <a:rPr lang="en-US" sz="1000" dirty="0" err="1"/>
              <a:t>Taskonomy</a:t>
            </a:r>
            <a:r>
              <a:rPr lang="en-US" sz="1000" dirty="0"/>
              <a:t>: Disentangling Task Transfer Learning, the paper explores how well different tasks in computer vision transfer knowledge to each other, and the strength of these transfers often makes sense based on the types of information each task processes. For example, a strong pair is depth estimation to surface normal prediction. Depth estimation is about understanding the 3D shape and distance of objects in a scene, which is very similar to surface normal prediction, a task that involves figuring out the direction each surface in the scene is facing. Both of these tasks rely on similar types of information, such as the edges and shapes of objects, making the features learned from one task (depth estimation) useful for the other (surface </a:t>
            </a:r>
            <a:r>
              <a:rPr lang="en-US" sz="1000" dirty="0" err="1"/>
              <a:t>normals</a:t>
            </a:r>
            <a:r>
              <a:rPr lang="en-US" sz="1000" dirty="0"/>
              <a:t>). The overlap in what they need to "see" in an image explains why the transfer between these two tasks works well. They are both trying to identify features that are similar in that they are both “low-level” as opposed to higher level abstract characteristics.</a:t>
            </a:r>
            <a:br>
              <a:rPr lang="en-US" sz="1000" dirty="0"/>
            </a:br>
            <a:br>
              <a:rPr lang="en-US" sz="1000" dirty="0"/>
            </a:br>
            <a:r>
              <a:rPr lang="en-US" sz="1000" dirty="0"/>
              <a:t>On the other hand, there are some tasks that don’t transfer well. A good example is object classification to depth estimation. Object classification is about recognizing and labeling objects (like determining if something is a cat or a chair), which involves understanding high-level, abstract information like shapes and textures. This type of task relies on the final, more semantic layers of a neural network, which are good for recognizing entire objects but not great at understanding their 3D structure. In contrast, depth estimation needs detailed information about the geometry of objects, like where their edges are and how far away they are from the camera. The high-level features used for object classification don’t help with the fine-grained, low-level details needed for depth estimation. That’s why transferring knowledge from object classification to depth estimation doesn’t work well—the two tasks focus on very different kinds of information. This mismatch between abstract object recognition and detailed geometric understanding explains the weak transferability between these tasks.</a:t>
            </a:r>
            <a:br>
              <a:rPr lang="en-US" sz="1000" dirty="0"/>
            </a:br>
            <a:r>
              <a:rPr lang="en-US" sz="1000" dirty="0"/>
              <a:t>These observations make intuitive sense to human understanding in terms of what tasks would and would not be transferable.</a:t>
            </a:r>
            <a:br>
              <a:rPr lang="en-US" sz="1000" dirty="0"/>
            </a:br>
            <a:br>
              <a:rPr lang="en-US" sz="1000" dirty="0"/>
            </a:br>
            <a:br>
              <a:rPr lang="en-US" sz="1200" dirty="0"/>
            </a:br>
            <a:br>
              <a:rPr lang="en-US" sz="1200" dirty="0"/>
            </a:br>
            <a:endParaRPr lang="en-US" sz="1200" dirty="0"/>
          </a:p>
        </p:txBody>
      </p:sp>
    </p:spTree>
    <p:extLst>
      <p:ext uri="{BB962C8B-B14F-4D97-AF65-F5344CB8AC3E}">
        <p14:creationId xmlns:p14="http://schemas.microsoft.com/office/powerpoint/2010/main" val="214496482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fontScale="90000"/>
          </a:bodyPr>
          <a:lstStyle/>
          <a:p>
            <a:r>
              <a:rPr lang="en-US" sz="1200" dirty="0"/>
              <a:t>Paper specific Q2. Feel free to add extra slides if needed.</a:t>
            </a:r>
            <a:br>
              <a:rPr lang="en-US" sz="1200" dirty="0"/>
            </a:br>
            <a:r>
              <a:rPr lang="en-US" sz="1200" dirty="0"/>
              <a:t>Question:</a:t>
            </a:r>
            <a:br>
              <a:rPr lang="en-US" sz="1200" dirty="0"/>
            </a:br>
            <a:r>
              <a:rPr lang="en-US" sz="1200" dirty="0"/>
              <a:t>What does this say in terms of practical usage of deep learning across tasks? How might we use this information to guess where to transfer from if we have a new target task?</a:t>
            </a:r>
            <a:br>
              <a:rPr lang="en-US" sz="1200" dirty="0"/>
            </a:br>
            <a:br>
              <a:rPr lang="en-US" sz="1200" dirty="0"/>
            </a:br>
            <a:r>
              <a:rPr lang="en-US" sz="1200" dirty="0"/>
              <a:t>The insights from the paper have practical implications for how we approach deep learning across different tasks. Essentially, if we understand how tasks are related, we can make smarter decisions about which tasks to transfer knowledge from when working on a new task. For instance, if our new task involves understanding the 3D structure of a scene, we should look to transfer from tasks that deal with similar low-level geometric information like depth estimation or surface normal prediction. These tasks rely on the same types of features, like object edges and surface orientations, which are highly relevant for other tasks involving 3D spatial understanding.</a:t>
            </a:r>
            <a:br>
              <a:rPr lang="en-US" sz="1200" dirty="0"/>
            </a:br>
            <a:br>
              <a:rPr lang="en-US" sz="1200" dirty="0"/>
            </a:br>
            <a:r>
              <a:rPr lang="en-US" sz="1200" dirty="0"/>
              <a:t>On the flip side, if our target task is more abstract, like recognizing objects (identifying cars, trees, etc.), transferring knowledge from a task that focuses on geometry won’t be very helpful. Object classification relies on high-level, abstract features, like shapes and textures, which aren’t as useful for tasks that depend on detailed spatial relationships. So, if our target task requires abstract understanding, we should look to transfer from similar tasks that also focus on high-level features, such as other object classification tasks or scene understanding.</a:t>
            </a:r>
            <a:br>
              <a:rPr lang="en-US" sz="1200" dirty="0"/>
            </a:br>
            <a:br>
              <a:rPr lang="en-US" sz="1200" dirty="0"/>
            </a:br>
            <a:r>
              <a:rPr lang="en-US" sz="1200" dirty="0"/>
              <a:t>In practice, this means we need to think about the type of information a task relies on. Is it dependent on low-level, mid-level, or high-level features. And then we can choose a source task that has learned similar information. If our new task is low-level, like predicting edges or surface </a:t>
            </a:r>
            <a:r>
              <a:rPr lang="en-US" sz="1200" dirty="0" err="1"/>
              <a:t>normals</a:t>
            </a:r>
            <a:r>
              <a:rPr lang="en-US" sz="1200" dirty="0"/>
              <a:t>, we should transfer from tasks that also deal with geometry. But if it's a high-level task, like classifying objects or understanding the overall scene, we should transfer from tasks that have learned abstract, semantic features. By understanding these task relationships, we can save time and resources by pretraining our models on the most relevant tasks, improving performance in our new task without needing to start from scratch.</a:t>
            </a:r>
            <a:br>
              <a:rPr lang="en-US" sz="1200" dirty="0"/>
            </a:br>
            <a:br>
              <a:rPr lang="en-US" sz="1200" dirty="0"/>
            </a:br>
            <a:r>
              <a:rPr lang="en-US" sz="1200" dirty="0"/>
              <a:t>It can also help us set expectations. Some tasks are more amendable to transfer learning than others as shown in the paper. This can help us save time and resources directing transfer learning where it is most likely to achieve fruitful results.</a:t>
            </a:r>
            <a:br>
              <a:rPr lang="en-US" sz="1200" dirty="0"/>
            </a:br>
            <a:br>
              <a:rPr lang="en-US" sz="1200" dirty="0"/>
            </a:br>
            <a:endParaRPr lang="en-US" sz="1200" dirty="0"/>
          </a:p>
        </p:txBody>
      </p:sp>
      <p:sp>
        <p:nvSpPr>
          <p:cNvPr id="3" name="TextBox 2">
            <a:extLst>
              <a:ext uri="{FF2B5EF4-FFF2-40B4-BE49-F238E27FC236}">
                <a16:creationId xmlns:a16="http://schemas.microsoft.com/office/drawing/2014/main" id="{6185D7DF-E660-306D-862D-FB5A23053627}"/>
              </a:ext>
            </a:extLst>
          </p:cNvPr>
          <p:cNvSpPr txBox="1"/>
          <p:nvPr/>
        </p:nvSpPr>
        <p:spPr>
          <a:xfrm>
            <a:off x="874643" y="254442"/>
            <a:ext cx="65"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1623186423"/>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Google Shape;54;p13"/>
          <p:cNvSpPr txBox="1">
            <a:spLocks noGrp="1"/>
          </p:cNvSpPr>
          <p:nvPr>
            <p:ph type="ctrTitle"/>
          </p:nvPr>
        </p:nvSpPr>
        <p:spPr>
          <a:xfrm>
            <a:off x="311707" y="744575"/>
            <a:ext cx="8520602" cy="2052599"/>
          </a:xfrm>
          <a:prstGeom prst="rect">
            <a:avLst/>
          </a:prstGeom>
        </p:spPr>
        <p:txBody>
          <a:bodyPr/>
          <a:lstStyle/>
          <a:p>
            <a:r>
              <a:rPr lang="en-US" dirty="0"/>
              <a:t>Assignment 2 Writeup</a:t>
            </a:r>
            <a:br>
              <a:rPr lang="en-US" dirty="0"/>
            </a:br>
            <a:r>
              <a:rPr lang="en-US" sz="2400" b="1" dirty="0">
                <a:solidFill>
                  <a:srgbClr val="FF0000"/>
                </a:solidFill>
              </a:rPr>
              <a:t>DO NOT TAG</a:t>
            </a:r>
            <a:endParaRPr dirty="0"/>
          </a:p>
        </p:txBody>
      </p:sp>
      <p:sp>
        <p:nvSpPr>
          <p:cNvPr id="3" name="Text Placeholder 2">
            <a:extLst>
              <a:ext uri="{FF2B5EF4-FFF2-40B4-BE49-F238E27FC236}">
                <a16:creationId xmlns:a16="http://schemas.microsoft.com/office/drawing/2014/main" id="{652347F6-5BA3-B44D-8483-684606466FE4}"/>
              </a:ext>
            </a:extLst>
          </p:cNvPr>
          <p:cNvSpPr>
            <a:spLocks noGrp="1"/>
          </p:cNvSpPr>
          <p:nvPr>
            <p:ph type="body" sz="quarter" idx="1"/>
          </p:nvPr>
        </p:nvSpPr>
        <p:spPr/>
        <p:txBody>
          <a:bodyPr/>
          <a:lstStyle/>
          <a:p>
            <a:endParaRPr lang="en-US"/>
          </a:p>
        </p:txBody>
      </p:sp>
    </p:spTree>
    <p:extLst>
      <p:ext uri="{BB962C8B-B14F-4D97-AF65-F5344CB8AC3E}">
        <p14:creationId xmlns:p14="http://schemas.microsoft.com/office/powerpoint/2010/main" val="1984871016"/>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0;p14">
            <a:extLst>
              <a:ext uri="{FF2B5EF4-FFF2-40B4-BE49-F238E27FC236}">
                <a16:creationId xmlns:a16="http://schemas.microsoft.com/office/drawing/2014/main" id="{5A821E7D-C53E-F043-BC5A-9F55580F9E25}"/>
              </a:ext>
            </a:extLst>
          </p:cNvPr>
          <p:cNvSpPr txBox="1"/>
          <p:nvPr/>
        </p:nvSpPr>
        <p:spPr>
          <a:xfrm>
            <a:off x="636449" y="1909349"/>
            <a:ext cx="7871102" cy="12926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lvl1pPr>
              <a:defRPr sz="4800"/>
            </a:lvl1pPr>
          </a:lstStyle>
          <a:p>
            <a:pPr algn="ctr"/>
            <a:r>
              <a:rPr lang="en-US" dirty="0"/>
              <a:t>Part-1 </a:t>
            </a:r>
            <a:r>
              <a:rPr lang="en-US" dirty="0" err="1"/>
              <a:t>ConvNet</a:t>
            </a:r>
            <a:endParaRPr lang="en-US" dirty="0"/>
          </a:p>
          <a:p>
            <a:pPr algn="ctr"/>
            <a:r>
              <a:rPr lang="en-US" sz="2400" b="1" dirty="0">
                <a:solidFill>
                  <a:srgbClr val="FF0000"/>
                </a:solidFill>
              </a:rPr>
              <a:t>DO NOT TAG</a:t>
            </a:r>
            <a:endParaRPr sz="2400" b="1" dirty="0">
              <a:solidFill>
                <a:srgbClr val="FF0000"/>
              </a:solidFill>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Google Shape;65;p15"/>
          <p:cNvSpPr txBox="1">
            <a:spLocks noGrp="1"/>
          </p:cNvSpPr>
          <p:nvPr>
            <p:ph type="body" sz="quarter" idx="1"/>
          </p:nvPr>
        </p:nvSpPr>
        <p:spPr>
          <a:xfrm>
            <a:off x="311699" y="229021"/>
            <a:ext cx="8520602" cy="847800"/>
          </a:xfrm>
          <a:prstGeom prst="rect">
            <a:avLst/>
          </a:prstGeom>
        </p:spPr>
        <p:txBody>
          <a:bodyPr/>
          <a:lstStyle>
            <a:lvl1pPr marL="0" indent="0">
              <a:spcBef>
                <a:spcPts val="1600"/>
              </a:spcBef>
              <a:buSzTx/>
              <a:buNone/>
            </a:lvl1pPr>
          </a:lstStyle>
          <a:p>
            <a:r>
              <a:rPr dirty="0"/>
              <a:t>Put your </a:t>
            </a:r>
            <a:r>
              <a:rPr lang="en-US" dirty="0"/>
              <a:t>training</a:t>
            </a:r>
            <a:r>
              <a:rPr dirty="0"/>
              <a:t> curve here:</a:t>
            </a:r>
          </a:p>
        </p:txBody>
      </p:sp>
      <p:pic>
        <p:nvPicPr>
          <p:cNvPr id="3" name="Picture 2">
            <a:extLst>
              <a:ext uri="{FF2B5EF4-FFF2-40B4-BE49-F238E27FC236}">
                <a16:creationId xmlns:a16="http://schemas.microsoft.com/office/drawing/2014/main" id="{288B2406-37FB-552B-5C6F-98D08C064DF2}"/>
              </a:ext>
            </a:extLst>
          </p:cNvPr>
          <p:cNvPicPr>
            <a:picLocks noChangeAspect="1"/>
          </p:cNvPicPr>
          <p:nvPr/>
        </p:nvPicPr>
        <p:blipFill>
          <a:blip r:embed="rId2"/>
          <a:stretch>
            <a:fillRect/>
          </a:stretch>
        </p:blipFill>
        <p:spPr>
          <a:xfrm>
            <a:off x="2563585" y="1157384"/>
            <a:ext cx="4645479" cy="3539412"/>
          </a:xfrm>
          <a:prstGeom prst="rect">
            <a:avLst/>
          </a:prstGeom>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0;p14">
            <a:extLst>
              <a:ext uri="{FF2B5EF4-FFF2-40B4-BE49-F238E27FC236}">
                <a16:creationId xmlns:a16="http://schemas.microsoft.com/office/drawing/2014/main" id="{E2C47EFE-090B-2A42-9A5D-960A511BE264}"/>
              </a:ext>
            </a:extLst>
          </p:cNvPr>
          <p:cNvSpPr txBox="1"/>
          <p:nvPr/>
        </p:nvSpPr>
        <p:spPr>
          <a:xfrm>
            <a:off x="636449" y="1909349"/>
            <a:ext cx="7871102" cy="12926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lvl1pPr>
              <a:defRPr sz="4800"/>
            </a:lvl1pPr>
          </a:lstStyle>
          <a:p>
            <a:pPr algn="ctr"/>
            <a:r>
              <a:rPr lang="en-US" dirty="0"/>
              <a:t>My CNN Model</a:t>
            </a:r>
          </a:p>
          <a:p>
            <a:pPr algn="ctr"/>
            <a:r>
              <a:rPr lang="en-US" sz="2400" b="1" dirty="0">
                <a:solidFill>
                  <a:srgbClr val="FF0000"/>
                </a:solidFill>
              </a:rPr>
              <a:t>DO NOT TAG</a:t>
            </a:r>
            <a:endParaRPr sz="2400" b="1" dirty="0">
              <a:solidFill>
                <a:srgbClr val="FF0000"/>
              </a:solidFill>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Google Shape;65;p15"/>
          <p:cNvSpPr txBox="1">
            <a:spLocks noGrp="1"/>
          </p:cNvSpPr>
          <p:nvPr>
            <p:ph type="body" sz="quarter" idx="1"/>
          </p:nvPr>
        </p:nvSpPr>
        <p:spPr>
          <a:xfrm>
            <a:off x="311699" y="111326"/>
            <a:ext cx="8520602" cy="5032174"/>
          </a:xfrm>
          <a:prstGeom prst="rect">
            <a:avLst/>
          </a:prstGeom>
        </p:spPr>
        <p:txBody>
          <a:bodyPr>
            <a:noAutofit/>
          </a:bodyPr>
          <a:lstStyle>
            <a:lvl1pPr marL="0" indent="0">
              <a:spcBef>
                <a:spcPts val="1600"/>
              </a:spcBef>
              <a:buSzTx/>
              <a:buNone/>
            </a:lvl1pPr>
          </a:lstStyle>
          <a:p>
            <a:r>
              <a:rPr sz="1100" dirty="0"/>
              <a:t>Describe</a:t>
            </a:r>
            <a:r>
              <a:rPr lang="en-US" sz="1100" dirty="0"/>
              <a:t> and justify</a:t>
            </a:r>
            <a:r>
              <a:rPr sz="1100" dirty="0"/>
              <a:t> your model design in </a:t>
            </a:r>
            <a:r>
              <a:rPr lang="en-US" sz="1100" dirty="0"/>
              <a:t>plain text </a:t>
            </a:r>
            <a:r>
              <a:rPr sz="1100" dirty="0"/>
              <a:t>here:</a:t>
            </a:r>
            <a:endParaRPr lang="en-US" sz="1100" dirty="0"/>
          </a:p>
          <a:p>
            <a:r>
              <a:rPr lang="en-US" sz="1100" dirty="0">
                <a:solidFill>
                  <a:schemeClr val="tx1"/>
                </a:solidFill>
              </a:rPr>
              <a:t>Our model has 4 convolutional layers with the last layer having 128 input channels and 256 output channels. We used batch normalization between each layer along with max pooling with a kernel size of 2 and a stride of 2. Each layer used </a:t>
            </a:r>
            <a:r>
              <a:rPr lang="en-US" sz="1100" dirty="0" err="1">
                <a:solidFill>
                  <a:schemeClr val="tx1"/>
                </a:solidFill>
              </a:rPr>
              <a:t>ReLu</a:t>
            </a:r>
            <a:r>
              <a:rPr lang="en-US" sz="1100" dirty="0">
                <a:solidFill>
                  <a:schemeClr val="tx1"/>
                </a:solidFill>
              </a:rPr>
              <a:t> for its activation function. After the four convolutional layers we had two more fully connected layers. We also used two dropout layers, one after all the convolution layers (5% dropout) and one after the fully connected layers (10% dropout). </a:t>
            </a:r>
          </a:p>
          <a:p>
            <a:r>
              <a:rPr lang="en-US" sz="1100" dirty="0">
                <a:solidFill>
                  <a:schemeClr val="tx1"/>
                </a:solidFill>
              </a:rPr>
              <a:t>Our model consists of four convolutional layers followed by two fully connected layers, carefully designed to balance feature extraction, computational efficiency, and classification performance. Here’s a breakdown with justifications for each choice:</a:t>
            </a:r>
          </a:p>
          <a:p>
            <a:r>
              <a:rPr lang="en-US" sz="1100" b="1" dirty="0">
                <a:solidFill>
                  <a:schemeClr val="tx1"/>
                </a:solidFill>
              </a:rPr>
              <a:t>Number of Convolutional Layers (4)</a:t>
            </a:r>
            <a:r>
              <a:rPr lang="en-US" sz="1100" dirty="0">
                <a:solidFill>
                  <a:schemeClr val="tx1"/>
                </a:solidFill>
              </a:rPr>
              <a:t>: We used four convolutional layers to build a hierarchical representation of the input data. With each successive layer, the model learns increasingly abstract and complex features. For instance, the first layer might detect edges, while deeper layers could identify shapes, textures, and higher-level patterns. Four layers allow sufficient depth for meaningful feature extraction without making the model too deep, which could lead to overfitting or excessive computational costs.</a:t>
            </a:r>
            <a:br>
              <a:rPr lang="en-US" sz="1100" dirty="0">
                <a:solidFill>
                  <a:schemeClr val="tx1"/>
                </a:solidFill>
              </a:rPr>
            </a:br>
            <a:r>
              <a:rPr lang="en-US" sz="1100" b="1" dirty="0">
                <a:solidFill>
                  <a:schemeClr val="tx1"/>
                </a:solidFill>
              </a:rPr>
              <a:t>Kernel Size (2x2)</a:t>
            </a:r>
            <a:r>
              <a:rPr lang="en-US" sz="1100" dirty="0">
                <a:solidFill>
                  <a:schemeClr val="tx1"/>
                </a:solidFill>
              </a:rPr>
              <a:t>: The kernel size of 2x2 was used for max pooling, which reduces the spatial dimensions of the feature maps. This choice effectively halves the height and width of the feature maps with each pooling operation, preserving essential information while reducing computational load. A smaller kernel like 2x2 retains more local detail compared to larger kernels, which is important for preserving fine-grained information in early layers.</a:t>
            </a:r>
            <a:br>
              <a:rPr lang="en-US" sz="1100" dirty="0">
                <a:solidFill>
                  <a:schemeClr val="tx1"/>
                </a:solidFill>
              </a:rPr>
            </a:br>
            <a:r>
              <a:rPr lang="en-US" sz="1100" b="1" dirty="0">
                <a:solidFill>
                  <a:schemeClr val="tx1"/>
                </a:solidFill>
              </a:rPr>
              <a:t>Stride of 2</a:t>
            </a:r>
            <a:r>
              <a:rPr lang="en-US" sz="1100" dirty="0">
                <a:solidFill>
                  <a:schemeClr val="tx1"/>
                </a:solidFill>
              </a:rPr>
              <a:t>: A stride of 2 for max pooling ensures that we </a:t>
            </a:r>
            <a:r>
              <a:rPr lang="en-US" sz="1100" dirty="0" err="1">
                <a:solidFill>
                  <a:schemeClr val="tx1"/>
                </a:solidFill>
              </a:rPr>
              <a:t>downsample</a:t>
            </a:r>
            <a:r>
              <a:rPr lang="en-US" sz="1100" dirty="0">
                <a:solidFill>
                  <a:schemeClr val="tx1"/>
                </a:solidFill>
              </a:rPr>
              <a:t> the feature maps efficiently, reducing their spatial size while maintaining computational feasibility</a:t>
            </a:r>
            <a:br>
              <a:rPr lang="en-US" sz="1100" dirty="0">
                <a:solidFill>
                  <a:schemeClr val="tx1"/>
                </a:solidFill>
              </a:rPr>
            </a:br>
            <a:r>
              <a:rPr lang="en-US" sz="1100" b="1" dirty="0">
                <a:solidFill>
                  <a:schemeClr val="tx1"/>
                </a:solidFill>
              </a:rPr>
              <a:t>Number of Output Channels (256)</a:t>
            </a:r>
            <a:r>
              <a:rPr lang="en-US" sz="1100" dirty="0">
                <a:solidFill>
                  <a:schemeClr val="tx1"/>
                </a:solidFill>
              </a:rPr>
              <a:t>: By increasing the number of channels as we progress deeper in the network, we allow the model to learn more complex patterns. The final layer has 256 output channels, which is sufficient for capturing a wide range of high-level features. More channels provide the model with a richer feature space, but we found that adding any more just slowed down training without improving performance</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Google Shape;65;p15"/>
          <p:cNvSpPr txBox="1">
            <a:spLocks noGrp="1"/>
          </p:cNvSpPr>
          <p:nvPr>
            <p:ph type="body" sz="quarter" idx="1"/>
          </p:nvPr>
        </p:nvSpPr>
        <p:spPr>
          <a:xfrm>
            <a:off x="311699" y="111326"/>
            <a:ext cx="8520602" cy="5032174"/>
          </a:xfrm>
          <a:prstGeom prst="rect">
            <a:avLst/>
          </a:prstGeom>
        </p:spPr>
        <p:txBody>
          <a:bodyPr>
            <a:noAutofit/>
          </a:bodyPr>
          <a:lstStyle>
            <a:lvl1pPr marL="0" indent="0">
              <a:spcBef>
                <a:spcPts val="1600"/>
              </a:spcBef>
              <a:buSzTx/>
              <a:buNone/>
            </a:lvl1pPr>
          </a:lstStyle>
          <a:p>
            <a:r>
              <a:rPr sz="1100" dirty="0"/>
              <a:t>Describe</a:t>
            </a:r>
            <a:r>
              <a:rPr lang="en-US" sz="1100" dirty="0"/>
              <a:t> and justify</a:t>
            </a:r>
            <a:r>
              <a:rPr sz="1100" dirty="0"/>
              <a:t> your model design in </a:t>
            </a:r>
            <a:r>
              <a:rPr lang="en-US" sz="1100" dirty="0"/>
              <a:t>plain text </a:t>
            </a:r>
            <a:r>
              <a:rPr sz="1100" dirty="0"/>
              <a:t>here</a:t>
            </a:r>
            <a:r>
              <a:rPr lang="en-US" sz="1100" dirty="0"/>
              <a:t> (continued)</a:t>
            </a:r>
            <a:r>
              <a:rPr sz="1100" dirty="0"/>
              <a:t>:</a:t>
            </a:r>
            <a:endParaRPr lang="en-US" sz="1100" dirty="0"/>
          </a:p>
          <a:p>
            <a:r>
              <a:rPr lang="en-US" sz="1100" b="1" dirty="0" err="1">
                <a:solidFill>
                  <a:schemeClr val="tx1"/>
                </a:solidFill>
              </a:rPr>
              <a:t>ReLU</a:t>
            </a:r>
            <a:r>
              <a:rPr lang="en-US" sz="1100" b="1" dirty="0">
                <a:solidFill>
                  <a:schemeClr val="tx1"/>
                </a:solidFill>
              </a:rPr>
              <a:t> Activation</a:t>
            </a:r>
            <a:r>
              <a:rPr lang="en-US" sz="1100" dirty="0">
                <a:solidFill>
                  <a:schemeClr val="tx1"/>
                </a:solidFill>
              </a:rPr>
              <a:t>: </a:t>
            </a:r>
            <a:r>
              <a:rPr lang="en-US" sz="1100" dirty="0" err="1">
                <a:solidFill>
                  <a:schemeClr val="tx1"/>
                </a:solidFill>
              </a:rPr>
              <a:t>ReLU</a:t>
            </a:r>
            <a:r>
              <a:rPr lang="en-US" sz="1100" dirty="0">
                <a:solidFill>
                  <a:schemeClr val="tx1"/>
                </a:solidFill>
              </a:rPr>
              <a:t> is computationally efficient and helps avoid issues like the vanishing gradient problem, making it an ideal choice for deep networks. Standard best practice choice for activation.</a:t>
            </a:r>
            <a:br>
              <a:rPr lang="en-US" sz="1100" dirty="0">
                <a:solidFill>
                  <a:schemeClr val="tx1"/>
                </a:solidFill>
              </a:rPr>
            </a:br>
            <a:r>
              <a:rPr lang="en-US" sz="1100" b="1" dirty="0">
                <a:solidFill>
                  <a:schemeClr val="tx1"/>
                </a:solidFill>
              </a:rPr>
              <a:t>Batch Normalization</a:t>
            </a:r>
            <a:r>
              <a:rPr lang="en-US" sz="1100" dirty="0">
                <a:solidFill>
                  <a:schemeClr val="tx1"/>
                </a:solidFill>
              </a:rPr>
              <a:t>: Batch normalization after each convolutional layer normalizes the activations, reducing internal covariate shift. This helps speed up training, improves stability, and reduces sensitivity to the initialization of weights and learning rate. It also acts as a form of regularization, reducing the risk of overfitting.</a:t>
            </a:r>
            <a:br>
              <a:rPr lang="en-US" sz="1100" dirty="0">
                <a:solidFill>
                  <a:schemeClr val="tx1"/>
                </a:solidFill>
              </a:rPr>
            </a:br>
            <a:r>
              <a:rPr lang="en-US" sz="1100" b="1" dirty="0">
                <a:solidFill>
                  <a:schemeClr val="tx1"/>
                </a:solidFill>
              </a:rPr>
              <a:t>Dropout</a:t>
            </a:r>
            <a:r>
              <a:rPr lang="en-US" sz="1100" dirty="0">
                <a:solidFill>
                  <a:schemeClr val="tx1"/>
                </a:solidFill>
              </a:rPr>
              <a:t>: We introduced dropout layers (5% after the convolutional layers and 10% after the fully connected layers) to prevent overfitting. Dropout helps the network generalize better by randomly deactivating a fraction of neurons during training, forcing the model to learn more robust and distributed representations. The different dropout rates are tuned to the complexity of the respective layers—lower for convolutional layers where feature extraction is more structured, and higher for fully connected layers where there's more risk of overfitting due to the high number of parameters. These values and number of layers we had the best results with.</a:t>
            </a:r>
            <a:br>
              <a:rPr lang="en-US" sz="1100" dirty="0">
                <a:solidFill>
                  <a:schemeClr val="tx1"/>
                </a:solidFill>
              </a:rPr>
            </a:br>
            <a:r>
              <a:rPr lang="en-US" sz="1100" b="1" dirty="0">
                <a:solidFill>
                  <a:schemeClr val="tx1"/>
                </a:solidFill>
              </a:rPr>
              <a:t>Fully Connected Layers</a:t>
            </a:r>
            <a:r>
              <a:rPr lang="en-US" sz="1100" dirty="0">
                <a:solidFill>
                  <a:schemeClr val="tx1"/>
                </a:solidFill>
              </a:rPr>
              <a:t>: After feature extraction, we added two fully connected layers. These layers take the high-level features learned from the convolutional layers and combine them for classification. Fully connected layers are necessary for this final decision-making step because they allow the model to use the learned features to make accurate predictions.</a:t>
            </a:r>
            <a:br>
              <a:rPr lang="en-US" sz="1100" dirty="0">
                <a:solidFill>
                  <a:schemeClr val="tx1"/>
                </a:solidFill>
              </a:rPr>
            </a:br>
            <a:br>
              <a:rPr lang="en-US" sz="1100" dirty="0">
                <a:solidFill>
                  <a:schemeClr val="tx1"/>
                </a:solidFill>
              </a:rPr>
            </a:br>
            <a:r>
              <a:rPr lang="en-US" sz="1100" dirty="0">
                <a:solidFill>
                  <a:schemeClr val="tx1"/>
                </a:solidFill>
              </a:rPr>
              <a:t>This model design reflects a balance between extracting rich features through convolutional layers and making final predictions using fully connected layers, with dropout and batch normalization reducing the risk of overfitting and improving generalization.</a:t>
            </a:r>
          </a:p>
          <a:p>
            <a:endParaRPr lang="en-US" sz="1100" dirty="0">
              <a:solidFill>
                <a:schemeClr val="tx1"/>
              </a:solidFill>
            </a:endParaRPr>
          </a:p>
          <a:p>
            <a:endParaRPr sz="1100" dirty="0">
              <a:solidFill>
                <a:schemeClr val="tx1"/>
              </a:solidFill>
            </a:endParaRPr>
          </a:p>
        </p:txBody>
      </p:sp>
    </p:spTree>
    <p:extLst>
      <p:ext uri="{BB962C8B-B14F-4D97-AF65-F5344CB8AC3E}">
        <p14:creationId xmlns:p14="http://schemas.microsoft.com/office/powerpoint/2010/main" val="182460767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Theory PS Q1. </a:t>
            </a:r>
            <a:r>
              <a:rPr lang="en-US" sz="1200" dirty="0">
                <a:solidFill>
                  <a:srgbClr val="FF0000"/>
                </a:solidFill>
              </a:rPr>
              <a:t>Must show your work for full credit. </a:t>
            </a:r>
            <a:r>
              <a:rPr lang="en-US" sz="1200" dirty="0"/>
              <a:t>Feel free to add extra slides if needed.</a:t>
            </a:r>
            <a:br>
              <a:rPr lang="en-US" sz="1200" dirty="0"/>
            </a:br>
            <a:r>
              <a:rPr lang="en-US" sz="1200" dirty="0"/>
              <a:t>Question:</a:t>
            </a:r>
          </a:p>
        </p:txBody>
      </p:sp>
      <p:pic>
        <p:nvPicPr>
          <p:cNvPr id="4" name="Picture 3">
            <a:extLst>
              <a:ext uri="{FF2B5EF4-FFF2-40B4-BE49-F238E27FC236}">
                <a16:creationId xmlns:a16="http://schemas.microsoft.com/office/drawing/2014/main" id="{34EAE933-12B8-7A1C-5BF6-FF7293AD2E95}"/>
              </a:ext>
            </a:extLst>
          </p:cNvPr>
          <p:cNvPicPr>
            <a:picLocks noChangeAspect="1"/>
          </p:cNvPicPr>
          <p:nvPr/>
        </p:nvPicPr>
        <p:blipFill>
          <a:blip r:embed="rId2"/>
          <a:stretch>
            <a:fillRect/>
          </a:stretch>
        </p:blipFill>
        <p:spPr>
          <a:xfrm>
            <a:off x="106791" y="644237"/>
            <a:ext cx="3476837" cy="3986982"/>
          </a:xfrm>
          <a:prstGeom prst="rect">
            <a:avLst/>
          </a:prstGeom>
        </p:spPr>
      </p:pic>
      <p:sp>
        <p:nvSpPr>
          <p:cNvPr id="5" name="TextBox 4">
            <a:extLst>
              <a:ext uri="{FF2B5EF4-FFF2-40B4-BE49-F238E27FC236}">
                <a16:creationId xmlns:a16="http://schemas.microsoft.com/office/drawing/2014/main" id="{2419AA28-FBEC-6BC0-2582-4986C036E420}"/>
              </a:ext>
            </a:extLst>
          </p:cNvPr>
          <p:cNvSpPr txBox="1"/>
          <p:nvPr/>
        </p:nvSpPr>
        <p:spPr>
          <a:xfrm>
            <a:off x="4087091" y="491836"/>
            <a:ext cx="4759036" cy="25391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R="0" algn="l" defTabSz="914400" rtl="0" fontAlgn="auto" latinLnBrk="0" hangingPunct="0">
              <a:lnSpc>
                <a:spcPct val="100000"/>
              </a:lnSpc>
              <a:spcBef>
                <a:spcPts val="0"/>
              </a:spcBef>
              <a:spcAft>
                <a:spcPts val="0"/>
              </a:spcAft>
              <a:buClrTx/>
              <a:buSzTx/>
              <a:tabLst/>
            </a:pPr>
            <a:r>
              <a:rPr lang="en-US" sz="1100" dirty="0"/>
              <a:t>(A) What are the dimensions of A</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100" dirty="0"/>
              <a:t>We are performing a stride-4 convolution using a 3x3 kernel W on a 3x3 input X and padding the input with a padding size of 2.</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100" dirty="0"/>
              <a:t>Need to express the convolution as a matrix multiplication y=Ax, where x is the flattened input and y is the flattened output.</a:t>
            </a:r>
          </a:p>
          <a:p>
            <a:pPr marR="0" algn="l" defTabSz="914400" rtl="0" fontAlgn="auto" latinLnBrk="0" hangingPunct="0">
              <a:lnSpc>
                <a:spcPct val="100000"/>
              </a:lnSpc>
              <a:spcBef>
                <a:spcPts val="0"/>
              </a:spcBef>
              <a:spcAft>
                <a:spcPts val="0"/>
              </a:spcAft>
              <a:buClrTx/>
              <a:buSzTx/>
              <a:tabLst/>
            </a:pPr>
            <a:r>
              <a:rPr lang="en-US" sz="1100" dirty="0"/>
              <a:t>Dimensions of input X</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100" dirty="0"/>
              <a:t>The input X is flattened in row-major order and we need to do the same for the output y</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100" dirty="0"/>
              <a:t>The input matrix X is 3x3. When flattened in row-major order, it becomes a 9-element vector x:</a:t>
            </a:r>
            <a:br>
              <a:rPr lang="en-US" sz="1100" dirty="0"/>
            </a:br>
            <a:r>
              <a:rPr lang="en-US" sz="1100" dirty="0"/>
              <a:t>x=[x(0,0),x(0,1),x(0,2),x(1,0),x(1,1),x(1,2),x(2,0),x(2,1),x(2,2)]</a:t>
            </a:r>
            <a:br>
              <a:rPr lang="en-US" sz="1100" dirty="0"/>
            </a:br>
            <a:r>
              <a:rPr lang="en-US" sz="1100" dirty="0"/>
              <a:t>Flattened matrix has a dimension of 9</a:t>
            </a:r>
          </a:p>
          <a:p>
            <a:pPr marR="0" algn="l" defTabSz="914400" rtl="0" fontAlgn="auto" latinLnBrk="0" hangingPunct="0">
              <a:lnSpc>
                <a:spcPct val="100000"/>
              </a:lnSpc>
              <a:spcBef>
                <a:spcPts val="0"/>
              </a:spcBef>
              <a:spcAft>
                <a:spcPts val="0"/>
              </a:spcAft>
              <a:buClrTx/>
              <a:buSzTx/>
              <a:tabLst/>
            </a:pPr>
            <a:r>
              <a:rPr lang="en-US" sz="1100" dirty="0"/>
              <a:t>Dimensions of Output Y</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100" dirty="0"/>
              <a:t>We have a stride of 4 and padding of 2, so lets add that, the resulting matrix is 7x7</a:t>
            </a:r>
          </a:p>
        </p:txBody>
      </p:sp>
      <p:pic>
        <p:nvPicPr>
          <p:cNvPr id="7" name="Picture 6">
            <a:extLst>
              <a:ext uri="{FF2B5EF4-FFF2-40B4-BE49-F238E27FC236}">
                <a16:creationId xmlns:a16="http://schemas.microsoft.com/office/drawing/2014/main" id="{BC82948D-0490-10CC-BE0B-0BE74F20B0C6}"/>
              </a:ext>
            </a:extLst>
          </p:cNvPr>
          <p:cNvPicPr>
            <a:picLocks noChangeAspect="1"/>
          </p:cNvPicPr>
          <p:nvPr/>
        </p:nvPicPr>
        <p:blipFill>
          <a:blip r:embed="rId3"/>
          <a:srcRect t="4148" r="823" b="-1"/>
          <a:stretch/>
        </p:blipFill>
        <p:spPr>
          <a:xfrm>
            <a:off x="3963704" y="3030607"/>
            <a:ext cx="5073505" cy="2036253"/>
          </a:xfrm>
          <a:prstGeom prst="rect">
            <a:avLst/>
          </a:prstGeom>
        </p:spPr>
      </p:pic>
    </p:spTree>
    <p:extLst>
      <p:ext uri="{BB962C8B-B14F-4D97-AF65-F5344CB8AC3E}">
        <p14:creationId xmlns:p14="http://schemas.microsoft.com/office/powerpoint/2010/main" val="3669776865"/>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Google Shape;66;p15"/>
          <p:cNvSpPr txBox="1"/>
          <p:nvPr/>
        </p:nvSpPr>
        <p:spPr>
          <a:xfrm>
            <a:off x="230057" y="324956"/>
            <a:ext cx="8520602" cy="96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Autofit/>
          </a:bodyPr>
          <a:lstStyle>
            <a:lvl1pPr>
              <a:lnSpc>
                <a:spcPct val="115000"/>
              </a:lnSpc>
              <a:spcBef>
                <a:spcPts val="1600"/>
              </a:spcBef>
              <a:defRPr sz="1800">
                <a:solidFill>
                  <a:schemeClr val="accent2">
                    <a:lumOff val="21764"/>
                  </a:schemeClr>
                </a:solidFill>
              </a:defRPr>
            </a:lvl1pPr>
          </a:lstStyle>
          <a:p>
            <a:r>
              <a:rPr sz="1000" dirty="0"/>
              <a:t>Describe </a:t>
            </a:r>
            <a:r>
              <a:rPr lang="en-US" sz="1000" dirty="0"/>
              <a:t>and justify your</a:t>
            </a:r>
            <a:r>
              <a:rPr sz="1000" dirty="0"/>
              <a:t> choice of hyper-parameters:</a:t>
            </a:r>
            <a:endParaRPr lang="en-US" sz="1000" dirty="0"/>
          </a:p>
          <a:p>
            <a:r>
              <a:rPr lang="en-US" sz="1000" dirty="0">
                <a:solidFill>
                  <a:schemeClr val="tx1"/>
                </a:solidFill>
              </a:rPr>
              <a:t>Here’s a breakdown of the hyperparameters used in our training process, along with a justification for each choice:</a:t>
            </a:r>
            <a:br>
              <a:rPr lang="en-US" sz="1000" dirty="0">
                <a:solidFill>
                  <a:schemeClr val="tx1"/>
                </a:solidFill>
              </a:rPr>
            </a:br>
            <a:br>
              <a:rPr lang="en-US" sz="1000" dirty="0">
                <a:solidFill>
                  <a:schemeClr val="tx1"/>
                </a:solidFill>
              </a:rPr>
            </a:br>
            <a:r>
              <a:rPr lang="en-US" sz="1000" b="1" dirty="0">
                <a:solidFill>
                  <a:schemeClr val="tx1"/>
                </a:solidFill>
              </a:rPr>
              <a:t>Batch Size (128)</a:t>
            </a:r>
            <a:r>
              <a:rPr lang="en-US" sz="1000" dirty="0">
                <a:solidFill>
                  <a:schemeClr val="tx1"/>
                </a:solidFill>
              </a:rPr>
              <a:t>: A batch size of 128 strikes a balance between computational efficiency and model performance. Smaller batch sizes tend to provide more updates and can sometimes offer better generalization, while larger batch sizes allow for faster training on GPUs due to parallelism. We saw similar performance from batch sizes 64 and up but really deteriorated below that so kept 128 for best performance</a:t>
            </a:r>
          </a:p>
          <a:p>
            <a:r>
              <a:rPr lang="en-US" sz="1000" b="1" dirty="0">
                <a:solidFill>
                  <a:schemeClr val="tx1"/>
                </a:solidFill>
              </a:rPr>
              <a:t>Learning Rate (0.1)</a:t>
            </a:r>
            <a:r>
              <a:rPr lang="en-US" sz="1000" dirty="0">
                <a:solidFill>
                  <a:schemeClr val="tx1"/>
                </a:solidFill>
              </a:rPr>
              <a:t>: A learning rate of 0.1 is a little high for what is typical for optimizers like SGD with momentum. It provides a good balance between converging quickly and avoiding overshooting the minimum though. Higher learning rates for the most part gave us comparable performance and trained quicker. We kept it at 0.01 for most of training to avoid overshooting and with no downside to overall accuracy in line with best practice and then increased to 0.1 for final model. Learning rates 0.0005 and below trained too slow and performance dropped off.</a:t>
            </a:r>
          </a:p>
          <a:p>
            <a:r>
              <a:rPr lang="en-US" sz="1000" b="1" dirty="0">
                <a:solidFill>
                  <a:schemeClr val="tx1"/>
                </a:solidFill>
              </a:rPr>
              <a:t>Regularization (reg = 0.0005)</a:t>
            </a:r>
            <a:r>
              <a:rPr lang="en-US" sz="1000" dirty="0">
                <a:solidFill>
                  <a:schemeClr val="tx1"/>
                </a:solidFill>
              </a:rPr>
              <a:t>: We apply an L2 regularization penalty of 0.0005 to help prevent overfitting by discouraging overly complex models. This regularization term penalizes large weights, encouraging the model to learn simpler patterns and improving generalization to unseen data. We kept his very low to not constrain the model and also paired it with other regularization techniques such as dropout</a:t>
            </a:r>
          </a:p>
          <a:p>
            <a:r>
              <a:rPr lang="en-US" sz="1000" b="1" dirty="0">
                <a:solidFill>
                  <a:schemeClr val="tx1"/>
                </a:solidFill>
              </a:rPr>
              <a:t>Epochs (10)</a:t>
            </a:r>
            <a:r>
              <a:rPr lang="en-US" sz="1000" dirty="0">
                <a:solidFill>
                  <a:schemeClr val="tx1"/>
                </a:solidFill>
              </a:rPr>
              <a:t>: Training for 10 epochs is a practical choice for balancing between underfitting and overfitting. We tried for higher (30+ epochs) but performance flat lined ~81% at roughly 8 epochs and increased epochs did not help so for our final model we used 10.</a:t>
            </a:r>
            <a:br>
              <a:rPr lang="en-US" sz="1000" dirty="0">
                <a:solidFill>
                  <a:schemeClr val="tx1"/>
                </a:solidFill>
              </a:rPr>
            </a:br>
            <a:br>
              <a:rPr lang="en-US" sz="1000" dirty="0">
                <a:solidFill>
                  <a:schemeClr val="tx1"/>
                </a:solidFill>
              </a:rPr>
            </a:br>
            <a:r>
              <a:rPr lang="en-US" sz="1000" b="1" dirty="0">
                <a:solidFill>
                  <a:schemeClr val="tx1"/>
                </a:solidFill>
              </a:rPr>
              <a:t>Steps ([6, 8])</a:t>
            </a:r>
            <a:r>
              <a:rPr lang="en-US" sz="1000" dirty="0">
                <a:solidFill>
                  <a:schemeClr val="tx1"/>
                </a:solidFill>
              </a:rPr>
              <a:t>: The learning rate steps at epochs 6 and 8 indicate when we reduce the learning rate to encourage more precise convergence. Reducing the learning rate in stages allows the model to make large adjustments early on (when the learning rate is high) and fine-tune the learned parameters in later stages (when the learning rate is lower). We experimented with values here but ended up not using a warm up as it had no effect on overall end state performance.</a:t>
            </a:r>
          </a:p>
          <a:p>
            <a:endParaRPr lang="en-US" sz="1000" dirty="0">
              <a:solidFill>
                <a:schemeClr val="tx1"/>
              </a:solidFill>
            </a:endParaRPr>
          </a:p>
        </p:txBody>
      </p:sp>
    </p:spTree>
    <p:extLst>
      <p:ext uri="{BB962C8B-B14F-4D97-AF65-F5344CB8AC3E}">
        <p14:creationId xmlns:p14="http://schemas.microsoft.com/office/powerpoint/2010/main" val="3983184439"/>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Google Shape;66;p15"/>
          <p:cNvSpPr txBox="1"/>
          <p:nvPr/>
        </p:nvSpPr>
        <p:spPr>
          <a:xfrm>
            <a:off x="230057" y="324956"/>
            <a:ext cx="8520602" cy="25488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Autofit/>
          </a:bodyPr>
          <a:lstStyle>
            <a:lvl1pPr>
              <a:lnSpc>
                <a:spcPct val="115000"/>
              </a:lnSpc>
              <a:spcBef>
                <a:spcPts val="1600"/>
              </a:spcBef>
              <a:defRPr sz="1800">
                <a:solidFill>
                  <a:schemeClr val="accent2">
                    <a:lumOff val="21764"/>
                  </a:schemeClr>
                </a:solidFill>
              </a:defRPr>
            </a:lvl1pPr>
          </a:lstStyle>
          <a:p>
            <a:r>
              <a:rPr sz="1000" dirty="0"/>
              <a:t>Describe </a:t>
            </a:r>
            <a:r>
              <a:rPr lang="en-US" sz="1000" dirty="0"/>
              <a:t>and justify your</a:t>
            </a:r>
            <a:r>
              <a:rPr sz="1000" dirty="0"/>
              <a:t> choice of hyper-parameters:</a:t>
            </a:r>
            <a:endParaRPr lang="en-US" sz="1000" dirty="0"/>
          </a:p>
          <a:p>
            <a:r>
              <a:rPr lang="en-US" sz="1000" dirty="0"/>
              <a:t>Here’s a breakdown of the hyperparameters used in our training process, along with a justification for each choice:</a:t>
            </a:r>
          </a:p>
          <a:p>
            <a:r>
              <a:rPr lang="en-US" sz="1000" b="1" dirty="0">
                <a:solidFill>
                  <a:schemeClr val="tx1"/>
                </a:solidFill>
              </a:rPr>
              <a:t>Momentum (0.9)</a:t>
            </a:r>
            <a:r>
              <a:rPr lang="en-US" sz="1000" dirty="0">
                <a:solidFill>
                  <a:schemeClr val="tx1"/>
                </a:solidFill>
              </a:rPr>
              <a:t>: Momentum is used to accelerate convergence by smoothing out updates in the direction of the steepest descent. A momentum value of 0.9 is a standard choice and effectively dampens oscillations while accelerating the training process. It helps push the optimizer towards minima more efficiently than vanilla SGD by "remembering" past gradients, allowing the model to converge faster and with more stability. This had minimal impact on performance in either direction though.</a:t>
            </a:r>
          </a:p>
          <a:p>
            <a:r>
              <a:rPr lang="en-US" sz="1000" b="1" dirty="0">
                <a:solidFill>
                  <a:schemeClr val="tx1"/>
                </a:solidFill>
              </a:rPr>
              <a:t>Beta (1) and Gamma(1)</a:t>
            </a:r>
            <a:r>
              <a:rPr lang="en-US" sz="1000" dirty="0">
                <a:solidFill>
                  <a:schemeClr val="tx1"/>
                </a:solidFill>
              </a:rPr>
              <a:t>: Beta refers to a parameter in the Focal Loss function (if used), where it controls how much the loss focuses on hard-to-classify examples. In this case, a gamma value of 1 means no adjustment is made to the standard cross-entropy loss (since Focal Loss reduces to cross-entropy when gamma is 1). This indicates that we aren't explicitly focusing on hard examples and are treating all misclassifications equally, which is suitable when the data isn't too imbalanced. </a:t>
            </a:r>
            <a:r>
              <a:rPr lang="en-US" sz="1000" i="1" dirty="0">
                <a:solidFill>
                  <a:schemeClr val="tx1"/>
                </a:solidFill>
              </a:rPr>
              <a:t>(Note: We did not use focal loss for this portion of the assignment, including it for comprehensiveness)</a:t>
            </a:r>
          </a:p>
          <a:p>
            <a:endParaRPr lang="en-US" sz="1000" dirty="0">
              <a:solidFill>
                <a:schemeClr val="tx1"/>
              </a:solidFill>
            </a:endParaRPr>
          </a:p>
          <a:p>
            <a:endParaRPr sz="1000" dirty="0">
              <a:solidFill>
                <a:schemeClr val="tx1"/>
              </a:solidFill>
            </a:endParaRPr>
          </a:p>
        </p:txBody>
      </p:sp>
      <p:sp>
        <p:nvSpPr>
          <p:cNvPr id="120" name="Google Shape;67;p15"/>
          <p:cNvSpPr txBox="1"/>
          <p:nvPr/>
        </p:nvSpPr>
        <p:spPr>
          <a:xfrm>
            <a:off x="311699" y="3850649"/>
            <a:ext cx="8520602" cy="96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rmAutofit lnSpcReduction="10000"/>
          </a:bodyPr>
          <a:lstStyle>
            <a:lvl1pPr>
              <a:lnSpc>
                <a:spcPct val="115000"/>
              </a:lnSpc>
              <a:spcBef>
                <a:spcPts val="1600"/>
              </a:spcBef>
              <a:defRPr sz="1800">
                <a:solidFill>
                  <a:schemeClr val="accent2">
                    <a:lumOff val="21764"/>
                  </a:schemeClr>
                </a:solidFill>
              </a:defRPr>
            </a:lvl1pPr>
          </a:lstStyle>
          <a:p>
            <a:r>
              <a:rPr dirty="0"/>
              <a:t>What’s your final accuracy on validation set?</a:t>
            </a:r>
            <a:endParaRPr lang="en-US" dirty="0"/>
          </a:p>
          <a:p>
            <a:r>
              <a:rPr lang="en-US" dirty="0">
                <a:solidFill>
                  <a:schemeClr val="tx1"/>
                </a:solidFill>
              </a:rPr>
              <a:t>Our final validation accuracy was 81.81%</a:t>
            </a:r>
            <a:endParaRPr dirty="0">
              <a:solidFill>
                <a:schemeClr val="tx1"/>
              </a:solidFill>
            </a:endParaRPr>
          </a:p>
        </p:txBody>
      </p:sp>
    </p:spTree>
    <p:extLst>
      <p:ext uri="{BB962C8B-B14F-4D97-AF65-F5344CB8AC3E}">
        <p14:creationId xmlns:p14="http://schemas.microsoft.com/office/powerpoint/2010/main" val="2000746392"/>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0;p14">
            <a:extLst>
              <a:ext uri="{FF2B5EF4-FFF2-40B4-BE49-F238E27FC236}">
                <a16:creationId xmlns:a16="http://schemas.microsoft.com/office/drawing/2014/main" id="{C1027A39-B87B-284D-96E1-894729E7BA9B}"/>
              </a:ext>
            </a:extLst>
          </p:cNvPr>
          <p:cNvSpPr txBox="1"/>
          <p:nvPr/>
        </p:nvSpPr>
        <p:spPr>
          <a:xfrm>
            <a:off x="636449" y="1909349"/>
            <a:ext cx="7871102" cy="12926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lvl1pPr>
              <a:defRPr sz="4800"/>
            </a:lvl1pPr>
          </a:lstStyle>
          <a:p>
            <a:pPr algn="ctr"/>
            <a:r>
              <a:rPr lang="en-US" dirty="0"/>
              <a:t>Data Wrangling</a:t>
            </a:r>
          </a:p>
          <a:p>
            <a:pPr algn="ctr"/>
            <a:r>
              <a:rPr lang="en-US" sz="2400" b="1" dirty="0">
                <a:solidFill>
                  <a:srgbClr val="FF0000"/>
                </a:solidFill>
              </a:rPr>
              <a:t>DO NOT TAG</a:t>
            </a:r>
            <a:endParaRPr sz="2400" b="1" dirty="0">
              <a:solidFill>
                <a:srgbClr val="FF0000"/>
              </a:solidFill>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Google Shape;77;p17"/>
          <p:cNvSpPr txBox="1">
            <a:spLocks noGrp="1"/>
          </p:cNvSpPr>
          <p:nvPr>
            <p:ph type="body" idx="1"/>
          </p:nvPr>
        </p:nvSpPr>
        <p:spPr>
          <a:xfrm>
            <a:off x="311699" y="1152475"/>
            <a:ext cx="8520602" cy="3416400"/>
          </a:xfrm>
          <a:prstGeom prst="rect">
            <a:avLst/>
          </a:prstGeom>
        </p:spPr>
        <p:txBody>
          <a:bodyPr/>
          <a:lstStyle/>
          <a:p>
            <a:pPr marL="0" indent="0">
              <a:buSzTx/>
              <a:buNone/>
            </a:pPr>
            <a:r>
              <a:rPr dirty="0"/>
              <a:t>What’s your result of training with regular CE loss on imbalanced CIFAR-10?</a:t>
            </a:r>
          </a:p>
          <a:p>
            <a:pPr marL="0" indent="0">
              <a:spcBef>
                <a:spcPts val="1600"/>
              </a:spcBef>
              <a:buSzTx/>
              <a:buNone/>
            </a:pPr>
            <a:r>
              <a:rPr lang="en-US" dirty="0"/>
              <a:t>Tune appropriate parameters and f</a:t>
            </a:r>
            <a:r>
              <a:rPr dirty="0"/>
              <a:t>ill in your </a:t>
            </a:r>
            <a:r>
              <a:rPr lang="en-US" dirty="0"/>
              <a:t>best </a:t>
            </a:r>
            <a:r>
              <a:rPr dirty="0"/>
              <a:t>per-class accuracy in the table</a:t>
            </a:r>
          </a:p>
        </p:txBody>
      </p:sp>
      <p:graphicFrame>
        <p:nvGraphicFramePr>
          <p:cNvPr id="125" name="Google Shape;78;p17"/>
          <p:cNvGraphicFramePr/>
          <p:nvPr>
            <p:extLst>
              <p:ext uri="{D42A27DB-BD31-4B8C-83A1-F6EECF244321}">
                <p14:modId xmlns:p14="http://schemas.microsoft.com/office/powerpoint/2010/main" val="1485547863"/>
              </p:ext>
            </p:extLst>
          </p:nvPr>
        </p:nvGraphicFramePr>
        <p:xfrm>
          <a:off x="430775" y="2400749"/>
          <a:ext cx="8125725" cy="1200625"/>
        </p:xfrm>
        <a:graphic>
          <a:graphicData uri="http://schemas.openxmlformats.org/drawingml/2006/table">
            <a:tbl>
              <a:tblPr>
                <a:tableStyleId>{4C3C2611-4C71-4FC5-86AE-919BDF0F9419}</a:tableStyleId>
              </a:tblPr>
              <a:tblGrid>
                <a:gridCol w="803815">
                  <a:extLst>
                    <a:ext uri="{9D8B030D-6E8A-4147-A177-3AD203B41FA5}">
                      <a16:colId xmlns:a16="http://schemas.microsoft.com/office/drawing/2014/main" val="20000"/>
                    </a:ext>
                  </a:extLst>
                </a:gridCol>
                <a:gridCol w="665684">
                  <a:extLst>
                    <a:ext uri="{9D8B030D-6E8A-4147-A177-3AD203B41FA5}">
                      <a16:colId xmlns:a16="http://schemas.microsoft.com/office/drawing/2014/main" val="20001"/>
                    </a:ext>
                  </a:extLst>
                </a:gridCol>
                <a:gridCol w="679640">
                  <a:extLst>
                    <a:ext uri="{9D8B030D-6E8A-4147-A177-3AD203B41FA5}">
                      <a16:colId xmlns:a16="http://schemas.microsoft.com/office/drawing/2014/main" val="20002"/>
                    </a:ext>
                  </a:extLst>
                </a:gridCol>
                <a:gridCol w="595993">
                  <a:extLst>
                    <a:ext uri="{9D8B030D-6E8A-4147-A177-3AD203B41FA5}">
                      <a16:colId xmlns:a16="http://schemas.microsoft.com/office/drawing/2014/main" val="20003"/>
                    </a:ext>
                  </a:extLst>
                </a:gridCol>
                <a:gridCol w="647379">
                  <a:extLst>
                    <a:ext uri="{9D8B030D-6E8A-4147-A177-3AD203B41FA5}">
                      <a16:colId xmlns:a16="http://schemas.microsoft.com/office/drawing/2014/main" val="20004"/>
                    </a:ext>
                  </a:extLst>
                </a:gridCol>
                <a:gridCol w="696594">
                  <a:extLst>
                    <a:ext uri="{9D8B030D-6E8A-4147-A177-3AD203B41FA5}">
                      <a16:colId xmlns:a16="http://schemas.microsoft.com/office/drawing/2014/main" val="20005"/>
                    </a:ext>
                  </a:extLst>
                </a:gridCol>
                <a:gridCol w="672770">
                  <a:extLst>
                    <a:ext uri="{9D8B030D-6E8A-4147-A177-3AD203B41FA5}">
                      <a16:colId xmlns:a16="http://schemas.microsoft.com/office/drawing/2014/main" val="20006"/>
                    </a:ext>
                  </a:extLst>
                </a:gridCol>
                <a:gridCol w="672770">
                  <a:extLst>
                    <a:ext uri="{9D8B030D-6E8A-4147-A177-3AD203B41FA5}">
                      <a16:colId xmlns:a16="http://schemas.microsoft.com/office/drawing/2014/main" val="20007"/>
                    </a:ext>
                  </a:extLst>
                </a:gridCol>
                <a:gridCol w="672770">
                  <a:extLst>
                    <a:ext uri="{9D8B030D-6E8A-4147-A177-3AD203B41FA5}">
                      <a16:colId xmlns:a16="http://schemas.microsoft.com/office/drawing/2014/main" val="20008"/>
                    </a:ext>
                  </a:extLst>
                </a:gridCol>
                <a:gridCol w="672770">
                  <a:extLst>
                    <a:ext uri="{9D8B030D-6E8A-4147-A177-3AD203B41FA5}">
                      <a16:colId xmlns:a16="http://schemas.microsoft.com/office/drawing/2014/main" val="20009"/>
                    </a:ext>
                  </a:extLst>
                </a:gridCol>
                <a:gridCol w="672770">
                  <a:extLst>
                    <a:ext uri="{9D8B030D-6E8A-4147-A177-3AD203B41FA5}">
                      <a16:colId xmlns:a16="http://schemas.microsoft.com/office/drawing/2014/main" val="20010"/>
                    </a:ext>
                  </a:extLst>
                </a:gridCol>
                <a:gridCol w="672770">
                  <a:extLst>
                    <a:ext uri="{9D8B030D-6E8A-4147-A177-3AD203B41FA5}">
                      <a16:colId xmlns:a16="http://schemas.microsoft.com/office/drawing/2014/main" val="2394799649"/>
                    </a:ext>
                  </a:extLst>
                </a:gridCol>
              </a:tblGrid>
              <a:tr h="594150">
                <a:tc>
                  <a:txBody>
                    <a:bodyPr/>
                    <a:lstStyle/>
                    <a:p>
                      <a:pPr algn="l">
                        <a:defRPr sz="1400"/>
                      </a:pPr>
                      <a:endParaRPr sz="1100"/>
                    </a:p>
                  </a:txBody>
                  <a:tcPr marL="91425" marR="91425" marT="91425" marB="91425" horzOverflow="overflow"/>
                </a:tc>
                <a:tc>
                  <a:txBody>
                    <a:bodyPr/>
                    <a:lstStyle/>
                    <a:p>
                      <a:pPr algn="l">
                        <a:defRPr sz="1800"/>
                      </a:pPr>
                      <a:r>
                        <a:rPr sz="1100" dirty="0"/>
                        <a:t>Class 
0</a:t>
                      </a:r>
                    </a:p>
                  </a:txBody>
                  <a:tcPr marL="91425" marR="91425" marT="91425" marB="91425" horzOverflow="overflow"/>
                </a:tc>
                <a:tc>
                  <a:txBody>
                    <a:bodyPr/>
                    <a:lstStyle/>
                    <a:p>
                      <a:pPr algn="l">
                        <a:defRPr sz="1400"/>
                      </a:pPr>
                      <a:r>
                        <a:rPr sz="1100"/>
                        <a:t>Class</a:t>
                      </a:r>
                    </a:p>
                    <a:p>
                      <a:pPr algn="l">
                        <a:defRPr sz="1400"/>
                      </a:pPr>
                      <a:r>
                        <a:rPr sz="1100"/>
                        <a:t>1</a:t>
                      </a:r>
                    </a:p>
                  </a:txBody>
                  <a:tcPr marL="91425" marR="91425" marT="91425" marB="91425" horzOverflow="overflow"/>
                </a:tc>
                <a:tc>
                  <a:txBody>
                    <a:bodyPr/>
                    <a:lstStyle/>
                    <a:p>
                      <a:pPr algn="l">
                        <a:defRPr sz="1800"/>
                      </a:pPr>
                      <a:r>
                        <a:rPr sz="1100"/>
                        <a:t>Class
2</a:t>
                      </a:r>
                    </a:p>
                  </a:txBody>
                  <a:tcPr marL="91425" marR="91425" marT="91425" marB="91425" horzOverflow="overflow"/>
                </a:tc>
                <a:tc>
                  <a:txBody>
                    <a:bodyPr/>
                    <a:lstStyle/>
                    <a:p>
                      <a:pPr algn="l">
                        <a:defRPr sz="1400"/>
                      </a:pPr>
                      <a:r>
                        <a:rPr sz="1100"/>
                        <a:t>Class 3</a:t>
                      </a:r>
                    </a:p>
                  </a:txBody>
                  <a:tcPr marL="91425" marR="91425" marT="91425" marB="91425" horzOverflow="overflow"/>
                </a:tc>
                <a:tc>
                  <a:txBody>
                    <a:bodyPr/>
                    <a:lstStyle/>
                    <a:p>
                      <a:pPr algn="l">
                        <a:defRPr sz="1400"/>
                      </a:pPr>
                      <a:r>
                        <a:rPr sz="1100"/>
                        <a:t>Class 4</a:t>
                      </a:r>
                    </a:p>
                  </a:txBody>
                  <a:tcPr marL="91425" marR="91425" marT="91425" marB="91425" horzOverflow="overflow"/>
                </a:tc>
                <a:tc>
                  <a:txBody>
                    <a:bodyPr/>
                    <a:lstStyle/>
                    <a:p>
                      <a:pPr algn="l">
                        <a:defRPr sz="1400"/>
                      </a:pPr>
                      <a:r>
                        <a:rPr sz="1100"/>
                        <a:t>Class 5</a:t>
                      </a:r>
                    </a:p>
                  </a:txBody>
                  <a:tcPr marL="91425" marR="91425" marT="91425" marB="91425" horzOverflow="overflow"/>
                </a:tc>
                <a:tc>
                  <a:txBody>
                    <a:bodyPr/>
                    <a:lstStyle/>
                    <a:p>
                      <a:pPr algn="l">
                        <a:defRPr sz="1400"/>
                      </a:pPr>
                      <a:r>
                        <a:rPr sz="1100"/>
                        <a:t>Class 6</a:t>
                      </a:r>
                    </a:p>
                  </a:txBody>
                  <a:tcPr marL="91425" marR="91425" marT="91425" marB="91425" horzOverflow="overflow"/>
                </a:tc>
                <a:tc>
                  <a:txBody>
                    <a:bodyPr/>
                    <a:lstStyle/>
                    <a:p>
                      <a:pPr algn="l">
                        <a:defRPr sz="1400"/>
                      </a:pPr>
                      <a:r>
                        <a:rPr sz="1100"/>
                        <a:t>Class 7</a:t>
                      </a:r>
                    </a:p>
                  </a:txBody>
                  <a:tcPr marL="91425" marR="91425" marT="91425" marB="91425" horzOverflow="overflow"/>
                </a:tc>
                <a:tc>
                  <a:txBody>
                    <a:bodyPr/>
                    <a:lstStyle/>
                    <a:p>
                      <a:pPr algn="l">
                        <a:defRPr sz="1400"/>
                      </a:pPr>
                      <a:r>
                        <a:rPr sz="1100"/>
                        <a:t>Class 8</a:t>
                      </a:r>
                    </a:p>
                  </a:txBody>
                  <a:tcPr marL="91425" marR="91425" marT="91425" marB="91425" horzOverflow="overflow"/>
                </a:tc>
                <a:tc>
                  <a:txBody>
                    <a:bodyPr/>
                    <a:lstStyle/>
                    <a:p>
                      <a:pPr algn="l">
                        <a:defRPr sz="1400"/>
                      </a:pPr>
                      <a:r>
                        <a:rPr sz="1100" dirty="0"/>
                        <a:t>Class 9</a:t>
                      </a:r>
                    </a:p>
                  </a:txBody>
                  <a:tcPr marL="91425" marR="91425" marT="91425" marB="91425" horzOverflow="overflow"/>
                </a:tc>
                <a:tc>
                  <a:txBody>
                    <a:bodyPr/>
                    <a:lstStyle/>
                    <a:p>
                      <a:pPr algn="l">
                        <a:defRPr sz="1400"/>
                      </a:pPr>
                      <a:r>
                        <a:rPr lang="en-US" sz="1100" dirty="0"/>
                        <a:t>Acc.</a:t>
                      </a:r>
                      <a:endParaRPr sz="1100" dirty="0"/>
                    </a:p>
                  </a:txBody>
                  <a:tcPr marL="91425" marR="91425" marT="91425" marB="91425" horzOverflow="overflow"/>
                </a:tc>
                <a:extLst>
                  <a:ext uri="{0D108BD9-81ED-4DB2-BD59-A6C34878D82A}">
                    <a16:rowId xmlns:a16="http://schemas.microsoft.com/office/drawing/2014/main" val="10000"/>
                  </a:ext>
                </a:extLst>
              </a:tr>
              <a:tr h="606475">
                <a:tc>
                  <a:txBody>
                    <a:bodyPr/>
                    <a:lstStyle/>
                    <a:p>
                      <a:pPr algn="l">
                        <a:defRPr sz="1800"/>
                      </a:pPr>
                      <a:r>
                        <a:rPr sz="1100"/>
                        <a:t>CE Loss</a:t>
                      </a:r>
                    </a:p>
                  </a:txBody>
                  <a:tcPr marL="91425" marR="91425" marT="91425" marB="91425" horzOverflow="overflow"/>
                </a:tc>
                <a:tc>
                  <a:txBody>
                    <a:bodyPr/>
                    <a:lstStyle/>
                    <a:p>
                      <a:pPr algn="l">
                        <a:defRPr sz="1400"/>
                      </a:pPr>
                      <a:r>
                        <a:rPr lang="en-US" sz="1100" dirty="0"/>
                        <a:t>91.8%</a:t>
                      </a:r>
                      <a:endParaRPr sz="1100" dirty="0"/>
                    </a:p>
                  </a:txBody>
                  <a:tcPr marL="91425" marR="91425" marT="91425" marB="91425" horzOverflow="overflow"/>
                </a:tc>
                <a:tc>
                  <a:txBody>
                    <a:bodyPr/>
                    <a:lstStyle/>
                    <a:p>
                      <a:pPr algn="l">
                        <a:defRPr sz="1400"/>
                      </a:pPr>
                      <a:r>
                        <a:rPr lang="en-US" sz="1100" dirty="0"/>
                        <a:t>96.1%</a:t>
                      </a:r>
                      <a:endParaRPr sz="1100" dirty="0"/>
                    </a:p>
                  </a:txBody>
                  <a:tcPr marL="91425" marR="91425" marT="91425" marB="91425" horzOverflow="overflow"/>
                </a:tc>
                <a:tc>
                  <a:txBody>
                    <a:bodyPr/>
                    <a:lstStyle/>
                    <a:p>
                      <a:pPr algn="l">
                        <a:defRPr sz="1400"/>
                      </a:pPr>
                      <a:r>
                        <a:rPr lang="en-US" sz="1100" dirty="0"/>
                        <a:t>63.2%</a:t>
                      </a:r>
                      <a:endParaRPr sz="1100" dirty="0"/>
                    </a:p>
                  </a:txBody>
                  <a:tcPr marL="91425" marR="91425" marT="91425" marB="91425" horzOverflow="overflow"/>
                </a:tc>
                <a:tc>
                  <a:txBody>
                    <a:bodyPr/>
                    <a:lstStyle/>
                    <a:p>
                      <a:pPr algn="l">
                        <a:defRPr sz="1400"/>
                      </a:pPr>
                      <a:r>
                        <a:rPr lang="en-US" sz="1100" dirty="0"/>
                        <a:t>64.2%</a:t>
                      </a:r>
                      <a:endParaRPr sz="1100" dirty="0"/>
                    </a:p>
                  </a:txBody>
                  <a:tcPr marL="91425" marR="91425" marT="91425" marB="91425" horzOverflow="overflow"/>
                </a:tc>
                <a:tc>
                  <a:txBody>
                    <a:bodyPr/>
                    <a:lstStyle/>
                    <a:p>
                      <a:pPr algn="l">
                        <a:defRPr sz="1400"/>
                      </a:pPr>
                      <a:r>
                        <a:rPr lang="en-US" sz="1100" dirty="0"/>
                        <a:t>50.3%</a:t>
                      </a:r>
                      <a:endParaRPr sz="1100" dirty="0"/>
                    </a:p>
                  </a:txBody>
                  <a:tcPr marL="91425" marR="91425" marT="91425" marB="91425" horzOverflow="overflow"/>
                </a:tc>
                <a:tc>
                  <a:txBody>
                    <a:bodyPr/>
                    <a:lstStyle/>
                    <a:p>
                      <a:pPr algn="l">
                        <a:defRPr sz="1400"/>
                      </a:pPr>
                      <a:r>
                        <a:rPr lang="en-US" sz="1100" dirty="0"/>
                        <a:t>5.2%</a:t>
                      </a:r>
                      <a:endParaRPr sz="1100" dirty="0"/>
                    </a:p>
                  </a:txBody>
                  <a:tcPr marL="91425" marR="91425" marT="91425" marB="91425" horzOverflow="overflow"/>
                </a:tc>
                <a:tc>
                  <a:txBody>
                    <a:bodyPr/>
                    <a:lstStyle/>
                    <a:p>
                      <a:pPr algn="l">
                        <a:defRPr sz="1400"/>
                      </a:pPr>
                      <a:r>
                        <a:rPr lang="en-US" sz="1100" dirty="0"/>
                        <a:t>15.1%</a:t>
                      </a:r>
                      <a:endParaRPr sz="1100" dirty="0"/>
                    </a:p>
                  </a:txBody>
                  <a:tcPr marL="91425" marR="91425" marT="91425" marB="91425" horzOverflow="overflow"/>
                </a:tc>
                <a:tc>
                  <a:txBody>
                    <a:bodyPr/>
                    <a:lstStyle/>
                    <a:p>
                      <a:pPr algn="l">
                        <a:defRPr sz="1400"/>
                      </a:pPr>
                      <a:r>
                        <a:rPr lang="en-US" sz="1100" dirty="0"/>
                        <a:t>0.0%</a:t>
                      </a:r>
                      <a:endParaRPr sz="1100" dirty="0"/>
                    </a:p>
                  </a:txBody>
                  <a:tcPr marL="91425" marR="91425" marT="91425" marB="91425" horzOverflow="overflow"/>
                </a:tc>
                <a:tc>
                  <a:txBody>
                    <a:bodyPr/>
                    <a:lstStyle/>
                    <a:p>
                      <a:pPr algn="l">
                        <a:defRPr sz="1400"/>
                      </a:pPr>
                      <a:r>
                        <a:rPr lang="en-US" sz="1100" dirty="0"/>
                        <a:t>0.0%</a:t>
                      </a:r>
                      <a:endParaRPr sz="1100" dirty="0"/>
                    </a:p>
                  </a:txBody>
                  <a:tcPr marL="91425" marR="91425" marT="91425" marB="91425" horzOverflow="overflow"/>
                </a:tc>
                <a:tc>
                  <a:txBody>
                    <a:bodyPr/>
                    <a:lstStyle/>
                    <a:p>
                      <a:pPr algn="l">
                        <a:defRPr sz="1400"/>
                      </a:pPr>
                      <a:r>
                        <a:rPr lang="en-US" sz="1100" dirty="0"/>
                        <a:t>0.0%</a:t>
                      </a:r>
                      <a:endParaRPr sz="1100" dirty="0"/>
                    </a:p>
                  </a:txBody>
                  <a:tcPr marL="91425" marR="91425" marT="91425" marB="91425" horzOverflow="overflow"/>
                </a:tc>
                <a:tc>
                  <a:txBody>
                    <a:bodyPr/>
                    <a:lstStyle/>
                    <a:p>
                      <a:pPr algn="l">
                        <a:defRPr sz="1400"/>
                      </a:pPr>
                      <a:r>
                        <a:rPr lang="en-US" sz="1100" dirty="0"/>
                        <a:t>38.59%</a:t>
                      </a:r>
                      <a:endParaRPr sz="1100" dirty="0"/>
                    </a:p>
                  </a:txBody>
                  <a:tcPr marL="91425" marR="91425" marT="91425" marB="91425" horzOverflow="overflow"/>
                </a:tc>
                <a:extLst>
                  <a:ext uri="{0D108BD9-81ED-4DB2-BD59-A6C34878D82A}">
                    <a16:rowId xmlns:a16="http://schemas.microsoft.com/office/drawing/2014/main" val="10001"/>
                  </a:ext>
                </a:extLst>
              </a:tr>
            </a:tbl>
          </a:graphicData>
        </a:graphic>
      </p:graphicFrame>
      <p:sp>
        <p:nvSpPr>
          <p:cNvPr id="3" name="TextBox 2">
            <a:extLst>
              <a:ext uri="{FF2B5EF4-FFF2-40B4-BE49-F238E27FC236}">
                <a16:creationId xmlns:a16="http://schemas.microsoft.com/office/drawing/2014/main" id="{749AE28F-933E-9893-800A-6B774DB9C402}"/>
              </a:ext>
            </a:extLst>
          </p:cNvPr>
          <p:cNvSpPr txBox="1"/>
          <p:nvPr/>
        </p:nvSpPr>
        <p:spPr>
          <a:xfrm>
            <a:off x="881743" y="4057651"/>
            <a:ext cx="7780564"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Overall Accuracy: 38.59%</a:t>
            </a:r>
            <a:endParaRPr kumimoji="0" lang="en-US" sz="1400" b="0" i="0" u="none" strike="noStrike" cap="none" spc="0" normalizeH="0" baseline="0" dirty="0">
              <a:ln>
                <a:noFill/>
              </a:ln>
              <a:solidFill>
                <a:srgbClr val="000000"/>
              </a:solidFill>
              <a:effectLst/>
              <a:uFillTx/>
              <a:latin typeface="+mn-lt"/>
              <a:ea typeface="+mn-ea"/>
              <a:cs typeface="+mn-cs"/>
              <a:sym typeface="Arial"/>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Google Shape;83;p18"/>
          <p:cNvSpPr txBox="1">
            <a:spLocks noGrp="1"/>
          </p:cNvSpPr>
          <p:nvPr>
            <p:ph type="body" idx="1"/>
          </p:nvPr>
        </p:nvSpPr>
        <p:spPr>
          <a:xfrm>
            <a:off x="311699" y="191136"/>
            <a:ext cx="8520602" cy="3416400"/>
          </a:xfrm>
          <a:prstGeom prst="rect">
            <a:avLst/>
          </a:prstGeom>
        </p:spPr>
        <p:txBody>
          <a:bodyPr/>
          <a:lstStyle/>
          <a:p>
            <a:pPr marL="0" indent="0">
              <a:buSzTx/>
              <a:buNone/>
            </a:pPr>
            <a:r>
              <a:rPr dirty="0"/>
              <a:t>What’s your result of training with CB-Focal loss on imbalanced CIFAR-10?</a:t>
            </a:r>
          </a:p>
          <a:p>
            <a:pPr marL="0" indent="0">
              <a:spcBef>
                <a:spcPts val="1600"/>
              </a:spcBef>
              <a:buSzTx/>
              <a:buNone/>
            </a:pPr>
            <a:r>
              <a:rPr lang="en-US" dirty="0"/>
              <a:t>Additionally t</a:t>
            </a:r>
            <a:r>
              <a:rPr dirty="0"/>
              <a:t>une the hyper-parameter beta and fill in your per-class accuracy in the table</a:t>
            </a:r>
            <a:r>
              <a:rPr lang="en-US" dirty="0"/>
              <a:t>; add more rows as needed</a:t>
            </a:r>
            <a:endParaRPr dirty="0"/>
          </a:p>
        </p:txBody>
      </p:sp>
      <p:graphicFrame>
        <p:nvGraphicFramePr>
          <p:cNvPr id="128" name="Google Shape;84;p18"/>
          <p:cNvGraphicFramePr/>
          <p:nvPr>
            <p:extLst>
              <p:ext uri="{D42A27DB-BD31-4B8C-83A1-F6EECF244321}">
                <p14:modId xmlns:p14="http://schemas.microsoft.com/office/powerpoint/2010/main" val="989856432"/>
              </p:ext>
            </p:extLst>
          </p:nvPr>
        </p:nvGraphicFramePr>
        <p:xfrm>
          <a:off x="91414" y="1652707"/>
          <a:ext cx="8740886" cy="3091352"/>
        </p:xfrm>
        <a:graphic>
          <a:graphicData uri="http://schemas.openxmlformats.org/drawingml/2006/table">
            <a:tbl>
              <a:tblPr>
                <a:tableStyleId>{4C3C2611-4C71-4FC5-86AE-919BDF0F9419}</a:tableStyleId>
              </a:tblPr>
              <a:tblGrid>
                <a:gridCol w="969943">
                  <a:extLst>
                    <a:ext uri="{9D8B030D-6E8A-4147-A177-3AD203B41FA5}">
                      <a16:colId xmlns:a16="http://schemas.microsoft.com/office/drawing/2014/main" val="20000"/>
                    </a:ext>
                  </a:extLst>
                </a:gridCol>
                <a:gridCol w="644979">
                  <a:extLst>
                    <a:ext uri="{9D8B030D-6E8A-4147-A177-3AD203B41FA5}">
                      <a16:colId xmlns:a16="http://schemas.microsoft.com/office/drawing/2014/main" val="20001"/>
                    </a:ext>
                  </a:extLst>
                </a:gridCol>
                <a:gridCol w="628650">
                  <a:extLst>
                    <a:ext uri="{9D8B030D-6E8A-4147-A177-3AD203B41FA5}">
                      <a16:colId xmlns:a16="http://schemas.microsoft.com/office/drawing/2014/main" val="20002"/>
                    </a:ext>
                  </a:extLst>
                </a:gridCol>
                <a:gridCol w="693964">
                  <a:extLst>
                    <a:ext uri="{9D8B030D-6E8A-4147-A177-3AD203B41FA5}">
                      <a16:colId xmlns:a16="http://schemas.microsoft.com/office/drawing/2014/main" val="20003"/>
                    </a:ext>
                  </a:extLst>
                </a:gridCol>
                <a:gridCol w="612321">
                  <a:extLst>
                    <a:ext uri="{9D8B030D-6E8A-4147-A177-3AD203B41FA5}">
                      <a16:colId xmlns:a16="http://schemas.microsoft.com/office/drawing/2014/main" val="20004"/>
                    </a:ext>
                  </a:extLst>
                </a:gridCol>
                <a:gridCol w="820587">
                  <a:extLst>
                    <a:ext uri="{9D8B030D-6E8A-4147-A177-3AD203B41FA5}">
                      <a16:colId xmlns:a16="http://schemas.microsoft.com/office/drawing/2014/main" val="20005"/>
                    </a:ext>
                  </a:extLst>
                </a:gridCol>
                <a:gridCol w="728407">
                  <a:extLst>
                    <a:ext uri="{9D8B030D-6E8A-4147-A177-3AD203B41FA5}">
                      <a16:colId xmlns:a16="http://schemas.microsoft.com/office/drawing/2014/main" val="20006"/>
                    </a:ext>
                  </a:extLst>
                </a:gridCol>
                <a:gridCol w="728407">
                  <a:extLst>
                    <a:ext uri="{9D8B030D-6E8A-4147-A177-3AD203B41FA5}">
                      <a16:colId xmlns:a16="http://schemas.microsoft.com/office/drawing/2014/main" val="20007"/>
                    </a:ext>
                  </a:extLst>
                </a:gridCol>
                <a:gridCol w="728407">
                  <a:extLst>
                    <a:ext uri="{9D8B030D-6E8A-4147-A177-3AD203B41FA5}">
                      <a16:colId xmlns:a16="http://schemas.microsoft.com/office/drawing/2014/main" val="20008"/>
                    </a:ext>
                  </a:extLst>
                </a:gridCol>
                <a:gridCol w="728407">
                  <a:extLst>
                    <a:ext uri="{9D8B030D-6E8A-4147-A177-3AD203B41FA5}">
                      <a16:colId xmlns:a16="http://schemas.microsoft.com/office/drawing/2014/main" val="20009"/>
                    </a:ext>
                  </a:extLst>
                </a:gridCol>
                <a:gridCol w="728407">
                  <a:extLst>
                    <a:ext uri="{9D8B030D-6E8A-4147-A177-3AD203B41FA5}">
                      <a16:colId xmlns:a16="http://schemas.microsoft.com/office/drawing/2014/main" val="20010"/>
                    </a:ext>
                  </a:extLst>
                </a:gridCol>
                <a:gridCol w="728407">
                  <a:extLst>
                    <a:ext uri="{9D8B030D-6E8A-4147-A177-3AD203B41FA5}">
                      <a16:colId xmlns:a16="http://schemas.microsoft.com/office/drawing/2014/main" val="3452757198"/>
                    </a:ext>
                  </a:extLst>
                </a:gridCol>
              </a:tblGrid>
              <a:tr h="514607">
                <a:tc>
                  <a:txBody>
                    <a:bodyPr/>
                    <a:lstStyle/>
                    <a:p>
                      <a:pPr algn="l">
                        <a:defRPr sz="1400"/>
                      </a:pPr>
                      <a:endParaRPr sz="1000" dirty="0"/>
                    </a:p>
                  </a:txBody>
                  <a:tcPr marL="91425" marR="91425" marT="91425" marB="91425" horzOverflow="overflow"/>
                </a:tc>
                <a:tc>
                  <a:txBody>
                    <a:bodyPr/>
                    <a:lstStyle/>
                    <a:p>
                      <a:pPr algn="l">
                        <a:defRPr sz="1800"/>
                      </a:pPr>
                      <a:r>
                        <a:rPr sz="1000" dirty="0"/>
                        <a:t>Clas</a:t>
                      </a:r>
                      <a:r>
                        <a:rPr lang="en-US" sz="1000" dirty="0"/>
                        <a:t>s </a:t>
                      </a:r>
                      <a:r>
                        <a:rPr sz="1000" dirty="0"/>
                        <a:t>0</a:t>
                      </a:r>
                    </a:p>
                  </a:txBody>
                  <a:tcPr marL="91425" marR="91425" marT="91425" marB="91425" horzOverflow="overflow"/>
                </a:tc>
                <a:tc>
                  <a:txBody>
                    <a:bodyPr/>
                    <a:lstStyle/>
                    <a:p>
                      <a:pPr algn="l">
                        <a:defRPr sz="1400"/>
                      </a:pPr>
                      <a:r>
                        <a:rPr sz="1000" dirty="0"/>
                        <a:t>Class</a:t>
                      </a:r>
                      <a:r>
                        <a:rPr lang="en-US" sz="1000" dirty="0"/>
                        <a:t> </a:t>
                      </a:r>
                      <a:r>
                        <a:rPr sz="1000" dirty="0"/>
                        <a:t>1</a:t>
                      </a:r>
                    </a:p>
                  </a:txBody>
                  <a:tcPr marL="91425" marR="91425" marT="91425" marB="91425" horzOverflow="overflow"/>
                </a:tc>
                <a:tc>
                  <a:txBody>
                    <a:bodyPr/>
                    <a:lstStyle/>
                    <a:p>
                      <a:pPr algn="l">
                        <a:defRPr sz="1800"/>
                      </a:pPr>
                      <a:r>
                        <a:rPr sz="1000" dirty="0"/>
                        <a:t>Clas</a:t>
                      </a:r>
                      <a:r>
                        <a:rPr lang="en-US" sz="1000" dirty="0"/>
                        <a:t>s </a:t>
                      </a:r>
                      <a:r>
                        <a:rPr sz="1000" dirty="0"/>
                        <a:t>2</a:t>
                      </a:r>
                    </a:p>
                  </a:txBody>
                  <a:tcPr marL="91425" marR="91425" marT="91425" marB="91425" horzOverflow="overflow"/>
                </a:tc>
                <a:tc>
                  <a:txBody>
                    <a:bodyPr/>
                    <a:lstStyle/>
                    <a:p>
                      <a:pPr algn="l">
                        <a:defRPr sz="1400"/>
                      </a:pPr>
                      <a:r>
                        <a:rPr sz="1000"/>
                        <a:t>Class 3</a:t>
                      </a:r>
                    </a:p>
                  </a:txBody>
                  <a:tcPr marL="91425" marR="91425" marT="91425" marB="91425" horzOverflow="overflow"/>
                </a:tc>
                <a:tc>
                  <a:txBody>
                    <a:bodyPr/>
                    <a:lstStyle/>
                    <a:p>
                      <a:pPr algn="l">
                        <a:defRPr sz="1400"/>
                      </a:pPr>
                      <a:r>
                        <a:rPr sz="1000"/>
                        <a:t>Class 4</a:t>
                      </a:r>
                    </a:p>
                  </a:txBody>
                  <a:tcPr marL="91425" marR="91425" marT="91425" marB="91425" horzOverflow="overflow"/>
                </a:tc>
                <a:tc>
                  <a:txBody>
                    <a:bodyPr/>
                    <a:lstStyle/>
                    <a:p>
                      <a:pPr algn="l">
                        <a:defRPr sz="1400"/>
                      </a:pPr>
                      <a:r>
                        <a:rPr sz="1000"/>
                        <a:t>Class 5</a:t>
                      </a:r>
                    </a:p>
                  </a:txBody>
                  <a:tcPr marL="91425" marR="91425" marT="91425" marB="91425" horzOverflow="overflow"/>
                </a:tc>
                <a:tc>
                  <a:txBody>
                    <a:bodyPr/>
                    <a:lstStyle/>
                    <a:p>
                      <a:pPr algn="l">
                        <a:defRPr sz="1400"/>
                      </a:pPr>
                      <a:r>
                        <a:rPr sz="1000"/>
                        <a:t>Class 6</a:t>
                      </a:r>
                    </a:p>
                  </a:txBody>
                  <a:tcPr marL="91425" marR="91425" marT="91425" marB="91425" horzOverflow="overflow"/>
                </a:tc>
                <a:tc>
                  <a:txBody>
                    <a:bodyPr/>
                    <a:lstStyle/>
                    <a:p>
                      <a:pPr algn="l">
                        <a:defRPr sz="1400"/>
                      </a:pPr>
                      <a:r>
                        <a:rPr sz="1000"/>
                        <a:t>Class 7</a:t>
                      </a:r>
                    </a:p>
                  </a:txBody>
                  <a:tcPr marL="91425" marR="91425" marT="91425" marB="91425" horzOverflow="overflow"/>
                </a:tc>
                <a:tc>
                  <a:txBody>
                    <a:bodyPr/>
                    <a:lstStyle/>
                    <a:p>
                      <a:pPr algn="l">
                        <a:defRPr sz="1400"/>
                      </a:pPr>
                      <a:r>
                        <a:rPr sz="1000"/>
                        <a:t>Class 8</a:t>
                      </a:r>
                    </a:p>
                  </a:txBody>
                  <a:tcPr marL="91425" marR="91425" marT="91425" marB="91425" horzOverflow="overflow"/>
                </a:tc>
                <a:tc>
                  <a:txBody>
                    <a:bodyPr/>
                    <a:lstStyle/>
                    <a:p>
                      <a:pPr algn="l">
                        <a:defRPr sz="1400"/>
                      </a:pPr>
                      <a:r>
                        <a:rPr sz="1000" dirty="0"/>
                        <a:t>Class 9</a:t>
                      </a:r>
                    </a:p>
                  </a:txBody>
                  <a:tcPr marL="91425" marR="91425" marT="91425" marB="91425" horzOverflow="overflow"/>
                </a:tc>
                <a:tc>
                  <a:txBody>
                    <a:bodyPr/>
                    <a:lstStyle/>
                    <a:p>
                      <a:pPr algn="l">
                        <a:defRPr sz="1400"/>
                      </a:pPr>
                      <a:r>
                        <a:rPr lang="en-US" sz="1000" dirty="0"/>
                        <a:t>Acc.</a:t>
                      </a:r>
                      <a:endParaRPr sz="1000" dirty="0"/>
                    </a:p>
                  </a:txBody>
                  <a:tcPr marL="91425" marR="91425" marT="91425" marB="91425" horzOverflow="overflow"/>
                </a:tc>
                <a:extLst>
                  <a:ext uri="{0D108BD9-81ED-4DB2-BD59-A6C34878D82A}">
                    <a16:rowId xmlns:a16="http://schemas.microsoft.com/office/drawing/2014/main" val="10000"/>
                  </a:ext>
                </a:extLst>
              </a:tr>
              <a:tr h="343062">
                <a:tc>
                  <a:txBody>
                    <a:bodyPr/>
                    <a:lstStyle/>
                    <a:p>
                      <a:pPr algn="l">
                        <a:defRPr sz="1800"/>
                      </a:pPr>
                      <a:r>
                        <a:rPr sz="1000" dirty="0"/>
                        <a:t>beta=</a:t>
                      </a:r>
                      <a:r>
                        <a:rPr lang="en-US" sz="1000" dirty="0"/>
                        <a:t>0.9</a:t>
                      </a:r>
                      <a:endParaRPr sz="1000" dirty="0"/>
                    </a:p>
                  </a:txBody>
                  <a:tcPr marL="91425" marR="91425" marT="91425" marB="91425" horzOverflow="overflow"/>
                </a:tc>
                <a:tc>
                  <a:txBody>
                    <a:bodyPr/>
                    <a:lstStyle/>
                    <a:p>
                      <a:pPr algn="l">
                        <a:defRPr sz="1400"/>
                      </a:pPr>
                      <a:r>
                        <a:rPr lang="en-US" sz="1000" dirty="0"/>
                        <a:t>90.6%</a:t>
                      </a:r>
                      <a:endParaRPr sz="1000" dirty="0"/>
                    </a:p>
                  </a:txBody>
                  <a:tcPr marL="91425" marR="91425" marT="91425" marB="91425" horzOverflow="overflow"/>
                </a:tc>
                <a:tc>
                  <a:txBody>
                    <a:bodyPr/>
                    <a:lstStyle/>
                    <a:p>
                      <a:pPr algn="l">
                        <a:defRPr sz="1400"/>
                      </a:pPr>
                      <a:r>
                        <a:rPr lang="en-US" sz="1000" dirty="0"/>
                        <a:t>85.6%</a:t>
                      </a:r>
                      <a:endParaRPr sz="1000" dirty="0"/>
                    </a:p>
                  </a:txBody>
                  <a:tcPr marL="91425" marR="91425" marT="91425" marB="91425" horzOverflow="overflow"/>
                </a:tc>
                <a:tc>
                  <a:txBody>
                    <a:bodyPr/>
                    <a:lstStyle/>
                    <a:p>
                      <a:pPr algn="l">
                        <a:defRPr sz="1400"/>
                      </a:pPr>
                      <a:r>
                        <a:rPr lang="en-US" sz="1000" dirty="0"/>
                        <a:t>63.0%</a:t>
                      </a:r>
                      <a:endParaRPr sz="1000" dirty="0"/>
                    </a:p>
                  </a:txBody>
                  <a:tcPr marL="91425" marR="91425" marT="91425" marB="91425" horzOverflow="overflow"/>
                </a:tc>
                <a:tc>
                  <a:txBody>
                    <a:bodyPr/>
                    <a:lstStyle/>
                    <a:p>
                      <a:pPr algn="l">
                        <a:defRPr sz="1400"/>
                      </a:pPr>
                      <a:r>
                        <a:rPr lang="en-US" sz="1000" dirty="0"/>
                        <a:t>48.0%</a:t>
                      </a:r>
                      <a:endParaRPr sz="1000" dirty="0"/>
                    </a:p>
                  </a:txBody>
                  <a:tcPr marL="91425" marR="91425" marT="91425" marB="91425" horzOverflow="overflow"/>
                </a:tc>
                <a:tc>
                  <a:txBody>
                    <a:bodyPr/>
                    <a:lstStyle/>
                    <a:p>
                      <a:pPr algn="l">
                        <a:defRPr sz="1400"/>
                      </a:pPr>
                      <a:r>
                        <a:rPr lang="en-US" sz="1000" dirty="0"/>
                        <a:t>27.5%</a:t>
                      </a:r>
                      <a:endParaRPr sz="1000" dirty="0"/>
                    </a:p>
                  </a:txBody>
                  <a:tcPr marL="91425" marR="91425" marT="91425" marB="91425" horzOverflow="overflow"/>
                </a:tc>
                <a:tc>
                  <a:txBody>
                    <a:bodyPr/>
                    <a:lstStyle/>
                    <a:p>
                      <a:pPr algn="l">
                        <a:defRPr sz="1400"/>
                      </a:pPr>
                      <a:r>
                        <a:rPr lang="en-US" sz="1000" dirty="0"/>
                        <a:t>10.4%</a:t>
                      </a:r>
                      <a:endParaRPr sz="1000" dirty="0"/>
                    </a:p>
                  </a:txBody>
                  <a:tcPr marL="91425" marR="91425" marT="91425" marB="91425" horzOverflow="overflow"/>
                </a:tc>
                <a:tc>
                  <a:txBody>
                    <a:bodyPr/>
                    <a:lstStyle/>
                    <a:p>
                      <a:pPr algn="l">
                        <a:defRPr sz="1400"/>
                      </a:pPr>
                      <a:r>
                        <a:rPr lang="en-US" sz="1000" dirty="0"/>
                        <a:t>17.7</a:t>
                      </a:r>
                      <a:endParaRPr sz="1000" dirty="0"/>
                    </a:p>
                  </a:txBody>
                  <a:tcPr marL="91425" marR="91425" marT="91425" marB="91425" horzOverflow="overflow"/>
                </a:tc>
                <a:tc>
                  <a:txBody>
                    <a:bodyPr/>
                    <a:lstStyle/>
                    <a:p>
                      <a:pPr algn="l">
                        <a:defRPr sz="1400"/>
                      </a:pPr>
                      <a:r>
                        <a:rPr lang="en-US" sz="1000" dirty="0"/>
                        <a:t>0.0%</a:t>
                      </a:r>
                      <a:endParaRPr sz="1000" dirty="0"/>
                    </a:p>
                  </a:txBody>
                  <a:tcPr marL="91425" marR="91425" marT="91425" marB="91425" horzOverflow="overflow"/>
                </a:tc>
                <a:tc>
                  <a:txBody>
                    <a:bodyPr/>
                    <a:lstStyle/>
                    <a:p>
                      <a:pPr algn="l">
                        <a:defRPr sz="1400"/>
                      </a:pPr>
                      <a:r>
                        <a:rPr lang="en-US" sz="1000" dirty="0"/>
                        <a:t>0.0%</a:t>
                      </a:r>
                      <a:endParaRPr sz="1000" dirty="0"/>
                    </a:p>
                  </a:txBody>
                  <a:tcPr marL="91425" marR="91425" marT="91425" marB="91425" horzOverflow="overflow"/>
                </a:tc>
                <a:tc>
                  <a:txBody>
                    <a:bodyPr/>
                    <a:lstStyle/>
                    <a:p>
                      <a:pPr algn="l">
                        <a:defRPr sz="1400"/>
                      </a:pPr>
                      <a:r>
                        <a:rPr lang="en-US" sz="1000" dirty="0"/>
                        <a:t>0.0%</a:t>
                      </a:r>
                      <a:endParaRPr sz="1000" dirty="0"/>
                    </a:p>
                  </a:txBody>
                  <a:tcPr marL="91425" marR="91425" marT="91425" marB="91425" horzOverflow="overflow"/>
                </a:tc>
                <a:tc>
                  <a:txBody>
                    <a:bodyPr/>
                    <a:lstStyle/>
                    <a:p>
                      <a:pPr algn="l">
                        <a:defRPr sz="1400"/>
                      </a:pPr>
                      <a:r>
                        <a:rPr lang="en-US" sz="1000" dirty="0"/>
                        <a:t>34.28%</a:t>
                      </a:r>
                      <a:endParaRPr sz="1000" dirty="0"/>
                    </a:p>
                  </a:txBody>
                  <a:tcPr marL="91425" marR="91425" marT="91425" marB="91425" horzOverflow="overflow"/>
                </a:tc>
                <a:extLst>
                  <a:ext uri="{0D108BD9-81ED-4DB2-BD59-A6C34878D82A}">
                    <a16:rowId xmlns:a16="http://schemas.microsoft.com/office/drawing/2014/main" val="10001"/>
                  </a:ext>
                </a:extLst>
              </a:tr>
              <a:tr h="343062">
                <a:tc>
                  <a:txBody>
                    <a:bodyPr/>
                    <a:lstStyle/>
                    <a:p>
                      <a:pPr algn="l">
                        <a:defRPr sz="1800"/>
                      </a:pPr>
                      <a:r>
                        <a:rPr sz="1000" dirty="0"/>
                        <a:t>beta=</a:t>
                      </a:r>
                      <a:r>
                        <a:rPr lang="en-US" sz="1000" dirty="0"/>
                        <a:t>0.95</a:t>
                      </a:r>
                      <a:endParaRPr sz="1000" dirty="0"/>
                    </a:p>
                  </a:txBody>
                  <a:tcPr marL="91425" marR="91425" marT="91425" marB="91425" horzOverflow="overflow"/>
                </a:tc>
                <a:tc>
                  <a:txBody>
                    <a:bodyPr/>
                    <a:lstStyle/>
                    <a:p>
                      <a:pPr algn="l">
                        <a:defRPr sz="1400"/>
                      </a:pPr>
                      <a:r>
                        <a:rPr lang="en-US" sz="1000" dirty="0"/>
                        <a:t>38.88%</a:t>
                      </a:r>
                      <a:endParaRPr sz="1000" dirty="0"/>
                    </a:p>
                  </a:txBody>
                  <a:tcPr marL="91425" marR="91425" marT="91425" marB="91425" horzOverflow="overflow"/>
                </a:tc>
                <a:tc>
                  <a:txBody>
                    <a:bodyPr/>
                    <a:lstStyle/>
                    <a:p>
                      <a:pPr algn="l">
                        <a:defRPr sz="1400"/>
                      </a:pPr>
                      <a:r>
                        <a:rPr lang="en-US" sz="1000" dirty="0"/>
                        <a:t>91.0%</a:t>
                      </a:r>
                      <a:endParaRPr sz="1000" dirty="0"/>
                    </a:p>
                  </a:txBody>
                  <a:tcPr marL="91425" marR="91425" marT="91425" marB="91425" horzOverflow="overflow"/>
                </a:tc>
                <a:tc>
                  <a:txBody>
                    <a:bodyPr/>
                    <a:lstStyle/>
                    <a:p>
                      <a:pPr algn="l">
                        <a:defRPr sz="1400"/>
                      </a:pPr>
                      <a:r>
                        <a:rPr lang="en-US" sz="1000" dirty="0"/>
                        <a:t>89.6%</a:t>
                      </a:r>
                      <a:endParaRPr sz="1000" dirty="0"/>
                    </a:p>
                  </a:txBody>
                  <a:tcPr marL="91425" marR="91425" marT="91425" marB="91425" horzOverflow="overflow"/>
                </a:tc>
                <a:tc>
                  <a:txBody>
                    <a:bodyPr/>
                    <a:lstStyle/>
                    <a:p>
                      <a:pPr algn="l">
                        <a:defRPr sz="1400"/>
                      </a:pPr>
                      <a:r>
                        <a:rPr lang="en-US" sz="1000" dirty="0"/>
                        <a:t>62.2%</a:t>
                      </a:r>
                      <a:endParaRPr sz="1000" dirty="0"/>
                    </a:p>
                  </a:txBody>
                  <a:tcPr marL="91425" marR="91425" marT="91425" marB="91425" horzOverflow="overflow"/>
                </a:tc>
                <a:tc>
                  <a:txBody>
                    <a:bodyPr/>
                    <a:lstStyle/>
                    <a:p>
                      <a:pPr algn="l">
                        <a:defRPr sz="1400"/>
                      </a:pPr>
                      <a:r>
                        <a:rPr lang="en-US" sz="1000" dirty="0"/>
                        <a:t>56.4%</a:t>
                      </a:r>
                      <a:endParaRPr sz="1000" dirty="0"/>
                    </a:p>
                  </a:txBody>
                  <a:tcPr marL="91425" marR="91425" marT="91425" marB="91425" horzOverflow="overflow"/>
                </a:tc>
                <a:tc>
                  <a:txBody>
                    <a:bodyPr/>
                    <a:lstStyle/>
                    <a:p>
                      <a:pPr algn="l">
                        <a:defRPr sz="1400"/>
                      </a:pPr>
                      <a:r>
                        <a:rPr lang="en-US" sz="1000" dirty="0"/>
                        <a:t>39.4%</a:t>
                      </a:r>
                      <a:endParaRPr sz="1000" dirty="0"/>
                    </a:p>
                  </a:txBody>
                  <a:tcPr marL="91425" marR="91425" marT="91425" marB="91425" horzOverflow="overflow"/>
                </a:tc>
                <a:tc>
                  <a:txBody>
                    <a:bodyPr/>
                    <a:lstStyle/>
                    <a:p>
                      <a:pPr algn="l">
                        <a:defRPr sz="1400"/>
                      </a:pPr>
                      <a:r>
                        <a:rPr lang="en-US" sz="1000" dirty="0"/>
                        <a:t>16.7%</a:t>
                      </a:r>
                      <a:endParaRPr sz="1000" dirty="0"/>
                    </a:p>
                  </a:txBody>
                  <a:tcPr marL="91425" marR="91425" marT="91425" marB="91425" horzOverflow="overflow"/>
                </a:tc>
                <a:tc>
                  <a:txBody>
                    <a:bodyPr/>
                    <a:lstStyle/>
                    <a:p>
                      <a:pPr algn="l">
                        <a:defRPr sz="1400"/>
                      </a:pPr>
                      <a:r>
                        <a:rPr lang="en-US" sz="1000" dirty="0"/>
                        <a:t>19.7%</a:t>
                      </a:r>
                      <a:endParaRPr sz="1000" dirty="0"/>
                    </a:p>
                  </a:txBody>
                  <a:tcPr marL="91425" marR="91425" marT="91425" marB="91425" horzOverflow="overflow"/>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400"/>
                      </a:pPr>
                      <a:r>
                        <a:rPr lang="en-US" sz="1000" dirty="0"/>
                        <a:t>13.8%</a:t>
                      </a:r>
                    </a:p>
                  </a:txBody>
                  <a:tcPr marL="91425" marR="91425" marT="91425" marB="91425" horzOverflow="overflow"/>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400"/>
                      </a:pPr>
                      <a:r>
                        <a:rPr lang="en-US" sz="1000" dirty="0"/>
                        <a:t>0.0%</a:t>
                      </a:r>
                    </a:p>
                  </a:txBody>
                  <a:tcPr marL="91425" marR="91425" marT="91425" marB="91425" horzOverflow="overflow"/>
                </a:tc>
                <a:tc>
                  <a:txBody>
                    <a:bodyPr/>
                    <a:lstStyle/>
                    <a:p>
                      <a:pPr algn="l">
                        <a:defRPr sz="1400"/>
                      </a:pPr>
                      <a:r>
                        <a:rPr lang="en-US" sz="1000" dirty="0"/>
                        <a:t>38.73%</a:t>
                      </a:r>
                      <a:endParaRPr sz="1000" dirty="0"/>
                    </a:p>
                  </a:txBody>
                  <a:tcPr marL="91425" marR="91425" marT="91425" marB="91425" horzOverflow="overflow"/>
                </a:tc>
                <a:extLst>
                  <a:ext uri="{0D108BD9-81ED-4DB2-BD59-A6C34878D82A}">
                    <a16:rowId xmlns:a16="http://schemas.microsoft.com/office/drawing/2014/main" val="10002"/>
                  </a:ext>
                </a:extLst>
              </a:tr>
              <a:tr h="343062">
                <a:tc>
                  <a:txBody>
                    <a:bodyPr/>
                    <a:lstStyle/>
                    <a:p>
                      <a:pPr algn="l">
                        <a:defRPr sz="1800"/>
                      </a:pPr>
                      <a:r>
                        <a:rPr lang="en-US" sz="1000" dirty="0"/>
                        <a:t>beta=0.99</a:t>
                      </a:r>
                      <a:endParaRPr sz="1000" dirty="0"/>
                    </a:p>
                  </a:txBody>
                  <a:tcPr marL="91425" marR="91425" marT="91425" marB="91425" horzOverflow="overflow"/>
                </a:tc>
                <a:tc>
                  <a:txBody>
                    <a:bodyPr/>
                    <a:lstStyle/>
                    <a:p>
                      <a:pPr algn="l">
                        <a:defRPr sz="1400"/>
                      </a:pPr>
                      <a:r>
                        <a:rPr lang="en-US" sz="1000" dirty="0"/>
                        <a:t>86.9%</a:t>
                      </a:r>
                      <a:endParaRPr sz="1000" dirty="0"/>
                    </a:p>
                  </a:txBody>
                  <a:tcPr marL="91425" marR="91425" marT="91425" marB="91425" horzOverflow="overflow"/>
                </a:tc>
                <a:tc>
                  <a:txBody>
                    <a:bodyPr/>
                    <a:lstStyle/>
                    <a:p>
                      <a:pPr algn="l">
                        <a:defRPr sz="1400"/>
                      </a:pPr>
                      <a:r>
                        <a:rPr lang="en-US" sz="1000" dirty="0"/>
                        <a:t>90.0%</a:t>
                      </a:r>
                      <a:endParaRPr sz="1000" dirty="0"/>
                    </a:p>
                  </a:txBody>
                  <a:tcPr marL="91425" marR="91425" marT="91425" marB="91425" horzOverflow="overflow"/>
                </a:tc>
                <a:tc>
                  <a:txBody>
                    <a:bodyPr/>
                    <a:lstStyle/>
                    <a:p>
                      <a:pPr algn="l">
                        <a:defRPr sz="1400"/>
                      </a:pPr>
                      <a:r>
                        <a:rPr lang="en-US" sz="1000" dirty="0"/>
                        <a:t>63.4%</a:t>
                      </a:r>
                      <a:endParaRPr sz="1000" dirty="0"/>
                    </a:p>
                  </a:txBody>
                  <a:tcPr marL="91425" marR="91425" marT="91425" marB="91425" horzOverflow="overflow"/>
                </a:tc>
                <a:tc>
                  <a:txBody>
                    <a:bodyPr/>
                    <a:lstStyle/>
                    <a:p>
                      <a:pPr algn="l">
                        <a:defRPr sz="1400"/>
                      </a:pPr>
                      <a:r>
                        <a:rPr lang="en-US" sz="1000" dirty="0"/>
                        <a:t>52.0%</a:t>
                      </a:r>
                      <a:endParaRPr sz="1000" dirty="0"/>
                    </a:p>
                  </a:txBody>
                  <a:tcPr marL="91425" marR="91425" marT="91425" marB="91425" horzOverflow="overflow"/>
                </a:tc>
                <a:tc>
                  <a:txBody>
                    <a:bodyPr/>
                    <a:lstStyle/>
                    <a:p>
                      <a:pPr algn="l">
                        <a:defRPr sz="1400"/>
                      </a:pPr>
                      <a:r>
                        <a:rPr lang="en-US" sz="1000" dirty="0"/>
                        <a:t>36.6%</a:t>
                      </a:r>
                      <a:endParaRPr sz="1000" dirty="0"/>
                    </a:p>
                  </a:txBody>
                  <a:tcPr marL="91425" marR="91425" marT="91425" marB="91425" horzOverflow="overflow"/>
                </a:tc>
                <a:tc>
                  <a:txBody>
                    <a:bodyPr/>
                    <a:lstStyle/>
                    <a:p>
                      <a:pPr algn="l">
                        <a:defRPr sz="1400"/>
                      </a:pPr>
                      <a:r>
                        <a:rPr lang="en-US" sz="1000" dirty="0"/>
                        <a:t>19.5%</a:t>
                      </a:r>
                      <a:endParaRPr sz="1000" dirty="0"/>
                    </a:p>
                  </a:txBody>
                  <a:tcPr marL="91425" marR="91425" marT="91425" marB="91425" horzOverflow="overflow"/>
                </a:tc>
                <a:tc>
                  <a:txBody>
                    <a:bodyPr/>
                    <a:lstStyle/>
                    <a:p>
                      <a:pPr algn="l">
                        <a:defRPr sz="1400"/>
                      </a:pPr>
                      <a:r>
                        <a:rPr lang="en-US" sz="1000" dirty="0"/>
                        <a:t>21.8%</a:t>
                      </a:r>
                      <a:endParaRPr sz="1000" dirty="0"/>
                    </a:p>
                  </a:txBody>
                  <a:tcPr marL="91425" marR="91425" marT="91425" marB="91425" horzOverflow="overflow"/>
                </a:tc>
                <a:tc>
                  <a:txBody>
                    <a:bodyPr/>
                    <a:lstStyle/>
                    <a:p>
                      <a:pPr algn="l">
                        <a:defRPr sz="1400"/>
                      </a:pPr>
                      <a:r>
                        <a:rPr lang="en-US" sz="1000" dirty="0"/>
                        <a:t>33.4%</a:t>
                      </a:r>
                      <a:endParaRPr sz="1000" dirty="0"/>
                    </a:p>
                  </a:txBody>
                  <a:tcPr marL="91425" marR="91425" marT="91425" marB="91425" horzOverflow="overflow"/>
                </a:tc>
                <a:tc>
                  <a:txBody>
                    <a:bodyPr/>
                    <a:lstStyle/>
                    <a:p>
                      <a:pPr algn="l">
                        <a:defRPr sz="1400"/>
                      </a:pPr>
                      <a:r>
                        <a:rPr lang="en-US" sz="1000" dirty="0"/>
                        <a:t>4.0%</a:t>
                      </a:r>
                      <a:endParaRPr sz="1000" dirty="0"/>
                    </a:p>
                  </a:txBody>
                  <a:tcPr marL="91425" marR="91425" marT="91425" marB="91425" horzOverflow="overflow"/>
                </a:tc>
                <a:tc>
                  <a:txBody>
                    <a:bodyPr/>
                    <a:lstStyle/>
                    <a:p>
                      <a:pPr algn="l">
                        <a:defRPr sz="1400"/>
                      </a:pPr>
                      <a:r>
                        <a:rPr lang="en-US" sz="1000" dirty="0"/>
                        <a:t>1.0%</a:t>
                      </a:r>
                      <a:endParaRPr sz="1000" dirty="0"/>
                    </a:p>
                  </a:txBody>
                  <a:tcPr marL="91425" marR="91425" marT="91425" marB="91425" horzOverflow="overflow"/>
                </a:tc>
                <a:tc>
                  <a:txBody>
                    <a:bodyPr/>
                    <a:lstStyle/>
                    <a:p>
                      <a:pPr algn="l">
                        <a:defRPr sz="1400"/>
                      </a:pPr>
                      <a:r>
                        <a:rPr lang="en-US" sz="1000" dirty="0"/>
                        <a:t>40.86%</a:t>
                      </a:r>
                      <a:endParaRPr sz="1000" dirty="0"/>
                    </a:p>
                  </a:txBody>
                  <a:tcPr marL="91425" marR="91425" marT="91425" marB="91425" horzOverflow="overflow"/>
                </a:tc>
                <a:extLst>
                  <a:ext uri="{0D108BD9-81ED-4DB2-BD59-A6C34878D82A}">
                    <a16:rowId xmlns:a16="http://schemas.microsoft.com/office/drawing/2014/main" val="3074702546"/>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800"/>
                      </a:pPr>
                      <a:r>
                        <a:rPr lang="en-US" sz="1000" b="1" dirty="0"/>
                        <a:t>beta=0.997*</a:t>
                      </a:r>
                    </a:p>
                    <a:p>
                      <a:pPr algn="l">
                        <a:defRPr sz="1800"/>
                      </a:pPr>
                      <a:endParaRPr sz="1000" b="1" dirty="0"/>
                    </a:p>
                  </a:txBody>
                  <a:tcPr marL="91425" marR="91425" marT="91425" marB="91425" horzOverflow="overflow"/>
                </a:tc>
                <a:tc>
                  <a:txBody>
                    <a:bodyPr/>
                    <a:lstStyle/>
                    <a:p>
                      <a:pPr algn="l">
                        <a:defRPr sz="1400"/>
                      </a:pPr>
                      <a:r>
                        <a:rPr lang="en-US" sz="1000" b="1" dirty="0"/>
                        <a:t>74.6%</a:t>
                      </a:r>
                      <a:endParaRPr sz="1000" b="1" dirty="0"/>
                    </a:p>
                  </a:txBody>
                  <a:tcPr marL="91425" marR="91425" marT="91425" marB="91425" horzOverflow="overflow"/>
                </a:tc>
                <a:tc>
                  <a:txBody>
                    <a:bodyPr/>
                    <a:lstStyle/>
                    <a:p>
                      <a:pPr algn="l">
                        <a:defRPr sz="1400"/>
                      </a:pPr>
                      <a:r>
                        <a:rPr lang="en-US" sz="1000" b="1" dirty="0"/>
                        <a:t>79.8%</a:t>
                      </a:r>
                      <a:endParaRPr sz="1000" b="1" dirty="0"/>
                    </a:p>
                  </a:txBody>
                  <a:tcPr marL="91425" marR="91425" marT="91425" marB="91425" horzOverflow="overflow"/>
                </a:tc>
                <a:tc>
                  <a:txBody>
                    <a:bodyPr/>
                    <a:lstStyle/>
                    <a:p>
                      <a:pPr algn="l">
                        <a:defRPr sz="1400"/>
                      </a:pPr>
                      <a:r>
                        <a:rPr lang="en-US" sz="1000" b="1" dirty="0"/>
                        <a:t>54.1%</a:t>
                      </a:r>
                      <a:endParaRPr sz="1000" b="1" dirty="0"/>
                    </a:p>
                  </a:txBody>
                  <a:tcPr marL="91425" marR="91425" marT="91425" marB="91425" horzOverflow="overflow"/>
                </a:tc>
                <a:tc>
                  <a:txBody>
                    <a:bodyPr/>
                    <a:lstStyle/>
                    <a:p>
                      <a:pPr algn="l">
                        <a:defRPr sz="1400"/>
                      </a:pPr>
                      <a:r>
                        <a:rPr lang="en-US" sz="1000" b="1" dirty="0"/>
                        <a:t>22.5%</a:t>
                      </a:r>
                      <a:endParaRPr sz="1000" b="1" dirty="0"/>
                    </a:p>
                  </a:txBody>
                  <a:tcPr marL="91425" marR="91425" marT="91425" marB="91425" horzOverflow="overflow"/>
                </a:tc>
                <a:tc>
                  <a:txBody>
                    <a:bodyPr/>
                    <a:lstStyle/>
                    <a:p>
                      <a:pPr algn="l">
                        <a:defRPr sz="1400"/>
                      </a:pPr>
                      <a:r>
                        <a:rPr lang="en-US" sz="1000" b="1" dirty="0"/>
                        <a:t>17.4%</a:t>
                      </a:r>
                      <a:endParaRPr sz="1000" b="1" dirty="0"/>
                    </a:p>
                  </a:txBody>
                  <a:tcPr marL="91425" marR="91425" marT="91425" marB="91425" horzOverflow="overflow"/>
                </a:tc>
                <a:tc>
                  <a:txBody>
                    <a:bodyPr/>
                    <a:lstStyle/>
                    <a:p>
                      <a:pPr algn="l">
                        <a:defRPr sz="1400"/>
                      </a:pPr>
                      <a:r>
                        <a:rPr lang="en-US" sz="1000" b="1" dirty="0"/>
                        <a:t>42.0%</a:t>
                      </a:r>
                      <a:endParaRPr sz="1000" b="1" dirty="0"/>
                    </a:p>
                  </a:txBody>
                  <a:tcPr marL="91425" marR="91425" marT="91425" marB="91425" horzOverflow="overflow"/>
                </a:tc>
                <a:tc>
                  <a:txBody>
                    <a:bodyPr/>
                    <a:lstStyle/>
                    <a:p>
                      <a:pPr algn="l">
                        <a:defRPr sz="1400"/>
                      </a:pPr>
                      <a:r>
                        <a:rPr lang="en-US" sz="1000" b="1" dirty="0"/>
                        <a:t>47.0%</a:t>
                      </a:r>
                      <a:endParaRPr sz="1000" b="1" dirty="0"/>
                    </a:p>
                  </a:txBody>
                  <a:tcPr marL="91425" marR="91425" marT="91425" marB="91425" horzOverflow="overflow"/>
                </a:tc>
                <a:tc>
                  <a:txBody>
                    <a:bodyPr/>
                    <a:lstStyle/>
                    <a:p>
                      <a:pPr algn="l">
                        <a:defRPr sz="1400"/>
                      </a:pPr>
                      <a:r>
                        <a:rPr lang="en-US" sz="1000" b="1" dirty="0"/>
                        <a:t>42.5%</a:t>
                      </a:r>
                      <a:endParaRPr sz="1000" b="1" dirty="0"/>
                    </a:p>
                  </a:txBody>
                  <a:tcPr marL="91425" marR="91425" marT="91425" marB="91425" horzOverflow="overflow"/>
                </a:tc>
                <a:tc>
                  <a:txBody>
                    <a:bodyPr/>
                    <a:lstStyle/>
                    <a:p>
                      <a:pPr algn="l">
                        <a:defRPr sz="1400"/>
                      </a:pPr>
                      <a:r>
                        <a:rPr lang="en-US" sz="1000" b="1" dirty="0"/>
                        <a:t>36.6%</a:t>
                      </a:r>
                      <a:endParaRPr sz="1000" b="1" dirty="0"/>
                    </a:p>
                  </a:txBody>
                  <a:tcPr marL="91425" marR="91425" marT="91425" marB="91425" horzOverflow="overflow"/>
                </a:tc>
                <a:tc>
                  <a:txBody>
                    <a:bodyPr/>
                    <a:lstStyle/>
                    <a:p>
                      <a:pPr algn="l">
                        <a:defRPr sz="1400"/>
                      </a:pPr>
                      <a:r>
                        <a:rPr lang="en-US" sz="1000" b="1" dirty="0"/>
                        <a:t>19.5%</a:t>
                      </a:r>
                      <a:endParaRPr sz="1000" b="1" dirty="0"/>
                    </a:p>
                  </a:txBody>
                  <a:tcPr marL="91425" marR="91425" marT="91425" marB="91425" horzOverflow="overflow"/>
                </a:tc>
                <a:tc>
                  <a:txBody>
                    <a:bodyPr/>
                    <a:lstStyle/>
                    <a:p>
                      <a:pPr algn="l">
                        <a:defRPr sz="1400"/>
                      </a:pPr>
                      <a:r>
                        <a:rPr lang="en-US" sz="1000" b="1" dirty="0"/>
                        <a:t>43.60%</a:t>
                      </a:r>
                      <a:endParaRPr sz="1000" b="1" dirty="0"/>
                    </a:p>
                  </a:txBody>
                  <a:tcPr marL="91425" marR="91425" marT="91425" marB="91425" horzOverflow="overflow"/>
                </a:tc>
                <a:extLst>
                  <a:ext uri="{0D108BD9-81ED-4DB2-BD59-A6C34878D82A}">
                    <a16:rowId xmlns:a16="http://schemas.microsoft.com/office/drawing/2014/main" val="1857254693"/>
                  </a:ext>
                </a:extLst>
              </a:tr>
              <a:tr h="373757">
                <a:tc>
                  <a:txBody>
                    <a:bodyPr/>
                    <a:lstStyle/>
                    <a:p>
                      <a:pPr algn="l">
                        <a:defRPr sz="1800"/>
                      </a:pPr>
                      <a:r>
                        <a:rPr lang="en-US" sz="1000" dirty="0"/>
                        <a:t>beta=0.999</a:t>
                      </a:r>
                      <a:endParaRPr sz="1000" dirty="0"/>
                    </a:p>
                  </a:txBody>
                  <a:tcPr marL="91425" marR="91425" marT="91425" marB="91425" horzOverflow="overflow"/>
                </a:tc>
                <a:tc>
                  <a:txBody>
                    <a:bodyPr/>
                    <a:lstStyle/>
                    <a:p>
                      <a:pPr algn="l">
                        <a:defRPr sz="1400"/>
                      </a:pPr>
                      <a:r>
                        <a:rPr lang="en-US" sz="1000" dirty="0"/>
                        <a:t>36.1%</a:t>
                      </a:r>
                      <a:endParaRPr sz="1000" dirty="0"/>
                    </a:p>
                  </a:txBody>
                  <a:tcPr marL="91425" marR="91425" marT="91425" marB="91425" horzOverflow="overflow"/>
                </a:tc>
                <a:tc>
                  <a:txBody>
                    <a:bodyPr/>
                    <a:lstStyle/>
                    <a:p>
                      <a:pPr algn="l">
                        <a:defRPr sz="1400"/>
                      </a:pPr>
                      <a:r>
                        <a:rPr lang="en-US" sz="1000" dirty="0"/>
                        <a:t>10.3%</a:t>
                      </a:r>
                      <a:endParaRPr sz="1000" dirty="0"/>
                    </a:p>
                  </a:txBody>
                  <a:tcPr marL="91425" marR="91425" marT="91425" marB="91425" horzOverflow="overflow"/>
                </a:tc>
                <a:tc>
                  <a:txBody>
                    <a:bodyPr/>
                    <a:lstStyle/>
                    <a:p>
                      <a:pPr algn="l">
                        <a:defRPr sz="1400"/>
                      </a:pPr>
                      <a:r>
                        <a:rPr lang="en-US" sz="1000" dirty="0"/>
                        <a:t>4.2%</a:t>
                      </a:r>
                      <a:endParaRPr sz="1000" dirty="0"/>
                    </a:p>
                  </a:txBody>
                  <a:tcPr marL="91425" marR="91425" marT="91425" marB="91425" horzOverflow="overflow"/>
                </a:tc>
                <a:tc>
                  <a:txBody>
                    <a:bodyPr/>
                    <a:lstStyle/>
                    <a:p>
                      <a:pPr algn="l">
                        <a:defRPr sz="1400"/>
                      </a:pPr>
                      <a:r>
                        <a:rPr lang="en-US" sz="1000" dirty="0"/>
                        <a:t>0.7%</a:t>
                      </a:r>
                      <a:endParaRPr sz="1000" dirty="0"/>
                    </a:p>
                  </a:txBody>
                  <a:tcPr marL="91425" marR="91425" marT="91425" marB="91425" horzOverflow="overflow"/>
                </a:tc>
                <a:tc>
                  <a:txBody>
                    <a:bodyPr/>
                    <a:lstStyle/>
                    <a:p>
                      <a:pPr algn="l">
                        <a:defRPr sz="1400"/>
                      </a:pPr>
                      <a:r>
                        <a:rPr lang="en-US" sz="1000" dirty="0"/>
                        <a:t>25.4%</a:t>
                      </a:r>
                      <a:endParaRPr sz="1000" dirty="0"/>
                    </a:p>
                  </a:txBody>
                  <a:tcPr marL="91425" marR="91425" marT="91425" marB="91425" horzOverflow="overflow"/>
                </a:tc>
                <a:tc>
                  <a:txBody>
                    <a:bodyPr/>
                    <a:lstStyle/>
                    <a:p>
                      <a:pPr algn="l">
                        <a:defRPr sz="1400"/>
                      </a:pPr>
                      <a:r>
                        <a:rPr lang="en-US" sz="1000" dirty="0"/>
                        <a:t>43.0%</a:t>
                      </a:r>
                      <a:endParaRPr sz="1000" dirty="0"/>
                    </a:p>
                  </a:txBody>
                  <a:tcPr marL="91425" marR="91425" marT="91425" marB="91425" horzOverflow="overflow"/>
                </a:tc>
                <a:tc>
                  <a:txBody>
                    <a:bodyPr/>
                    <a:lstStyle/>
                    <a:p>
                      <a:pPr algn="l">
                        <a:defRPr sz="1400"/>
                      </a:pPr>
                      <a:r>
                        <a:rPr lang="en-US" sz="1000" dirty="0"/>
                        <a:t>53.8%</a:t>
                      </a:r>
                      <a:endParaRPr sz="1000" dirty="0"/>
                    </a:p>
                  </a:txBody>
                  <a:tcPr marL="91425" marR="91425" marT="91425" marB="91425" horzOverflow="overflow"/>
                </a:tc>
                <a:tc>
                  <a:txBody>
                    <a:bodyPr/>
                    <a:lstStyle/>
                    <a:p>
                      <a:pPr algn="l">
                        <a:defRPr sz="1400"/>
                      </a:pPr>
                      <a:r>
                        <a:rPr lang="en-US" sz="1000" dirty="0"/>
                        <a:t>66.3%</a:t>
                      </a:r>
                      <a:endParaRPr sz="1000" dirty="0"/>
                    </a:p>
                  </a:txBody>
                  <a:tcPr marL="91425" marR="91425" marT="91425" marB="91425" horzOverflow="overflow"/>
                </a:tc>
                <a:tc>
                  <a:txBody>
                    <a:bodyPr/>
                    <a:lstStyle/>
                    <a:p>
                      <a:pPr algn="l">
                        <a:defRPr sz="1400"/>
                      </a:pPr>
                      <a:r>
                        <a:rPr lang="en-US" sz="1000" dirty="0"/>
                        <a:t>64.7%</a:t>
                      </a:r>
                      <a:endParaRPr sz="1000" dirty="0"/>
                    </a:p>
                  </a:txBody>
                  <a:tcPr marL="91425" marR="91425" marT="91425" marB="91425" horzOverflow="overflow"/>
                </a:tc>
                <a:tc>
                  <a:txBody>
                    <a:bodyPr/>
                    <a:lstStyle/>
                    <a:p>
                      <a:pPr algn="l">
                        <a:defRPr sz="1400"/>
                      </a:pPr>
                      <a:r>
                        <a:rPr lang="en-US" sz="1000" dirty="0"/>
                        <a:t>52.9%</a:t>
                      </a:r>
                      <a:endParaRPr sz="1000" dirty="0"/>
                    </a:p>
                  </a:txBody>
                  <a:tcPr marL="91425" marR="91425" marT="91425" marB="91425" horzOverflow="overflow"/>
                </a:tc>
                <a:tc>
                  <a:txBody>
                    <a:bodyPr/>
                    <a:lstStyle/>
                    <a:p>
                      <a:pPr algn="l">
                        <a:defRPr sz="1400"/>
                      </a:pPr>
                      <a:r>
                        <a:rPr lang="en-US" sz="1000" dirty="0"/>
                        <a:t>35.74%</a:t>
                      </a:r>
                      <a:endParaRPr sz="1000" dirty="0"/>
                    </a:p>
                  </a:txBody>
                  <a:tcPr marL="91425" marR="91425" marT="91425" marB="91425" horzOverflow="overflow"/>
                </a:tc>
                <a:extLst>
                  <a:ext uri="{0D108BD9-81ED-4DB2-BD59-A6C34878D82A}">
                    <a16:rowId xmlns:a16="http://schemas.microsoft.com/office/drawing/2014/main" val="3225476284"/>
                  </a:ext>
                </a:extLst>
              </a:tr>
              <a:tr h="6861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800"/>
                      </a:pPr>
                      <a:r>
                        <a:rPr lang="en-US" sz="1000" dirty="0"/>
                        <a:t>beta=0.9999</a:t>
                      </a:r>
                    </a:p>
                    <a:p>
                      <a:pPr algn="l">
                        <a:defRPr sz="1800"/>
                      </a:pPr>
                      <a:endParaRPr sz="1000" dirty="0"/>
                    </a:p>
                  </a:txBody>
                  <a:tcPr marL="91425" marR="91425" marT="91425" marB="91425" horzOverflow="overflow"/>
                </a:tc>
                <a:tc>
                  <a:txBody>
                    <a:bodyPr/>
                    <a:lstStyle/>
                    <a:p>
                      <a:pPr algn="l">
                        <a:defRPr sz="1400"/>
                      </a:pPr>
                      <a:r>
                        <a:rPr lang="en-US" sz="1000" dirty="0"/>
                        <a:t>1.5%</a:t>
                      </a:r>
                      <a:endParaRPr sz="1000" dirty="0"/>
                    </a:p>
                  </a:txBody>
                  <a:tcPr marL="91425" marR="91425" marT="91425" marB="91425" horzOverflow="overflow"/>
                </a:tc>
                <a:tc>
                  <a:txBody>
                    <a:bodyPr/>
                    <a:lstStyle/>
                    <a:p>
                      <a:pPr algn="l">
                        <a:defRPr sz="1400"/>
                      </a:pPr>
                      <a:r>
                        <a:rPr lang="en-US" sz="1000" dirty="0"/>
                        <a:t>0.0%</a:t>
                      </a:r>
                      <a:endParaRPr sz="1000" dirty="0"/>
                    </a:p>
                  </a:txBody>
                  <a:tcPr marL="91425" marR="91425" marT="91425" marB="91425" horzOverflow="overflow"/>
                </a:tc>
                <a:tc>
                  <a:txBody>
                    <a:bodyPr/>
                    <a:lstStyle/>
                    <a:p>
                      <a:pPr algn="l">
                        <a:defRPr sz="1400"/>
                      </a:pPr>
                      <a:r>
                        <a:rPr lang="en-US" sz="1000" dirty="0"/>
                        <a:t>0.6%</a:t>
                      </a:r>
                      <a:endParaRPr sz="1000" dirty="0"/>
                    </a:p>
                  </a:txBody>
                  <a:tcPr marL="91425" marR="91425" marT="91425" marB="91425" horzOverflow="overflow"/>
                </a:tc>
                <a:tc>
                  <a:txBody>
                    <a:bodyPr/>
                    <a:lstStyle/>
                    <a:p>
                      <a:pPr algn="l">
                        <a:defRPr sz="1400"/>
                      </a:pPr>
                      <a:r>
                        <a:rPr lang="en-US" sz="1000" dirty="0"/>
                        <a:t>0.0%</a:t>
                      </a:r>
                      <a:endParaRPr sz="1000" dirty="0"/>
                    </a:p>
                  </a:txBody>
                  <a:tcPr marL="91425" marR="91425" marT="91425" marB="91425" horzOverflow="overflow"/>
                </a:tc>
                <a:tc>
                  <a:txBody>
                    <a:bodyPr/>
                    <a:lstStyle/>
                    <a:p>
                      <a:pPr algn="l">
                        <a:defRPr sz="1400"/>
                      </a:pPr>
                      <a:r>
                        <a:rPr lang="en-US" sz="1000" dirty="0"/>
                        <a:t>0.9%</a:t>
                      </a:r>
                      <a:endParaRPr sz="1000" dirty="0"/>
                    </a:p>
                  </a:txBody>
                  <a:tcPr marL="91425" marR="91425" marT="91425" marB="91425" horzOverflow="overflow"/>
                </a:tc>
                <a:tc>
                  <a:txBody>
                    <a:bodyPr/>
                    <a:lstStyle/>
                    <a:p>
                      <a:pPr algn="l">
                        <a:defRPr sz="1400"/>
                      </a:pPr>
                      <a:r>
                        <a:rPr lang="en-US" sz="1000" dirty="0"/>
                        <a:t>34.3%</a:t>
                      </a:r>
                      <a:endParaRPr sz="1000" dirty="0"/>
                    </a:p>
                  </a:txBody>
                  <a:tcPr marL="91425" marR="91425" marT="91425" marB="91425" horzOverflow="overflow"/>
                </a:tc>
                <a:tc>
                  <a:txBody>
                    <a:bodyPr/>
                    <a:lstStyle/>
                    <a:p>
                      <a:pPr algn="l">
                        <a:defRPr sz="1400"/>
                      </a:pPr>
                      <a:r>
                        <a:rPr lang="en-US" sz="1000" dirty="0"/>
                        <a:t>66.0%</a:t>
                      </a:r>
                      <a:endParaRPr sz="1000" dirty="0"/>
                    </a:p>
                  </a:txBody>
                  <a:tcPr marL="91425" marR="91425" marT="91425" marB="91425" horzOverflow="overflow"/>
                </a:tc>
                <a:tc>
                  <a:txBody>
                    <a:bodyPr/>
                    <a:lstStyle/>
                    <a:p>
                      <a:pPr algn="l">
                        <a:defRPr sz="1400"/>
                      </a:pPr>
                      <a:r>
                        <a:rPr lang="en-US" sz="1000" dirty="0"/>
                        <a:t>66.4%</a:t>
                      </a:r>
                      <a:endParaRPr sz="1000" dirty="0"/>
                    </a:p>
                  </a:txBody>
                  <a:tcPr marL="91425" marR="91425" marT="91425" marB="91425" horzOverflow="overflow"/>
                </a:tc>
                <a:tc>
                  <a:txBody>
                    <a:bodyPr/>
                    <a:lstStyle/>
                    <a:p>
                      <a:pPr algn="l">
                        <a:defRPr sz="1400"/>
                      </a:pPr>
                      <a:r>
                        <a:rPr lang="en-US" sz="1000" dirty="0"/>
                        <a:t>67.2%</a:t>
                      </a:r>
                      <a:endParaRPr sz="1000" dirty="0"/>
                    </a:p>
                  </a:txBody>
                  <a:tcPr marL="91425" marR="91425" marT="91425" marB="91425" horzOverflow="overflow"/>
                </a:tc>
                <a:tc>
                  <a:txBody>
                    <a:bodyPr/>
                    <a:lstStyle/>
                    <a:p>
                      <a:pPr algn="l">
                        <a:defRPr sz="1400"/>
                      </a:pPr>
                      <a:r>
                        <a:rPr lang="en-US" sz="1000" dirty="0"/>
                        <a:t>52.8%</a:t>
                      </a:r>
                      <a:endParaRPr sz="1000" dirty="0"/>
                    </a:p>
                  </a:txBody>
                  <a:tcPr marL="91425" marR="91425" marT="91425" marB="91425" horzOverflow="overflow"/>
                </a:tc>
                <a:tc>
                  <a:txBody>
                    <a:bodyPr/>
                    <a:lstStyle/>
                    <a:p>
                      <a:pPr algn="l">
                        <a:defRPr sz="1400"/>
                      </a:pPr>
                      <a:r>
                        <a:rPr lang="en-US" sz="1000" dirty="0"/>
                        <a:t>28.97%</a:t>
                      </a:r>
                      <a:endParaRPr sz="1000" dirty="0"/>
                    </a:p>
                  </a:txBody>
                  <a:tcPr marL="91425" marR="91425" marT="91425" marB="91425" horzOverflow="overflow"/>
                </a:tc>
                <a:extLst>
                  <a:ext uri="{0D108BD9-81ED-4DB2-BD59-A6C34878D82A}">
                    <a16:rowId xmlns:a16="http://schemas.microsoft.com/office/drawing/2014/main" val="2769976842"/>
                  </a:ext>
                </a:extLst>
              </a:tr>
            </a:tbl>
          </a:graphicData>
        </a:graphic>
      </p:graphicFrame>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Google Shape;89;p19"/>
          <p:cNvSpPr txBox="1">
            <a:spLocks noGrp="1"/>
          </p:cNvSpPr>
          <p:nvPr>
            <p:ph type="body" idx="1"/>
          </p:nvPr>
        </p:nvSpPr>
        <p:spPr>
          <a:xfrm>
            <a:off x="311699" y="1152475"/>
            <a:ext cx="8520602" cy="3416400"/>
          </a:xfrm>
          <a:prstGeom prst="rect">
            <a:avLst/>
          </a:prstGeom>
        </p:spPr>
        <p:txBody>
          <a:bodyPr/>
          <a:lstStyle>
            <a:lvl1pPr marL="0" indent="0">
              <a:buSzTx/>
              <a:buNone/>
            </a:lvl1pPr>
          </a:lstStyle>
          <a:p>
            <a:r>
              <a:t>Put your results of CE loss and CB-Focal Loss(best) together:</a:t>
            </a:r>
          </a:p>
        </p:txBody>
      </p:sp>
      <p:graphicFrame>
        <p:nvGraphicFramePr>
          <p:cNvPr id="131" name="Google Shape;90;p19"/>
          <p:cNvGraphicFramePr/>
          <p:nvPr>
            <p:extLst>
              <p:ext uri="{D42A27DB-BD31-4B8C-83A1-F6EECF244321}">
                <p14:modId xmlns:p14="http://schemas.microsoft.com/office/powerpoint/2010/main" val="1974827697"/>
              </p:ext>
            </p:extLst>
          </p:nvPr>
        </p:nvGraphicFramePr>
        <p:xfrm>
          <a:off x="386813" y="2502074"/>
          <a:ext cx="8588001" cy="1807100"/>
        </p:xfrm>
        <a:graphic>
          <a:graphicData uri="http://schemas.openxmlformats.org/drawingml/2006/table">
            <a:tbl>
              <a:tblPr>
                <a:tableStyleId>{4C3C2611-4C71-4FC5-86AE-919BDF0F9419}</a:tableStyleId>
              </a:tblPr>
              <a:tblGrid>
                <a:gridCol w="855090">
                  <a:extLst>
                    <a:ext uri="{9D8B030D-6E8A-4147-A177-3AD203B41FA5}">
                      <a16:colId xmlns:a16="http://schemas.microsoft.com/office/drawing/2014/main" val="20000"/>
                    </a:ext>
                  </a:extLst>
                </a:gridCol>
                <a:gridCol w="652300">
                  <a:extLst>
                    <a:ext uri="{9D8B030D-6E8A-4147-A177-3AD203B41FA5}">
                      <a16:colId xmlns:a16="http://schemas.microsoft.com/office/drawing/2014/main" val="20001"/>
                    </a:ext>
                  </a:extLst>
                </a:gridCol>
                <a:gridCol w="614304">
                  <a:extLst>
                    <a:ext uri="{9D8B030D-6E8A-4147-A177-3AD203B41FA5}">
                      <a16:colId xmlns:a16="http://schemas.microsoft.com/office/drawing/2014/main" val="20002"/>
                    </a:ext>
                  </a:extLst>
                </a:gridCol>
                <a:gridCol w="639558">
                  <a:extLst>
                    <a:ext uri="{9D8B030D-6E8A-4147-A177-3AD203B41FA5}">
                      <a16:colId xmlns:a16="http://schemas.microsoft.com/office/drawing/2014/main" val="20003"/>
                    </a:ext>
                  </a:extLst>
                </a:gridCol>
                <a:gridCol w="791748">
                  <a:extLst>
                    <a:ext uri="{9D8B030D-6E8A-4147-A177-3AD203B41FA5}">
                      <a16:colId xmlns:a16="http://schemas.microsoft.com/office/drawing/2014/main" val="20004"/>
                    </a:ext>
                  </a:extLst>
                </a:gridCol>
                <a:gridCol w="741011">
                  <a:extLst>
                    <a:ext uri="{9D8B030D-6E8A-4147-A177-3AD203B41FA5}">
                      <a16:colId xmlns:a16="http://schemas.microsoft.com/office/drawing/2014/main" val="20005"/>
                    </a:ext>
                  </a:extLst>
                </a:gridCol>
                <a:gridCol w="715665">
                  <a:extLst>
                    <a:ext uri="{9D8B030D-6E8A-4147-A177-3AD203B41FA5}">
                      <a16:colId xmlns:a16="http://schemas.microsoft.com/office/drawing/2014/main" val="20006"/>
                    </a:ext>
                  </a:extLst>
                </a:gridCol>
                <a:gridCol w="715665">
                  <a:extLst>
                    <a:ext uri="{9D8B030D-6E8A-4147-A177-3AD203B41FA5}">
                      <a16:colId xmlns:a16="http://schemas.microsoft.com/office/drawing/2014/main" val="20007"/>
                    </a:ext>
                  </a:extLst>
                </a:gridCol>
                <a:gridCol w="715665">
                  <a:extLst>
                    <a:ext uri="{9D8B030D-6E8A-4147-A177-3AD203B41FA5}">
                      <a16:colId xmlns:a16="http://schemas.microsoft.com/office/drawing/2014/main" val="20008"/>
                    </a:ext>
                  </a:extLst>
                </a:gridCol>
                <a:gridCol w="715665">
                  <a:extLst>
                    <a:ext uri="{9D8B030D-6E8A-4147-A177-3AD203B41FA5}">
                      <a16:colId xmlns:a16="http://schemas.microsoft.com/office/drawing/2014/main" val="20009"/>
                    </a:ext>
                  </a:extLst>
                </a:gridCol>
                <a:gridCol w="715665">
                  <a:extLst>
                    <a:ext uri="{9D8B030D-6E8A-4147-A177-3AD203B41FA5}">
                      <a16:colId xmlns:a16="http://schemas.microsoft.com/office/drawing/2014/main" val="20010"/>
                    </a:ext>
                  </a:extLst>
                </a:gridCol>
                <a:gridCol w="715665">
                  <a:extLst>
                    <a:ext uri="{9D8B030D-6E8A-4147-A177-3AD203B41FA5}">
                      <a16:colId xmlns:a16="http://schemas.microsoft.com/office/drawing/2014/main" val="2804943543"/>
                    </a:ext>
                  </a:extLst>
                </a:gridCol>
              </a:tblGrid>
              <a:tr h="594150">
                <a:tc>
                  <a:txBody>
                    <a:bodyPr/>
                    <a:lstStyle/>
                    <a:p>
                      <a:pPr algn="l">
                        <a:defRPr sz="1400"/>
                      </a:pPr>
                      <a:endParaRPr sz="1200"/>
                    </a:p>
                  </a:txBody>
                  <a:tcPr marL="91425" marR="91425" marT="91425" marB="91425" horzOverflow="overflow"/>
                </a:tc>
                <a:tc>
                  <a:txBody>
                    <a:bodyPr/>
                    <a:lstStyle/>
                    <a:p>
                      <a:pPr algn="l">
                        <a:defRPr sz="1800"/>
                      </a:pPr>
                      <a:r>
                        <a:rPr sz="1200" dirty="0"/>
                        <a:t>Class 
0</a:t>
                      </a:r>
                    </a:p>
                  </a:txBody>
                  <a:tcPr marL="91425" marR="91425" marT="91425" marB="91425" horzOverflow="overflow"/>
                </a:tc>
                <a:tc>
                  <a:txBody>
                    <a:bodyPr/>
                    <a:lstStyle/>
                    <a:p>
                      <a:pPr algn="l">
                        <a:defRPr sz="1400"/>
                      </a:pPr>
                      <a:r>
                        <a:rPr sz="1200" dirty="0"/>
                        <a:t>Class</a:t>
                      </a:r>
                    </a:p>
                    <a:p>
                      <a:pPr algn="l">
                        <a:defRPr sz="1400"/>
                      </a:pPr>
                      <a:r>
                        <a:rPr sz="1200" dirty="0"/>
                        <a:t>1</a:t>
                      </a:r>
                    </a:p>
                  </a:txBody>
                  <a:tcPr marL="91425" marR="91425" marT="91425" marB="91425" horzOverflow="overflow"/>
                </a:tc>
                <a:tc>
                  <a:txBody>
                    <a:bodyPr/>
                    <a:lstStyle/>
                    <a:p>
                      <a:pPr algn="l">
                        <a:defRPr sz="1800"/>
                      </a:pPr>
                      <a:r>
                        <a:rPr sz="1200" dirty="0"/>
                        <a:t>Class
2</a:t>
                      </a:r>
                    </a:p>
                  </a:txBody>
                  <a:tcPr marL="91425" marR="91425" marT="91425" marB="91425" horzOverflow="overflow"/>
                </a:tc>
                <a:tc>
                  <a:txBody>
                    <a:bodyPr/>
                    <a:lstStyle/>
                    <a:p>
                      <a:pPr algn="l">
                        <a:defRPr sz="1400"/>
                      </a:pPr>
                      <a:r>
                        <a:rPr sz="1200"/>
                        <a:t>Class 3</a:t>
                      </a:r>
                    </a:p>
                  </a:txBody>
                  <a:tcPr marL="91425" marR="91425" marT="91425" marB="91425" horzOverflow="overflow"/>
                </a:tc>
                <a:tc>
                  <a:txBody>
                    <a:bodyPr/>
                    <a:lstStyle/>
                    <a:p>
                      <a:pPr algn="l">
                        <a:defRPr sz="1400"/>
                      </a:pPr>
                      <a:r>
                        <a:rPr sz="1200"/>
                        <a:t>Class 4</a:t>
                      </a:r>
                    </a:p>
                  </a:txBody>
                  <a:tcPr marL="91425" marR="91425" marT="91425" marB="91425" horzOverflow="overflow"/>
                </a:tc>
                <a:tc>
                  <a:txBody>
                    <a:bodyPr/>
                    <a:lstStyle/>
                    <a:p>
                      <a:pPr algn="l">
                        <a:defRPr sz="1400"/>
                      </a:pPr>
                      <a:r>
                        <a:rPr sz="1200"/>
                        <a:t>Class 5</a:t>
                      </a:r>
                    </a:p>
                  </a:txBody>
                  <a:tcPr marL="91425" marR="91425" marT="91425" marB="91425" horzOverflow="overflow"/>
                </a:tc>
                <a:tc>
                  <a:txBody>
                    <a:bodyPr/>
                    <a:lstStyle/>
                    <a:p>
                      <a:pPr algn="l">
                        <a:defRPr sz="1400"/>
                      </a:pPr>
                      <a:r>
                        <a:rPr sz="1200"/>
                        <a:t>Class 6</a:t>
                      </a:r>
                    </a:p>
                  </a:txBody>
                  <a:tcPr marL="91425" marR="91425" marT="91425" marB="91425" horzOverflow="overflow"/>
                </a:tc>
                <a:tc>
                  <a:txBody>
                    <a:bodyPr/>
                    <a:lstStyle/>
                    <a:p>
                      <a:pPr algn="l">
                        <a:defRPr sz="1400"/>
                      </a:pPr>
                      <a:r>
                        <a:rPr sz="1200"/>
                        <a:t>Class 7</a:t>
                      </a:r>
                    </a:p>
                  </a:txBody>
                  <a:tcPr marL="91425" marR="91425" marT="91425" marB="91425" horzOverflow="overflow"/>
                </a:tc>
                <a:tc>
                  <a:txBody>
                    <a:bodyPr/>
                    <a:lstStyle/>
                    <a:p>
                      <a:pPr algn="l">
                        <a:defRPr sz="1400"/>
                      </a:pPr>
                      <a:r>
                        <a:rPr sz="1200"/>
                        <a:t>Class 8</a:t>
                      </a:r>
                    </a:p>
                  </a:txBody>
                  <a:tcPr marL="91425" marR="91425" marT="91425" marB="91425" horzOverflow="overflow"/>
                </a:tc>
                <a:tc>
                  <a:txBody>
                    <a:bodyPr/>
                    <a:lstStyle/>
                    <a:p>
                      <a:pPr algn="l">
                        <a:defRPr sz="1400"/>
                      </a:pPr>
                      <a:r>
                        <a:rPr sz="1200"/>
                        <a:t>Class 9</a:t>
                      </a:r>
                    </a:p>
                  </a:txBody>
                  <a:tcPr marL="91425" marR="91425" marT="91425" marB="91425" horzOverflow="overflow"/>
                </a:tc>
                <a:tc>
                  <a:txBody>
                    <a:bodyPr/>
                    <a:lstStyle/>
                    <a:p>
                      <a:pPr algn="l">
                        <a:defRPr sz="1400"/>
                      </a:pPr>
                      <a:r>
                        <a:rPr lang="en-US" sz="1200" dirty="0"/>
                        <a:t>Acc.</a:t>
                      </a:r>
                      <a:endParaRPr sz="1200" dirty="0"/>
                    </a:p>
                  </a:txBody>
                  <a:tcPr marL="91425" marR="91425" marT="91425" marB="91425" horzOverflow="overflow"/>
                </a:tc>
                <a:extLst>
                  <a:ext uri="{0D108BD9-81ED-4DB2-BD59-A6C34878D82A}">
                    <a16:rowId xmlns:a16="http://schemas.microsoft.com/office/drawing/2014/main" val="10000"/>
                  </a:ext>
                </a:extLst>
              </a:tr>
              <a:tr h="606475">
                <a:tc>
                  <a:txBody>
                    <a:bodyPr/>
                    <a:lstStyle/>
                    <a:p>
                      <a:pPr algn="l">
                        <a:defRPr sz="1800"/>
                      </a:pPr>
                      <a:r>
                        <a:rPr sz="1200"/>
                        <a:t>CE Loss</a:t>
                      </a:r>
                    </a:p>
                  </a:txBody>
                  <a:tcPr marL="91425" marR="91425" marT="91425" marB="91425" horzOverflow="overflow"/>
                </a:tc>
                <a:tc>
                  <a:txBody>
                    <a:bodyPr/>
                    <a:lstStyle/>
                    <a:p>
                      <a:pPr algn="l">
                        <a:defRPr sz="1400"/>
                      </a:pPr>
                      <a:r>
                        <a:rPr lang="en-US" sz="1100" dirty="0"/>
                        <a:t>91.8%</a:t>
                      </a:r>
                      <a:endParaRPr sz="1100" dirty="0"/>
                    </a:p>
                  </a:txBody>
                  <a:tcPr marL="91425" marR="91425" marT="91425" marB="91425" horzOverflow="overflow"/>
                </a:tc>
                <a:tc>
                  <a:txBody>
                    <a:bodyPr/>
                    <a:lstStyle/>
                    <a:p>
                      <a:pPr algn="l">
                        <a:defRPr sz="1400"/>
                      </a:pPr>
                      <a:r>
                        <a:rPr lang="en-US" sz="1100" dirty="0"/>
                        <a:t>96.1%</a:t>
                      </a:r>
                      <a:endParaRPr sz="1100" dirty="0"/>
                    </a:p>
                  </a:txBody>
                  <a:tcPr marL="91425" marR="91425" marT="91425" marB="91425" horzOverflow="overflow"/>
                </a:tc>
                <a:tc>
                  <a:txBody>
                    <a:bodyPr/>
                    <a:lstStyle/>
                    <a:p>
                      <a:pPr algn="l">
                        <a:defRPr sz="1400"/>
                      </a:pPr>
                      <a:r>
                        <a:rPr lang="en-US" sz="1100" dirty="0"/>
                        <a:t>63.2%</a:t>
                      </a:r>
                      <a:endParaRPr sz="1100" dirty="0"/>
                    </a:p>
                  </a:txBody>
                  <a:tcPr marL="91425" marR="91425" marT="91425" marB="91425" horzOverflow="overflow"/>
                </a:tc>
                <a:tc>
                  <a:txBody>
                    <a:bodyPr/>
                    <a:lstStyle/>
                    <a:p>
                      <a:pPr algn="l">
                        <a:defRPr sz="1400"/>
                      </a:pPr>
                      <a:r>
                        <a:rPr lang="en-US" sz="1100" dirty="0"/>
                        <a:t>64.2%</a:t>
                      </a:r>
                      <a:endParaRPr sz="1100" dirty="0"/>
                    </a:p>
                  </a:txBody>
                  <a:tcPr marL="91425" marR="91425" marT="91425" marB="91425" horzOverflow="overflow"/>
                </a:tc>
                <a:tc>
                  <a:txBody>
                    <a:bodyPr/>
                    <a:lstStyle/>
                    <a:p>
                      <a:pPr algn="l">
                        <a:defRPr sz="1400"/>
                      </a:pPr>
                      <a:r>
                        <a:rPr lang="en-US" sz="1100" dirty="0"/>
                        <a:t>50.3%</a:t>
                      </a:r>
                      <a:endParaRPr sz="1100" dirty="0"/>
                    </a:p>
                  </a:txBody>
                  <a:tcPr marL="91425" marR="91425" marT="91425" marB="91425" horzOverflow="overflow"/>
                </a:tc>
                <a:tc>
                  <a:txBody>
                    <a:bodyPr/>
                    <a:lstStyle/>
                    <a:p>
                      <a:pPr algn="l">
                        <a:defRPr sz="1400"/>
                      </a:pPr>
                      <a:r>
                        <a:rPr lang="en-US" sz="1100" dirty="0"/>
                        <a:t>5.2%</a:t>
                      </a:r>
                      <a:endParaRPr sz="1100" dirty="0"/>
                    </a:p>
                  </a:txBody>
                  <a:tcPr marL="91425" marR="91425" marT="91425" marB="91425" horzOverflow="overflow"/>
                </a:tc>
                <a:tc>
                  <a:txBody>
                    <a:bodyPr/>
                    <a:lstStyle/>
                    <a:p>
                      <a:pPr algn="l">
                        <a:defRPr sz="1400"/>
                      </a:pPr>
                      <a:r>
                        <a:rPr lang="en-US" sz="1100" dirty="0"/>
                        <a:t>15.1%</a:t>
                      </a:r>
                      <a:endParaRPr sz="1100" dirty="0"/>
                    </a:p>
                  </a:txBody>
                  <a:tcPr marL="91425" marR="91425" marT="91425" marB="91425" horzOverflow="overflow"/>
                </a:tc>
                <a:tc>
                  <a:txBody>
                    <a:bodyPr/>
                    <a:lstStyle/>
                    <a:p>
                      <a:pPr algn="l">
                        <a:defRPr sz="1400"/>
                      </a:pPr>
                      <a:r>
                        <a:rPr lang="en-US" sz="1100" dirty="0"/>
                        <a:t>0.0%</a:t>
                      </a:r>
                      <a:endParaRPr sz="1100" dirty="0"/>
                    </a:p>
                  </a:txBody>
                  <a:tcPr marL="91425" marR="91425" marT="91425" marB="91425" horzOverflow="overflow"/>
                </a:tc>
                <a:tc>
                  <a:txBody>
                    <a:bodyPr/>
                    <a:lstStyle/>
                    <a:p>
                      <a:pPr algn="l">
                        <a:defRPr sz="1400"/>
                      </a:pPr>
                      <a:r>
                        <a:rPr lang="en-US" sz="1100" dirty="0"/>
                        <a:t>0.0%</a:t>
                      </a:r>
                      <a:endParaRPr sz="1100" dirty="0"/>
                    </a:p>
                  </a:txBody>
                  <a:tcPr marL="91425" marR="91425" marT="91425" marB="91425" horzOverflow="overflow"/>
                </a:tc>
                <a:tc>
                  <a:txBody>
                    <a:bodyPr/>
                    <a:lstStyle/>
                    <a:p>
                      <a:pPr algn="l">
                        <a:defRPr sz="1400"/>
                      </a:pPr>
                      <a:r>
                        <a:rPr lang="en-US" sz="1100" dirty="0"/>
                        <a:t>0.0%</a:t>
                      </a:r>
                      <a:endParaRPr sz="1100" dirty="0"/>
                    </a:p>
                  </a:txBody>
                  <a:tcPr marL="91425" marR="91425" marT="91425" marB="91425" horzOverflow="overflow"/>
                </a:tc>
                <a:tc>
                  <a:txBody>
                    <a:bodyPr/>
                    <a:lstStyle/>
                    <a:p>
                      <a:pPr algn="l">
                        <a:defRPr sz="1400"/>
                      </a:pPr>
                      <a:r>
                        <a:rPr lang="en-US" sz="1100" dirty="0"/>
                        <a:t>38.59%</a:t>
                      </a:r>
                      <a:endParaRPr sz="1100" dirty="0"/>
                    </a:p>
                  </a:txBody>
                  <a:tcPr marL="91425" marR="91425" marT="91425" marB="91425" horzOverflow="overflow"/>
                </a:tc>
                <a:extLst>
                  <a:ext uri="{0D108BD9-81ED-4DB2-BD59-A6C34878D82A}">
                    <a16:rowId xmlns:a16="http://schemas.microsoft.com/office/drawing/2014/main" val="10001"/>
                  </a:ext>
                </a:extLst>
              </a:tr>
              <a:tr h="606475">
                <a:tc>
                  <a:txBody>
                    <a:bodyPr/>
                    <a:lstStyle/>
                    <a:p>
                      <a:pPr algn="l">
                        <a:defRPr sz="1800"/>
                      </a:pPr>
                      <a:r>
                        <a:rPr sz="1200"/>
                        <a:t>CB-Focal</a:t>
                      </a:r>
                    </a:p>
                  </a:txBody>
                  <a:tcPr marL="91425" marR="91425" marT="91425" marB="91425" horzOverflow="overflow"/>
                </a:tc>
                <a:tc>
                  <a:txBody>
                    <a:bodyPr/>
                    <a:lstStyle/>
                    <a:p>
                      <a:pPr algn="l">
                        <a:defRPr sz="1400"/>
                      </a:pPr>
                      <a:r>
                        <a:rPr lang="en-US" sz="1000" b="0" dirty="0"/>
                        <a:t>74.6%</a:t>
                      </a:r>
                      <a:endParaRPr sz="1000" b="0" dirty="0"/>
                    </a:p>
                  </a:txBody>
                  <a:tcPr marL="91425" marR="91425" marT="91425" marB="91425" horzOverflow="overflow"/>
                </a:tc>
                <a:tc>
                  <a:txBody>
                    <a:bodyPr/>
                    <a:lstStyle/>
                    <a:p>
                      <a:pPr algn="l">
                        <a:defRPr sz="1400"/>
                      </a:pPr>
                      <a:r>
                        <a:rPr lang="en-US" sz="1000" b="0" dirty="0"/>
                        <a:t>79.8%</a:t>
                      </a:r>
                      <a:endParaRPr sz="1000" b="0" dirty="0"/>
                    </a:p>
                  </a:txBody>
                  <a:tcPr marL="91425" marR="91425" marT="91425" marB="91425" horzOverflow="overflow"/>
                </a:tc>
                <a:tc>
                  <a:txBody>
                    <a:bodyPr/>
                    <a:lstStyle/>
                    <a:p>
                      <a:pPr algn="l">
                        <a:defRPr sz="1400"/>
                      </a:pPr>
                      <a:r>
                        <a:rPr lang="en-US" sz="1000" b="0" dirty="0"/>
                        <a:t>54.1%</a:t>
                      </a:r>
                      <a:endParaRPr sz="1000" b="0" dirty="0"/>
                    </a:p>
                  </a:txBody>
                  <a:tcPr marL="91425" marR="91425" marT="91425" marB="91425" horzOverflow="overflow"/>
                </a:tc>
                <a:tc>
                  <a:txBody>
                    <a:bodyPr/>
                    <a:lstStyle/>
                    <a:p>
                      <a:pPr algn="l">
                        <a:defRPr sz="1400"/>
                      </a:pPr>
                      <a:r>
                        <a:rPr lang="en-US" sz="1000" b="0" dirty="0"/>
                        <a:t>22.5%</a:t>
                      </a:r>
                      <a:endParaRPr sz="1000" b="0" dirty="0"/>
                    </a:p>
                  </a:txBody>
                  <a:tcPr marL="91425" marR="91425" marT="91425" marB="91425" horzOverflow="overflow"/>
                </a:tc>
                <a:tc>
                  <a:txBody>
                    <a:bodyPr/>
                    <a:lstStyle/>
                    <a:p>
                      <a:pPr algn="l">
                        <a:defRPr sz="1400"/>
                      </a:pPr>
                      <a:r>
                        <a:rPr lang="en-US" sz="1000" b="0" dirty="0"/>
                        <a:t>17.4%</a:t>
                      </a:r>
                      <a:endParaRPr sz="1000" b="0" dirty="0"/>
                    </a:p>
                  </a:txBody>
                  <a:tcPr marL="91425" marR="91425" marT="91425" marB="91425" horzOverflow="overflow"/>
                </a:tc>
                <a:tc>
                  <a:txBody>
                    <a:bodyPr/>
                    <a:lstStyle/>
                    <a:p>
                      <a:pPr algn="l">
                        <a:defRPr sz="1400"/>
                      </a:pPr>
                      <a:r>
                        <a:rPr lang="en-US" sz="1000" b="0" dirty="0"/>
                        <a:t>42.0%</a:t>
                      </a:r>
                      <a:endParaRPr sz="1000" b="0" dirty="0"/>
                    </a:p>
                  </a:txBody>
                  <a:tcPr marL="91425" marR="91425" marT="91425" marB="91425" horzOverflow="overflow"/>
                </a:tc>
                <a:tc>
                  <a:txBody>
                    <a:bodyPr/>
                    <a:lstStyle/>
                    <a:p>
                      <a:pPr algn="l">
                        <a:defRPr sz="1400"/>
                      </a:pPr>
                      <a:r>
                        <a:rPr lang="en-US" sz="1000" b="0" dirty="0"/>
                        <a:t>47.0%</a:t>
                      </a:r>
                      <a:endParaRPr sz="1000" b="0" dirty="0"/>
                    </a:p>
                  </a:txBody>
                  <a:tcPr marL="91425" marR="91425" marT="91425" marB="91425" horzOverflow="overflow"/>
                </a:tc>
                <a:tc>
                  <a:txBody>
                    <a:bodyPr/>
                    <a:lstStyle/>
                    <a:p>
                      <a:pPr algn="l">
                        <a:defRPr sz="1400"/>
                      </a:pPr>
                      <a:r>
                        <a:rPr lang="en-US" sz="1000" b="0" dirty="0"/>
                        <a:t>42.5%</a:t>
                      </a:r>
                      <a:endParaRPr sz="1000" b="0" dirty="0"/>
                    </a:p>
                  </a:txBody>
                  <a:tcPr marL="91425" marR="91425" marT="91425" marB="91425" horzOverflow="overflow"/>
                </a:tc>
                <a:tc>
                  <a:txBody>
                    <a:bodyPr/>
                    <a:lstStyle/>
                    <a:p>
                      <a:pPr algn="l">
                        <a:defRPr sz="1400"/>
                      </a:pPr>
                      <a:r>
                        <a:rPr lang="en-US" sz="1000" b="0" dirty="0"/>
                        <a:t>36.6%</a:t>
                      </a:r>
                      <a:endParaRPr sz="1000" b="0" dirty="0"/>
                    </a:p>
                  </a:txBody>
                  <a:tcPr marL="91425" marR="91425" marT="91425" marB="91425" horzOverflow="overflow"/>
                </a:tc>
                <a:tc>
                  <a:txBody>
                    <a:bodyPr/>
                    <a:lstStyle/>
                    <a:p>
                      <a:pPr algn="l">
                        <a:defRPr sz="1400"/>
                      </a:pPr>
                      <a:r>
                        <a:rPr lang="en-US" sz="1000" b="0" dirty="0"/>
                        <a:t>19.5%</a:t>
                      </a:r>
                      <a:endParaRPr sz="1000" b="0" dirty="0"/>
                    </a:p>
                  </a:txBody>
                  <a:tcPr marL="91425" marR="91425" marT="91425" marB="91425" horzOverflow="overflow"/>
                </a:tc>
                <a:tc>
                  <a:txBody>
                    <a:bodyPr/>
                    <a:lstStyle/>
                    <a:p>
                      <a:pPr algn="l">
                        <a:defRPr sz="1400"/>
                      </a:pPr>
                      <a:r>
                        <a:rPr lang="en-US" sz="1000" b="0" dirty="0"/>
                        <a:t>43.60%</a:t>
                      </a:r>
                      <a:endParaRPr sz="1000" b="0" dirty="0"/>
                    </a:p>
                  </a:txBody>
                  <a:tcPr marL="91425" marR="91425" marT="91425" marB="91425" horzOverflow="overflow"/>
                </a:tc>
                <a:extLst>
                  <a:ext uri="{0D108BD9-81ED-4DB2-BD59-A6C34878D82A}">
                    <a16:rowId xmlns:a16="http://schemas.microsoft.com/office/drawing/2014/main" val="10002"/>
                  </a:ext>
                </a:extLst>
              </a:tr>
            </a:tbl>
          </a:graphicData>
        </a:graphic>
      </p:graphicFrame>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Google Shape;95;p20"/>
          <p:cNvSpPr txBox="1">
            <a:spLocks noGrp="1"/>
          </p:cNvSpPr>
          <p:nvPr>
            <p:ph type="body" idx="1"/>
          </p:nvPr>
        </p:nvSpPr>
        <p:spPr>
          <a:xfrm>
            <a:off x="311699" y="219967"/>
            <a:ext cx="8520602" cy="4433513"/>
          </a:xfrm>
          <a:prstGeom prst="rect">
            <a:avLst/>
          </a:prstGeom>
        </p:spPr>
        <p:txBody>
          <a:bodyPr>
            <a:normAutofit lnSpcReduction="10000"/>
          </a:bodyPr>
          <a:lstStyle>
            <a:lvl1pPr marL="0" indent="0">
              <a:spcBef>
                <a:spcPts val="1600"/>
              </a:spcBef>
              <a:buSzTx/>
              <a:buNone/>
            </a:lvl1pPr>
          </a:lstStyle>
          <a:p>
            <a:r>
              <a:rPr dirty="0"/>
              <a:t>Describe and explain your observation on the result:</a:t>
            </a:r>
            <a:r>
              <a:rPr lang="en-US" dirty="0"/>
              <a:t>  </a:t>
            </a:r>
            <a:r>
              <a:rPr lang="en-US" sz="900" i="1" dirty="0">
                <a:solidFill>
                  <a:srgbClr val="0070C0"/>
                </a:solidFill>
              </a:rPr>
              <a:t>Explanation should go into </a:t>
            </a:r>
            <a:r>
              <a:rPr lang="en-US" sz="900" b="1" i="1" dirty="0">
                <a:solidFill>
                  <a:srgbClr val="0070C0"/>
                </a:solidFill>
              </a:rPr>
              <a:t>WHY</a:t>
            </a:r>
            <a:r>
              <a:rPr lang="en-US" sz="900" i="1" dirty="0">
                <a:solidFill>
                  <a:srgbClr val="0070C0"/>
                </a:solidFill>
              </a:rPr>
              <a:t> things work the way they do in the context of Machine Learning theory/intuition, along with justification for your experimentation methodology. </a:t>
            </a:r>
            <a:r>
              <a:rPr lang="en-US" sz="900" b="1" i="1" dirty="0">
                <a:solidFill>
                  <a:srgbClr val="0070C0"/>
                </a:solidFill>
              </a:rPr>
              <a:t>DO NOT </a:t>
            </a:r>
            <a:r>
              <a:rPr lang="en-US" sz="900" i="1" dirty="0">
                <a:solidFill>
                  <a:srgbClr val="0070C0"/>
                </a:solidFill>
              </a:rPr>
              <a:t>just describe the results, you should explain the reasoning behind your choices and what behavior you expected. Also, be cognizant of the best way to mindful and show the results that best emphasizes your key observations. If you need more than one slide to answer the question, you are free to create new slides.</a:t>
            </a:r>
          </a:p>
          <a:p>
            <a:r>
              <a:rPr lang="en-US" sz="1100" dirty="0">
                <a:solidFill>
                  <a:schemeClr val="tx1"/>
                </a:solidFill>
              </a:rPr>
              <a:t>The first thing to note is the </a:t>
            </a:r>
            <a:r>
              <a:rPr lang="en-US" sz="1100" dirty="0" err="1">
                <a:solidFill>
                  <a:schemeClr val="tx1"/>
                </a:solidFill>
              </a:rPr>
              <a:t>ovrall</a:t>
            </a:r>
            <a:r>
              <a:rPr lang="en-US" sz="1100" dirty="0">
                <a:solidFill>
                  <a:schemeClr val="tx1"/>
                </a:solidFill>
              </a:rPr>
              <a:t> accuracy has improved fairly significantly. We have increased 5% in raw accuracy which is a 13% increase to ~43% from our previous level ~38%. If we look at the distribution of errors it paints a more descript picture. The CE Loss is really focusing on getting the first two classes correct and to a lesser extent the 3 after that. These are the classes it sees the most of and it learns these classes at the detriment of learning the other 5. its average accuracy on the last 5 classes is around 4%. Worse than a random guess of 10%.  This averages out to an accuracy not awful at 38.5% but the picture is actually bleaker than that. The model has a firm ceiling on its performance. Its close to maxing out performance on the classes it is focused on. It is really only trying to improve on those classes based on the design of CE loss and thus has to accept 4% accuracy on the other 5 leaving its top achievable performance very low and its already approaching it.  </a:t>
            </a:r>
          </a:p>
          <a:p>
            <a:r>
              <a:rPr lang="en-US" sz="1100" dirty="0">
                <a:solidFill>
                  <a:schemeClr val="tx1"/>
                </a:solidFill>
              </a:rPr>
              <a:t>The focal loss results were an improvement on the CE results. While the top line number may not jump out, 43% is still a material improvement on 38%. More importantly, the distribution of accuracy is materially better. We see the results spread out much better among the classes. The worst performing class at 17.4% in these results would be the 6</a:t>
            </a:r>
            <a:r>
              <a:rPr lang="en-US" sz="1100" baseline="30000" dirty="0">
                <a:solidFill>
                  <a:schemeClr val="tx1"/>
                </a:solidFill>
              </a:rPr>
              <a:t>th</a:t>
            </a:r>
            <a:r>
              <a:rPr lang="en-US" sz="1100" dirty="0">
                <a:solidFill>
                  <a:schemeClr val="tx1"/>
                </a:solidFill>
              </a:rPr>
              <a:t> best performing class in the CE results. This lends us to be optimistic that with deeper training and more fine tuning we can improve these numbers across the board. It also is in practice more useful. A random guess is 10% accurate. This model across the board is doing much better than that in every category. Compare that to our CE results. Here 5 of the classes are worse than a random guess. Is that useful? What if we care about those categories. To take the example to the extreme, medical data is often very unbalanced with few positive samples for diseases. A model can guess negative on every patient and get a score of 99.95% accurate. Its simply not a useful model though. Focal loss clearly allows us to do better. </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Google Shape;95;p20"/>
          <p:cNvSpPr txBox="1">
            <a:spLocks noGrp="1"/>
          </p:cNvSpPr>
          <p:nvPr>
            <p:ph type="body" idx="1"/>
          </p:nvPr>
        </p:nvSpPr>
        <p:spPr>
          <a:xfrm>
            <a:off x="311699" y="219967"/>
            <a:ext cx="8520602" cy="4433513"/>
          </a:xfrm>
          <a:prstGeom prst="rect">
            <a:avLst/>
          </a:prstGeom>
        </p:spPr>
        <p:txBody>
          <a:bodyPr>
            <a:normAutofit/>
          </a:bodyPr>
          <a:lstStyle>
            <a:lvl1pPr marL="0" indent="0">
              <a:spcBef>
                <a:spcPts val="1600"/>
              </a:spcBef>
              <a:buSzTx/>
              <a:buNone/>
            </a:lvl1pPr>
          </a:lstStyle>
          <a:p>
            <a:r>
              <a:rPr lang="en-US" dirty="0"/>
              <a:t>(CONTINUED) </a:t>
            </a:r>
            <a:r>
              <a:rPr dirty="0"/>
              <a:t>Describe and explain your observation on the result:</a:t>
            </a:r>
            <a:r>
              <a:rPr lang="en-US" dirty="0"/>
              <a:t>  </a:t>
            </a:r>
            <a:r>
              <a:rPr lang="en-US" sz="900" i="1" dirty="0">
                <a:solidFill>
                  <a:srgbClr val="0070C0"/>
                </a:solidFill>
              </a:rPr>
              <a:t>Explanation should go into </a:t>
            </a:r>
            <a:r>
              <a:rPr lang="en-US" sz="900" b="1" i="1" dirty="0">
                <a:solidFill>
                  <a:srgbClr val="0070C0"/>
                </a:solidFill>
              </a:rPr>
              <a:t>WHY</a:t>
            </a:r>
            <a:r>
              <a:rPr lang="en-US" sz="900" i="1" dirty="0">
                <a:solidFill>
                  <a:srgbClr val="0070C0"/>
                </a:solidFill>
              </a:rPr>
              <a:t> things work the way they do in the context of Machine Learning theory/intuition, along with justification for your experimentation methodology. </a:t>
            </a:r>
            <a:r>
              <a:rPr lang="en-US" sz="900" b="1" i="1" dirty="0">
                <a:solidFill>
                  <a:srgbClr val="0070C0"/>
                </a:solidFill>
              </a:rPr>
              <a:t>DO NOT </a:t>
            </a:r>
            <a:r>
              <a:rPr lang="en-US" sz="900" i="1" dirty="0">
                <a:solidFill>
                  <a:srgbClr val="0070C0"/>
                </a:solidFill>
              </a:rPr>
              <a:t>just describe the results, you should explain the reasoning behind your choices and what behavior you expected. Also, be cognizant of the best way to mindful and show the results that best emphasizes your key observations. If you need more than one slide to answer the question, you are free to create new slides.</a:t>
            </a:r>
          </a:p>
          <a:p>
            <a:r>
              <a:rPr lang="en-US" sz="1100" dirty="0">
                <a:solidFill>
                  <a:schemeClr val="tx1"/>
                </a:solidFill>
              </a:rPr>
              <a:t>As for hyperparameter tuning. We went through our standard procedure for the CE Loss and found batch=64, learning rate=0.1, reg=0.0005, no warmup, momentum=0.9, and gamma=1.5. I imagined the gamma would help the model focus more on the samples it was getting wrong but that didn’t have a huge impact on results. We found the biggest impact to our results came from adjusting the beta parameter. In the context of focal loss and class rebalancing, beta is often used for class reweighting when dealing with imbalanced datasets. Specifically, tuning the beta parameter can adjust the weighting scheme for each class based on its frequency in the dataset. Our best results came with a beta between 0.995 and 0.998. This helped the model weight heavier on classes with less samples. We found that tuning this was similar to a seesaw as we have to balance the emphasis across classes to improve performance. We could pick a given beta to maximize any particular class but the difficulty was balancing the emphasis to get the overall best result on the validation set. In this sense, the focal loss was superior to cross-entropy loss in both theory and practice as it allows us freedom to maneuver our model towards specific goals as well as achieve improved accuracy. Below is the focal loss calculation and how beta fits in to illustrate how it achieves the above goals. </a:t>
            </a:r>
          </a:p>
        </p:txBody>
      </p:sp>
      <p:pic>
        <p:nvPicPr>
          <p:cNvPr id="3" name="Picture 2">
            <a:extLst>
              <a:ext uri="{FF2B5EF4-FFF2-40B4-BE49-F238E27FC236}">
                <a16:creationId xmlns:a16="http://schemas.microsoft.com/office/drawing/2014/main" id="{864F70E0-9F5E-923E-BD97-1F0F31717941}"/>
              </a:ext>
            </a:extLst>
          </p:cNvPr>
          <p:cNvPicPr>
            <a:picLocks noChangeAspect="1"/>
          </p:cNvPicPr>
          <p:nvPr/>
        </p:nvPicPr>
        <p:blipFill>
          <a:blip r:embed="rId2"/>
          <a:stretch>
            <a:fillRect/>
          </a:stretch>
        </p:blipFill>
        <p:spPr>
          <a:xfrm>
            <a:off x="1265465" y="3429480"/>
            <a:ext cx="6260406" cy="1494053"/>
          </a:xfrm>
          <a:prstGeom prst="rect">
            <a:avLst/>
          </a:prstGeom>
        </p:spPr>
      </p:pic>
    </p:spTree>
    <p:extLst>
      <p:ext uri="{BB962C8B-B14F-4D97-AF65-F5344CB8AC3E}">
        <p14:creationId xmlns:p14="http://schemas.microsoft.com/office/powerpoint/2010/main" val="265564085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542855"/>
          </a:xfrm>
        </p:spPr>
        <p:txBody>
          <a:bodyPr>
            <a:normAutofit fontScale="90000"/>
          </a:bodyPr>
          <a:lstStyle/>
          <a:p>
            <a:r>
              <a:rPr lang="en-US" sz="1200" dirty="0"/>
              <a:t>Theory PS Q1. </a:t>
            </a:r>
            <a:r>
              <a:rPr lang="en-US" sz="1200" dirty="0">
                <a:solidFill>
                  <a:srgbClr val="FF0000"/>
                </a:solidFill>
              </a:rPr>
              <a:t>Must show your work for full credit. </a:t>
            </a:r>
            <a:r>
              <a:rPr lang="en-US" sz="1200" dirty="0"/>
              <a:t>Feel free to add extra slides </a:t>
            </a:r>
            <a:r>
              <a:rPr lang="en-US" sz="1300" dirty="0"/>
              <a:t>if</a:t>
            </a:r>
            <a:r>
              <a:rPr lang="en-US" sz="1200" dirty="0"/>
              <a:t> needed.</a:t>
            </a:r>
            <a:br>
              <a:rPr lang="en-US" sz="1200" dirty="0"/>
            </a:br>
            <a:r>
              <a:rPr lang="en-US" sz="1200" dirty="0"/>
              <a:t>(continued)</a:t>
            </a:r>
            <a:br>
              <a:rPr lang="en-US" sz="1200" dirty="0"/>
            </a:br>
            <a:endParaRPr lang="en-US" sz="1200" dirty="0"/>
          </a:p>
        </p:txBody>
      </p:sp>
      <p:sp>
        <p:nvSpPr>
          <p:cNvPr id="3" name="TextBox 2">
            <a:extLst>
              <a:ext uri="{FF2B5EF4-FFF2-40B4-BE49-F238E27FC236}">
                <a16:creationId xmlns:a16="http://schemas.microsoft.com/office/drawing/2014/main" id="{67629183-1A17-59FA-FC9E-38DC2802C8D0}"/>
              </a:ext>
            </a:extLst>
          </p:cNvPr>
          <p:cNvSpPr txBox="1"/>
          <p:nvPr/>
        </p:nvSpPr>
        <p:spPr>
          <a:xfrm>
            <a:off x="106791" y="609600"/>
            <a:ext cx="4465209" cy="677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dirty="0">
                <a:ln>
                  <a:noFill/>
                </a:ln>
                <a:solidFill>
                  <a:srgbClr val="000000"/>
                </a:solidFill>
                <a:effectLst/>
                <a:uFillTx/>
                <a:latin typeface="+mn-lt"/>
                <a:ea typeface="+mn-ea"/>
                <a:cs typeface="+mn-cs"/>
                <a:sym typeface="Arial"/>
              </a:rPr>
              <a:t>Output Size computation:</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100" dirty="0"/>
              <a:t>With a kernel size of 3x3, stride 4, and padded input size 7x7, the output size is calculated as:</a:t>
            </a:r>
          </a:p>
          <a:p>
            <a:pPr marR="0" algn="l" defTabSz="914400" rtl="0" fontAlgn="auto" latinLnBrk="0" hangingPunct="0">
              <a:lnSpc>
                <a:spcPct val="100000"/>
              </a:lnSpc>
              <a:spcBef>
                <a:spcPts val="0"/>
              </a:spcBef>
              <a:spcAft>
                <a:spcPts val="0"/>
              </a:spcAft>
              <a:buClrTx/>
              <a:buSzTx/>
              <a:tabLst/>
            </a:pPr>
            <a:endParaRPr kumimoji="0" lang="en-US" sz="1100" b="0" i="0" u="none" strike="noStrike" cap="none" spc="0" normalizeH="0" baseline="0" dirty="0">
              <a:ln>
                <a:noFill/>
              </a:ln>
              <a:solidFill>
                <a:srgbClr val="000000"/>
              </a:solidFill>
              <a:effectLst/>
              <a:uFillTx/>
              <a:latin typeface="+mn-lt"/>
              <a:ea typeface="+mn-ea"/>
              <a:cs typeface="+mn-cs"/>
              <a:sym typeface="Arial"/>
            </a:endParaRPr>
          </a:p>
        </p:txBody>
      </p:sp>
      <p:pic>
        <p:nvPicPr>
          <p:cNvPr id="10" name="Picture 9">
            <a:extLst>
              <a:ext uri="{FF2B5EF4-FFF2-40B4-BE49-F238E27FC236}">
                <a16:creationId xmlns:a16="http://schemas.microsoft.com/office/drawing/2014/main" id="{B230970E-FD2F-2622-D129-11C5659D56EA}"/>
              </a:ext>
            </a:extLst>
          </p:cNvPr>
          <p:cNvPicPr>
            <a:picLocks noChangeAspect="1"/>
          </p:cNvPicPr>
          <p:nvPr/>
        </p:nvPicPr>
        <p:blipFill>
          <a:blip r:embed="rId2"/>
          <a:stretch>
            <a:fillRect/>
          </a:stretch>
        </p:blipFill>
        <p:spPr>
          <a:xfrm>
            <a:off x="0" y="1128074"/>
            <a:ext cx="4429743" cy="743054"/>
          </a:xfrm>
          <a:prstGeom prst="rect">
            <a:avLst/>
          </a:prstGeom>
        </p:spPr>
      </p:pic>
      <p:sp>
        <p:nvSpPr>
          <p:cNvPr id="11" name="TextBox 10">
            <a:extLst>
              <a:ext uri="{FF2B5EF4-FFF2-40B4-BE49-F238E27FC236}">
                <a16:creationId xmlns:a16="http://schemas.microsoft.com/office/drawing/2014/main" id="{FE074704-9A30-1EFD-B70D-84BA8F08186F}"/>
              </a:ext>
            </a:extLst>
          </p:cNvPr>
          <p:cNvSpPr txBox="1"/>
          <p:nvPr/>
        </p:nvSpPr>
        <p:spPr>
          <a:xfrm>
            <a:off x="106791" y="1871128"/>
            <a:ext cx="4607468" cy="27084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dirty="0">
                <a:ln>
                  <a:noFill/>
                </a:ln>
                <a:solidFill>
                  <a:srgbClr val="000000"/>
                </a:solidFill>
                <a:effectLst/>
                <a:uFillTx/>
                <a:latin typeface="+mn-lt"/>
                <a:ea typeface="+mn-ea"/>
                <a:cs typeface="+mn-cs"/>
                <a:sym typeface="Arial"/>
              </a:rPr>
              <a:t>So the output Y will be 2x2. When flattened in row-major order, it becomes a vector y of size 4.</a:t>
            </a:r>
          </a:p>
          <a:p>
            <a:pPr marL="0" marR="0" indent="0" algn="l" defTabSz="914400" rtl="0" fontAlgn="auto" latinLnBrk="0" hangingPunct="0">
              <a:lnSpc>
                <a:spcPct val="100000"/>
              </a:lnSpc>
              <a:spcBef>
                <a:spcPts val="0"/>
              </a:spcBef>
              <a:spcAft>
                <a:spcPts val="0"/>
              </a:spcAft>
              <a:buClrTx/>
              <a:buSzTx/>
              <a:buFontTx/>
              <a:buNone/>
              <a:tabLst/>
            </a:pPr>
            <a:endParaRPr lang="en-US" sz="1100" dirty="0"/>
          </a:p>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dirty="0">
                <a:ln>
                  <a:noFill/>
                </a:ln>
                <a:solidFill>
                  <a:srgbClr val="000000"/>
                </a:solidFill>
                <a:effectLst/>
                <a:uFillTx/>
                <a:latin typeface="+mn-lt"/>
                <a:ea typeface="+mn-ea"/>
                <a:cs typeface="+mn-cs"/>
                <a:sym typeface="Arial"/>
              </a:rPr>
              <a:t>Dimensions of A</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100" b="0" i="0" u="none" strike="noStrike" cap="none" spc="0" normalizeH="0" baseline="0" dirty="0">
                <a:ln>
                  <a:noFill/>
                </a:ln>
                <a:solidFill>
                  <a:srgbClr val="000000"/>
                </a:solidFill>
                <a:effectLst/>
                <a:uFillTx/>
                <a:latin typeface="+mn-lt"/>
                <a:ea typeface="+mn-ea"/>
                <a:cs typeface="+mn-cs"/>
                <a:sym typeface="Arial"/>
              </a:rPr>
              <a:t>Since y=Ax, the matrix A needs to map the 9-dimensional vector x to the 4-dimensional vector y. Therefore, A will have dimensions 4×9.</a:t>
            </a:r>
          </a:p>
          <a:p>
            <a:pPr marR="0" algn="l" defTabSz="914400" rtl="0" fontAlgn="auto" latinLnBrk="0" hangingPunct="0">
              <a:lnSpc>
                <a:spcPct val="100000"/>
              </a:lnSpc>
              <a:spcBef>
                <a:spcPts val="0"/>
              </a:spcBef>
              <a:spcAft>
                <a:spcPts val="0"/>
              </a:spcAft>
              <a:buClrTx/>
              <a:buSzTx/>
              <a:tabLst/>
            </a:pPr>
            <a:endParaRPr lang="en-US" sz="1100" dirty="0"/>
          </a:p>
          <a:p>
            <a:pPr marR="0" algn="l" defTabSz="914400" rtl="0" fontAlgn="auto" latinLnBrk="0" hangingPunct="0">
              <a:lnSpc>
                <a:spcPct val="100000"/>
              </a:lnSpc>
              <a:spcBef>
                <a:spcPts val="0"/>
              </a:spcBef>
              <a:spcAft>
                <a:spcPts val="0"/>
              </a:spcAft>
              <a:buClrTx/>
              <a:buSzTx/>
              <a:tabLst/>
            </a:pPr>
            <a:r>
              <a:rPr kumimoji="0" lang="en-US" sz="1100" b="0" i="0" u="none" strike="noStrike" cap="none" spc="0" normalizeH="0" baseline="0" dirty="0">
                <a:ln>
                  <a:noFill/>
                </a:ln>
                <a:solidFill>
                  <a:srgbClr val="000000"/>
                </a:solidFill>
                <a:effectLst/>
                <a:uFillTx/>
                <a:latin typeface="+mn-lt"/>
                <a:ea typeface="+mn-ea"/>
                <a:cs typeface="+mn-cs"/>
                <a:sym typeface="Arial"/>
              </a:rPr>
              <a:t>(B) Write down the entries in matrix A</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100" b="0" i="0" u="none" strike="noStrike" cap="none" spc="0" normalizeH="0" baseline="0" dirty="0">
                <a:ln>
                  <a:noFill/>
                </a:ln>
                <a:solidFill>
                  <a:srgbClr val="000000"/>
                </a:solidFill>
                <a:effectLst/>
                <a:uFillTx/>
                <a:latin typeface="+mn-lt"/>
                <a:ea typeface="+mn-ea"/>
                <a:cs typeface="+mn-cs"/>
                <a:sym typeface="Arial"/>
              </a:rPr>
              <a:t>Matrix A represents how the flattened input vector x gets multiplied by the flattened kernel W to produce the flattened output vector y. Each row of A corresponds to one element in the output y, and each column corresponds to an element in the input x. The entries in A are determined by the position of the kernel W on the padded input matrix</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100" dirty="0"/>
              <a:t>P</a:t>
            </a:r>
            <a:r>
              <a:rPr kumimoji="0" lang="en-US" sz="1100" b="0" i="0" u="none" strike="noStrike" cap="none" spc="0" normalizeH="0" baseline="0" dirty="0">
                <a:ln>
                  <a:noFill/>
                </a:ln>
                <a:solidFill>
                  <a:srgbClr val="000000"/>
                </a:solidFill>
                <a:effectLst/>
                <a:uFillTx/>
                <a:latin typeface="+mn-lt"/>
                <a:ea typeface="+mn-ea"/>
                <a:cs typeface="+mn-cs"/>
                <a:sym typeface="Arial"/>
              </a:rPr>
              <a:t>lace the kernel W over the padded input matrix</a:t>
            </a:r>
            <a:br>
              <a:rPr kumimoji="0" lang="en-US" sz="1100" b="0" i="0" u="none" strike="noStrike" cap="none" spc="0" normalizeH="0" baseline="0" dirty="0">
                <a:ln>
                  <a:noFill/>
                </a:ln>
                <a:solidFill>
                  <a:srgbClr val="000000"/>
                </a:solidFill>
                <a:effectLst/>
                <a:uFillTx/>
                <a:latin typeface="+mn-lt"/>
                <a:ea typeface="+mn-ea"/>
                <a:cs typeface="+mn-cs"/>
                <a:sym typeface="Arial"/>
              </a:rPr>
            </a:br>
            <a:r>
              <a:rPr kumimoji="0" lang="en-US" sz="1100" b="0" i="0" u="none" strike="noStrike" cap="none" spc="0" normalizeH="0" baseline="0" dirty="0">
                <a:ln>
                  <a:noFill/>
                </a:ln>
                <a:solidFill>
                  <a:srgbClr val="000000"/>
                </a:solidFill>
                <a:effectLst/>
                <a:uFillTx/>
                <a:latin typeface="+mn-lt"/>
                <a:ea typeface="+mn-ea"/>
                <a:cs typeface="+mn-cs"/>
                <a:sym typeface="Arial"/>
              </a:rPr>
              <a:t>The following are the four kernel locations due to padding and stride in the input matrix and the corresponding row in A</a:t>
            </a:r>
          </a:p>
        </p:txBody>
      </p:sp>
      <p:sp>
        <p:nvSpPr>
          <p:cNvPr id="12" name="TextBox 11">
            <a:extLst>
              <a:ext uri="{FF2B5EF4-FFF2-40B4-BE49-F238E27FC236}">
                <a16:creationId xmlns:a16="http://schemas.microsoft.com/office/drawing/2014/main" id="{4379F84A-B306-5E31-80B3-C64028468D0F}"/>
              </a:ext>
            </a:extLst>
          </p:cNvPr>
          <p:cNvSpPr txBox="1"/>
          <p:nvPr/>
        </p:nvSpPr>
        <p:spPr>
          <a:xfrm>
            <a:off x="5178055" y="614921"/>
            <a:ext cx="3508744" cy="1692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dirty="0">
                <a:ln>
                  <a:noFill/>
                </a:ln>
                <a:solidFill>
                  <a:srgbClr val="000000"/>
                </a:solidFill>
                <a:effectLst/>
                <a:uFillTx/>
                <a:latin typeface="+mn-lt"/>
                <a:ea typeface="+mn-ea"/>
                <a:cs typeface="+mn-cs"/>
                <a:sym typeface="Arial"/>
              </a:rPr>
              <a:t>1. Top Left Corner of padded input</a:t>
            </a:r>
          </a:p>
        </p:txBody>
      </p:sp>
      <p:pic>
        <p:nvPicPr>
          <p:cNvPr id="14" name="Picture 13">
            <a:extLst>
              <a:ext uri="{FF2B5EF4-FFF2-40B4-BE49-F238E27FC236}">
                <a16:creationId xmlns:a16="http://schemas.microsoft.com/office/drawing/2014/main" id="{06BDCA9F-4A62-A34C-0952-27F8C2283CDE}"/>
              </a:ext>
            </a:extLst>
          </p:cNvPr>
          <p:cNvPicPr>
            <a:picLocks noChangeAspect="1"/>
          </p:cNvPicPr>
          <p:nvPr/>
        </p:nvPicPr>
        <p:blipFill>
          <a:blip r:embed="rId3"/>
          <a:srcRect l="1" t="13568" r="-2804"/>
          <a:stretch/>
        </p:blipFill>
        <p:spPr>
          <a:xfrm>
            <a:off x="5206382" y="830909"/>
            <a:ext cx="2136669" cy="677108"/>
          </a:xfrm>
          <a:prstGeom prst="rect">
            <a:avLst/>
          </a:prstGeom>
        </p:spPr>
      </p:pic>
      <p:sp>
        <p:nvSpPr>
          <p:cNvPr id="15" name="TextBox 14">
            <a:extLst>
              <a:ext uri="{FF2B5EF4-FFF2-40B4-BE49-F238E27FC236}">
                <a16:creationId xmlns:a16="http://schemas.microsoft.com/office/drawing/2014/main" id="{32D79617-A82C-2BE6-A1C7-760DD27F2CD9}"/>
              </a:ext>
            </a:extLst>
          </p:cNvPr>
          <p:cNvSpPr txBox="1"/>
          <p:nvPr/>
        </p:nvSpPr>
        <p:spPr>
          <a:xfrm>
            <a:off x="5110685" y="1753498"/>
            <a:ext cx="3508744" cy="1692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dirty="0">
                <a:ln>
                  <a:noFill/>
                </a:ln>
                <a:solidFill>
                  <a:srgbClr val="000000"/>
                </a:solidFill>
                <a:effectLst/>
                <a:uFillTx/>
                <a:latin typeface="+mn-lt"/>
                <a:ea typeface="+mn-ea"/>
                <a:cs typeface="+mn-cs"/>
                <a:sym typeface="Arial"/>
              </a:rPr>
              <a:t>2. Top Right Corner of padded input</a:t>
            </a:r>
          </a:p>
        </p:txBody>
      </p:sp>
      <p:pic>
        <p:nvPicPr>
          <p:cNvPr id="17" name="Picture 16">
            <a:extLst>
              <a:ext uri="{FF2B5EF4-FFF2-40B4-BE49-F238E27FC236}">
                <a16:creationId xmlns:a16="http://schemas.microsoft.com/office/drawing/2014/main" id="{946D1089-15CF-49FD-3C8C-2A8D6D3562B9}"/>
              </a:ext>
            </a:extLst>
          </p:cNvPr>
          <p:cNvPicPr>
            <a:picLocks noChangeAspect="1"/>
          </p:cNvPicPr>
          <p:nvPr/>
        </p:nvPicPr>
        <p:blipFill>
          <a:blip r:embed="rId4"/>
          <a:srcRect t="11225" r="4864"/>
          <a:stretch/>
        </p:blipFill>
        <p:spPr>
          <a:xfrm>
            <a:off x="5375653" y="1954618"/>
            <a:ext cx="1871701" cy="655851"/>
          </a:xfrm>
          <a:prstGeom prst="rect">
            <a:avLst/>
          </a:prstGeom>
        </p:spPr>
      </p:pic>
      <p:sp>
        <p:nvSpPr>
          <p:cNvPr id="18" name="TextBox 17">
            <a:extLst>
              <a:ext uri="{FF2B5EF4-FFF2-40B4-BE49-F238E27FC236}">
                <a16:creationId xmlns:a16="http://schemas.microsoft.com/office/drawing/2014/main" id="{2C1EC0E8-0D51-0EAA-1C8A-64AC31445E15}"/>
              </a:ext>
            </a:extLst>
          </p:cNvPr>
          <p:cNvSpPr txBox="1"/>
          <p:nvPr/>
        </p:nvSpPr>
        <p:spPr>
          <a:xfrm>
            <a:off x="5018829" y="2808112"/>
            <a:ext cx="3508744" cy="1692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100" dirty="0"/>
              <a:t>3</a:t>
            </a:r>
            <a:r>
              <a:rPr kumimoji="0" lang="en-US" sz="1100" b="0" i="0" u="none" strike="noStrike" cap="none" spc="0" normalizeH="0" baseline="0" dirty="0">
                <a:ln>
                  <a:noFill/>
                </a:ln>
                <a:solidFill>
                  <a:srgbClr val="000000"/>
                </a:solidFill>
                <a:effectLst/>
                <a:uFillTx/>
                <a:latin typeface="+mn-lt"/>
                <a:ea typeface="+mn-ea"/>
                <a:cs typeface="+mn-cs"/>
                <a:sym typeface="Arial"/>
              </a:rPr>
              <a:t>. Bottom Left Corner of padded input</a:t>
            </a:r>
          </a:p>
        </p:txBody>
      </p:sp>
      <p:pic>
        <p:nvPicPr>
          <p:cNvPr id="20" name="Picture 19">
            <a:extLst>
              <a:ext uri="{FF2B5EF4-FFF2-40B4-BE49-F238E27FC236}">
                <a16:creationId xmlns:a16="http://schemas.microsoft.com/office/drawing/2014/main" id="{AE387278-F55C-845C-74BF-989A4D2B5758}"/>
              </a:ext>
            </a:extLst>
          </p:cNvPr>
          <p:cNvPicPr>
            <a:picLocks noChangeAspect="1"/>
          </p:cNvPicPr>
          <p:nvPr/>
        </p:nvPicPr>
        <p:blipFill>
          <a:blip r:embed="rId5"/>
          <a:stretch>
            <a:fillRect/>
          </a:stretch>
        </p:blipFill>
        <p:spPr>
          <a:xfrm>
            <a:off x="5461559" y="2964249"/>
            <a:ext cx="1981231" cy="695029"/>
          </a:xfrm>
          <a:prstGeom prst="rect">
            <a:avLst/>
          </a:prstGeom>
        </p:spPr>
      </p:pic>
      <p:sp>
        <p:nvSpPr>
          <p:cNvPr id="21" name="TextBox 20">
            <a:extLst>
              <a:ext uri="{FF2B5EF4-FFF2-40B4-BE49-F238E27FC236}">
                <a16:creationId xmlns:a16="http://schemas.microsoft.com/office/drawing/2014/main" id="{539958F7-94D6-177B-169E-BB65135BDAAA}"/>
              </a:ext>
            </a:extLst>
          </p:cNvPr>
          <p:cNvSpPr txBox="1"/>
          <p:nvPr/>
        </p:nvSpPr>
        <p:spPr>
          <a:xfrm>
            <a:off x="5018829" y="3830882"/>
            <a:ext cx="3508744" cy="1692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dirty="0">
                <a:ln>
                  <a:noFill/>
                </a:ln>
                <a:solidFill>
                  <a:srgbClr val="000000"/>
                </a:solidFill>
                <a:effectLst/>
                <a:uFillTx/>
                <a:latin typeface="+mn-lt"/>
                <a:ea typeface="+mn-ea"/>
                <a:cs typeface="+mn-cs"/>
                <a:sym typeface="Arial"/>
              </a:rPr>
              <a:t>4. Bottom Right Corner of padded input</a:t>
            </a:r>
          </a:p>
        </p:txBody>
      </p:sp>
      <p:pic>
        <p:nvPicPr>
          <p:cNvPr id="23" name="Picture 22">
            <a:extLst>
              <a:ext uri="{FF2B5EF4-FFF2-40B4-BE49-F238E27FC236}">
                <a16:creationId xmlns:a16="http://schemas.microsoft.com/office/drawing/2014/main" id="{01651F11-EB90-7A47-C46C-9B76B327A054}"/>
              </a:ext>
            </a:extLst>
          </p:cNvPr>
          <p:cNvPicPr>
            <a:picLocks noChangeAspect="1"/>
          </p:cNvPicPr>
          <p:nvPr/>
        </p:nvPicPr>
        <p:blipFill>
          <a:blip r:embed="rId6"/>
          <a:stretch>
            <a:fillRect/>
          </a:stretch>
        </p:blipFill>
        <p:spPr>
          <a:xfrm>
            <a:off x="5273749" y="4007315"/>
            <a:ext cx="1973605" cy="688274"/>
          </a:xfrm>
          <a:prstGeom prst="rect">
            <a:avLst/>
          </a:prstGeom>
        </p:spPr>
      </p:pic>
      <p:pic>
        <p:nvPicPr>
          <p:cNvPr id="25" name="Picture 24">
            <a:extLst>
              <a:ext uri="{FF2B5EF4-FFF2-40B4-BE49-F238E27FC236}">
                <a16:creationId xmlns:a16="http://schemas.microsoft.com/office/drawing/2014/main" id="{ADE0112A-0F13-7534-47DF-C33822C6C24B}"/>
              </a:ext>
            </a:extLst>
          </p:cNvPr>
          <p:cNvPicPr>
            <a:picLocks noChangeAspect="1"/>
          </p:cNvPicPr>
          <p:nvPr/>
        </p:nvPicPr>
        <p:blipFill>
          <a:blip r:embed="rId7"/>
          <a:stretch>
            <a:fillRect/>
          </a:stretch>
        </p:blipFill>
        <p:spPr>
          <a:xfrm>
            <a:off x="5142319" y="1457491"/>
            <a:ext cx="3012853" cy="272395"/>
          </a:xfrm>
          <a:prstGeom prst="rect">
            <a:avLst/>
          </a:prstGeom>
        </p:spPr>
      </p:pic>
      <p:pic>
        <p:nvPicPr>
          <p:cNvPr id="27" name="Picture 26">
            <a:extLst>
              <a:ext uri="{FF2B5EF4-FFF2-40B4-BE49-F238E27FC236}">
                <a16:creationId xmlns:a16="http://schemas.microsoft.com/office/drawing/2014/main" id="{4B4A7C20-EA77-16AC-D28C-FFA8ED95C7E3}"/>
              </a:ext>
            </a:extLst>
          </p:cNvPr>
          <p:cNvPicPr>
            <a:picLocks noChangeAspect="1"/>
          </p:cNvPicPr>
          <p:nvPr/>
        </p:nvPicPr>
        <p:blipFill>
          <a:blip r:embed="rId8"/>
          <a:stretch>
            <a:fillRect/>
          </a:stretch>
        </p:blipFill>
        <p:spPr>
          <a:xfrm>
            <a:off x="5139865" y="2571750"/>
            <a:ext cx="3015307" cy="232585"/>
          </a:xfrm>
          <a:prstGeom prst="rect">
            <a:avLst/>
          </a:prstGeom>
        </p:spPr>
      </p:pic>
      <p:pic>
        <p:nvPicPr>
          <p:cNvPr id="29" name="Picture 28">
            <a:extLst>
              <a:ext uri="{FF2B5EF4-FFF2-40B4-BE49-F238E27FC236}">
                <a16:creationId xmlns:a16="http://schemas.microsoft.com/office/drawing/2014/main" id="{D5490D62-F827-F038-3AA3-3C6CE850F8A4}"/>
              </a:ext>
            </a:extLst>
          </p:cNvPr>
          <p:cNvPicPr>
            <a:picLocks noChangeAspect="1"/>
          </p:cNvPicPr>
          <p:nvPr/>
        </p:nvPicPr>
        <p:blipFill>
          <a:blip r:embed="rId9"/>
          <a:stretch>
            <a:fillRect/>
          </a:stretch>
        </p:blipFill>
        <p:spPr>
          <a:xfrm>
            <a:off x="5178055" y="4745277"/>
            <a:ext cx="2870529" cy="215290"/>
          </a:xfrm>
          <a:prstGeom prst="rect">
            <a:avLst/>
          </a:prstGeom>
        </p:spPr>
      </p:pic>
      <p:pic>
        <p:nvPicPr>
          <p:cNvPr id="31" name="Picture 30">
            <a:extLst>
              <a:ext uri="{FF2B5EF4-FFF2-40B4-BE49-F238E27FC236}">
                <a16:creationId xmlns:a16="http://schemas.microsoft.com/office/drawing/2014/main" id="{D987C40F-B4AA-0AC8-BCE5-B912EB2F2E4F}"/>
              </a:ext>
            </a:extLst>
          </p:cNvPr>
          <p:cNvPicPr>
            <a:picLocks noChangeAspect="1"/>
          </p:cNvPicPr>
          <p:nvPr/>
        </p:nvPicPr>
        <p:blipFill>
          <a:blip r:embed="rId10"/>
          <a:stretch>
            <a:fillRect/>
          </a:stretch>
        </p:blipFill>
        <p:spPr>
          <a:xfrm>
            <a:off x="5212253" y="3609859"/>
            <a:ext cx="2942919" cy="211955"/>
          </a:xfrm>
          <a:prstGeom prst="rect">
            <a:avLst/>
          </a:prstGeom>
        </p:spPr>
      </p:pic>
    </p:spTree>
    <p:extLst>
      <p:ext uri="{BB962C8B-B14F-4D97-AF65-F5344CB8AC3E}">
        <p14:creationId xmlns:p14="http://schemas.microsoft.com/office/powerpoint/2010/main" val="124781200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542855"/>
          </a:xfrm>
        </p:spPr>
        <p:txBody>
          <a:bodyPr>
            <a:normAutofit fontScale="90000"/>
          </a:bodyPr>
          <a:lstStyle/>
          <a:p>
            <a:r>
              <a:rPr lang="en-US" sz="1200" dirty="0"/>
              <a:t>Theory PS Q1. </a:t>
            </a:r>
            <a:r>
              <a:rPr lang="en-US" sz="1200" dirty="0">
                <a:solidFill>
                  <a:srgbClr val="FF0000"/>
                </a:solidFill>
              </a:rPr>
              <a:t>Must show your work for full credit. </a:t>
            </a:r>
            <a:r>
              <a:rPr lang="en-US" sz="1200" dirty="0"/>
              <a:t>Feel free to add extra slides </a:t>
            </a:r>
            <a:r>
              <a:rPr lang="en-US" sz="1300" dirty="0"/>
              <a:t>if</a:t>
            </a:r>
            <a:r>
              <a:rPr lang="en-US" sz="1200" dirty="0"/>
              <a:t> needed.</a:t>
            </a:r>
            <a:br>
              <a:rPr lang="en-US" sz="1200" dirty="0"/>
            </a:br>
            <a:r>
              <a:rPr lang="en-US" sz="1200" dirty="0"/>
              <a:t>(continued)</a:t>
            </a:r>
            <a:br>
              <a:rPr lang="en-US" sz="1200" dirty="0"/>
            </a:br>
            <a:endParaRPr lang="en-US" sz="1200" dirty="0"/>
          </a:p>
        </p:txBody>
      </p:sp>
      <p:sp>
        <p:nvSpPr>
          <p:cNvPr id="3" name="TextBox 2">
            <a:extLst>
              <a:ext uri="{FF2B5EF4-FFF2-40B4-BE49-F238E27FC236}">
                <a16:creationId xmlns:a16="http://schemas.microsoft.com/office/drawing/2014/main" id="{67629183-1A17-59FA-FC9E-38DC2802C8D0}"/>
              </a:ext>
            </a:extLst>
          </p:cNvPr>
          <p:cNvSpPr txBox="1"/>
          <p:nvPr/>
        </p:nvSpPr>
        <p:spPr>
          <a:xfrm>
            <a:off x="106791" y="609600"/>
            <a:ext cx="4465209" cy="3385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dirty="0">
                <a:ln>
                  <a:noFill/>
                </a:ln>
                <a:solidFill>
                  <a:srgbClr val="000000"/>
                </a:solidFill>
                <a:effectLst/>
                <a:uFillTx/>
                <a:latin typeface="+mn-lt"/>
                <a:ea typeface="+mn-ea"/>
                <a:cs typeface="+mn-cs"/>
                <a:sym typeface="Arial"/>
              </a:rPr>
              <a:t>Thus the final form of Matrix A will be as follows:</a:t>
            </a:r>
            <a:endParaRPr lang="en-US" sz="1100" dirty="0"/>
          </a:p>
          <a:p>
            <a:pPr marR="0" algn="l" defTabSz="914400" rtl="0" fontAlgn="auto" latinLnBrk="0" hangingPunct="0">
              <a:lnSpc>
                <a:spcPct val="100000"/>
              </a:lnSpc>
              <a:spcBef>
                <a:spcPts val="0"/>
              </a:spcBef>
              <a:spcAft>
                <a:spcPts val="0"/>
              </a:spcAft>
              <a:buClrTx/>
              <a:buSzTx/>
              <a:tabLst/>
            </a:pPr>
            <a:endParaRPr kumimoji="0" lang="en-US" sz="1100" b="0" i="0" u="none" strike="noStrike" cap="none" spc="0" normalizeH="0" baseline="0" dirty="0">
              <a:ln>
                <a:noFill/>
              </a:ln>
              <a:solidFill>
                <a:srgbClr val="000000"/>
              </a:solidFill>
              <a:effectLst/>
              <a:uFillTx/>
              <a:latin typeface="+mn-lt"/>
              <a:ea typeface="+mn-ea"/>
              <a:cs typeface="+mn-cs"/>
              <a:sym typeface="Arial"/>
            </a:endParaRPr>
          </a:p>
        </p:txBody>
      </p:sp>
      <p:pic>
        <p:nvPicPr>
          <p:cNvPr id="5" name="Picture 4">
            <a:extLst>
              <a:ext uri="{FF2B5EF4-FFF2-40B4-BE49-F238E27FC236}">
                <a16:creationId xmlns:a16="http://schemas.microsoft.com/office/drawing/2014/main" id="{BE0403BA-B70A-3927-A63E-667008AF68F2}"/>
              </a:ext>
            </a:extLst>
          </p:cNvPr>
          <p:cNvPicPr>
            <a:picLocks noChangeAspect="1"/>
          </p:cNvPicPr>
          <p:nvPr/>
        </p:nvPicPr>
        <p:blipFill>
          <a:blip r:embed="rId2"/>
          <a:stretch>
            <a:fillRect/>
          </a:stretch>
        </p:blipFill>
        <p:spPr>
          <a:xfrm>
            <a:off x="176781" y="948154"/>
            <a:ext cx="7306695" cy="1228896"/>
          </a:xfrm>
          <a:prstGeom prst="rect">
            <a:avLst/>
          </a:prstGeom>
        </p:spPr>
      </p:pic>
    </p:spTree>
    <p:extLst>
      <p:ext uri="{BB962C8B-B14F-4D97-AF65-F5344CB8AC3E}">
        <p14:creationId xmlns:p14="http://schemas.microsoft.com/office/powerpoint/2010/main" val="409944907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Theory PS Q2. </a:t>
            </a:r>
            <a:r>
              <a:rPr lang="en-US" sz="1200" dirty="0">
                <a:solidFill>
                  <a:srgbClr val="FF0000"/>
                </a:solidFill>
              </a:rPr>
              <a:t>Must show your work for full credit.</a:t>
            </a:r>
            <a:r>
              <a:rPr lang="en-US" sz="1200" dirty="0"/>
              <a:t> Feel free to add extra slides if needed.</a:t>
            </a:r>
          </a:p>
        </p:txBody>
      </p:sp>
      <p:pic>
        <p:nvPicPr>
          <p:cNvPr id="6" name="Picture 5">
            <a:extLst>
              <a:ext uri="{FF2B5EF4-FFF2-40B4-BE49-F238E27FC236}">
                <a16:creationId xmlns:a16="http://schemas.microsoft.com/office/drawing/2014/main" id="{A7715435-0450-2A0D-FA82-A5C4F19C9B95}"/>
              </a:ext>
            </a:extLst>
          </p:cNvPr>
          <p:cNvPicPr>
            <a:picLocks noChangeAspect="1"/>
          </p:cNvPicPr>
          <p:nvPr/>
        </p:nvPicPr>
        <p:blipFill>
          <a:blip r:embed="rId2"/>
          <a:stretch>
            <a:fillRect/>
          </a:stretch>
        </p:blipFill>
        <p:spPr>
          <a:xfrm>
            <a:off x="106791" y="543315"/>
            <a:ext cx="4039164" cy="847843"/>
          </a:xfrm>
          <a:prstGeom prst="rect">
            <a:avLst/>
          </a:prstGeom>
        </p:spPr>
      </p:pic>
      <p:pic>
        <p:nvPicPr>
          <p:cNvPr id="8" name="Picture 7">
            <a:extLst>
              <a:ext uri="{FF2B5EF4-FFF2-40B4-BE49-F238E27FC236}">
                <a16:creationId xmlns:a16="http://schemas.microsoft.com/office/drawing/2014/main" id="{783E4876-2359-0EAD-7637-030E824AD52B}"/>
              </a:ext>
            </a:extLst>
          </p:cNvPr>
          <p:cNvPicPr>
            <a:picLocks noChangeAspect="1"/>
          </p:cNvPicPr>
          <p:nvPr/>
        </p:nvPicPr>
        <p:blipFill>
          <a:blip r:embed="rId3"/>
          <a:stretch>
            <a:fillRect/>
          </a:stretch>
        </p:blipFill>
        <p:spPr>
          <a:xfrm>
            <a:off x="487288" y="1443769"/>
            <a:ext cx="3327127" cy="3575420"/>
          </a:xfrm>
          <a:prstGeom prst="rect">
            <a:avLst/>
          </a:prstGeom>
        </p:spPr>
      </p:pic>
      <p:sp>
        <p:nvSpPr>
          <p:cNvPr id="9" name="TextBox 8">
            <a:extLst>
              <a:ext uri="{FF2B5EF4-FFF2-40B4-BE49-F238E27FC236}">
                <a16:creationId xmlns:a16="http://schemas.microsoft.com/office/drawing/2014/main" id="{399765EC-81D6-F5B4-45A7-F5B1ECF02E94}"/>
              </a:ext>
            </a:extLst>
          </p:cNvPr>
          <p:cNvSpPr txBox="1"/>
          <p:nvPr/>
        </p:nvSpPr>
        <p:spPr>
          <a:xfrm>
            <a:off x="4329545" y="387927"/>
            <a:ext cx="4707664" cy="1015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100" b="0" i="0" u="none" strike="noStrike" cap="none" spc="0" normalizeH="0" baseline="0" dirty="0">
                <a:ln>
                  <a:noFill/>
                </a:ln>
                <a:solidFill>
                  <a:srgbClr val="000000"/>
                </a:solidFill>
                <a:effectLst/>
                <a:uFillTx/>
                <a:latin typeface="+mn-lt"/>
                <a:ea typeface="+mn-ea"/>
                <a:cs typeface="+mn-cs"/>
                <a:sym typeface="Arial"/>
              </a:rPr>
              <a:t>The function is piece-wise linear due to the </a:t>
            </a:r>
            <a:r>
              <a:rPr kumimoji="0" lang="en-US" sz="1100" b="0" i="0" u="none" strike="noStrike" cap="none" spc="0" normalizeH="0" baseline="0" dirty="0" err="1">
                <a:ln>
                  <a:noFill/>
                </a:ln>
                <a:solidFill>
                  <a:srgbClr val="000000"/>
                </a:solidFill>
                <a:effectLst/>
                <a:uFillTx/>
                <a:latin typeface="+mn-lt"/>
                <a:ea typeface="+mn-ea"/>
                <a:cs typeface="+mn-cs"/>
                <a:sym typeface="Arial"/>
              </a:rPr>
              <a:t>ReLU</a:t>
            </a:r>
            <a:r>
              <a:rPr kumimoji="0" lang="en-US" sz="1100" b="0" i="0" u="none" strike="noStrike" cap="none" spc="0" normalizeH="0" baseline="0" dirty="0">
                <a:ln>
                  <a:noFill/>
                </a:ln>
                <a:solidFill>
                  <a:srgbClr val="000000"/>
                </a:solidFill>
                <a:effectLst/>
                <a:uFillTx/>
                <a:latin typeface="+mn-lt"/>
                <a:ea typeface="+mn-ea"/>
                <a:cs typeface="+mn-cs"/>
                <a:sym typeface="Arial"/>
              </a:rPr>
              <a:t> activation, which means it computes linear functions over different regions of the input space.</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100" dirty="0"/>
              <a:t>We</a:t>
            </a:r>
            <a:r>
              <a:rPr kumimoji="0" lang="en-US" sz="1100" b="0" i="0" u="none" strike="noStrike" cap="none" spc="0" normalizeH="0" baseline="0" dirty="0">
                <a:ln>
                  <a:noFill/>
                </a:ln>
                <a:solidFill>
                  <a:srgbClr val="000000"/>
                </a:solidFill>
                <a:effectLst/>
                <a:uFillTx/>
                <a:latin typeface="+mn-lt"/>
                <a:ea typeface="+mn-ea"/>
                <a:cs typeface="+mn-cs"/>
                <a:sym typeface="Arial"/>
              </a:rPr>
              <a:t> are working with three sets of weights and biases, and the function involves element-wise max operations, representing layers in a neural network with </a:t>
            </a:r>
            <a:r>
              <a:rPr kumimoji="0" lang="en-US" sz="1100" b="0" i="0" u="none" strike="noStrike" cap="none" spc="0" normalizeH="0" baseline="0" dirty="0" err="1">
                <a:ln>
                  <a:noFill/>
                </a:ln>
                <a:solidFill>
                  <a:srgbClr val="000000"/>
                </a:solidFill>
                <a:effectLst/>
                <a:uFillTx/>
                <a:latin typeface="+mn-lt"/>
                <a:ea typeface="+mn-ea"/>
                <a:cs typeface="+mn-cs"/>
                <a:sym typeface="Arial"/>
              </a:rPr>
              <a:t>ReLU</a:t>
            </a:r>
            <a:r>
              <a:rPr kumimoji="0" lang="en-US" sz="1100" b="0" i="0" u="none" strike="noStrike" cap="none" spc="0" normalizeH="0" baseline="0" dirty="0">
                <a:ln>
                  <a:noFill/>
                </a:ln>
                <a:solidFill>
                  <a:srgbClr val="000000"/>
                </a:solidFill>
                <a:effectLst/>
                <a:uFillTx/>
                <a:latin typeface="+mn-lt"/>
                <a:ea typeface="+mn-ea"/>
                <a:cs typeface="+mn-cs"/>
                <a:sym typeface="Arial"/>
              </a:rPr>
              <a:t> activation.</a:t>
            </a:r>
          </a:p>
        </p:txBody>
      </p:sp>
      <p:pic>
        <p:nvPicPr>
          <p:cNvPr id="11" name="Picture 10">
            <a:extLst>
              <a:ext uri="{FF2B5EF4-FFF2-40B4-BE49-F238E27FC236}">
                <a16:creationId xmlns:a16="http://schemas.microsoft.com/office/drawing/2014/main" id="{F8234EDB-653A-BD6E-7842-F7EFE9967D85}"/>
              </a:ext>
            </a:extLst>
          </p:cNvPr>
          <p:cNvPicPr>
            <a:picLocks noChangeAspect="1"/>
          </p:cNvPicPr>
          <p:nvPr/>
        </p:nvPicPr>
        <p:blipFill>
          <a:blip r:embed="rId4"/>
          <a:stretch>
            <a:fillRect/>
          </a:stretch>
        </p:blipFill>
        <p:spPr>
          <a:xfrm>
            <a:off x="4413340" y="1500858"/>
            <a:ext cx="2437733" cy="1415194"/>
          </a:xfrm>
          <a:prstGeom prst="rect">
            <a:avLst/>
          </a:prstGeom>
        </p:spPr>
      </p:pic>
      <p:pic>
        <p:nvPicPr>
          <p:cNvPr id="13" name="Picture 12">
            <a:extLst>
              <a:ext uri="{FF2B5EF4-FFF2-40B4-BE49-F238E27FC236}">
                <a16:creationId xmlns:a16="http://schemas.microsoft.com/office/drawing/2014/main" id="{7E21D1A8-89EE-CAD8-A9E4-623E3E1F2AAB}"/>
              </a:ext>
            </a:extLst>
          </p:cNvPr>
          <p:cNvPicPr>
            <a:picLocks noChangeAspect="1"/>
          </p:cNvPicPr>
          <p:nvPr/>
        </p:nvPicPr>
        <p:blipFill>
          <a:blip r:embed="rId5"/>
          <a:stretch>
            <a:fillRect/>
          </a:stretch>
        </p:blipFill>
        <p:spPr>
          <a:xfrm>
            <a:off x="4413340" y="2883910"/>
            <a:ext cx="3792263" cy="258819"/>
          </a:xfrm>
          <a:prstGeom prst="rect">
            <a:avLst/>
          </a:prstGeom>
        </p:spPr>
      </p:pic>
    </p:spTree>
    <p:extLst>
      <p:ext uri="{BB962C8B-B14F-4D97-AF65-F5344CB8AC3E}">
        <p14:creationId xmlns:p14="http://schemas.microsoft.com/office/powerpoint/2010/main" val="277122809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Theory PS Q2. </a:t>
            </a:r>
            <a:r>
              <a:rPr lang="en-US" sz="1200" dirty="0">
                <a:solidFill>
                  <a:srgbClr val="FF0000"/>
                </a:solidFill>
              </a:rPr>
              <a:t>Must show your work for full credit.</a:t>
            </a:r>
            <a:r>
              <a:rPr lang="en-US" sz="1200" dirty="0"/>
              <a:t> Feel free to add extra slides if needed. (continued)</a:t>
            </a:r>
          </a:p>
        </p:txBody>
      </p:sp>
      <p:sp>
        <p:nvSpPr>
          <p:cNvPr id="3" name="TextBox 2">
            <a:extLst>
              <a:ext uri="{FF2B5EF4-FFF2-40B4-BE49-F238E27FC236}">
                <a16:creationId xmlns:a16="http://schemas.microsoft.com/office/drawing/2014/main" id="{9DE9794A-E4AD-B486-9E3F-97A98260B666}"/>
              </a:ext>
            </a:extLst>
          </p:cNvPr>
          <p:cNvSpPr txBox="1"/>
          <p:nvPr/>
        </p:nvSpPr>
        <p:spPr>
          <a:xfrm>
            <a:off x="214745" y="415636"/>
            <a:ext cx="4087091"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000" dirty="0"/>
              <a:t>For x0=2</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000" b="0" i="0" u="none" strike="noStrike" cap="none" spc="0" normalizeH="0" baseline="0" dirty="0">
                <a:ln>
                  <a:noFill/>
                </a:ln>
                <a:solidFill>
                  <a:srgbClr val="000000"/>
                </a:solidFill>
                <a:effectLst/>
                <a:uFillTx/>
                <a:latin typeface="+mn-lt"/>
                <a:ea typeface="+mn-ea"/>
                <a:cs typeface="+mn-cs"/>
                <a:sym typeface="Arial"/>
              </a:rPr>
              <a:t>We will compute the value of h(x0) and its derivative at x0=2</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000" b="0" i="0" u="none" strike="noStrike" cap="none" spc="0" normalizeH="0" baseline="0" dirty="0">
                <a:ln>
                  <a:noFill/>
                </a:ln>
                <a:solidFill>
                  <a:srgbClr val="000000"/>
                </a:solidFill>
                <a:effectLst/>
                <a:uFillTx/>
                <a:latin typeface="+mn-lt"/>
                <a:ea typeface="+mn-ea"/>
                <a:cs typeface="+mn-cs"/>
                <a:sym typeface="Arial"/>
              </a:rPr>
              <a:t>First Layer Output:</a:t>
            </a:r>
          </a:p>
        </p:txBody>
      </p:sp>
      <p:pic>
        <p:nvPicPr>
          <p:cNvPr id="5" name="Picture 4">
            <a:extLst>
              <a:ext uri="{FF2B5EF4-FFF2-40B4-BE49-F238E27FC236}">
                <a16:creationId xmlns:a16="http://schemas.microsoft.com/office/drawing/2014/main" id="{3E6302C6-C6D4-19D0-0677-E804362D8A7F}"/>
              </a:ext>
            </a:extLst>
          </p:cNvPr>
          <p:cNvPicPr>
            <a:picLocks noChangeAspect="1"/>
          </p:cNvPicPr>
          <p:nvPr/>
        </p:nvPicPr>
        <p:blipFill>
          <a:blip r:embed="rId2"/>
          <a:stretch>
            <a:fillRect/>
          </a:stretch>
        </p:blipFill>
        <p:spPr>
          <a:xfrm>
            <a:off x="214745" y="873840"/>
            <a:ext cx="2992571" cy="657586"/>
          </a:xfrm>
          <a:prstGeom prst="rect">
            <a:avLst/>
          </a:prstGeom>
        </p:spPr>
      </p:pic>
      <p:sp>
        <p:nvSpPr>
          <p:cNvPr id="7" name="TextBox 6">
            <a:extLst>
              <a:ext uri="{FF2B5EF4-FFF2-40B4-BE49-F238E27FC236}">
                <a16:creationId xmlns:a16="http://schemas.microsoft.com/office/drawing/2014/main" id="{462A00DF-FA0D-49DD-0D6A-78EAF74090E6}"/>
              </a:ext>
            </a:extLst>
          </p:cNvPr>
          <p:cNvSpPr txBox="1"/>
          <p:nvPr/>
        </p:nvSpPr>
        <p:spPr>
          <a:xfrm>
            <a:off x="214745" y="1517165"/>
            <a:ext cx="4087091"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000" b="0" i="0" u="none" strike="noStrike" cap="none" spc="0" normalizeH="0" baseline="0" dirty="0">
                <a:ln>
                  <a:noFill/>
                </a:ln>
                <a:solidFill>
                  <a:srgbClr val="000000"/>
                </a:solidFill>
                <a:effectLst/>
                <a:uFillTx/>
                <a:latin typeface="+mn-lt"/>
                <a:ea typeface="+mn-ea"/>
                <a:cs typeface="+mn-cs"/>
                <a:sym typeface="Arial"/>
              </a:rPr>
              <a:t>Second Layer Output:</a:t>
            </a:r>
          </a:p>
        </p:txBody>
      </p:sp>
      <p:pic>
        <p:nvPicPr>
          <p:cNvPr id="12" name="Picture 11">
            <a:extLst>
              <a:ext uri="{FF2B5EF4-FFF2-40B4-BE49-F238E27FC236}">
                <a16:creationId xmlns:a16="http://schemas.microsoft.com/office/drawing/2014/main" id="{AA63E436-7002-5142-F3AA-5B732B102E2D}"/>
              </a:ext>
            </a:extLst>
          </p:cNvPr>
          <p:cNvPicPr>
            <a:picLocks noChangeAspect="1"/>
          </p:cNvPicPr>
          <p:nvPr/>
        </p:nvPicPr>
        <p:blipFill>
          <a:blip r:embed="rId3"/>
          <a:stretch>
            <a:fillRect/>
          </a:stretch>
        </p:blipFill>
        <p:spPr>
          <a:xfrm>
            <a:off x="214746" y="1713016"/>
            <a:ext cx="3110346" cy="673722"/>
          </a:xfrm>
          <a:prstGeom prst="rect">
            <a:avLst/>
          </a:prstGeom>
        </p:spPr>
      </p:pic>
      <p:sp>
        <p:nvSpPr>
          <p:cNvPr id="14" name="TextBox 13">
            <a:extLst>
              <a:ext uri="{FF2B5EF4-FFF2-40B4-BE49-F238E27FC236}">
                <a16:creationId xmlns:a16="http://schemas.microsoft.com/office/drawing/2014/main" id="{18EDF380-B9C5-0671-AA19-E96F311FE50B}"/>
              </a:ext>
            </a:extLst>
          </p:cNvPr>
          <p:cNvSpPr txBox="1"/>
          <p:nvPr/>
        </p:nvSpPr>
        <p:spPr>
          <a:xfrm>
            <a:off x="214744" y="2414625"/>
            <a:ext cx="4087091"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000" dirty="0"/>
              <a:t>Third</a:t>
            </a:r>
            <a:r>
              <a:rPr kumimoji="0" lang="en-US" sz="1000" b="0" i="0" u="none" strike="noStrike" cap="none" spc="0" normalizeH="0" baseline="0" dirty="0">
                <a:ln>
                  <a:noFill/>
                </a:ln>
                <a:solidFill>
                  <a:srgbClr val="000000"/>
                </a:solidFill>
                <a:effectLst/>
                <a:uFillTx/>
                <a:latin typeface="+mn-lt"/>
                <a:ea typeface="+mn-ea"/>
                <a:cs typeface="+mn-cs"/>
                <a:sym typeface="Arial"/>
              </a:rPr>
              <a:t> Layer Output:</a:t>
            </a:r>
          </a:p>
        </p:txBody>
      </p:sp>
      <p:pic>
        <p:nvPicPr>
          <p:cNvPr id="16" name="Picture 15">
            <a:extLst>
              <a:ext uri="{FF2B5EF4-FFF2-40B4-BE49-F238E27FC236}">
                <a16:creationId xmlns:a16="http://schemas.microsoft.com/office/drawing/2014/main" id="{648F83D2-B756-F675-5B93-60035781E1D2}"/>
              </a:ext>
            </a:extLst>
          </p:cNvPr>
          <p:cNvPicPr>
            <a:picLocks noChangeAspect="1"/>
          </p:cNvPicPr>
          <p:nvPr/>
        </p:nvPicPr>
        <p:blipFill>
          <a:blip r:embed="rId4"/>
          <a:stretch>
            <a:fillRect/>
          </a:stretch>
        </p:blipFill>
        <p:spPr>
          <a:xfrm>
            <a:off x="158499" y="2589956"/>
            <a:ext cx="3284356" cy="456803"/>
          </a:xfrm>
          <a:prstGeom prst="rect">
            <a:avLst/>
          </a:prstGeom>
        </p:spPr>
      </p:pic>
      <p:sp>
        <p:nvSpPr>
          <p:cNvPr id="19" name="TextBox 18">
            <a:extLst>
              <a:ext uri="{FF2B5EF4-FFF2-40B4-BE49-F238E27FC236}">
                <a16:creationId xmlns:a16="http://schemas.microsoft.com/office/drawing/2014/main" id="{BB003E35-F778-9EA5-0E17-02BEA7C39D13}"/>
              </a:ext>
            </a:extLst>
          </p:cNvPr>
          <p:cNvSpPr txBox="1"/>
          <p:nvPr/>
        </p:nvSpPr>
        <p:spPr>
          <a:xfrm>
            <a:off x="214744" y="3083549"/>
            <a:ext cx="3574474"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Arial"/>
              </a:rPr>
              <a:t>Now, the output of h(2) is the sum of all the </a:t>
            </a:r>
            <a:r>
              <a:rPr kumimoji="0" lang="en-US" sz="1000" b="0" i="0" u="none" strike="noStrike" cap="none" spc="0" normalizeH="0" baseline="0" dirty="0" err="1">
                <a:ln>
                  <a:noFill/>
                </a:ln>
                <a:solidFill>
                  <a:srgbClr val="000000"/>
                </a:solidFill>
                <a:effectLst/>
                <a:uFillTx/>
                <a:latin typeface="+mn-lt"/>
                <a:ea typeface="+mn-ea"/>
                <a:cs typeface="+mn-cs"/>
                <a:sym typeface="Arial"/>
              </a:rPr>
              <a:t>ReLU</a:t>
            </a:r>
            <a:r>
              <a:rPr kumimoji="0" lang="en-US" sz="1000" b="0" i="0" u="none" strike="noStrike" cap="none" spc="0" normalizeH="0" baseline="0" dirty="0">
                <a:ln>
                  <a:noFill/>
                </a:ln>
                <a:solidFill>
                  <a:srgbClr val="000000"/>
                </a:solidFill>
                <a:effectLst/>
                <a:uFillTx/>
                <a:latin typeface="+mn-lt"/>
                <a:ea typeface="+mn-ea"/>
                <a:cs typeface="+mn-cs"/>
                <a:sym typeface="Arial"/>
              </a:rPr>
              <a:t> results:</a:t>
            </a:r>
          </a:p>
        </p:txBody>
      </p:sp>
      <p:pic>
        <p:nvPicPr>
          <p:cNvPr id="21" name="Picture 20">
            <a:extLst>
              <a:ext uri="{FF2B5EF4-FFF2-40B4-BE49-F238E27FC236}">
                <a16:creationId xmlns:a16="http://schemas.microsoft.com/office/drawing/2014/main" id="{798903EF-63F0-6A23-CF5E-1C7735062981}"/>
              </a:ext>
            </a:extLst>
          </p:cNvPr>
          <p:cNvPicPr>
            <a:picLocks noChangeAspect="1"/>
          </p:cNvPicPr>
          <p:nvPr/>
        </p:nvPicPr>
        <p:blipFill>
          <a:blip r:embed="rId5"/>
          <a:stretch>
            <a:fillRect/>
          </a:stretch>
        </p:blipFill>
        <p:spPr>
          <a:xfrm>
            <a:off x="214744" y="3263374"/>
            <a:ext cx="2029692" cy="318043"/>
          </a:xfrm>
          <a:prstGeom prst="rect">
            <a:avLst/>
          </a:prstGeom>
        </p:spPr>
      </p:pic>
      <p:sp>
        <p:nvSpPr>
          <p:cNvPr id="22" name="TextBox 21">
            <a:extLst>
              <a:ext uri="{FF2B5EF4-FFF2-40B4-BE49-F238E27FC236}">
                <a16:creationId xmlns:a16="http://schemas.microsoft.com/office/drawing/2014/main" id="{430028FF-99F4-CE12-6027-DD9EFA58C41F}"/>
              </a:ext>
            </a:extLst>
          </p:cNvPr>
          <p:cNvSpPr txBox="1"/>
          <p:nvPr/>
        </p:nvSpPr>
        <p:spPr>
          <a:xfrm>
            <a:off x="263235" y="3642182"/>
            <a:ext cx="3415973"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000" dirty="0"/>
              <a:t>The derivative is simply the sum of the gradients of the active linear functions. Since all components are active (i.e., not zeroed out by </a:t>
            </a:r>
            <a:r>
              <a:rPr lang="en-US" sz="1000" dirty="0" err="1"/>
              <a:t>ReLU</a:t>
            </a:r>
            <a:r>
              <a:rPr lang="en-US" sz="1000" dirty="0"/>
              <a:t>), the derivative is:</a:t>
            </a:r>
            <a:endParaRPr kumimoji="0" lang="en-US" sz="1000" b="0" i="0" u="none" strike="noStrike" cap="none" spc="0" normalizeH="0" baseline="0" dirty="0">
              <a:ln>
                <a:noFill/>
              </a:ln>
              <a:solidFill>
                <a:srgbClr val="000000"/>
              </a:solidFill>
              <a:effectLst/>
              <a:uFillTx/>
              <a:latin typeface="+mn-lt"/>
              <a:ea typeface="+mn-ea"/>
              <a:cs typeface="+mn-cs"/>
              <a:sym typeface="Arial"/>
            </a:endParaRPr>
          </a:p>
        </p:txBody>
      </p:sp>
      <p:pic>
        <p:nvPicPr>
          <p:cNvPr id="24" name="Picture 23">
            <a:extLst>
              <a:ext uri="{FF2B5EF4-FFF2-40B4-BE49-F238E27FC236}">
                <a16:creationId xmlns:a16="http://schemas.microsoft.com/office/drawing/2014/main" id="{9E270214-6FD4-EFE2-FF90-EA6546756879}"/>
              </a:ext>
            </a:extLst>
          </p:cNvPr>
          <p:cNvPicPr>
            <a:picLocks noChangeAspect="1"/>
          </p:cNvPicPr>
          <p:nvPr/>
        </p:nvPicPr>
        <p:blipFill>
          <a:blip r:embed="rId6"/>
          <a:stretch>
            <a:fillRect/>
          </a:stretch>
        </p:blipFill>
        <p:spPr>
          <a:xfrm>
            <a:off x="263236" y="4098019"/>
            <a:ext cx="2798620" cy="716130"/>
          </a:xfrm>
          <a:prstGeom prst="rect">
            <a:avLst/>
          </a:prstGeom>
        </p:spPr>
      </p:pic>
      <p:pic>
        <p:nvPicPr>
          <p:cNvPr id="26" name="Picture 25">
            <a:extLst>
              <a:ext uri="{FF2B5EF4-FFF2-40B4-BE49-F238E27FC236}">
                <a16:creationId xmlns:a16="http://schemas.microsoft.com/office/drawing/2014/main" id="{0AFF1C58-0FA5-9ECD-96FD-3E1B49295872}"/>
              </a:ext>
            </a:extLst>
          </p:cNvPr>
          <p:cNvPicPr>
            <a:picLocks noChangeAspect="1"/>
          </p:cNvPicPr>
          <p:nvPr/>
        </p:nvPicPr>
        <p:blipFill>
          <a:blip r:embed="rId7"/>
          <a:stretch>
            <a:fillRect/>
          </a:stretch>
        </p:blipFill>
        <p:spPr>
          <a:xfrm>
            <a:off x="4060234" y="387872"/>
            <a:ext cx="2683843" cy="2258586"/>
          </a:xfrm>
          <a:prstGeom prst="rect">
            <a:avLst/>
          </a:prstGeom>
        </p:spPr>
      </p:pic>
      <p:pic>
        <p:nvPicPr>
          <p:cNvPr id="28" name="Picture 27">
            <a:extLst>
              <a:ext uri="{FF2B5EF4-FFF2-40B4-BE49-F238E27FC236}">
                <a16:creationId xmlns:a16="http://schemas.microsoft.com/office/drawing/2014/main" id="{D9EDF753-F677-3254-AB95-7F634C428F7C}"/>
              </a:ext>
            </a:extLst>
          </p:cNvPr>
          <p:cNvPicPr>
            <a:picLocks noChangeAspect="1"/>
          </p:cNvPicPr>
          <p:nvPr/>
        </p:nvPicPr>
        <p:blipFill>
          <a:blip r:embed="rId8"/>
          <a:stretch>
            <a:fillRect/>
          </a:stretch>
        </p:blipFill>
        <p:spPr>
          <a:xfrm>
            <a:off x="4037118" y="2663783"/>
            <a:ext cx="2136005" cy="607603"/>
          </a:xfrm>
          <a:prstGeom prst="rect">
            <a:avLst/>
          </a:prstGeom>
        </p:spPr>
      </p:pic>
    </p:spTree>
    <p:extLst>
      <p:ext uri="{BB962C8B-B14F-4D97-AF65-F5344CB8AC3E}">
        <p14:creationId xmlns:p14="http://schemas.microsoft.com/office/powerpoint/2010/main" val="195979385"/>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Theory PS Q2. </a:t>
            </a:r>
            <a:r>
              <a:rPr lang="en-US" sz="1200" dirty="0">
                <a:solidFill>
                  <a:srgbClr val="FF0000"/>
                </a:solidFill>
              </a:rPr>
              <a:t>Must show your work for full credit.</a:t>
            </a:r>
            <a:r>
              <a:rPr lang="en-US" sz="1200" dirty="0"/>
              <a:t> Feel free to add extra slides if needed. (continued)</a:t>
            </a:r>
          </a:p>
        </p:txBody>
      </p:sp>
      <p:sp>
        <p:nvSpPr>
          <p:cNvPr id="3" name="TextBox 2">
            <a:extLst>
              <a:ext uri="{FF2B5EF4-FFF2-40B4-BE49-F238E27FC236}">
                <a16:creationId xmlns:a16="http://schemas.microsoft.com/office/drawing/2014/main" id="{9DE9794A-E4AD-B486-9E3F-97A98260B666}"/>
              </a:ext>
            </a:extLst>
          </p:cNvPr>
          <p:cNvSpPr txBox="1"/>
          <p:nvPr/>
        </p:nvSpPr>
        <p:spPr>
          <a:xfrm>
            <a:off x="214745" y="415636"/>
            <a:ext cx="4087091"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000" dirty="0"/>
              <a:t>For x0=-1</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000" b="0" i="0" u="none" strike="noStrike" cap="none" spc="0" normalizeH="0" baseline="0" dirty="0">
                <a:ln>
                  <a:noFill/>
                </a:ln>
                <a:solidFill>
                  <a:srgbClr val="000000"/>
                </a:solidFill>
                <a:effectLst/>
                <a:uFillTx/>
                <a:latin typeface="+mn-lt"/>
                <a:ea typeface="+mn-ea"/>
                <a:cs typeface="+mn-cs"/>
                <a:sym typeface="Arial"/>
              </a:rPr>
              <a:t>We will compute the value of h(x0) and its derivative at x0=-1</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000" b="0" i="0" u="none" strike="noStrike" cap="none" spc="0" normalizeH="0" baseline="0" dirty="0">
                <a:ln>
                  <a:noFill/>
                </a:ln>
                <a:solidFill>
                  <a:srgbClr val="000000"/>
                </a:solidFill>
                <a:effectLst/>
                <a:uFillTx/>
                <a:latin typeface="+mn-lt"/>
                <a:ea typeface="+mn-ea"/>
                <a:cs typeface="+mn-cs"/>
                <a:sym typeface="Arial"/>
              </a:rPr>
              <a:t>First Layer Output:</a:t>
            </a:r>
          </a:p>
        </p:txBody>
      </p:sp>
      <p:sp>
        <p:nvSpPr>
          <p:cNvPr id="7" name="TextBox 6">
            <a:extLst>
              <a:ext uri="{FF2B5EF4-FFF2-40B4-BE49-F238E27FC236}">
                <a16:creationId xmlns:a16="http://schemas.microsoft.com/office/drawing/2014/main" id="{462A00DF-FA0D-49DD-0D6A-78EAF74090E6}"/>
              </a:ext>
            </a:extLst>
          </p:cNvPr>
          <p:cNvSpPr txBox="1"/>
          <p:nvPr/>
        </p:nvSpPr>
        <p:spPr>
          <a:xfrm>
            <a:off x="214745" y="1517165"/>
            <a:ext cx="4087091"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000" b="0" i="0" u="none" strike="noStrike" cap="none" spc="0" normalizeH="0" baseline="0" dirty="0">
                <a:ln>
                  <a:noFill/>
                </a:ln>
                <a:solidFill>
                  <a:srgbClr val="000000"/>
                </a:solidFill>
                <a:effectLst/>
                <a:uFillTx/>
                <a:latin typeface="+mn-lt"/>
                <a:ea typeface="+mn-ea"/>
                <a:cs typeface="+mn-cs"/>
                <a:sym typeface="Arial"/>
              </a:rPr>
              <a:t>Second Layer Output:</a:t>
            </a:r>
          </a:p>
        </p:txBody>
      </p:sp>
      <p:sp>
        <p:nvSpPr>
          <p:cNvPr id="14" name="TextBox 13">
            <a:extLst>
              <a:ext uri="{FF2B5EF4-FFF2-40B4-BE49-F238E27FC236}">
                <a16:creationId xmlns:a16="http://schemas.microsoft.com/office/drawing/2014/main" id="{18EDF380-B9C5-0671-AA19-E96F311FE50B}"/>
              </a:ext>
            </a:extLst>
          </p:cNvPr>
          <p:cNvSpPr txBox="1"/>
          <p:nvPr/>
        </p:nvSpPr>
        <p:spPr>
          <a:xfrm>
            <a:off x="214744" y="2414625"/>
            <a:ext cx="4087091"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000" dirty="0"/>
              <a:t>Third</a:t>
            </a:r>
            <a:r>
              <a:rPr kumimoji="0" lang="en-US" sz="1000" b="0" i="0" u="none" strike="noStrike" cap="none" spc="0" normalizeH="0" baseline="0" dirty="0">
                <a:ln>
                  <a:noFill/>
                </a:ln>
                <a:solidFill>
                  <a:srgbClr val="000000"/>
                </a:solidFill>
                <a:effectLst/>
                <a:uFillTx/>
                <a:latin typeface="+mn-lt"/>
                <a:ea typeface="+mn-ea"/>
                <a:cs typeface="+mn-cs"/>
                <a:sym typeface="Arial"/>
              </a:rPr>
              <a:t> Layer Output:</a:t>
            </a:r>
          </a:p>
        </p:txBody>
      </p:sp>
      <p:sp>
        <p:nvSpPr>
          <p:cNvPr id="19" name="TextBox 18">
            <a:extLst>
              <a:ext uri="{FF2B5EF4-FFF2-40B4-BE49-F238E27FC236}">
                <a16:creationId xmlns:a16="http://schemas.microsoft.com/office/drawing/2014/main" id="{BB003E35-F778-9EA5-0E17-02BEA7C39D13}"/>
              </a:ext>
            </a:extLst>
          </p:cNvPr>
          <p:cNvSpPr txBox="1"/>
          <p:nvPr/>
        </p:nvSpPr>
        <p:spPr>
          <a:xfrm>
            <a:off x="214744" y="3083549"/>
            <a:ext cx="3574474"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Arial"/>
              </a:rPr>
              <a:t>Now, the output of h(-1) is the sum of all the </a:t>
            </a:r>
            <a:r>
              <a:rPr kumimoji="0" lang="en-US" sz="1000" b="0" i="0" u="none" strike="noStrike" cap="none" spc="0" normalizeH="0" baseline="0" dirty="0" err="1">
                <a:ln>
                  <a:noFill/>
                </a:ln>
                <a:solidFill>
                  <a:srgbClr val="000000"/>
                </a:solidFill>
                <a:effectLst/>
                <a:uFillTx/>
                <a:latin typeface="+mn-lt"/>
                <a:ea typeface="+mn-ea"/>
                <a:cs typeface="+mn-cs"/>
                <a:sym typeface="Arial"/>
              </a:rPr>
              <a:t>ReLU</a:t>
            </a:r>
            <a:r>
              <a:rPr kumimoji="0" lang="en-US" sz="1000" b="0" i="0" u="none" strike="noStrike" cap="none" spc="0" normalizeH="0" baseline="0" dirty="0">
                <a:ln>
                  <a:noFill/>
                </a:ln>
                <a:solidFill>
                  <a:srgbClr val="000000"/>
                </a:solidFill>
                <a:effectLst/>
                <a:uFillTx/>
                <a:latin typeface="+mn-lt"/>
                <a:ea typeface="+mn-ea"/>
                <a:cs typeface="+mn-cs"/>
                <a:sym typeface="Arial"/>
              </a:rPr>
              <a:t> results:</a:t>
            </a:r>
          </a:p>
        </p:txBody>
      </p:sp>
      <p:sp>
        <p:nvSpPr>
          <p:cNvPr id="22" name="TextBox 21">
            <a:extLst>
              <a:ext uri="{FF2B5EF4-FFF2-40B4-BE49-F238E27FC236}">
                <a16:creationId xmlns:a16="http://schemas.microsoft.com/office/drawing/2014/main" id="{430028FF-99F4-CE12-6027-DD9EFA58C41F}"/>
              </a:ext>
            </a:extLst>
          </p:cNvPr>
          <p:cNvSpPr txBox="1"/>
          <p:nvPr/>
        </p:nvSpPr>
        <p:spPr>
          <a:xfrm>
            <a:off x="263235" y="3642182"/>
            <a:ext cx="3415973"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000" dirty="0"/>
              <a:t>The derivative is simply the sum of the gradients of the active linear functions. Since only W1 is active (i.e., not zeroed out by </a:t>
            </a:r>
            <a:r>
              <a:rPr lang="en-US" sz="1000" dirty="0" err="1"/>
              <a:t>ReLU</a:t>
            </a:r>
            <a:r>
              <a:rPr lang="en-US" sz="1000" dirty="0"/>
              <a:t>), the derivative is:</a:t>
            </a:r>
            <a:endParaRPr kumimoji="0" lang="en-US" sz="1000" b="0" i="0" u="none" strike="noStrike" cap="none" spc="0" normalizeH="0" baseline="0" dirty="0">
              <a:ln>
                <a:noFill/>
              </a:ln>
              <a:solidFill>
                <a:srgbClr val="000000"/>
              </a:solidFill>
              <a:effectLst/>
              <a:uFillTx/>
              <a:latin typeface="+mn-lt"/>
              <a:ea typeface="+mn-ea"/>
              <a:cs typeface="+mn-cs"/>
              <a:sym typeface="Arial"/>
            </a:endParaRPr>
          </a:p>
        </p:txBody>
      </p:sp>
      <p:pic>
        <p:nvPicPr>
          <p:cNvPr id="9" name="Picture 8">
            <a:extLst>
              <a:ext uri="{FF2B5EF4-FFF2-40B4-BE49-F238E27FC236}">
                <a16:creationId xmlns:a16="http://schemas.microsoft.com/office/drawing/2014/main" id="{BDF669C5-95B9-A9D3-58F1-C45AD4AC5140}"/>
              </a:ext>
            </a:extLst>
          </p:cNvPr>
          <p:cNvPicPr>
            <a:picLocks noChangeAspect="1"/>
          </p:cNvPicPr>
          <p:nvPr/>
        </p:nvPicPr>
        <p:blipFill>
          <a:blip r:embed="rId2"/>
          <a:stretch>
            <a:fillRect/>
          </a:stretch>
        </p:blipFill>
        <p:spPr>
          <a:xfrm>
            <a:off x="471479" y="914091"/>
            <a:ext cx="2147456" cy="544189"/>
          </a:xfrm>
          <a:prstGeom prst="rect">
            <a:avLst/>
          </a:prstGeom>
        </p:spPr>
      </p:pic>
      <p:pic>
        <p:nvPicPr>
          <p:cNvPr id="11" name="Picture 10">
            <a:extLst>
              <a:ext uri="{FF2B5EF4-FFF2-40B4-BE49-F238E27FC236}">
                <a16:creationId xmlns:a16="http://schemas.microsoft.com/office/drawing/2014/main" id="{C9068E44-62AF-3B42-989D-F6F07E5DBA71}"/>
              </a:ext>
            </a:extLst>
          </p:cNvPr>
          <p:cNvPicPr>
            <a:picLocks noChangeAspect="1"/>
          </p:cNvPicPr>
          <p:nvPr/>
        </p:nvPicPr>
        <p:blipFill>
          <a:blip r:embed="rId3"/>
          <a:stretch>
            <a:fillRect/>
          </a:stretch>
        </p:blipFill>
        <p:spPr>
          <a:xfrm>
            <a:off x="293775" y="1716402"/>
            <a:ext cx="2693696" cy="613565"/>
          </a:xfrm>
          <a:prstGeom prst="rect">
            <a:avLst/>
          </a:prstGeom>
        </p:spPr>
      </p:pic>
      <p:pic>
        <p:nvPicPr>
          <p:cNvPr id="15" name="Picture 14">
            <a:extLst>
              <a:ext uri="{FF2B5EF4-FFF2-40B4-BE49-F238E27FC236}">
                <a16:creationId xmlns:a16="http://schemas.microsoft.com/office/drawing/2014/main" id="{21E76C04-9988-1B87-827A-6D827201A411}"/>
              </a:ext>
            </a:extLst>
          </p:cNvPr>
          <p:cNvPicPr>
            <a:picLocks noChangeAspect="1"/>
          </p:cNvPicPr>
          <p:nvPr/>
        </p:nvPicPr>
        <p:blipFill>
          <a:blip r:embed="rId4"/>
          <a:stretch>
            <a:fillRect/>
          </a:stretch>
        </p:blipFill>
        <p:spPr>
          <a:xfrm>
            <a:off x="263235" y="2612209"/>
            <a:ext cx="3041940" cy="436121"/>
          </a:xfrm>
          <a:prstGeom prst="rect">
            <a:avLst/>
          </a:prstGeom>
        </p:spPr>
      </p:pic>
      <p:pic>
        <p:nvPicPr>
          <p:cNvPr id="18" name="Picture 17">
            <a:extLst>
              <a:ext uri="{FF2B5EF4-FFF2-40B4-BE49-F238E27FC236}">
                <a16:creationId xmlns:a16="http://schemas.microsoft.com/office/drawing/2014/main" id="{4C1C418E-570B-75F8-3C43-7DA035119C2A}"/>
              </a:ext>
            </a:extLst>
          </p:cNvPr>
          <p:cNvPicPr>
            <a:picLocks noChangeAspect="1"/>
          </p:cNvPicPr>
          <p:nvPr/>
        </p:nvPicPr>
        <p:blipFill>
          <a:blip r:embed="rId5"/>
          <a:stretch>
            <a:fillRect/>
          </a:stretch>
        </p:blipFill>
        <p:spPr>
          <a:xfrm>
            <a:off x="265200" y="3257806"/>
            <a:ext cx="2056974" cy="377545"/>
          </a:xfrm>
          <a:prstGeom prst="rect">
            <a:avLst/>
          </a:prstGeom>
        </p:spPr>
      </p:pic>
      <p:pic>
        <p:nvPicPr>
          <p:cNvPr id="23" name="Picture 22">
            <a:extLst>
              <a:ext uri="{FF2B5EF4-FFF2-40B4-BE49-F238E27FC236}">
                <a16:creationId xmlns:a16="http://schemas.microsoft.com/office/drawing/2014/main" id="{EEDEBFA1-BA93-8941-9A27-767C5CBA440B}"/>
              </a:ext>
            </a:extLst>
          </p:cNvPr>
          <p:cNvPicPr>
            <a:picLocks noChangeAspect="1"/>
          </p:cNvPicPr>
          <p:nvPr/>
        </p:nvPicPr>
        <p:blipFill>
          <a:blip r:embed="rId6"/>
          <a:stretch>
            <a:fillRect/>
          </a:stretch>
        </p:blipFill>
        <p:spPr>
          <a:xfrm>
            <a:off x="262369" y="4160561"/>
            <a:ext cx="2422508" cy="820527"/>
          </a:xfrm>
          <a:prstGeom prst="rect">
            <a:avLst/>
          </a:prstGeom>
        </p:spPr>
      </p:pic>
      <p:sp>
        <p:nvSpPr>
          <p:cNvPr id="25" name="TextBox 24">
            <a:extLst>
              <a:ext uri="{FF2B5EF4-FFF2-40B4-BE49-F238E27FC236}">
                <a16:creationId xmlns:a16="http://schemas.microsoft.com/office/drawing/2014/main" id="{060165CD-289D-57DE-1431-4AB0DA495202}"/>
              </a:ext>
            </a:extLst>
          </p:cNvPr>
          <p:cNvSpPr txBox="1"/>
          <p:nvPr/>
        </p:nvSpPr>
        <p:spPr>
          <a:xfrm>
            <a:off x="4038600" y="561975"/>
            <a:ext cx="2390775"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Arial"/>
              </a:rPr>
              <a:t>Now to calculate the bias term:</a:t>
            </a:r>
          </a:p>
        </p:txBody>
      </p:sp>
      <p:pic>
        <p:nvPicPr>
          <p:cNvPr id="29" name="Picture 28">
            <a:extLst>
              <a:ext uri="{FF2B5EF4-FFF2-40B4-BE49-F238E27FC236}">
                <a16:creationId xmlns:a16="http://schemas.microsoft.com/office/drawing/2014/main" id="{97849BAD-0BA9-4282-BCD9-E2C9DFFA0474}"/>
              </a:ext>
            </a:extLst>
          </p:cNvPr>
          <p:cNvPicPr>
            <a:picLocks noChangeAspect="1"/>
          </p:cNvPicPr>
          <p:nvPr/>
        </p:nvPicPr>
        <p:blipFill>
          <a:blip r:embed="rId7"/>
          <a:stretch>
            <a:fillRect/>
          </a:stretch>
        </p:blipFill>
        <p:spPr>
          <a:xfrm>
            <a:off x="4037118" y="756325"/>
            <a:ext cx="3012400" cy="859719"/>
          </a:xfrm>
          <a:prstGeom prst="rect">
            <a:avLst/>
          </a:prstGeom>
        </p:spPr>
      </p:pic>
      <p:sp>
        <p:nvSpPr>
          <p:cNvPr id="30" name="TextBox 29">
            <a:extLst>
              <a:ext uri="{FF2B5EF4-FFF2-40B4-BE49-F238E27FC236}">
                <a16:creationId xmlns:a16="http://schemas.microsoft.com/office/drawing/2014/main" id="{FA96424E-B3F7-8961-DE2F-6D7D36DEAAEA}"/>
              </a:ext>
            </a:extLst>
          </p:cNvPr>
          <p:cNvSpPr txBox="1"/>
          <p:nvPr/>
        </p:nvSpPr>
        <p:spPr>
          <a:xfrm>
            <a:off x="4133850" y="1671053"/>
            <a:ext cx="3012400"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Arial"/>
              </a:rPr>
              <a:t>This gives:</a:t>
            </a:r>
          </a:p>
        </p:txBody>
      </p:sp>
      <p:pic>
        <p:nvPicPr>
          <p:cNvPr id="32" name="Picture 31">
            <a:extLst>
              <a:ext uri="{FF2B5EF4-FFF2-40B4-BE49-F238E27FC236}">
                <a16:creationId xmlns:a16="http://schemas.microsoft.com/office/drawing/2014/main" id="{9B861A45-0A93-FF81-B822-42B33ABB817C}"/>
              </a:ext>
            </a:extLst>
          </p:cNvPr>
          <p:cNvPicPr>
            <a:picLocks noChangeAspect="1"/>
          </p:cNvPicPr>
          <p:nvPr/>
        </p:nvPicPr>
        <p:blipFill>
          <a:blip r:embed="rId8"/>
          <a:stretch>
            <a:fillRect/>
          </a:stretch>
        </p:blipFill>
        <p:spPr>
          <a:xfrm>
            <a:off x="4094057" y="1837823"/>
            <a:ext cx="1790950" cy="647790"/>
          </a:xfrm>
          <a:prstGeom prst="rect">
            <a:avLst/>
          </a:prstGeom>
        </p:spPr>
      </p:pic>
      <p:sp>
        <p:nvSpPr>
          <p:cNvPr id="33" name="TextBox 32">
            <a:extLst>
              <a:ext uri="{FF2B5EF4-FFF2-40B4-BE49-F238E27FC236}">
                <a16:creationId xmlns:a16="http://schemas.microsoft.com/office/drawing/2014/main" id="{9A655C1B-3E71-DF0C-D065-2D7A55AC411A}"/>
              </a:ext>
            </a:extLst>
          </p:cNvPr>
          <p:cNvSpPr txBox="1"/>
          <p:nvPr/>
        </p:nvSpPr>
        <p:spPr>
          <a:xfrm>
            <a:off x="4133850" y="2500285"/>
            <a:ext cx="3012400"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Arial"/>
              </a:rPr>
              <a:t>Solving for B, we get:</a:t>
            </a:r>
          </a:p>
        </p:txBody>
      </p:sp>
      <p:pic>
        <p:nvPicPr>
          <p:cNvPr id="35" name="Picture 34">
            <a:extLst>
              <a:ext uri="{FF2B5EF4-FFF2-40B4-BE49-F238E27FC236}">
                <a16:creationId xmlns:a16="http://schemas.microsoft.com/office/drawing/2014/main" id="{73DB60E3-A22A-3C4F-4F20-1884AC875535}"/>
              </a:ext>
            </a:extLst>
          </p:cNvPr>
          <p:cNvPicPr>
            <a:picLocks noChangeAspect="1"/>
          </p:cNvPicPr>
          <p:nvPr/>
        </p:nvPicPr>
        <p:blipFill>
          <a:blip r:embed="rId9"/>
          <a:stretch>
            <a:fillRect/>
          </a:stretch>
        </p:blipFill>
        <p:spPr>
          <a:xfrm>
            <a:off x="4132157" y="2702394"/>
            <a:ext cx="1009791" cy="647790"/>
          </a:xfrm>
          <a:prstGeom prst="rect">
            <a:avLst/>
          </a:prstGeom>
        </p:spPr>
      </p:pic>
    </p:spTree>
    <p:extLst>
      <p:ext uri="{BB962C8B-B14F-4D97-AF65-F5344CB8AC3E}">
        <p14:creationId xmlns:p14="http://schemas.microsoft.com/office/powerpoint/2010/main" val="355471040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Theory PS Q2. </a:t>
            </a:r>
            <a:r>
              <a:rPr lang="en-US" sz="1200" dirty="0">
                <a:solidFill>
                  <a:srgbClr val="FF0000"/>
                </a:solidFill>
              </a:rPr>
              <a:t>Must show your work for full credit.</a:t>
            </a:r>
            <a:r>
              <a:rPr lang="en-US" sz="1200" dirty="0"/>
              <a:t> Feel free to add extra slides if needed. </a:t>
            </a:r>
            <a:r>
              <a:rPr lang="en-US" sz="1200"/>
              <a:t>(continued)</a:t>
            </a:r>
            <a:endParaRPr lang="en-US" sz="1200" dirty="0"/>
          </a:p>
        </p:txBody>
      </p:sp>
      <p:sp>
        <p:nvSpPr>
          <p:cNvPr id="3" name="TextBox 2">
            <a:extLst>
              <a:ext uri="{FF2B5EF4-FFF2-40B4-BE49-F238E27FC236}">
                <a16:creationId xmlns:a16="http://schemas.microsoft.com/office/drawing/2014/main" id="{9DE9794A-E4AD-B486-9E3F-97A98260B666}"/>
              </a:ext>
            </a:extLst>
          </p:cNvPr>
          <p:cNvSpPr txBox="1"/>
          <p:nvPr/>
        </p:nvSpPr>
        <p:spPr>
          <a:xfrm>
            <a:off x="214745" y="415636"/>
            <a:ext cx="4087091"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000" dirty="0"/>
              <a:t>For x0=1</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000" b="0" i="0" u="none" strike="noStrike" cap="none" spc="0" normalizeH="0" baseline="0" dirty="0">
                <a:ln>
                  <a:noFill/>
                </a:ln>
                <a:solidFill>
                  <a:srgbClr val="000000"/>
                </a:solidFill>
                <a:effectLst/>
                <a:uFillTx/>
                <a:latin typeface="+mn-lt"/>
                <a:ea typeface="+mn-ea"/>
                <a:cs typeface="+mn-cs"/>
                <a:sym typeface="Arial"/>
              </a:rPr>
              <a:t>We will compute the value of h(x0) and its derivative at x0=1</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000" b="0" i="0" u="none" strike="noStrike" cap="none" spc="0" normalizeH="0" baseline="0" dirty="0">
                <a:ln>
                  <a:noFill/>
                </a:ln>
                <a:solidFill>
                  <a:srgbClr val="000000"/>
                </a:solidFill>
                <a:effectLst/>
                <a:uFillTx/>
                <a:latin typeface="+mn-lt"/>
                <a:ea typeface="+mn-ea"/>
                <a:cs typeface="+mn-cs"/>
                <a:sym typeface="Arial"/>
              </a:rPr>
              <a:t>First Layer Output:</a:t>
            </a:r>
          </a:p>
        </p:txBody>
      </p:sp>
      <p:sp>
        <p:nvSpPr>
          <p:cNvPr id="7" name="TextBox 6">
            <a:extLst>
              <a:ext uri="{FF2B5EF4-FFF2-40B4-BE49-F238E27FC236}">
                <a16:creationId xmlns:a16="http://schemas.microsoft.com/office/drawing/2014/main" id="{462A00DF-FA0D-49DD-0D6A-78EAF74090E6}"/>
              </a:ext>
            </a:extLst>
          </p:cNvPr>
          <p:cNvSpPr txBox="1"/>
          <p:nvPr/>
        </p:nvSpPr>
        <p:spPr>
          <a:xfrm>
            <a:off x="214745" y="1517165"/>
            <a:ext cx="4087091"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000" b="0" i="0" u="none" strike="noStrike" cap="none" spc="0" normalizeH="0" baseline="0" dirty="0">
                <a:ln>
                  <a:noFill/>
                </a:ln>
                <a:solidFill>
                  <a:srgbClr val="000000"/>
                </a:solidFill>
                <a:effectLst/>
                <a:uFillTx/>
                <a:latin typeface="+mn-lt"/>
                <a:ea typeface="+mn-ea"/>
                <a:cs typeface="+mn-cs"/>
                <a:sym typeface="Arial"/>
              </a:rPr>
              <a:t>Second Layer Output:</a:t>
            </a:r>
          </a:p>
        </p:txBody>
      </p:sp>
      <p:sp>
        <p:nvSpPr>
          <p:cNvPr id="14" name="TextBox 13">
            <a:extLst>
              <a:ext uri="{FF2B5EF4-FFF2-40B4-BE49-F238E27FC236}">
                <a16:creationId xmlns:a16="http://schemas.microsoft.com/office/drawing/2014/main" id="{18EDF380-B9C5-0671-AA19-E96F311FE50B}"/>
              </a:ext>
            </a:extLst>
          </p:cNvPr>
          <p:cNvSpPr txBox="1"/>
          <p:nvPr/>
        </p:nvSpPr>
        <p:spPr>
          <a:xfrm>
            <a:off x="214744" y="2414625"/>
            <a:ext cx="4087091"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000" dirty="0"/>
              <a:t>Third</a:t>
            </a:r>
            <a:r>
              <a:rPr kumimoji="0" lang="en-US" sz="1000" b="0" i="0" u="none" strike="noStrike" cap="none" spc="0" normalizeH="0" baseline="0" dirty="0">
                <a:ln>
                  <a:noFill/>
                </a:ln>
                <a:solidFill>
                  <a:srgbClr val="000000"/>
                </a:solidFill>
                <a:effectLst/>
                <a:uFillTx/>
                <a:latin typeface="+mn-lt"/>
                <a:ea typeface="+mn-ea"/>
                <a:cs typeface="+mn-cs"/>
                <a:sym typeface="Arial"/>
              </a:rPr>
              <a:t> Layer Output:</a:t>
            </a:r>
          </a:p>
        </p:txBody>
      </p:sp>
      <p:sp>
        <p:nvSpPr>
          <p:cNvPr id="19" name="TextBox 18">
            <a:extLst>
              <a:ext uri="{FF2B5EF4-FFF2-40B4-BE49-F238E27FC236}">
                <a16:creationId xmlns:a16="http://schemas.microsoft.com/office/drawing/2014/main" id="{BB003E35-F778-9EA5-0E17-02BEA7C39D13}"/>
              </a:ext>
            </a:extLst>
          </p:cNvPr>
          <p:cNvSpPr txBox="1"/>
          <p:nvPr/>
        </p:nvSpPr>
        <p:spPr>
          <a:xfrm>
            <a:off x="214744" y="3083549"/>
            <a:ext cx="3574474"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Arial"/>
              </a:rPr>
              <a:t>Now, the output of h(-1) is the sum of all the </a:t>
            </a:r>
            <a:r>
              <a:rPr kumimoji="0" lang="en-US" sz="1000" b="0" i="0" u="none" strike="noStrike" cap="none" spc="0" normalizeH="0" baseline="0" dirty="0" err="1">
                <a:ln>
                  <a:noFill/>
                </a:ln>
                <a:solidFill>
                  <a:srgbClr val="000000"/>
                </a:solidFill>
                <a:effectLst/>
                <a:uFillTx/>
                <a:latin typeface="+mn-lt"/>
                <a:ea typeface="+mn-ea"/>
                <a:cs typeface="+mn-cs"/>
                <a:sym typeface="Arial"/>
              </a:rPr>
              <a:t>ReLU</a:t>
            </a:r>
            <a:r>
              <a:rPr kumimoji="0" lang="en-US" sz="1000" b="0" i="0" u="none" strike="noStrike" cap="none" spc="0" normalizeH="0" baseline="0" dirty="0">
                <a:ln>
                  <a:noFill/>
                </a:ln>
                <a:solidFill>
                  <a:srgbClr val="000000"/>
                </a:solidFill>
                <a:effectLst/>
                <a:uFillTx/>
                <a:latin typeface="+mn-lt"/>
                <a:ea typeface="+mn-ea"/>
                <a:cs typeface="+mn-cs"/>
                <a:sym typeface="Arial"/>
              </a:rPr>
              <a:t> results:</a:t>
            </a:r>
          </a:p>
        </p:txBody>
      </p:sp>
      <p:sp>
        <p:nvSpPr>
          <p:cNvPr id="22" name="TextBox 21">
            <a:extLst>
              <a:ext uri="{FF2B5EF4-FFF2-40B4-BE49-F238E27FC236}">
                <a16:creationId xmlns:a16="http://schemas.microsoft.com/office/drawing/2014/main" id="{430028FF-99F4-CE12-6027-DD9EFA58C41F}"/>
              </a:ext>
            </a:extLst>
          </p:cNvPr>
          <p:cNvSpPr txBox="1"/>
          <p:nvPr/>
        </p:nvSpPr>
        <p:spPr>
          <a:xfrm>
            <a:off x="263235" y="3642182"/>
            <a:ext cx="3415973"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000" dirty="0"/>
              <a:t>The derivative is simply the sum of the gradients of the active linear functions. Since all components are active (i.e., not zeroed out by </a:t>
            </a:r>
            <a:r>
              <a:rPr lang="en-US" sz="1000" dirty="0" err="1"/>
              <a:t>ReLU</a:t>
            </a:r>
            <a:r>
              <a:rPr lang="en-US" sz="1000" dirty="0"/>
              <a:t>), the derivative is:</a:t>
            </a:r>
            <a:endParaRPr kumimoji="0" lang="en-US" sz="1000" b="0" i="0" u="none" strike="noStrike" cap="none" spc="0" normalizeH="0" baseline="0" dirty="0">
              <a:ln>
                <a:noFill/>
              </a:ln>
              <a:solidFill>
                <a:srgbClr val="000000"/>
              </a:solidFill>
              <a:effectLst/>
              <a:uFillTx/>
              <a:latin typeface="+mn-lt"/>
              <a:ea typeface="+mn-ea"/>
              <a:cs typeface="+mn-cs"/>
              <a:sym typeface="Arial"/>
            </a:endParaRPr>
          </a:p>
        </p:txBody>
      </p:sp>
      <p:sp>
        <p:nvSpPr>
          <p:cNvPr id="25" name="TextBox 24">
            <a:extLst>
              <a:ext uri="{FF2B5EF4-FFF2-40B4-BE49-F238E27FC236}">
                <a16:creationId xmlns:a16="http://schemas.microsoft.com/office/drawing/2014/main" id="{060165CD-289D-57DE-1431-4AB0DA495202}"/>
              </a:ext>
            </a:extLst>
          </p:cNvPr>
          <p:cNvSpPr txBox="1"/>
          <p:nvPr/>
        </p:nvSpPr>
        <p:spPr>
          <a:xfrm>
            <a:off x="4038600" y="561975"/>
            <a:ext cx="2390775"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Arial"/>
              </a:rPr>
              <a:t>Now to calculate the bias term:</a:t>
            </a:r>
          </a:p>
        </p:txBody>
      </p:sp>
      <p:sp>
        <p:nvSpPr>
          <p:cNvPr id="30" name="TextBox 29">
            <a:extLst>
              <a:ext uri="{FF2B5EF4-FFF2-40B4-BE49-F238E27FC236}">
                <a16:creationId xmlns:a16="http://schemas.microsoft.com/office/drawing/2014/main" id="{FA96424E-B3F7-8961-DE2F-6D7D36DEAAEA}"/>
              </a:ext>
            </a:extLst>
          </p:cNvPr>
          <p:cNvSpPr txBox="1"/>
          <p:nvPr/>
        </p:nvSpPr>
        <p:spPr>
          <a:xfrm>
            <a:off x="4133850" y="1994903"/>
            <a:ext cx="3012400"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Arial"/>
              </a:rPr>
              <a:t>This gives:</a:t>
            </a:r>
          </a:p>
        </p:txBody>
      </p:sp>
      <p:sp>
        <p:nvSpPr>
          <p:cNvPr id="33" name="TextBox 32">
            <a:extLst>
              <a:ext uri="{FF2B5EF4-FFF2-40B4-BE49-F238E27FC236}">
                <a16:creationId xmlns:a16="http://schemas.microsoft.com/office/drawing/2014/main" id="{9A655C1B-3E71-DF0C-D065-2D7A55AC411A}"/>
              </a:ext>
            </a:extLst>
          </p:cNvPr>
          <p:cNvSpPr txBox="1"/>
          <p:nvPr/>
        </p:nvSpPr>
        <p:spPr>
          <a:xfrm>
            <a:off x="4133850" y="2824135"/>
            <a:ext cx="3012400"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Arial"/>
              </a:rPr>
              <a:t>Solving for B, we get:</a:t>
            </a:r>
          </a:p>
        </p:txBody>
      </p:sp>
      <p:pic>
        <p:nvPicPr>
          <p:cNvPr id="5" name="Picture 4">
            <a:extLst>
              <a:ext uri="{FF2B5EF4-FFF2-40B4-BE49-F238E27FC236}">
                <a16:creationId xmlns:a16="http://schemas.microsoft.com/office/drawing/2014/main" id="{43031C77-5A66-DB75-A461-7AC4C2E6BA27}"/>
              </a:ext>
            </a:extLst>
          </p:cNvPr>
          <p:cNvPicPr>
            <a:picLocks noChangeAspect="1"/>
          </p:cNvPicPr>
          <p:nvPr/>
        </p:nvPicPr>
        <p:blipFill>
          <a:blip r:embed="rId2"/>
          <a:stretch>
            <a:fillRect/>
          </a:stretch>
        </p:blipFill>
        <p:spPr>
          <a:xfrm>
            <a:off x="397798" y="894531"/>
            <a:ext cx="2287079" cy="605403"/>
          </a:xfrm>
          <a:prstGeom prst="rect">
            <a:avLst/>
          </a:prstGeom>
        </p:spPr>
      </p:pic>
      <p:pic>
        <p:nvPicPr>
          <p:cNvPr id="8" name="Picture 7">
            <a:extLst>
              <a:ext uri="{FF2B5EF4-FFF2-40B4-BE49-F238E27FC236}">
                <a16:creationId xmlns:a16="http://schemas.microsoft.com/office/drawing/2014/main" id="{B3F99448-533E-38C8-7126-B2B2F62840DF}"/>
              </a:ext>
            </a:extLst>
          </p:cNvPr>
          <p:cNvPicPr>
            <a:picLocks noChangeAspect="1"/>
          </p:cNvPicPr>
          <p:nvPr/>
        </p:nvPicPr>
        <p:blipFill>
          <a:blip r:embed="rId3"/>
          <a:stretch>
            <a:fillRect/>
          </a:stretch>
        </p:blipFill>
        <p:spPr>
          <a:xfrm>
            <a:off x="397798" y="1719985"/>
            <a:ext cx="2362690" cy="637926"/>
          </a:xfrm>
          <a:prstGeom prst="rect">
            <a:avLst/>
          </a:prstGeom>
        </p:spPr>
      </p:pic>
      <p:pic>
        <p:nvPicPr>
          <p:cNvPr id="12" name="Picture 11">
            <a:extLst>
              <a:ext uri="{FF2B5EF4-FFF2-40B4-BE49-F238E27FC236}">
                <a16:creationId xmlns:a16="http://schemas.microsoft.com/office/drawing/2014/main" id="{080712EA-930C-54A2-A651-A021B66FB11E}"/>
              </a:ext>
            </a:extLst>
          </p:cNvPr>
          <p:cNvPicPr>
            <a:picLocks noChangeAspect="1"/>
          </p:cNvPicPr>
          <p:nvPr/>
        </p:nvPicPr>
        <p:blipFill>
          <a:blip r:embed="rId4"/>
          <a:stretch>
            <a:fillRect/>
          </a:stretch>
        </p:blipFill>
        <p:spPr>
          <a:xfrm>
            <a:off x="262369" y="2566868"/>
            <a:ext cx="2674832" cy="459315"/>
          </a:xfrm>
          <a:prstGeom prst="rect">
            <a:avLst/>
          </a:prstGeom>
        </p:spPr>
      </p:pic>
      <p:pic>
        <p:nvPicPr>
          <p:cNvPr id="16" name="Picture 15">
            <a:extLst>
              <a:ext uri="{FF2B5EF4-FFF2-40B4-BE49-F238E27FC236}">
                <a16:creationId xmlns:a16="http://schemas.microsoft.com/office/drawing/2014/main" id="{3542DF67-D364-555C-1C09-FE470FCD9397}"/>
              </a:ext>
            </a:extLst>
          </p:cNvPr>
          <p:cNvPicPr>
            <a:picLocks noChangeAspect="1"/>
          </p:cNvPicPr>
          <p:nvPr/>
        </p:nvPicPr>
        <p:blipFill>
          <a:blip r:embed="rId5"/>
          <a:stretch>
            <a:fillRect/>
          </a:stretch>
        </p:blipFill>
        <p:spPr>
          <a:xfrm>
            <a:off x="280168" y="3261975"/>
            <a:ext cx="1978121" cy="365593"/>
          </a:xfrm>
          <a:prstGeom prst="rect">
            <a:avLst/>
          </a:prstGeom>
        </p:spPr>
      </p:pic>
      <p:pic>
        <p:nvPicPr>
          <p:cNvPr id="20" name="Picture 19">
            <a:extLst>
              <a:ext uri="{FF2B5EF4-FFF2-40B4-BE49-F238E27FC236}">
                <a16:creationId xmlns:a16="http://schemas.microsoft.com/office/drawing/2014/main" id="{500E93B7-6212-6569-B4B6-E19CE80BA4E2}"/>
              </a:ext>
            </a:extLst>
          </p:cNvPr>
          <p:cNvPicPr>
            <a:picLocks noChangeAspect="1"/>
          </p:cNvPicPr>
          <p:nvPr/>
        </p:nvPicPr>
        <p:blipFill>
          <a:blip r:embed="rId6"/>
          <a:stretch>
            <a:fillRect/>
          </a:stretch>
        </p:blipFill>
        <p:spPr>
          <a:xfrm>
            <a:off x="262369" y="4134870"/>
            <a:ext cx="3426338" cy="469192"/>
          </a:xfrm>
          <a:prstGeom prst="rect">
            <a:avLst/>
          </a:prstGeom>
        </p:spPr>
      </p:pic>
      <p:sp>
        <p:nvSpPr>
          <p:cNvPr id="24" name="TextBox 23">
            <a:extLst>
              <a:ext uri="{FF2B5EF4-FFF2-40B4-BE49-F238E27FC236}">
                <a16:creationId xmlns:a16="http://schemas.microsoft.com/office/drawing/2014/main" id="{793EB614-60AA-4D2A-B2C7-50A754EBE3A6}"/>
              </a:ext>
            </a:extLst>
          </p:cNvPr>
          <p:cNvSpPr txBox="1"/>
          <p:nvPr/>
        </p:nvSpPr>
        <p:spPr>
          <a:xfrm>
            <a:off x="221286" y="4537232"/>
            <a:ext cx="4572000"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000" dirty="0"/>
              <a:t>Summing them:</a:t>
            </a:r>
          </a:p>
        </p:txBody>
      </p:sp>
      <p:pic>
        <p:nvPicPr>
          <p:cNvPr id="27" name="Picture 26">
            <a:extLst>
              <a:ext uri="{FF2B5EF4-FFF2-40B4-BE49-F238E27FC236}">
                <a16:creationId xmlns:a16="http://schemas.microsoft.com/office/drawing/2014/main" id="{4EF058ED-A909-F617-F005-8EE080B83DAD}"/>
              </a:ext>
            </a:extLst>
          </p:cNvPr>
          <p:cNvPicPr>
            <a:picLocks noChangeAspect="1"/>
          </p:cNvPicPr>
          <p:nvPr/>
        </p:nvPicPr>
        <p:blipFill>
          <a:blip r:embed="rId7"/>
          <a:stretch>
            <a:fillRect/>
          </a:stretch>
        </p:blipFill>
        <p:spPr>
          <a:xfrm>
            <a:off x="1290539" y="4635085"/>
            <a:ext cx="618491" cy="354281"/>
          </a:xfrm>
          <a:prstGeom prst="rect">
            <a:avLst/>
          </a:prstGeom>
        </p:spPr>
      </p:pic>
      <p:pic>
        <p:nvPicPr>
          <p:cNvPr id="31" name="Picture 30">
            <a:extLst>
              <a:ext uri="{FF2B5EF4-FFF2-40B4-BE49-F238E27FC236}">
                <a16:creationId xmlns:a16="http://schemas.microsoft.com/office/drawing/2014/main" id="{6043A256-7F94-65A5-EDD2-00E7AD44FE28}"/>
              </a:ext>
            </a:extLst>
          </p:cNvPr>
          <p:cNvPicPr>
            <a:picLocks noChangeAspect="1"/>
          </p:cNvPicPr>
          <p:nvPr/>
        </p:nvPicPr>
        <p:blipFill>
          <a:blip r:embed="rId8"/>
          <a:stretch>
            <a:fillRect/>
          </a:stretch>
        </p:blipFill>
        <p:spPr>
          <a:xfrm>
            <a:off x="4058900" y="753482"/>
            <a:ext cx="2589550" cy="1128941"/>
          </a:xfrm>
          <a:prstGeom prst="rect">
            <a:avLst/>
          </a:prstGeom>
        </p:spPr>
      </p:pic>
      <p:pic>
        <p:nvPicPr>
          <p:cNvPr id="36" name="Picture 35">
            <a:extLst>
              <a:ext uri="{FF2B5EF4-FFF2-40B4-BE49-F238E27FC236}">
                <a16:creationId xmlns:a16="http://schemas.microsoft.com/office/drawing/2014/main" id="{B2047AC9-6B16-ABF2-0AC0-E71AB5B20851}"/>
              </a:ext>
            </a:extLst>
          </p:cNvPr>
          <p:cNvPicPr>
            <a:picLocks noChangeAspect="1"/>
          </p:cNvPicPr>
          <p:nvPr/>
        </p:nvPicPr>
        <p:blipFill>
          <a:blip r:embed="rId9"/>
          <a:stretch>
            <a:fillRect/>
          </a:stretch>
        </p:blipFill>
        <p:spPr>
          <a:xfrm>
            <a:off x="4058900" y="2148791"/>
            <a:ext cx="1695687" cy="600159"/>
          </a:xfrm>
          <a:prstGeom prst="rect">
            <a:avLst/>
          </a:prstGeom>
        </p:spPr>
      </p:pic>
      <p:pic>
        <p:nvPicPr>
          <p:cNvPr id="38" name="Picture 37">
            <a:extLst>
              <a:ext uri="{FF2B5EF4-FFF2-40B4-BE49-F238E27FC236}">
                <a16:creationId xmlns:a16="http://schemas.microsoft.com/office/drawing/2014/main" id="{1BA56DB0-0F74-27D1-BF9B-525FF79E6D67}"/>
              </a:ext>
            </a:extLst>
          </p:cNvPr>
          <p:cNvPicPr>
            <a:picLocks noChangeAspect="1"/>
          </p:cNvPicPr>
          <p:nvPr/>
        </p:nvPicPr>
        <p:blipFill>
          <a:blip r:embed="rId10"/>
          <a:stretch>
            <a:fillRect/>
          </a:stretch>
        </p:blipFill>
        <p:spPr>
          <a:xfrm>
            <a:off x="4136860" y="2978023"/>
            <a:ext cx="581885" cy="481312"/>
          </a:xfrm>
          <a:prstGeom prst="rect">
            <a:avLst/>
          </a:prstGeom>
        </p:spPr>
      </p:pic>
      <p:sp>
        <p:nvSpPr>
          <p:cNvPr id="39" name="TextBox 38">
            <a:extLst>
              <a:ext uri="{FF2B5EF4-FFF2-40B4-BE49-F238E27FC236}">
                <a16:creationId xmlns:a16="http://schemas.microsoft.com/office/drawing/2014/main" id="{B7BD2446-8D36-7A4B-894F-B46EB9D9381C}"/>
              </a:ext>
            </a:extLst>
          </p:cNvPr>
          <p:cNvSpPr txBox="1"/>
          <p:nvPr/>
        </p:nvSpPr>
        <p:spPr>
          <a:xfrm>
            <a:off x="4133850" y="3418034"/>
            <a:ext cx="3012400"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Arial"/>
              </a:rPr>
              <a:t>Final Results:</a:t>
            </a:r>
          </a:p>
        </p:txBody>
      </p:sp>
      <p:pic>
        <p:nvPicPr>
          <p:cNvPr id="41" name="Picture 40">
            <a:extLst>
              <a:ext uri="{FF2B5EF4-FFF2-40B4-BE49-F238E27FC236}">
                <a16:creationId xmlns:a16="http://schemas.microsoft.com/office/drawing/2014/main" id="{09935587-3CFC-FBFC-D88B-196B6E5F4572}"/>
              </a:ext>
            </a:extLst>
          </p:cNvPr>
          <p:cNvPicPr>
            <a:picLocks noChangeAspect="1"/>
          </p:cNvPicPr>
          <p:nvPr/>
        </p:nvPicPr>
        <p:blipFill>
          <a:blip r:embed="rId11"/>
          <a:stretch>
            <a:fillRect/>
          </a:stretch>
        </p:blipFill>
        <p:spPr>
          <a:xfrm>
            <a:off x="5187935" y="3294149"/>
            <a:ext cx="2530841" cy="1732562"/>
          </a:xfrm>
          <a:prstGeom prst="rect">
            <a:avLst/>
          </a:prstGeom>
        </p:spPr>
      </p:pic>
    </p:spTree>
    <p:extLst>
      <p:ext uri="{BB962C8B-B14F-4D97-AF65-F5344CB8AC3E}">
        <p14:creationId xmlns:p14="http://schemas.microsoft.com/office/powerpoint/2010/main" val="114337513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Theory PS Q3. Feel free to add extra slides if needed.</a:t>
            </a:r>
            <a:br>
              <a:rPr lang="en-US" sz="1200" dirty="0"/>
            </a:br>
            <a:r>
              <a:rPr lang="en-US" sz="1200" dirty="0"/>
              <a:t>Question:</a:t>
            </a:r>
          </a:p>
        </p:txBody>
      </p:sp>
      <p:pic>
        <p:nvPicPr>
          <p:cNvPr id="4" name="Picture 3">
            <a:extLst>
              <a:ext uri="{FF2B5EF4-FFF2-40B4-BE49-F238E27FC236}">
                <a16:creationId xmlns:a16="http://schemas.microsoft.com/office/drawing/2014/main" id="{FF517BFA-F21C-973B-96D7-6D824CA2A8CF}"/>
              </a:ext>
            </a:extLst>
          </p:cNvPr>
          <p:cNvPicPr>
            <a:picLocks noChangeAspect="1"/>
          </p:cNvPicPr>
          <p:nvPr/>
        </p:nvPicPr>
        <p:blipFill>
          <a:blip r:embed="rId3"/>
          <a:stretch>
            <a:fillRect/>
          </a:stretch>
        </p:blipFill>
        <p:spPr>
          <a:xfrm>
            <a:off x="106791" y="533262"/>
            <a:ext cx="3982006" cy="695422"/>
          </a:xfrm>
          <a:prstGeom prst="rect">
            <a:avLst/>
          </a:prstGeom>
        </p:spPr>
      </p:pic>
      <p:sp>
        <p:nvSpPr>
          <p:cNvPr id="6" name="TextBox 5">
            <a:extLst>
              <a:ext uri="{FF2B5EF4-FFF2-40B4-BE49-F238E27FC236}">
                <a16:creationId xmlns:a16="http://schemas.microsoft.com/office/drawing/2014/main" id="{CCEB6788-8F6E-CDEE-CF0A-6C030467D5DC}"/>
              </a:ext>
            </a:extLst>
          </p:cNvPr>
          <p:cNvSpPr txBox="1"/>
          <p:nvPr/>
        </p:nvSpPr>
        <p:spPr>
          <a:xfrm>
            <a:off x="180109" y="1309255"/>
            <a:ext cx="8857100" cy="27084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dirty="0">
                <a:ln>
                  <a:noFill/>
                </a:ln>
                <a:solidFill>
                  <a:srgbClr val="000000"/>
                </a:solidFill>
                <a:effectLst/>
                <a:uFillTx/>
                <a:latin typeface="+mn-lt"/>
                <a:ea typeface="+mn-ea"/>
                <a:cs typeface="+mn-cs"/>
                <a:sym typeface="Arial"/>
              </a:rPr>
              <a:t>The issue of "dead neurons" in </a:t>
            </a:r>
            <a:r>
              <a:rPr kumimoji="0" lang="en-US" sz="1100" b="0" i="0" u="none" strike="noStrike" cap="none" spc="0" normalizeH="0" baseline="0" dirty="0" err="1">
                <a:ln>
                  <a:noFill/>
                </a:ln>
                <a:solidFill>
                  <a:srgbClr val="000000"/>
                </a:solidFill>
                <a:effectLst/>
                <a:uFillTx/>
                <a:latin typeface="+mn-lt"/>
                <a:ea typeface="+mn-ea"/>
                <a:cs typeface="+mn-cs"/>
                <a:sym typeface="Arial"/>
              </a:rPr>
              <a:t>ReLU</a:t>
            </a:r>
            <a:r>
              <a:rPr kumimoji="0" lang="en-US" sz="1100" b="0" i="0" u="none" strike="noStrike" cap="none" spc="0" normalizeH="0" baseline="0" dirty="0">
                <a:ln>
                  <a:noFill/>
                </a:ln>
                <a:solidFill>
                  <a:srgbClr val="000000"/>
                </a:solidFill>
                <a:effectLst/>
                <a:uFillTx/>
                <a:latin typeface="+mn-lt"/>
                <a:ea typeface="+mn-ea"/>
                <a:cs typeface="+mn-cs"/>
                <a:sym typeface="Arial"/>
              </a:rPr>
              <a:t> (Rectified Linear Unit) activation functions occurs when a neuron outputs zero for all inputs due to the negative side of the </a:t>
            </a:r>
            <a:r>
              <a:rPr kumimoji="0" lang="en-US" sz="1100" b="0" i="0" u="none" strike="noStrike" cap="none" spc="0" normalizeH="0" baseline="0" dirty="0" err="1">
                <a:ln>
                  <a:noFill/>
                </a:ln>
                <a:solidFill>
                  <a:srgbClr val="000000"/>
                </a:solidFill>
                <a:effectLst/>
                <a:uFillTx/>
                <a:latin typeface="+mn-lt"/>
                <a:ea typeface="+mn-ea"/>
                <a:cs typeface="+mn-cs"/>
                <a:sym typeface="Arial"/>
              </a:rPr>
              <a:t>ReLU</a:t>
            </a:r>
            <a:r>
              <a:rPr kumimoji="0" lang="en-US" sz="1100" b="0" i="0" u="none" strike="noStrike" cap="none" spc="0" normalizeH="0" baseline="0" dirty="0">
                <a:ln>
                  <a:noFill/>
                </a:ln>
                <a:solidFill>
                  <a:srgbClr val="000000"/>
                </a:solidFill>
                <a:effectLst/>
                <a:uFillTx/>
                <a:latin typeface="+mn-lt"/>
                <a:ea typeface="+mn-ea"/>
                <a:cs typeface="+mn-cs"/>
                <a:sym typeface="Arial"/>
              </a:rPr>
              <a:t> function. This causes the gradients to be zero, preventing those neurons from updating their weights during backpropagation.</a:t>
            </a:r>
          </a:p>
          <a:p>
            <a:pPr marL="0" marR="0" indent="0" algn="l" defTabSz="914400" rtl="0" fontAlgn="auto" latinLnBrk="0" hangingPunct="0">
              <a:lnSpc>
                <a:spcPct val="100000"/>
              </a:lnSpc>
              <a:spcBef>
                <a:spcPts val="0"/>
              </a:spcBef>
              <a:spcAft>
                <a:spcPts val="0"/>
              </a:spcAft>
              <a:buClrTx/>
              <a:buSzTx/>
              <a:buFontTx/>
              <a:buNone/>
              <a:tabLst/>
            </a:pPr>
            <a:endParaRPr lang="en-US" sz="1100" dirty="0"/>
          </a:p>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dirty="0">
                <a:ln>
                  <a:noFill/>
                </a:ln>
                <a:solidFill>
                  <a:srgbClr val="000000"/>
                </a:solidFill>
                <a:effectLst/>
                <a:uFillTx/>
                <a:latin typeface="+mn-lt"/>
                <a:ea typeface="+mn-ea"/>
                <a:cs typeface="+mn-cs"/>
                <a:sym typeface="Arial"/>
              </a:rPr>
              <a:t>However, this problem is often not significant in reality for several reasons:</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100" b="0" i="0" u="none" strike="noStrike" cap="none" spc="0" normalizeH="0" baseline="0" dirty="0">
                <a:ln>
                  <a:noFill/>
                </a:ln>
                <a:solidFill>
                  <a:srgbClr val="000000"/>
                </a:solidFill>
                <a:effectLst/>
                <a:uFillTx/>
                <a:latin typeface="+mn-lt"/>
                <a:ea typeface="+mn-ea"/>
                <a:cs typeface="+mn-cs"/>
                <a:sym typeface="Arial"/>
              </a:rPr>
              <a:t>Initialization and Input Distributions: When using proper weight initialization methods and appropriate input scaling, many neurons avoid falling into the dead zone, especially during the initial stages of training</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100" b="0" i="0" u="none" strike="noStrike" cap="none" spc="0" normalizeH="0" baseline="0" dirty="0">
                <a:ln>
                  <a:noFill/>
                </a:ln>
                <a:solidFill>
                  <a:srgbClr val="000000"/>
                </a:solidFill>
                <a:effectLst/>
                <a:uFillTx/>
                <a:latin typeface="+mn-lt"/>
                <a:ea typeface="+mn-ea"/>
                <a:cs typeface="+mn-cs"/>
                <a:sym typeface="Arial"/>
              </a:rPr>
              <a:t>Sparsity is Beneficial: </a:t>
            </a:r>
            <a:r>
              <a:rPr kumimoji="0" lang="en-US" sz="1100" b="0" i="0" u="none" strike="noStrike" cap="none" spc="0" normalizeH="0" baseline="0" dirty="0" err="1">
                <a:ln>
                  <a:noFill/>
                </a:ln>
                <a:solidFill>
                  <a:srgbClr val="000000"/>
                </a:solidFill>
                <a:effectLst/>
                <a:uFillTx/>
                <a:latin typeface="+mn-lt"/>
                <a:ea typeface="+mn-ea"/>
                <a:cs typeface="+mn-cs"/>
                <a:sym typeface="Arial"/>
              </a:rPr>
              <a:t>ReLU</a:t>
            </a:r>
            <a:r>
              <a:rPr kumimoji="0" lang="en-US" sz="1100" b="0" i="0" u="none" strike="noStrike" cap="none" spc="0" normalizeH="0" baseline="0" dirty="0">
                <a:ln>
                  <a:noFill/>
                </a:ln>
                <a:solidFill>
                  <a:srgbClr val="000000"/>
                </a:solidFill>
                <a:effectLst/>
                <a:uFillTx/>
                <a:latin typeface="+mn-lt"/>
                <a:ea typeface="+mn-ea"/>
                <a:cs typeface="+mn-cs"/>
                <a:sym typeface="Arial"/>
              </a:rPr>
              <a:t> naturally introduces sparsity in the activations (many neurons output zero), which can be beneficial for efficiency and reducing overfitting. In practice, only a subset of neurons need to be active at any given time.</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100" b="0" i="0" u="none" strike="noStrike" cap="none" spc="0" normalizeH="0" baseline="0" dirty="0">
                <a:ln>
                  <a:noFill/>
                </a:ln>
                <a:solidFill>
                  <a:srgbClr val="000000"/>
                </a:solidFill>
                <a:effectLst/>
                <a:uFillTx/>
                <a:latin typeface="+mn-lt"/>
                <a:ea typeface="+mn-ea"/>
                <a:cs typeface="+mn-cs"/>
                <a:sym typeface="Arial"/>
              </a:rPr>
              <a:t>Large Networks with Many Neurons: In deep networks, the large number of neurons compensates for the few that may die. Even if some neurons produce zero outputs, others continue learning and can carry the forward propagation process.</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100" b="0" i="0" u="none" strike="noStrike" cap="none" spc="0" normalizeH="0" baseline="0" dirty="0">
                <a:ln>
                  <a:noFill/>
                </a:ln>
                <a:solidFill>
                  <a:srgbClr val="000000"/>
                </a:solidFill>
                <a:effectLst/>
                <a:uFillTx/>
                <a:latin typeface="+mn-lt"/>
                <a:ea typeface="+mn-ea"/>
                <a:cs typeface="+mn-cs"/>
                <a:sym typeface="Arial"/>
              </a:rPr>
              <a:t>Learning Rate Adjustments: Proper learning rate tuning ensures that neurons are less likely to become permanently inactive, as updates to weights can eventually lead neurons back into the active region.</a:t>
            </a:r>
          </a:p>
          <a:p>
            <a:pPr marR="0" algn="l" defTabSz="914400" rtl="0" fontAlgn="auto" latinLnBrk="0" hangingPunct="0">
              <a:lnSpc>
                <a:spcPct val="100000"/>
              </a:lnSpc>
              <a:spcBef>
                <a:spcPts val="0"/>
              </a:spcBef>
              <a:spcAft>
                <a:spcPts val="0"/>
              </a:spcAft>
              <a:buClrTx/>
              <a:buSzTx/>
              <a:tabLst/>
            </a:pPr>
            <a:endParaRPr lang="en-US" sz="1100" dirty="0"/>
          </a:p>
          <a:p>
            <a:pPr marR="0" algn="l" defTabSz="914400" rtl="0" fontAlgn="auto" latinLnBrk="0" hangingPunct="0">
              <a:lnSpc>
                <a:spcPct val="100000"/>
              </a:lnSpc>
              <a:spcBef>
                <a:spcPts val="0"/>
              </a:spcBef>
              <a:spcAft>
                <a:spcPts val="0"/>
              </a:spcAft>
              <a:buClrTx/>
              <a:buSzTx/>
              <a:tabLst/>
            </a:pPr>
            <a:r>
              <a:rPr kumimoji="0" lang="en-US" sz="1100" b="0" i="0" u="none" strike="noStrike" cap="none" spc="0" normalizeH="0" baseline="0" dirty="0">
                <a:ln>
                  <a:noFill/>
                </a:ln>
                <a:solidFill>
                  <a:srgbClr val="000000"/>
                </a:solidFill>
                <a:effectLst/>
                <a:uFillTx/>
                <a:latin typeface="+mn-lt"/>
                <a:ea typeface="+mn-ea"/>
                <a:cs typeface="+mn-cs"/>
                <a:sym typeface="Arial"/>
              </a:rPr>
              <a:t>Overall, while dead neurons can occur, their impact is typically minimal due to careful design and training techniques. This is certainly an issue to be aware of for us but in practice it is usually not a considerable difficulty to overcome</a:t>
            </a:r>
          </a:p>
        </p:txBody>
      </p:sp>
    </p:spTree>
    <p:extLst>
      <p:ext uri="{BB962C8B-B14F-4D97-AF65-F5344CB8AC3E}">
        <p14:creationId xmlns:p14="http://schemas.microsoft.com/office/powerpoint/2010/main" val="2153119946"/>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7359</TotalTime>
  <Words>5257</Words>
  <Application>Microsoft Office PowerPoint</Application>
  <PresentationFormat>On-screen Show (16:9)</PresentationFormat>
  <Paragraphs>255</Paragraphs>
  <Slides>27</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27</vt:i4>
      </vt:variant>
    </vt:vector>
  </HeadingPairs>
  <TitlesOfParts>
    <vt:vector size="29" baseType="lpstr">
      <vt:lpstr>Arial</vt:lpstr>
      <vt:lpstr>Simple Light</vt:lpstr>
      <vt:lpstr>Assignment 2 Theory Problem Set DO NOT TAG</vt:lpstr>
      <vt:lpstr>Theory PS Q1. Must show your work for full credit. Feel free to add extra slides if needed. Question:</vt:lpstr>
      <vt:lpstr>Theory PS Q1. Must show your work for full credit. Feel free to add extra slides if needed. (continued) </vt:lpstr>
      <vt:lpstr>Theory PS Q1. Must show your work for full credit. Feel free to add extra slides if needed. (continued) </vt:lpstr>
      <vt:lpstr>Theory PS Q2. Must show your work for full credit. Feel free to add extra slides if needed.</vt:lpstr>
      <vt:lpstr>Theory PS Q2. Must show your work for full credit. Feel free to add extra slides if needed. (continued)</vt:lpstr>
      <vt:lpstr>Theory PS Q2. Must show your work for full credit. Feel free to add extra slides if needed. (continued)</vt:lpstr>
      <vt:lpstr>Theory PS Q2. Must show your work for full credit. Feel free to add extra slides if needed. (continued)</vt:lpstr>
      <vt:lpstr>Theory PS Q3. Feel free to add extra slides if needed. Question:</vt:lpstr>
      <vt:lpstr>Assignment 2 Paper Review DO NOT TAG</vt:lpstr>
      <vt:lpstr>Provide a short preview of the paper of your choice. I chose: “Taskonomy: Disentangling Task Transfer Learning" by Amir R. Zamir et al  The paper "Taskonomy: Disentangling Task Transfer Learning" by Amir R. Zamir et al. (2018) introduces a novel framework for understanding task transferability in computer vision. Its main contribution is the creation of a comprehensive task transfer hierarchy, which maps how well various vision tasks (e.g., surface normal estimation, depth prediction, and object classification) transfer knowledge to each other. By constructing a large-scale dataset of 26 tasks, the authors empirically demonstrate that certain tasks act as better feature extractors and are more suitable for transfer learning. For example, low-level tasks like depth estimation transfer better to related tasks than high-level tasks like object classification.  One of the key strengths of this paper was that it was truly groundbreaking and had a significant impact on multi-task and transfer learning research in computer vision. Its systematic approach and the introduction of the task affinity map were a significant advancement, offering a clear, data-driven approach to identifying optimal task transfer pairs. And the large dataset built specifically for multiple vision tasks ensured that the results are generalizable across many computer vision problems. However, the framework does have some weaknesses. It might oversimplify task relationships by assuming that transferability is uniform across datasets and architectures, ignoring task-specific nuances that could affect transferability in different contexts. Also, the paper focuses on just visual tasks. How do we know if these findings extend to non-visual domains, which could benefit from similar task transfer insights? The paper leaves the door open to more research.  This latter point is my biggest takeaway. What does this say about all machine learning tasks? How many other areas can generic training create benefit for unrelated futures tasks. We are already seeing this take place in the NLP space where foundation models are created, doing the heavy lifting for models that are later finetuned for more specific use cases. I think it also makes us ask deeper questions about ourselves and learning in general. Are we as humans learning tasks that better prepare us for future tasks that only share cursory characteristics?  </vt:lpstr>
      <vt:lpstr>Paper specific Q1. Feel free to add extra slides if needed. Question: Do the task pairs with stronger arrows (better transfer) make sense in terms of why they would transfer better? Pick one positive pair (with good transfer) and one negative pair (with bad transfer) and conjecture why it might be the case. Note that there are several types of features in deep learning, including low-level (e.g. edges), mid-level (components), and high-level (abstract concepts and classification layer) that you might reason about.  In Taskonomy: Disentangling Task Transfer Learning, the paper explores how well different tasks in computer vision transfer knowledge to each other, and the strength of these transfers often makes sense based on the types of information each task processes. For example, a strong pair is depth estimation to surface normal prediction. Depth estimation is about understanding the 3D shape and distance of objects in a scene, which is very similar to surface normal prediction, a task that involves figuring out the direction each surface in the scene is facing. Both of these tasks rely on similar types of information, such as the edges and shapes of objects, making the features learned from one task (depth estimation) useful for the other (surface normals). The overlap in what they need to "see" in an image explains why the transfer between these two tasks works well. They are both trying to identify features that are similar in that they are both “low-level” as opposed to higher level abstract characteristics.  On the other hand, there are some tasks that don’t transfer well. A good example is object classification to depth estimation. Object classification is about recognizing and labeling objects (like determining if something is a cat or a chair), which involves understanding high-level, abstract information like shapes and textures. This type of task relies on the final, more semantic layers of a neural network, which are good for recognizing entire objects but not great at understanding their 3D structure. In contrast, depth estimation needs detailed information about the geometry of objects, like where their edges are and how far away they are from the camera. The high-level features used for object classification don’t help with the fine-grained, low-level details needed for depth estimation. That’s why transferring knowledge from object classification to depth estimation doesn’t work well—the two tasks focus on very different kinds of information. This mismatch between abstract object recognition and detailed geometric understanding explains the weak transferability between these tasks. These observations make intuitive sense to human understanding in terms of what tasks would and would not be transferable.    </vt:lpstr>
      <vt:lpstr>Paper specific Q2. Feel free to add extra slides if needed. Question: What does this say in terms of practical usage of deep learning across tasks? How might we use this information to guess where to transfer from if we have a new target task?  The insights from the paper have practical implications for how we approach deep learning across different tasks. Essentially, if we understand how tasks are related, we can make smarter decisions about which tasks to transfer knowledge from when working on a new task. For instance, if our new task involves understanding the 3D structure of a scene, we should look to transfer from tasks that deal with similar low-level geometric information like depth estimation or surface normal prediction. These tasks rely on the same types of features, like object edges and surface orientations, which are highly relevant for other tasks involving 3D spatial understanding.  On the flip side, if our target task is more abstract, like recognizing objects (identifying cars, trees, etc.), transferring knowledge from a task that focuses on geometry won’t be very helpful. Object classification relies on high-level, abstract features, like shapes and textures, which aren’t as useful for tasks that depend on detailed spatial relationships. So, if our target task requires abstract understanding, we should look to transfer from similar tasks that also focus on high-level features, such as other object classification tasks or scene understanding.  In practice, this means we need to think about the type of information a task relies on. Is it dependent on low-level, mid-level, or high-level features. And then we can choose a source task that has learned similar information. If our new task is low-level, like predicting edges or surface normals, we should transfer from tasks that also deal with geometry. But if it's a high-level task, like classifying objects or understanding the overall scene, we should transfer from tasks that have learned abstract, semantic features. By understanding these task relationships, we can save time and resources by pretraining our models on the most relevant tasks, improving performance in our new task without needing to start from scratch.  It can also help us set expectations. Some tasks are more amendable to transfer learning than others as shown in the paper. This can help us save time and resources directing transfer learning where it is most likely to achieve fruitful results.  </vt:lpstr>
      <vt:lpstr>Assignment 2 Writeup DO NOT TAG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2 Writeup</dc:title>
  <cp:lastModifiedBy>Kevin McCarville</cp:lastModifiedBy>
  <cp:revision>110</cp:revision>
  <dcterms:modified xsi:type="dcterms:W3CDTF">2024-09-29T14:14:32Z</dcterms:modified>
</cp:coreProperties>
</file>