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6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302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7" r:id="rId51"/>
    <p:sldId id="306" r:id="rId52"/>
    <p:sldId id="308" r:id="rId53"/>
    <p:sldId id="310" r:id="rId54"/>
    <p:sldId id="311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696" autoAdjust="0"/>
  </p:normalViewPr>
  <p:slideViewPr>
    <p:cSldViewPr snapToGrid="0">
      <p:cViewPr varScale="1">
        <p:scale>
          <a:sx n="77" d="100"/>
          <a:sy n="77" d="100"/>
        </p:scale>
        <p:origin x="3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D4BB0-22FC-42DC-AF54-883378AAD7A1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F1F82-410F-4B50-A1AC-C1FF14656C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38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r>
              <a:rPr lang="en-US" baseline="0" dirty="0" smtClean="0"/>
              <a:t> off letters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1F82-410F-4B50-A1AC-C1FF14656C0C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33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 worse as they moved right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1F82-410F-4B50-A1AC-C1FF14656C0C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79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Cuts quite well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1F82-410F-4B50-A1AC-C1FF14656C0C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93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implementation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1F82-410F-4B50-A1AC-C1FF14656C0C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6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40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6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23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204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720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34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25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68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12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10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73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32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56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91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9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58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2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FDF84-ABCE-4FCD-943E-9CACE987B457}" type="datetimeFigureOut">
              <a:rPr lang="en-CA" smtClean="0"/>
              <a:t>2017-12-01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64C9-6D8C-4F1B-B6B4-D49037725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055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 Segmentation Of Cursive handwritten words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Jordan McCaskill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5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- Segmentation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250" y="1748543"/>
            <a:ext cx="6573186" cy="4089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005528" y="3522689"/>
            <a:ext cx="919416" cy="23156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09475" y="2953062"/>
            <a:ext cx="899410" cy="27132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16577" y="2758190"/>
            <a:ext cx="936885" cy="26382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05928" y="2375941"/>
            <a:ext cx="914400" cy="26157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28822" y="2323475"/>
            <a:ext cx="992492" cy="27506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78914" y="2211049"/>
            <a:ext cx="1029003" cy="25370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Analysis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histogram of pixel density within all the rows or columns</a:t>
            </a:r>
          </a:p>
          <a:p>
            <a:r>
              <a:rPr lang="en-US" dirty="0" smtClean="0"/>
              <a:t>Use thresholds to determine possible segmentation points</a:t>
            </a:r>
          </a:p>
          <a:p>
            <a:r>
              <a:rPr lang="en-US" dirty="0" smtClean="0"/>
              <a:t>More points is better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4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Analysis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302"/>
          <a:stretch/>
        </p:blipFill>
        <p:spPr>
          <a:xfrm>
            <a:off x="1686713" y="2598685"/>
            <a:ext cx="8807924" cy="28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the letters as tracks</a:t>
            </a:r>
          </a:p>
          <a:p>
            <a:r>
              <a:rPr lang="en-US" dirty="0" smtClean="0"/>
              <a:t>A ball rolls along the tracks with momentum</a:t>
            </a:r>
          </a:p>
          <a:p>
            <a:r>
              <a:rPr lang="en-US" dirty="0" smtClean="0"/>
              <a:t>Momentum carries the ball through to the end</a:t>
            </a:r>
          </a:p>
          <a:p>
            <a:r>
              <a:rPr lang="en-US" dirty="0" smtClean="0"/>
              <a:t>Use this information to determine individual letters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01579" y="2096064"/>
            <a:ext cx="3867463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965429" y="2096064"/>
            <a:ext cx="3867463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1531493" y="3854968"/>
            <a:ext cx="2763188" cy="1504885"/>
          </a:xfrm>
          <a:prstGeom prst="arc">
            <a:avLst>
              <a:gd name="adj1" fmla="val 16200000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1531494" y="2458387"/>
            <a:ext cx="2763187" cy="1401579"/>
          </a:xfrm>
          <a:prstGeom prst="arc">
            <a:avLst>
              <a:gd name="adj1" fmla="val 15930568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907311" y="245838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99816" y="385496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949128" y="277318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495858" y="2096064"/>
            <a:ext cx="6932952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3320319" y="3849969"/>
            <a:ext cx="2763188" cy="1504885"/>
          </a:xfrm>
          <a:prstGeom prst="arc">
            <a:avLst>
              <a:gd name="adj1" fmla="val 16200000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320320" y="2453388"/>
            <a:ext cx="2763187" cy="1401579"/>
          </a:xfrm>
          <a:prstGeom prst="arc">
            <a:avLst>
              <a:gd name="adj1" fmla="val 15930568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476407" y="288853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8912" y="428511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518224" y="320333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495858" y="2096064"/>
            <a:ext cx="6932952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3320319" y="3849969"/>
            <a:ext cx="2763188" cy="1504885"/>
          </a:xfrm>
          <a:prstGeom prst="arc">
            <a:avLst>
              <a:gd name="adj1" fmla="val 16200000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320320" y="2453388"/>
            <a:ext cx="2763187" cy="1401579"/>
          </a:xfrm>
          <a:prstGeom prst="arc">
            <a:avLst>
              <a:gd name="adj1" fmla="val 15930568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476407" y="288853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8912" y="428511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518224" y="320333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581991" y="2393427"/>
            <a:ext cx="119922" cy="1199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9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495858" y="2096064"/>
            <a:ext cx="6932952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3320319" y="3849969"/>
            <a:ext cx="2763188" cy="1504885"/>
          </a:xfrm>
          <a:prstGeom prst="arc">
            <a:avLst>
              <a:gd name="adj1" fmla="val 16200000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320320" y="2453388"/>
            <a:ext cx="2763187" cy="1401579"/>
          </a:xfrm>
          <a:prstGeom prst="arc">
            <a:avLst>
              <a:gd name="adj1" fmla="val 15930568"/>
              <a:gd name="adj2" fmla="val 2081918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476407" y="288853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8912" y="428511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518224" y="320333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320318" y="2455888"/>
            <a:ext cx="2763187" cy="1401579"/>
          </a:xfrm>
          <a:prstGeom prst="arc">
            <a:avLst>
              <a:gd name="adj1" fmla="val 2031224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0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495858" y="2096064"/>
            <a:ext cx="6932952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3320319" y="3849969"/>
            <a:ext cx="2763188" cy="1504885"/>
          </a:xfrm>
          <a:prstGeom prst="arc">
            <a:avLst>
              <a:gd name="adj1" fmla="val 16200000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320320" y="2453388"/>
            <a:ext cx="2763187" cy="1401579"/>
          </a:xfrm>
          <a:prstGeom prst="arc">
            <a:avLst>
              <a:gd name="adj1" fmla="val 15930568"/>
              <a:gd name="adj2" fmla="val 2081918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476407" y="288853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8912" y="428511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518224" y="320333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320318" y="2455888"/>
            <a:ext cx="2763187" cy="1401579"/>
          </a:xfrm>
          <a:prstGeom prst="arc">
            <a:avLst>
              <a:gd name="adj1" fmla="val 2031224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>
            <a:off x="3394018" y="2320281"/>
            <a:ext cx="2763187" cy="1401579"/>
          </a:xfrm>
          <a:prstGeom prst="arc">
            <a:avLst>
              <a:gd name="adj1" fmla="val 2405958"/>
              <a:gd name="adj2" fmla="val 3962331"/>
            </a:avLst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1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495858" y="2096064"/>
            <a:ext cx="6932952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3320319" y="3849969"/>
            <a:ext cx="2763188" cy="1504885"/>
          </a:xfrm>
          <a:prstGeom prst="arc">
            <a:avLst>
              <a:gd name="adj1" fmla="val 16200000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320320" y="2453388"/>
            <a:ext cx="2763187" cy="1401579"/>
          </a:xfrm>
          <a:prstGeom prst="arc">
            <a:avLst>
              <a:gd name="adj1" fmla="val 15930568"/>
              <a:gd name="adj2" fmla="val 5402373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476407" y="288853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8912" y="428511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518224" y="320333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4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495858" y="2096064"/>
            <a:ext cx="6932952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3320319" y="3849969"/>
            <a:ext cx="2763188" cy="1504885"/>
          </a:xfrm>
          <a:prstGeom prst="arc">
            <a:avLst>
              <a:gd name="adj1" fmla="val 19384787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320320" y="2453388"/>
            <a:ext cx="2763187" cy="1401579"/>
          </a:xfrm>
          <a:prstGeom prst="arc">
            <a:avLst>
              <a:gd name="adj1" fmla="val 15930568"/>
              <a:gd name="adj2" fmla="val 5402373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518224" y="320333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3320318" y="3849969"/>
            <a:ext cx="2763188" cy="1504885"/>
          </a:xfrm>
          <a:prstGeom prst="arc">
            <a:avLst>
              <a:gd name="adj1" fmla="val 16200000"/>
              <a:gd name="adj2" fmla="val 19390682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476407" y="288853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8912" y="428511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495858" y="2096064"/>
            <a:ext cx="6932952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3320319" y="3849969"/>
            <a:ext cx="2763188" cy="1504885"/>
          </a:xfrm>
          <a:prstGeom prst="arc">
            <a:avLst>
              <a:gd name="adj1" fmla="val 19384787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320320" y="2453388"/>
            <a:ext cx="2763187" cy="1401579"/>
          </a:xfrm>
          <a:prstGeom prst="arc">
            <a:avLst>
              <a:gd name="adj1" fmla="val 15930568"/>
              <a:gd name="adj2" fmla="val 5402373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518224" y="320333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3320318" y="3849969"/>
            <a:ext cx="2763188" cy="1504885"/>
          </a:xfrm>
          <a:prstGeom prst="arc">
            <a:avLst>
              <a:gd name="adj1" fmla="val 16200000"/>
              <a:gd name="adj2" fmla="val 19390682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476407" y="288853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8912" y="428511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390273" y="3741665"/>
            <a:ext cx="2763188" cy="1504885"/>
          </a:xfrm>
          <a:prstGeom prst="arc">
            <a:avLst>
              <a:gd name="adj1" fmla="val 19497182"/>
              <a:gd name="adj2" fmla="val 20669569"/>
            </a:avLst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5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495858" y="2096064"/>
            <a:ext cx="6932952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3320319" y="3849969"/>
            <a:ext cx="2763188" cy="1504885"/>
          </a:xfrm>
          <a:prstGeom prst="arc">
            <a:avLst>
              <a:gd name="adj1" fmla="val 20709822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320320" y="2453388"/>
            <a:ext cx="2763187" cy="1401579"/>
          </a:xfrm>
          <a:prstGeom prst="arc">
            <a:avLst>
              <a:gd name="adj1" fmla="val 15930568"/>
              <a:gd name="adj2" fmla="val 5402373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518224" y="320333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3320318" y="3849969"/>
            <a:ext cx="2763188" cy="1504885"/>
          </a:xfrm>
          <a:prstGeom prst="arc">
            <a:avLst>
              <a:gd name="adj1" fmla="val 16200000"/>
              <a:gd name="adj2" fmla="val 2072305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476407" y="288853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8912" y="428511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495858" y="2096064"/>
            <a:ext cx="6932952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3320319" y="3849969"/>
            <a:ext cx="2763188" cy="1504885"/>
          </a:xfrm>
          <a:prstGeom prst="arc">
            <a:avLst>
              <a:gd name="adj1" fmla="val 20709822"/>
              <a:gd name="adj2" fmla="val 5196659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320320" y="2453388"/>
            <a:ext cx="2763187" cy="1401579"/>
          </a:xfrm>
          <a:prstGeom prst="arc">
            <a:avLst>
              <a:gd name="adj1" fmla="val 15930568"/>
              <a:gd name="adj2" fmla="val 5402373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518224" y="320333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3320318" y="3849969"/>
            <a:ext cx="2763188" cy="1504885"/>
          </a:xfrm>
          <a:prstGeom prst="arc">
            <a:avLst>
              <a:gd name="adj1" fmla="val 16200000"/>
              <a:gd name="adj2" fmla="val 2072305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476407" y="288853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8912" y="428511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477718" y="3849969"/>
            <a:ext cx="2763188" cy="1504885"/>
          </a:xfrm>
          <a:prstGeom prst="arc">
            <a:avLst>
              <a:gd name="adj1" fmla="val 20987922"/>
              <a:gd name="adj2" fmla="val 597011"/>
            </a:avLst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8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495858" y="2096064"/>
            <a:ext cx="6932952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3320319" y="3849969"/>
            <a:ext cx="2763188" cy="1504885"/>
          </a:xfrm>
          <a:prstGeom prst="arc">
            <a:avLst>
              <a:gd name="adj1" fmla="val 20709822"/>
              <a:gd name="adj2" fmla="val 519665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320320" y="2453388"/>
            <a:ext cx="2763187" cy="1401579"/>
          </a:xfrm>
          <a:prstGeom prst="arc">
            <a:avLst>
              <a:gd name="adj1" fmla="val 15930568"/>
              <a:gd name="adj2" fmla="val 5402373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518224" y="320333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3320318" y="3849969"/>
            <a:ext cx="2763188" cy="1504885"/>
          </a:xfrm>
          <a:prstGeom prst="arc">
            <a:avLst>
              <a:gd name="adj1" fmla="val 16200000"/>
              <a:gd name="adj2" fmla="val 2072305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476407" y="288853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68912" y="428511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Trace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01579" y="2096064"/>
            <a:ext cx="3867463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965429" y="2096064"/>
            <a:ext cx="3867463" cy="36951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c 5"/>
          <p:cNvSpPr/>
          <p:nvPr/>
        </p:nvSpPr>
        <p:spPr>
          <a:xfrm>
            <a:off x="1531493" y="3854968"/>
            <a:ext cx="2763188" cy="1504885"/>
          </a:xfrm>
          <a:prstGeom prst="arc">
            <a:avLst>
              <a:gd name="adj1" fmla="val 16200000"/>
              <a:gd name="adj2" fmla="val 519665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1531494" y="2458387"/>
            <a:ext cx="2763187" cy="1401579"/>
          </a:xfrm>
          <a:prstGeom prst="arc">
            <a:avLst>
              <a:gd name="adj1" fmla="val 15930568"/>
              <a:gd name="adj2" fmla="val 519665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907311" y="2458387"/>
            <a:ext cx="157397" cy="13965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99816" y="3854968"/>
            <a:ext cx="17163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949128" y="2773180"/>
            <a:ext cx="389744" cy="248836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Landmarks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letters in parts or as a whole</a:t>
            </a:r>
          </a:p>
          <a:p>
            <a:r>
              <a:rPr lang="en-US" dirty="0" smtClean="0"/>
              <a:t>Look for similar structures in each letter</a:t>
            </a:r>
          </a:p>
          <a:p>
            <a:r>
              <a:rPr lang="en-US" dirty="0" smtClean="0"/>
              <a:t>Use these landmarks to determine where letters may occur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74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Landmarks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990" y="2305266"/>
            <a:ext cx="7880872" cy="34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– Line Trace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information from only the top line of the letters</a:t>
            </a:r>
            <a:endParaRPr lang="en-CA" dirty="0" smtClean="0"/>
          </a:p>
          <a:p>
            <a:r>
              <a:rPr lang="en-US" dirty="0" smtClean="0"/>
              <a:t>Use the top information to determine the likelihood of segmentation points</a:t>
            </a:r>
          </a:p>
          <a:p>
            <a:r>
              <a:rPr lang="en-US" dirty="0" smtClean="0"/>
              <a:t>Bulk of work for project went into this method</a:t>
            </a:r>
          </a:p>
          <a:p>
            <a:r>
              <a:rPr lang="en-US" dirty="0" smtClean="0"/>
              <a:t>Explained better later</a:t>
            </a:r>
          </a:p>
        </p:txBody>
      </p:sp>
    </p:spTree>
    <p:extLst>
      <p:ext uri="{BB962C8B-B14F-4D97-AF65-F5344CB8AC3E}">
        <p14:creationId xmlns:p14="http://schemas.microsoft.com/office/powerpoint/2010/main" val="11597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4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243659"/>
            <a:ext cx="5105400" cy="339144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Identification of handwritten records</a:t>
            </a:r>
          </a:p>
          <a:p>
            <a:r>
              <a:rPr lang="en-US" dirty="0" smtClean="0"/>
              <a:t>Family history work</a:t>
            </a:r>
          </a:p>
          <a:p>
            <a:r>
              <a:rPr lang="en-US" dirty="0" smtClean="0"/>
              <a:t>Other document analysis</a:t>
            </a:r>
          </a:p>
          <a:p>
            <a:r>
              <a:rPr lang="en-US" dirty="0" smtClean="0"/>
              <a:t>Extremely complex 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3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Words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2" y="3035508"/>
            <a:ext cx="4174759" cy="177532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01" y="3035507"/>
            <a:ext cx="6638598" cy="1776336"/>
          </a:xfrm>
        </p:spPr>
      </p:pic>
    </p:spTree>
    <p:extLst>
      <p:ext uri="{BB962C8B-B14F-4D97-AF65-F5344CB8AC3E}">
        <p14:creationId xmlns:p14="http://schemas.microsoft.com/office/powerpoint/2010/main" val="36351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Analysis</a:t>
            </a:r>
            <a:endParaRPr lang="en-CA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Horizontal</a:t>
            </a:r>
            <a:endParaRPr lang="en-CA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Generate a histogram for each row</a:t>
            </a:r>
          </a:p>
          <a:p>
            <a:r>
              <a:rPr lang="en-US" dirty="0" smtClean="0"/>
              <a:t>Gather information about height and baselines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Vertical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Generate a histogram for each column</a:t>
            </a:r>
          </a:p>
          <a:p>
            <a:r>
              <a:rPr lang="en-US" dirty="0"/>
              <a:t>Determine possible segmentation points</a:t>
            </a:r>
          </a:p>
        </p:txBody>
      </p:sp>
    </p:spTree>
    <p:extLst>
      <p:ext uri="{BB962C8B-B14F-4D97-AF65-F5344CB8AC3E}">
        <p14:creationId xmlns:p14="http://schemas.microsoft.com/office/powerpoint/2010/main" val="16092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Projection Analysis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81" y="1931195"/>
            <a:ext cx="4377128" cy="186138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98" y="4272198"/>
            <a:ext cx="5711468" cy="15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Projection Analysis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56" y="1931195"/>
            <a:ext cx="4377128" cy="1861381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76"/>
          <a:stretch/>
        </p:blipFill>
        <p:spPr>
          <a:xfrm>
            <a:off x="7148149" y="1935921"/>
            <a:ext cx="1607750" cy="1856655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17" y="4272198"/>
            <a:ext cx="5711468" cy="15282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8"/>
          <a:stretch/>
        </p:blipFill>
        <p:spPr>
          <a:xfrm>
            <a:off x="7148149" y="4272198"/>
            <a:ext cx="2570814" cy="15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16" y="4272198"/>
            <a:ext cx="5711467" cy="15282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01" y="1931196"/>
            <a:ext cx="4382383" cy="1863616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Projection Analysis</a:t>
            </a:r>
            <a:endParaRPr lang="en-CA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76"/>
          <a:stretch/>
        </p:blipFill>
        <p:spPr>
          <a:xfrm>
            <a:off x="7148149" y="1935921"/>
            <a:ext cx="1607750" cy="185665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8"/>
          <a:stretch/>
        </p:blipFill>
        <p:spPr>
          <a:xfrm>
            <a:off x="7148149" y="4272198"/>
            <a:ext cx="2570814" cy="15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Projection Analysis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6" y="2898059"/>
            <a:ext cx="4377128" cy="186138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48" y="3064621"/>
            <a:ext cx="5711468" cy="15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Projection Analysis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6" y="2073607"/>
            <a:ext cx="4377128" cy="186138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48" y="2397566"/>
            <a:ext cx="5711468" cy="15282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6" y="4218984"/>
            <a:ext cx="4372767" cy="18595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48" y="4218983"/>
            <a:ext cx="5711468" cy="1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Value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line across the vertical histogram</a:t>
            </a:r>
          </a:p>
          <a:p>
            <a:r>
              <a:rPr lang="en-US" dirty="0" smtClean="0"/>
              <a:t>Check for change from black to white or white to black</a:t>
            </a:r>
          </a:p>
          <a:p>
            <a:r>
              <a:rPr lang="en-US" dirty="0" smtClean="0"/>
              <a:t>Changes indicate potential segmentation points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3" y="3842906"/>
            <a:ext cx="5633803" cy="23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Projection Analysis – Hello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89" y="2112866"/>
            <a:ext cx="8220571" cy="34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90" y="2112866"/>
            <a:ext cx="8220574" cy="349581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Projection Analysis – Hello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13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Still very complicated</a:t>
            </a:r>
            <a:endParaRPr lang="en-CA" dirty="0" smtClean="0"/>
          </a:p>
          <a:p>
            <a:r>
              <a:rPr lang="en-US" dirty="0" smtClean="0"/>
              <a:t>Page layout</a:t>
            </a:r>
          </a:p>
          <a:p>
            <a:r>
              <a:rPr lang="en-US" dirty="0" smtClean="0"/>
              <a:t>Separate words also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4520" y="2196059"/>
            <a:ext cx="4711083" cy="35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42" y="1935921"/>
            <a:ext cx="4487866" cy="190847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Projection Analysis – Hello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43" y="4194206"/>
            <a:ext cx="4487866" cy="190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Projection Analysis – Immediate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60" y="2848131"/>
            <a:ext cx="8743030" cy="23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60" y="2848130"/>
            <a:ext cx="8743030" cy="233943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Projection Analysis – Immediate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00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29" y="2046156"/>
            <a:ext cx="7411692" cy="198319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Projection Analysis – Immediate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29" y="4386928"/>
            <a:ext cx="7411692" cy="19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60" y="2848129"/>
            <a:ext cx="8743034" cy="233943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Projection Analysis – Immediate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6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28" y="4386928"/>
            <a:ext cx="7411695" cy="1983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29" y="2046156"/>
            <a:ext cx="7411692" cy="198319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Projection Analysis – Immediate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42" y="4194206"/>
            <a:ext cx="4487863" cy="1908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42" y="1935921"/>
            <a:ext cx="4487867" cy="190847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Projection Analysis – Hello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06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– Line Trace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20293"/>
            <a:ext cx="4187252" cy="1780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81" y="2859084"/>
            <a:ext cx="5617275" cy="15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– Line Trace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68766"/>
            <a:ext cx="4187252" cy="1780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81" y="2246348"/>
            <a:ext cx="5617275" cy="15030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4084846"/>
            <a:ext cx="4187252" cy="1780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80" y="4084845"/>
            <a:ext cx="5617276" cy="15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Idea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35921"/>
            <a:ext cx="4187252" cy="1780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81" y="2213503"/>
            <a:ext cx="5617275" cy="15030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31699" y="1935921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018880" y="1935921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480423" y="1935921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506061" y="1935921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993242" y="1935921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090675" y="2213503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3967604" y="1935921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6577856" y="2213503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7065037" y="2213503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7552218" y="2213503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8039399" y="2213503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8526580" y="2213503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9013761" y="2213503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9500942" y="2213503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9988123" y="2213503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913796" y="1935921"/>
            <a:ext cx="614294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4454785" y="1935921"/>
            <a:ext cx="646262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5650281" y="2213503"/>
            <a:ext cx="440394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10475304" y="2213503"/>
            <a:ext cx="792252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994139"/>
            <a:ext cx="4187252" cy="17806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80" y="3994139"/>
            <a:ext cx="5617275" cy="150305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090674" y="3994139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6577855" y="3994139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7065036" y="3994139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7552217" y="3994139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8039398" y="3994139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8526579" y="3994139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9013760" y="3994139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9500941" y="3994139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9988122" y="3994139"/>
            <a:ext cx="487181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5650280" y="3994139"/>
            <a:ext cx="440394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/>
          <p:cNvSpPr/>
          <p:nvPr/>
        </p:nvSpPr>
        <p:spPr>
          <a:xfrm>
            <a:off x="10475303" y="3994139"/>
            <a:ext cx="792252" cy="150305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1531699" y="3994139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018880" y="3994139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3480423" y="3994139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2506061" y="3994139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2993242" y="3994139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/>
          <p:cNvSpPr/>
          <p:nvPr/>
        </p:nvSpPr>
        <p:spPr>
          <a:xfrm>
            <a:off x="3967604" y="3994139"/>
            <a:ext cx="487181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913796" y="3994139"/>
            <a:ext cx="614294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4454785" y="3994139"/>
            <a:ext cx="646262" cy="1780636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6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2410607"/>
            <a:ext cx="4892205" cy="303831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need to separate words</a:t>
            </a:r>
          </a:p>
          <a:p>
            <a:r>
              <a:rPr lang="en-US" dirty="0" smtClean="0"/>
              <a:t>Focus on individual letters</a:t>
            </a:r>
          </a:p>
          <a:p>
            <a:r>
              <a:rPr lang="en-US" dirty="0" smtClean="0"/>
              <a:t>Many implementations to select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32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Idea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68766"/>
            <a:ext cx="4187252" cy="1780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81" y="2246348"/>
            <a:ext cx="5617275" cy="15030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4084846"/>
            <a:ext cx="4187252" cy="1780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81" y="4084845"/>
            <a:ext cx="5617274" cy="15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Idea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8" y="2727061"/>
            <a:ext cx="4944256" cy="2102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42" y="3070725"/>
            <a:ext cx="5289030" cy="141522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183442" y="3652295"/>
            <a:ext cx="528903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– Line Trace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Define three different parameters</a:t>
            </a:r>
          </a:p>
          <a:p>
            <a:r>
              <a:rPr lang="en-US" dirty="0" smtClean="0"/>
              <a:t>High value</a:t>
            </a:r>
          </a:p>
          <a:p>
            <a:r>
              <a:rPr lang="en-US" dirty="0" smtClean="0"/>
              <a:t>Low value</a:t>
            </a:r>
          </a:p>
          <a:p>
            <a:r>
              <a:rPr lang="en-US" dirty="0" smtClean="0"/>
              <a:t>Threshold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73" y="3126027"/>
            <a:ext cx="5094287" cy="2166354"/>
          </a:xfr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1" t="16248" r="65593" b="25118"/>
          <a:stretch/>
        </p:blipFill>
        <p:spPr>
          <a:xfrm>
            <a:off x="9451302" y="1750361"/>
            <a:ext cx="2038662" cy="41782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3933" y="3314770"/>
            <a:ext cx="6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0.5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63933" y="5606534"/>
            <a:ext cx="6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.5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080888" y="3620125"/>
            <a:ext cx="0" cy="2046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796076" y="4654447"/>
            <a:ext cx="812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926387" y="4859422"/>
            <a:ext cx="360230" cy="2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932871" y="5056792"/>
            <a:ext cx="360230" cy="2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923892" y="5261657"/>
            <a:ext cx="360230" cy="2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933887" y="5459027"/>
            <a:ext cx="360230" cy="2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916392" y="3826508"/>
            <a:ext cx="360230" cy="2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922876" y="4038868"/>
            <a:ext cx="360230" cy="2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913897" y="4251228"/>
            <a:ext cx="360230" cy="2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923892" y="4441103"/>
            <a:ext cx="360230" cy="2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09568" y="4351590"/>
            <a:ext cx="6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1.0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91735" y="3435459"/>
            <a:ext cx="6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855056" y="5459027"/>
            <a:ext cx="68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97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High=0.5   Low=2.0   Thresh=80%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53841"/>
            <a:ext cx="5105400" cy="217108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3257824"/>
            <a:ext cx="5094287" cy="1363114"/>
          </a:xfrm>
        </p:spPr>
      </p:pic>
    </p:spTree>
    <p:extLst>
      <p:ext uri="{BB962C8B-B14F-4D97-AF65-F5344CB8AC3E}">
        <p14:creationId xmlns:p14="http://schemas.microsoft.com/office/powerpoint/2010/main" val="27260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High=0.5   Low=2.5   Thresh=80%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53841"/>
            <a:ext cx="5105400" cy="217108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3257824"/>
            <a:ext cx="5094287" cy="1363114"/>
          </a:xfrm>
        </p:spPr>
      </p:pic>
    </p:spTree>
    <p:extLst>
      <p:ext uri="{BB962C8B-B14F-4D97-AF65-F5344CB8AC3E}">
        <p14:creationId xmlns:p14="http://schemas.microsoft.com/office/powerpoint/2010/main" val="39388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High=0.6   Low=2.8   Thresh=83%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53841"/>
            <a:ext cx="5105400" cy="217108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3257824"/>
            <a:ext cx="5094287" cy="1363114"/>
          </a:xfrm>
        </p:spPr>
      </p:pic>
    </p:spTree>
    <p:extLst>
      <p:ext uri="{BB962C8B-B14F-4D97-AF65-F5344CB8AC3E}">
        <p14:creationId xmlns:p14="http://schemas.microsoft.com/office/powerpoint/2010/main" val="28216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High=0.6   Low=5.0   Thresh=80%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53841"/>
            <a:ext cx="5105400" cy="217108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3257824"/>
            <a:ext cx="5094287" cy="1363114"/>
          </a:xfrm>
        </p:spPr>
      </p:pic>
    </p:spTree>
    <p:extLst>
      <p:ext uri="{BB962C8B-B14F-4D97-AF65-F5344CB8AC3E}">
        <p14:creationId xmlns:p14="http://schemas.microsoft.com/office/powerpoint/2010/main" val="29047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Thinning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53841"/>
            <a:ext cx="5105400" cy="217108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3257824"/>
            <a:ext cx="5094287" cy="1363114"/>
          </a:xfrm>
        </p:spPr>
      </p:pic>
    </p:spTree>
    <p:extLst>
      <p:ext uri="{BB962C8B-B14F-4D97-AF65-F5344CB8AC3E}">
        <p14:creationId xmlns:p14="http://schemas.microsoft.com/office/powerpoint/2010/main" val="5285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Thinning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99603"/>
            <a:ext cx="5105400" cy="217108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2500829"/>
            <a:ext cx="5094287" cy="136311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47" y="4134302"/>
            <a:ext cx="5093768" cy="1362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134302"/>
            <a:ext cx="5100654" cy="21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94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4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Analysis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53841"/>
            <a:ext cx="5105400" cy="217108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3257824"/>
            <a:ext cx="5094287" cy="1363114"/>
          </a:xfrm>
        </p:spPr>
      </p:pic>
    </p:spTree>
    <p:extLst>
      <p:ext uri="{BB962C8B-B14F-4D97-AF65-F5344CB8AC3E}">
        <p14:creationId xmlns:p14="http://schemas.microsoft.com/office/powerpoint/2010/main" val="1926478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– Line Trace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53841"/>
            <a:ext cx="5105400" cy="217108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3257824"/>
            <a:ext cx="5094287" cy="1363114"/>
          </a:xfrm>
        </p:spPr>
      </p:pic>
    </p:spTree>
    <p:extLst>
      <p:ext uri="{BB962C8B-B14F-4D97-AF65-F5344CB8AC3E}">
        <p14:creationId xmlns:p14="http://schemas.microsoft.com/office/powerpoint/2010/main" val="1803651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Analysis vs. </a:t>
            </a:r>
            <a:br>
              <a:rPr lang="en-US" dirty="0" smtClean="0"/>
            </a:br>
            <a:r>
              <a:rPr lang="en-US" dirty="0" smtClean="0"/>
              <a:t>Top – line Trace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9461"/>
            <a:ext cx="5105400" cy="217108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69" y="2717427"/>
            <a:ext cx="5094287" cy="1363114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294862"/>
            <a:ext cx="5105400" cy="217108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69" y="4294862"/>
            <a:ext cx="5094287" cy="13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786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54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– Segmentation</a:t>
            </a:r>
            <a:endParaRPr lang="en-CA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generate many more segmentation points than necessary</a:t>
            </a:r>
          </a:p>
          <a:p>
            <a:r>
              <a:rPr lang="en-US" dirty="0" smtClean="0"/>
              <a:t>Reduce any redundant points</a:t>
            </a:r>
          </a:p>
          <a:p>
            <a:r>
              <a:rPr lang="en-US" dirty="0" smtClean="0"/>
              <a:t>Move through the points systematically to find the most likely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71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- Segmentation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250" y="1748543"/>
            <a:ext cx="6573186" cy="4089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005528" y="3522689"/>
            <a:ext cx="919416" cy="23156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77521" y="3267856"/>
            <a:ext cx="996846" cy="2570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09475" y="2953062"/>
            <a:ext cx="899410" cy="27132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16577" y="2758190"/>
            <a:ext cx="936885" cy="26382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9353" y="2567997"/>
            <a:ext cx="996239" cy="26560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05928" y="2375941"/>
            <a:ext cx="914400" cy="26157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28822" y="2323475"/>
            <a:ext cx="992492" cy="27506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78914" y="2211049"/>
            <a:ext cx="1029003" cy="25370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- Segmentation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250" y="1748543"/>
            <a:ext cx="6573186" cy="4089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005528" y="3522689"/>
            <a:ext cx="919416" cy="23156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77521" y="3267856"/>
            <a:ext cx="996846" cy="25704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09475" y="2953062"/>
            <a:ext cx="899410" cy="27132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16577" y="2758190"/>
            <a:ext cx="936885" cy="26382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9353" y="2567997"/>
            <a:ext cx="996239" cy="26560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05928" y="2375941"/>
            <a:ext cx="914400" cy="26157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28822" y="2323475"/>
            <a:ext cx="992492" cy="275069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78914" y="2211049"/>
            <a:ext cx="1029003" cy="25370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204741" y="3170420"/>
            <a:ext cx="906905" cy="249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08885" y="2758190"/>
            <a:ext cx="1019937" cy="2638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30780" y="2375941"/>
            <a:ext cx="981856" cy="275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22892" y="2211049"/>
            <a:ext cx="1056806" cy="253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555</TotalTime>
  <Words>425</Words>
  <Application>Microsoft Office PowerPoint</Application>
  <PresentationFormat>Widescreen</PresentationFormat>
  <Paragraphs>117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Bookman Old Style</vt:lpstr>
      <vt:lpstr>Calibri</vt:lpstr>
      <vt:lpstr>Rockwell</vt:lpstr>
      <vt:lpstr>Damask</vt:lpstr>
      <vt:lpstr>Character Segmentation Of Cursive handwritten words</vt:lpstr>
      <vt:lpstr>Motivation</vt:lpstr>
      <vt:lpstr>Documents</vt:lpstr>
      <vt:lpstr>Sentences</vt:lpstr>
      <vt:lpstr>Words</vt:lpstr>
      <vt:lpstr>Background Information</vt:lpstr>
      <vt:lpstr>Over – Segmentation</vt:lpstr>
      <vt:lpstr>Over - Segmentation</vt:lpstr>
      <vt:lpstr>Over - Segmentation</vt:lpstr>
      <vt:lpstr>Over - Segmentation</vt:lpstr>
      <vt:lpstr>Projection Analysis</vt:lpstr>
      <vt:lpstr>Projection Analysis</vt:lpstr>
      <vt:lpstr>Ball Trace</vt:lpstr>
      <vt:lpstr>Ball Trace</vt:lpstr>
      <vt:lpstr>Ball Trace</vt:lpstr>
      <vt:lpstr>Ball Trace</vt:lpstr>
      <vt:lpstr>Ball Trace</vt:lpstr>
      <vt:lpstr>Ball Trace</vt:lpstr>
      <vt:lpstr>Ball Trace</vt:lpstr>
      <vt:lpstr>Ball Trace</vt:lpstr>
      <vt:lpstr>Ball Trace</vt:lpstr>
      <vt:lpstr>Ball Trace</vt:lpstr>
      <vt:lpstr>Ball Trace</vt:lpstr>
      <vt:lpstr>Ball Trace</vt:lpstr>
      <vt:lpstr>Ball Trace</vt:lpstr>
      <vt:lpstr>Landmarks</vt:lpstr>
      <vt:lpstr>Landmarks</vt:lpstr>
      <vt:lpstr>Top – Line Trace</vt:lpstr>
      <vt:lpstr>Implementations</vt:lpstr>
      <vt:lpstr>Test Words</vt:lpstr>
      <vt:lpstr>Projection Analysis</vt:lpstr>
      <vt:lpstr>Horizontal Projection Analysis</vt:lpstr>
      <vt:lpstr>Horizontal Projection Analysis</vt:lpstr>
      <vt:lpstr>Horizontal Projection Analysis</vt:lpstr>
      <vt:lpstr>Vertical Projection Analysis</vt:lpstr>
      <vt:lpstr>Vertical Projection Analysis</vt:lpstr>
      <vt:lpstr>Threshold Value</vt:lpstr>
      <vt:lpstr>Vertical Projection Analysis – Hello</vt:lpstr>
      <vt:lpstr>Vertical Projection Analysis – Hello</vt:lpstr>
      <vt:lpstr>Vertical Projection Analysis – Hello</vt:lpstr>
      <vt:lpstr>Vertical Projection Analysis – Immediate</vt:lpstr>
      <vt:lpstr>Vertical Projection Analysis – Immediate</vt:lpstr>
      <vt:lpstr>Vertical Projection Analysis – Immediate</vt:lpstr>
      <vt:lpstr>Vertical Projection Analysis – Immediate</vt:lpstr>
      <vt:lpstr>Vertical Projection Analysis – Immediate</vt:lpstr>
      <vt:lpstr>Vertical Projection Analysis – Hello</vt:lpstr>
      <vt:lpstr>Top – Line Trace</vt:lpstr>
      <vt:lpstr>Top – Line Trace</vt:lpstr>
      <vt:lpstr>First Idea</vt:lpstr>
      <vt:lpstr>Better Idea</vt:lpstr>
      <vt:lpstr>Better Idea</vt:lpstr>
      <vt:lpstr>Top – Line Trace</vt:lpstr>
      <vt:lpstr>High=0.5   Low=2.0   Thresh=80%</vt:lpstr>
      <vt:lpstr>High=0.5   Low=2.5   Thresh=80%</vt:lpstr>
      <vt:lpstr>High=0.6   Low=2.8   Thresh=83%</vt:lpstr>
      <vt:lpstr>High=0.6   Low=5.0   Thresh=80%</vt:lpstr>
      <vt:lpstr>Thinning</vt:lpstr>
      <vt:lpstr>Thinning</vt:lpstr>
      <vt:lpstr>Conclusion</vt:lpstr>
      <vt:lpstr>Projection Analysis</vt:lpstr>
      <vt:lpstr>Top – Line Trace</vt:lpstr>
      <vt:lpstr>Projection Analysis vs.  Top – line Trace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Segmentation Of Cursive handwritten words</dc:title>
  <dc:creator>Jordan M</dc:creator>
  <cp:lastModifiedBy>Jordan M</cp:lastModifiedBy>
  <cp:revision>29</cp:revision>
  <dcterms:created xsi:type="dcterms:W3CDTF">2017-11-23T19:03:29Z</dcterms:created>
  <dcterms:modified xsi:type="dcterms:W3CDTF">2017-12-02T01:11:14Z</dcterms:modified>
</cp:coreProperties>
</file>