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861" r:id="rId1"/>
    <p:sldMasterId id="2147483843" r:id="rId2"/>
  </p:sldMasterIdLst>
  <p:notesMasterIdLst>
    <p:notesMasterId r:id="rId10"/>
  </p:notesMasterIdLst>
  <p:handoutMasterIdLst>
    <p:handoutMasterId r:id="rId11"/>
  </p:handoutMasterIdLst>
  <p:sldIdLst>
    <p:sldId id="2480" r:id="rId3"/>
    <p:sldId id="2481" r:id="rId4"/>
    <p:sldId id="2482" r:id="rId5"/>
    <p:sldId id="2483" r:id="rId6"/>
    <p:sldId id="2485" r:id="rId7"/>
    <p:sldId id="2486" r:id="rId8"/>
    <p:sldId id="2484" r:id="rId9"/>
  </p:sldIdLst>
  <p:sldSz cx="10445750" cy="6859588"/>
  <p:notesSz cx="9926638" cy="6797675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114" algn="l" rtl="0" fontAlgn="base" latinLnBrk="1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228" algn="l" rtl="0" fontAlgn="base" latinLnBrk="1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342" algn="l" rtl="0" fontAlgn="base" latinLnBrk="1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455" algn="l" rtl="0" fontAlgn="base" latinLnBrk="1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5569" algn="l" defTabSz="914228" rtl="0" eaLnBrk="1" latinLnBrk="1" hangingPunct="1">
      <a:defRPr kumimoji="1"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2683" algn="l" defTabSz="914228" rtl="0" eaLnBrk="1" latinLnBrk="1" hangingPunct="1">
      <a:defRPr kumimoji="1"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199796" algn="l" defTabSz="914228" rtl="0" eaLnBrk="1" latinLnBrk="1" hangingPunct="1">
      <a:defRPr kumimoji="1"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6910" algn="l" defTabSz="914228" rtl="0" eaLnBrk="1" latinLnBrk="1" hangingPunct="1">
      <a:defRPr kumimoji="1"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00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pos="6420">
          <p15:clr>
            <a:srgbClr val="A4A3A4"/>
          </p15:clr>
        </p15:guide>
        <p15:guide id="6" pos="3063">
          <p15:clr>
            <a:srgbClr val="A4A3A4"/>
          </p15:clr>
        </p15:guide>
        <p15:guide id="7" pos="296" userDrawn="1">
          <p15:clr>
            <a:srgbClr val="A4A3A4"/>
          </p15:clr>
        </p15:guide>
        <p15:guide id="8" pos="3653">
          <p15:clr>
            <a:srgbClr val="A4A3A4"/>
          </p15:clr>
        </p15:guide>
        <p15:guide id="9" pos="1476">
          <p15:clr>
            <a:srgbClr val="A4A3A4"/>
          </p15:clr>
        </p15:guide>
        <p15:guide id="10" pos="5377">
          <p15:clr>
            <a:srgbClr val="A4A3A4"/>
          </p15:clr>
        </p15:guide>
        <p15:guide id="11" pos="2746">
          <p15:clr>
            <a:srgbClr val="A4A3A4"/>
          </p15:clr>
        </p15:guide>
        <p15:guide id="12" orient="horz" pos="935">
          <p15:clr>
            <a:srgbClr val="A4A3A4"/>
          </p15:clr>
        </p15:guide>
        <p15:guide id="13" orient="horz" pos="527">
          <p15:clr>
            <a:srgbClr val="A4A3A4"/>
          </p15:clr>
        </p15:guide>
        <p15:guide id="14" pos="205">
          <p15:clr>
            <a:srgbClr val="A4A3A4"/>
          </p15:clr>
        </p15:guide>
        <p15:guide id="15" pos="1430">
          <p15:clr>
            <a:srgbClr val="A4A3A4"/>
          </p15:clr>
        </p15:guide>
        <p15:guide id="16" pos="3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9D9D9"/>
    <a:srgbClr val="FFFF66"/>
    <a:srgbClr val="F2F2F2"/>
    <a:srgbClr val="E7EFF9"/>
    <a:srgbClr val="FFFFCC"/>
    <a:srgbClr val="00FF00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0" autoAdjust="0"/>
    <p:restoredTop sz="99843" autoAdjust="0"/>
  </p:normalViewPr>
  <p:slideViewPr>
    <p:cSldViewPr>
      <p:cViewPr varScale="1">
        <p:scale>
          <a:sx n="182" d="100"/>
          <a:sy n="182" d="100"/>
        </p:scale>
        <p:origin x="320" y="184"/>
      </p:cViewPr>
      <p:guideLst>
        <p:guide orient="horz" pos="4065"/>
        <p:guide orient="horz" pos="800"/>
        <p:guide orient="horz" pos="528"/>
        <p:guide pos="6420"/>
        <p:guide pos="3063"/>
        <p:guide pos="296"/>
        <p:guide pos="3653"/>
        <p:guide pos="1476"/>
        <p:guide pos="5377"/>
        <p:guide pos="2746"/>
        <p:guide orient="horz" pos="935"/>
        <p:guide orient="horz" pos="527"/>
        <p:guide pos="205"/>
        <p:guide pos="1430"/>
        <p:guide pos="3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768" y="48"/>
      </p:cViewPr>
      <p:guideLst>
        <p:guide orient="horz" pos="2141"/>
        <p:guide pos="312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2" tIns="45589" rIns="91182" bIns="45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013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2" tIns="45589" rIns="91182" bIns="4558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2" tIns="45589" rIns="91182" bIns="4558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013" y="645741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2" tIns="45589" rIns="91182" bIns="45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7878EF8-7E4F-4068-A514-782A33B264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2" tIns="45589" rIns="91182" bIns="45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013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2" tIns="45589" rIns="91182" bIns="4558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0225" y="509588"/>
            <a:ext cx="38814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9798" y="3228705"/>
            <a:ext cx="7307044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2" tIns="45589" rIns="91182" bIns="45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41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2" tIns="45589" rIns="91182" bIns="4558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A049F-1CA3-446E-872D-0EEB428B0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76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11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22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34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4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569" algn="l" defTabSz="91422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83" algn="l" defTabSz="91422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96" algn="l" defTabSz="91422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10" algn="l" defTabSz="91422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522287" y="6357824"/>
            <a:ext cx="2437342" cy="365210"/>
          </a:xfrm>
          <a:prstGeom prst="rect">
            <a:avLst/>
          </a:prstGeom>
        </p:spPr>
        <p:txBody>
          <a:bodyPr lIns="94376" tIns="47188" rIns="94376" bIns="47188"/>
          <a:lstStyle>
            <a:lvl1pPr defTabSz="943757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kumimoji="0" lang="ko-KR" altLang="en-US" sz="1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68967" y="6357824"/>
            <a:ext cx="3307820" cy="365210"/>
          </a:xfrm>
          <a:prstGeom prst="rect">
            <a:avLst/>
          </a:prstGeom>
        </p:spPr>
        <p:txBody>
          <a:bodyPr lIns="94376" tIns="47188" rIns="94376" bIns="47188"/>
          <a:lstStyle>
            <a:lvl1pPr defTabSz="943757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kumimoji="0" lang="ko-KR" altLang="en-US" sz="1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86121" y="6357824"/>
            <a:ext cx="2437342" cy="365210"/>
          </a:xfrm>
          <a:prstGeom prst="rect">
            <a:avLst/>
          </a:prstGeom>
        </p:spPr>
        <p:txBody>
          <a:bodyPr lIns="94376" tIns="47188" rIns="94376" bIns="47188"/>
          <a:lstStyle>
            <a:lvl1pPr defTabSz="943757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2747D207-944B-4363-884F-A02296F6E654}" type="slidenum">
              <a:rPr kumimoji="0" lang="ko-KR" altLang="en-US" sz="19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kumimoji="0" lang="ko-KR" altLang="en-US" sz="1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497" y="-448"/>
            <a:ext cx="10448404" cy="68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2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185" y="115888"/>
            <a:ext cx="9721535" cy="564242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838201"/>
            <a:ext cx="9937750" cy="647324"/>
          </a:xfrm>
          <a:prstGeom prst="rect">
            <a:avLst/>
          </a:prstGeom>
        </p:spPr>
        <p:txBody>
          <a:bodyPr/>
          <a:lstStyle>
            <a:lvl1pPr latinLnBrk="0">
              <a:buNone/>
              <a:defRPr sz="180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8" name="Rectangle 20"/>
          <p:cNvSpPr>
            <a:spLocks noChangeArrowheads="1"/>
          </p:cNvSpPr>
          <p:nvPr userDrawn="1"/>
        </p:nvSpPr>
        <p:spPr bwMode="gray">
          <a:xfrm>
            <a:off x="9416233" y="6626172"/>
            <a:ext cx="759995" cy="19689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algn="r" latinLnBrk="0">
              <a:spcBef>
                <a:spcPct val="0"/>
              </a:spcBef>
              <a:defRPr/>
            </a:pPr>
            <a:fld id="{6FE62D2B-FD8B-4AD6-9394-D81B4F07EDF0}" type="slidenum">
              <a:rPr kumimoji="0" lang="ko-KR" altLang="en-US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pPr algn="r" latinLnBrk="0">
                <a:spcBef>
                  <a:spcPct val="0"/>
                </a:spcBef>
                <a:defRPr/>
              </a:pPr>
              <a:t>‹#›</a:t>
            </a:fld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Docu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3" y="0"/>
            <a:ext cx="10449687" cy="68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"/>
            <a:ext cx="10445750" cy="685864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105156" y="6597762"/>
            <a:ext cx="266611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866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57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r" defTabSz="866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57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502426"/>
            <a:ext cx="10445750" cy="498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7" rIns="86694" bIns="43347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329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8" userDrawn="1">
          <p15:clr>
            <a:srgbClr val="FBAE40"/>
          </p15:clr>
        </p15:guide>
        <p15:guide id="2" pos="6475" userDrawn="1">
          <p15:clr>
            <a:srgbClr val="FBAE40"/>
          </p15:clr>
        </p15:guide>
        <p15:guide id="3" orient="horz" pos="4513" userDrawn="1">
          <p15:clr>
            <a:srgbClr val="FBAE40"/>
          </p15:clr>
        </p15:guide>
        <p15:guide id="4" orient="horz" pos="10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gray">
          <a:xfrm>
            <a:off x="174096" y="1089277"/>
            <a:ext cx="10097558" cy="9146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4384" tIns="47192" rIns="94384" bIns="47192"/>
          <a:lstStyle>
            <a:lvl1pPr marL="180975" indent="-180975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ko-KR" altLang="en-US" sz="1200" b="0">
              <a:cs typeface="Arial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gray">
          <a:xfrm>
            <a:off x="9635535" y="6626172"/>
            <a:ext cx="759995" cy="19689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algn="r" latinLnBrk="0">
              <a:spcBef>
                <a:spcPct val="0"/>
              </a:spcBef>
              <a:defRPr/>
            </a:pP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- </a:t>
            </a:r>
            <a:fld id="{6532D6E7-553E-49C7-8A02-34162EF95A2B}" type="slidenum">
              <a:rPr kumimoji="0"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pPr algn="r" latinLnBrk="0">
                <a:spcBef>
                  <a:spcPct val="0"/>
                </a:spcBef>
                <a:defRPr/>
              </a:pPr>
              <a:t>‹#›</a:t>
            </a:fld>
            <a:r>
              <a: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 bwMode="gray">
          <a:xfrm>
            <a:off x="210924" y="806637"/>
            <a:ext cx="10023902" cy="1128001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/>
            </a:lvl1pPr>
            <a:lvl3pPr>
              <a:buFont typeface="돋움" pitchFamily="50" charset="-127"/>
              <a:buChar char="­"/>
              <a:defRPr/>
            </a:lvl3pPr>
            <a:lvl4pPr marL="1022497" indent="-186802">
              <a:buFont typeface="Wingdings" pitchFamily="2" charset="2"/>
              <a:buChar char="l"/>
              <a:defRPr sz="800"/>
            </a:lvl4pPr>
            <a:lvl5pPr marL="1297785" indent="-186802">
              <a:buFont typeface="Wingdings" pitchFamily="2" charset="2"/>
              <a:buChar char="§"/>
              <a:defRPr sz="600"/>
            </a:lvl5pPr>
            <a:lvl6pPr marL="1573073" indent="-186802">
              <a:buClrTx/>
              <a:buSzPct val="100000"/>
              <a:buFont typeface="돋움" pitchFamily="50" charset="-127"/>
              <a:buChar char="­"/>
              <a:defRPr sz="400"/>
            </a:lvl6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gray">
          <a:xfrm>
            <a:off x="210925" y="917787"/>
            <a:ext cx="10060730" cy="9146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4384" tIns="47192" rIns="94384" bIns="47192"/>
          <a:lstStyle>
            <a:lvl1pPr marL="180975" indent="-180975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ko-KR" altLang="en-US" sz="1200" b="0">
              <a:cs typeface="Arial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gray">
          <a:xfrm>
            <a:off x="9635535" y="6626172"/>
            <a:ext cx="759995" cy="19689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algn="r" latinLnBrk="0">
              <a:spcBef>
                <a:spcPct val="0"/>
              </a:spcBef>
              <a:defRPr/>
            </a:pP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- </a:t>
            </a:r>
            <a:fld id="{94566B8F-6A72-4D54-B157-FB9430743514}" type="slidenum">
              <a:rPr kumimoji="0"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pPr algn="r" latinLnBrk="0">
                <a:spcBef>
                  <a:spcPct val="0"/>
                </a:spcBef>
                <a:defRPr/>
              </a:pPr>
              <a:t>‹#›</a:t>
            </a:fld>
            <a:r>
              <a: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-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 bwMode="gray">
          <a:xfrm>
            <a:off x="210925" y="806637"/>
            <a:ext cx="10060730" cy="810188"/>
          </a:xfrm>
        </p:spPr>
        <p:txBody>
          <a:bodyPr/>
          <a:lstStyle>
            <a:lvl1pPr marL="0" indent="0">
              <a:defRPr b="1" baseline="0">
                <a:latin typeface="맑은 고딕" pitchFamily="50" charset="-127"/>
                <a:ea typeface="맑은 고딕" pitchFamily="50" charset="-127"/>
              </a:defRPr>
            </a:lvl1pPr>
            <a:lvl2pPr>
              <a:defRPr b="1" baseline="0">
                <a:latin typeface="맑은 고딕" pitchFamily="50" charset="-127"/>
                <a:ea typeface="맑은 고딕" pitchFamily="50" charset="-127"/>
              </a:defRPr>
            </a:lvl2pPr>
            <a:lvl3pPr>
              <a:defRPr b="1" baseline="0">
                <a:latin typeface="맑은 고딕" pitchFamily="50" charset="-127"/>
                <a:ea typeface="맑은 고딕" pitchFamily="50" charset="-127"/>
              </a:defRPr>
            </a:lvl3pPr>
            <a:lvl4pPr>
              <a:defRPr b="1" baseline="0">
                <a:latin typeface="Arial" pitchFamily="34" charset="0"/>
                <a:ea typeface="돋움" pitchFamily="50" charset="-127"/>
              </a:defRPr>
            </a:lvl4pPr>
            <a:lvl5pPr>
              <a:defRPr b="1" baseline="0">
                <a:latin typeface="Arial" pitchFamily="34" charset="0"/>
                <a:ea typeface="돋움" pitchFamily="50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 userDrawn="1"/>
        </p:nvSpPr>
        <p:spPr bwMode="gray">
          <a:xfrm>
            <a:off x="9635535" y="6626172"/>
            <a:ext cx="759995" cy="19689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algn="r" latinLnBrk="0">
              <a:spcBef>
                <a:spcPct val="0"/>
              </a:spcBef>
              <a:defRPr/>
            </a:pP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- </a:t>
            </a:r>
            <a:fld id="{6FE62D2B-FD8B-4AD6-9394-D81B4F07EDF0}" type="slidenum">
              <a:rPr kumimoji="0"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pPr algn="r" latinLnBrk="0">
                <a:spcBef>
                  <a:spcPct val="0"/>
                </a:spcBef>
                <a:defRPr/>
              </a:pPr>
              <a:t>‹#›</a:t>
            </a:fld>
            <a:r>
              <a: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-</a:t>
            </a:r>
          </a:p>
        </p:txBody>
      </p:sp>
      <p:sp>
        <p:nvSpPr>
          <p:cNvPr id="6452226" name="Rectangle 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09336" y="1125801"/>
            <a:ext cx="6426796" cy="405496"/>
          </a:xfrm>
          <a:ln algn="ctr"/>
        </p:spPr>
        <p:txBody>
          <a:bodyPr wrap="none"/>
          <a:lstStyle>
            <a:lvl1pPr marL="0" indent="0">
              <a:lnSpc>
                <a:spcPct val="85000"/>
              </a:lnSpc>
              <a:buFont typeface="돋움" pitchFamily="50" charset="-127"/>
              <a:buNone/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452233" name="Rectangle 9"/>
          <p:cNvSpPr>
            <a:spLocks noGrp="1" noChangeArrowheads="1"/>
          </p:cNvSpPr>
          <p:nvPr>
            <p:ph type="ctrTitle"/>
          </p:nvPr>
        </p:nvSpPr>
        <p:spPr bwMode="gray">
          <a:xfrm>
            <a:off x="629424" y="709780"/>
            <a:ext cx="6418110" cy="403318"/>
          </a:xfrm>
        </p:spPr>
        <p:txBody>
          <a:bodyPr wrap="none"/>
          <a:lstStyle>
            <a:lvl1pPr>
              <a:defRPr sz="2500">
                <a:solidFill>
                  <a:srgbClr val="808080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3" y="0"/>
            <a:ext cx="10449687" cy="68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3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2" r:id="rId2"/>
    <p:sldLayoutId id="2147483869" r:id="rId3"/>
    <p:sldLayoutId id="2147483868" r:id="rId4"/>
    <p:sldLayoutId id="2147483870" r:id="rId5"/>
  </p:sldLayoutIdLst>
  <p:hf hdr="0" ftr="0" dt="0"/>
  <p:txStyles>
    <p:titleStyle>
      <a:lvl1pPr algn="ctr" defTabSz="943757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3909" indent="-353909" algn="l" defTabSz="943757" rtl="0" eaLnBrk="1" latinLnBrk="1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6803" indent="-294925" algn="l" defTabSz="943757" rtl="0" eaLnBrk="1" latinLnBrk="1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79697" indent="-235939" algn="l" defTabSz="943757" rtl="0" eaLnBrk="1" latinLnBrk="1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575" indent="-235939" algn="l" defTabSz="943757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3453" indent="-235939" algn="l" defTabSz="943757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95332" indent="-235939" algn="l" defTabSz="943757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67210" indent="-235939" algn="l" defTabSz="943757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39089" indent="-235939" algn="l" defTabSz="943757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10968" indent="-235939" algn="l" defTabSz="943757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375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1879" algn="l" defTabSz="94375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3757" algn="l" defTabSz="94375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5637" algn="l" defTabSz="94375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513" algn="l" defTabSz="94375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9393" algn="l" defTabSz="94375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1270" algn="l" defTabSz="94375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03150" algn="l" defTabSz="94375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75029" algn="l" defTabSz="94375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290" userDrawn="1">
          <p15:clr>
            <a:srgbClr val="F26B43"/>
          </p15:clr>
        </p15:guide>
        <p15:guide id="3" pos="342" userDrawn="1">
          <p15:clr>
            <a:srgbClr val="F26B43"/>
          </p15:clr>
        </p15:guide>
        <p15:guide id="4" pos="6238" userDrawn="1">
          <p15:clr>
            <a:srgbClr val="F26B43"/>
          </p15:clr>
        </p15:guide>
        <p15:guide id="5" orient="horz" pos="411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10924" y="806637"/>
            <a:ext cx="10023902" cy="8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478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  <a:endParaRPr lang="ko-KR" altLang="en-US"/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title"/>
          </p:nvPr>
        </p:nvSpPr>
        <p:spPr bwMode="gray">
          <a:xfrm>
            <a:off x="210924" y="117502"/>
            <a:ext cx="10023902" cy="5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378" tIns="47190" rIns="94378" bIns="471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20"/>
          <p:cNvSpPr>
            <a:spLocks noChangeArrowheads="1"/>
          </p:cNvSpPr>
          <p:nvPr/>
        </p:nvSpPr>
        <p:spPr bwMode="gray">
          <a:xfrm>
            <a:off x="9635535" y="6626172"/>
            <a:ext cx="759995" cy="19689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algn="r" latinLnBrk="0">
              <a:spcBef>
                <a:spcPct val="0"/>
              </a:spcBef>
              <a:defRPr/>
            </a:pP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- </a:t>
            </a:r>
            <a:fld id="{68C94D48-FAFD-4F11-935D-BE5999BA0BE6}" type="slidenum">
              <a:rPr kumimoji="0"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pPr algn="r" latinLnBrk="0">
                <a:spcBef>
                  <a:spcPct val="0"/>
                </a:spcBef>
                <a:defRPr/>
              </a:pPr>
              <a:t>‹#›</a:t>
            </a:fld>
            <a:r>
              <a: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7" r:id="rId3"/>
    <p:sldLayoutId id="2147483867" r:id="rId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71922" algn="l" rtl="0" fontAlgn="base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" charset="0"/>
          <a:ea typeface="돋움" pitchFamily="50" charset="-127"/>
        </a:defRPr>
      </a:lvl6pPr>
      <a:lvl7pPr marL="943844" algn="l" rtl="0" fontAlgn="base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" charset="0"/>
          <a:ea typeface="돋움" pitchFamily="50" charset="-127"/>
        </a:defRPr>
      </a:lvl7pPr>
      <a:lvl8pPr marL="1415766" algn="l" rtl="0" fontAlgn="base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" charset="0"/>
          <a:ea typeface="돋움" pitchFamily="50" charset="-127"/>
        </a:defRPr>
      </a:lvl8pPr>
      <a:lvl9pPr marL="1887687" algn="l" rtl="0" fontAlgn="base">
        <a:lnSpc>
          <a:spcPct val="85000"/>
        </a:lnSpc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53941" indent="-353941" algn="l" rtl="0" eaLnBrk="0" fontAlgn="base" hangingPunct="0">
        <a:spcBef>
          <a:spcPts val="516"/>
        </a:spcBef>
        <a:spcAft>
          <a:spcPts val="929"/>
        </a:spcAft>
        <a:buSzPct val="100000"/>
        <a:buFont typeface="Wingdings" pitchFamily="2" charset="2"/>
        <a:defRPr sz="17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63729" indent="-185164" algn="l" rtl="0" eaLnBrk="0" fontAlgn="base" hangingPunct="0">
        <a:spcBef>
          <a:spcPct val="0"/>
        </a:spcBef>
        <a:spcAft>
          <a:spcPts val="619"/>
        </a:spcAft>
        <a:buSzPct val="100000"/>
        <a:buFont typeface="Wingdings" pitchFamily="2" charset="2"/>
        <a:buChar char="§"/>
        <a:defRPr sz="12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835695" indent="-186802" algn="l" rtl="0" eaLnBrk="0" fontAlgn="base" hangingPunct="0">
        <a:spcBef>
          <a:spcPct val="0"/>
        </a:spcBef>
        <a:spcAft>
          <a:spcPts val="619"/>
        </a:spcAft>
        <a:buSzPct val="100000"/>
        <a:buFont typeface="맑은 고딕" pitchFamily="50" charset="-127"/>
        <a:buChar char="­"/>
        <a:defRPr sz="10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487865" indent="-370328" algn="l" rtl="0" eaLnBrk="0" fontAlgn="base" hangingPunct="0">
        <a:spcBef>
          <a:spcPct val="20000"/>
        </a:spcBef>
        <a:spcAft>
          <a:spcPct val="0"/>
        </a:spcAft>
        <a:buSzPct val="100000"/>
        <a:buFont typeface="맑은 고딕" pitchFamily="50" charset="-127"/>
        <a:buChar char="►"/>
        <a:defRPr sz="17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1945039" indent="-368689" algn="l" rtl="0" eaLnBrk="0" fontAlgn="base" hangingPunct="0">
        <a:spcBef>
          <a:spcPct val="20000"/>
        </a:spcBef>
        <a:spcAft>
          <a:spcPct val="0"/>
        </a:spcAft>
        <a:buSzPct val="100000"/>
        <a:buFont typeface="맑은 고딕" pitchFamily="50" charset="-127"/>
        <a:buChar char="►"/>
        <a:defRPr sz="17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30114" indent="-36868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돋움" pitchFamily="50" charset="-127"/>
        <a:buChar char="►"/>
        <a:defRPr sz="1700">
          <a:solidFill>
            <a:srgbClr val="646464"/>
          </a:solidFill>
          <a:latin typeface="+mn-lt"/>
          <a:ea typeface="+mn-ea"/>
        </a:defRPr>
      </a:lvl6pPr>
      <a:lvl7pPr marL="2802036" indent="-36868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돋움" pitchFamily="50" charset="-127"/>
        <a:buChar char="►"/>
        <a:defRPr sz="1700">
          <a:solidFill>
            <a:srgbClr val="646464"/>
          </a:solidFill>
          <a:latin typeface="+mn-lt"/>
          <a:ea typeface="+mn-ea"/>
        </a:defRPr>
      </a:lvl7pPr>
      <a:lvl8pPr marL="3273958" indent="-36868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돋움" pitchFamily="50" charset="-127"/>
        <a:buChar char="►"/>
        <a:defRPr sz="1700">
          <a:solidFill>
            <a:srgbClr val="646464"/>
          </a:solidFill>
          <a:latin typeface="+mn-lt"/>
          <a:ea typeface="+mn-ea"/>
        </a:defRPr>
      </a:lvl8pPr>
      <a:lvl9pPr marL="3745880" indent="-36868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돋움" pitchFamily="50" charset="-127"/>
        <a:buChar char="►"/>
        <a:defRPr sz="1700"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4384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1922" algn="l" defTabSz="94384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3844" algn="l" defTabSz="94384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5766" algn="l" defTabSz="94384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687" algn="l" defTabSz="94384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9609" algn="l" defTabSz="94384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1531" algn="l" defTabSz="94384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03453" algn="l" defTabSz="94384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75375" algn="l" defTabSz="94384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29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1" userDrawn="1">
          <p15:clr>
            <a:srgbClr val="F26B43"/>
          </p15:clr>
        </p15:guide>
        <p15:guide id="4" pos="342" userDrawn="1">
          <p15:clr>
            <a:srgbClr val="F26B43"/>
          </p15:clr>
        </p15:guide>
        <p15:guide id="5" pos="62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100" dirty="0"/>
              <a:t>별첨</a:t>
            </a:r>
            <a:r>
              <a:rPr lang="en-US" altLang="ko-KR" spc="100" dirty="0"/>
              <a:t>3.</a:t>
            </a:r>
            <a:r>
              <a:rPr lang="en-US" altLang="ko-KR" dirty="0"/>
              <a:t> OCR </a:t>
            </a:r>
            <a:r>
              <a:rPr lang="ko-KR" altLang="en-US" dirty="0"/>
              <a:t>인식률 비교 </a:t>
            </a:r>
            <a:r>
              <a:rPr lang="en-US" altLang="ko-KR" dirty="0"/>
              <a:t>– </a:t>
            </a:r>
            <a:r>
              <a:rPr lang="ko-KR" altLang="en-US" dirty="0"/>
              <a:t>단문 기준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OCR </a:t>
            </a:r>
            <a:r>
              <a:rPr lang="ko-KR" altLang="en-US" dirty="0"/>
              <a:t>기능을 내장한 </a:t>
            </a:r>
            <a:r>
              <a:rPr lang="en-US" altLang="ko-KR" dirty="0" err="1"/>
              <a:t>AutomateOne</a:t>
            </a:r>
            <a:r>
              <a:rPr lang="ko-KR" altLang="en-US" dirty="0"/>
              <a:t>과 </a:t>
            </a:r>
            <a:r>
              <a:rPr lang="en-US" altLang="ko-KR" dirty="0" err="1"/>
              <a:t>UiPath</a:t>
            </a:r>
            <a:r>
              <a:rPr lang="ko-KR" altLang="en-US" dirty="0"/>
              <a:t>의 단문 기준 인식률은 </a:t>
            </a:r>
            <a:r>
              <a:rPr lang="en-US" altLang="ko-KR" dirty="0" err="1"/>
              <a:t>AutomateOne</a:t>
            </a:r>
            <a:r>
              <a:rPr lang="ko-KR" altLang="en-US" dirty="0"/>
              <a:t>이 일부 우수함</a:t>
            </a:r>
          </a:p>
        </p:txBody>
      </p:sp>
      <p:sp>
        <p:nvSpPr>
          <p:cNvPr id="62" name="Rectangle 379"/>
          <p:cNvSpPr/>
          <p:nvPr/>
        </p:nvSpPr>
        <p:spPr>
          <a:xfrm>
            <a:off x="470215" y="1917583"/>
            <a:ext cx="792110" cy="1008139"/>
          </a:xfrm>
          <a:prstGeom prst="rect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algn="ctr" defTabSz="914400">
              <a:spcBef>
                <a:spcPts val="0"/>
              </a:spcBef>
              <a:tabLst>
                <a:tab pos="92075" algn="l"/>
              </a:tabLst>
            </a:pPr>
            <a:r>
              <a:rPr lang="ko-KR" altLang="en-US" sz="1400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한글</a:t>
            </a:r>
            <a:endParaRPr lang="en-US" altLang="ko-KR" sz="140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3" name="Rectangle 379"/>
          <p:cNvSpPr/>
          <p:nvPr/>
        </p:nvSpPr>
        <p:spPr>
          <a:xfrm>
            <a:off x="470215" y="2997733"/>
            <a:ext cx="792110" cy="1008139"/>
          </a:xfrm>
          <a:prstGeom prst="rect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algn="ctr" defTabSz="914400">
              <a:spcBef>
                <a:spcPts val="0"/>
              </a:spcBef>
              <a:tabLst>
                <a:tab pos="92075" algn="l"/>
              </a:tabLst>
            </a:pPr>
            <a:r>
              <a:rPr lang="ko-KR" altLang="en-US" sz="1400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영어</a:t>
            </a:r>
            <a:endParaRPr lang="en-US" altLang="ko-KR" sz="140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4" name="Rectangle 379"/>
          <p:cNvSpPr/>
          <p:nvPr/>
        </p:nvSpPr>
        <p:spPr>
          <a:xfrm>
            <a:off x="470215" y="4077883"/>
            <a:ext cx="792110" cy="1008139"/>
          </a:xfrm>
          <a:prstGeom prst="rect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algn="ctr" defTabSz="914400">
              <a:spcBef>
                <a:spcPts val="0"/>
              </a:spcBef>
              <a:tabLst>
                <a:tab pos="92075" algn="l"/>
              </a:tabLst>
            </a:pPr>
            <a:r>
              <a:rPr lang="ko-KR" altLang="en-US" sz="1400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숫자</a:t>
            </a:r>
            <a:endParaRPr lang="en-US" altLang="ko-KR" sz="140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5" name="Rectangle 379"/>
          <p:cNvSpPr/>
          <p:nvPr/>
        </p:nvSpPr>
        <p:spPr>
          <a:xfrm>
            <a:off x="470215" y="5158033"/>
            <a:ext cx="792110" cy="1008139"/>
          </a:xfrm>
          <a:prstGeom prst="rect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algn="ctr" defTabSz="914400">
              <a:spcBef>
                <a:spcPts val="0"/>
              </a:spcBef>
              <a:tabLst>
                <a:tab pos="92075" algn="l"/>
              </a:tabLst>
            </a:pPr>
            <a:r>
              <a:rPr lang="ko-KR" altLang="en-US" sz="1400" b="1" dirty="0" err="1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캡차</a:t>
            </a:r>
            <a:endParaRPr lang="en-US" altLang="ko-KR" sz="140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  <a:p>
            <a:pPr marL="92075" indent="-92075" algn="ctr" defTabSz="914400">
              <a:spcBef>
                <a:spcPts val="0"/>
              </a:spcBef>
              <a:tabLst>
                <a:tab pos="92075" algn="l"/>
              </a:tabLst>
            </a:pPr>
            <a:r>
              <a:rPr lang="en-US" altLang="ko-KR" sz="900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CAPTCHA*</a:t>
            </a:r>
            <a:endParaRPr lang="en-US" altLang="ko-KR" sz="140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6" name="Rectangle 379"/>
          <p:cNvSpPr/>
          <p:nvPr/>
        </p:nvSpPr>
        <p:spPr>
          <a:xfrm>
            <a:off x="1334335" y="5158033"/>
            <a:ext cx="165623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algn="ctr" defTabSz="914400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60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7" name="Rectangle 379"/>
          <p:cNvSpPr/>
          <p:nvPr/>
        </p:nvSpPr>
        <p:spPr>
          <a:xfrm>
            <a:off x="3062575" y="1485524"/>
            <a:ext cx="2736380" cy="360050"/>
          </a:xfrm>
          <a:prstGeom prst="rect">
            <a:avLst/>
          </a:prstGeom>
          <a:solidFill>
            <a:schemeClr val="tx2">
              <a:lumMod val="75000"/>
            </a:schemeClr>
          </a:solidFill>
          <a:ln w="2222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spcBef>
                <a:spcPts val="0"/>
              </a:spcBef>
            </a:pPr>
            <a:r>
              <a:rPr lang="en-US" altLang="ko-KR" sz="1600" b="1" kern="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AutomateOne</a:t>
            </a:r>
            <a:endParaRPr lang="en-US" altLang="ko-KR" sz="1600" b="1" kern="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8" name="Rectangle 379"/>
          <p:cNvSpPr/>
          <p:nvPr/>
        </p:nvSpPr>
        <p:spPr>
          <a:xfrm>
            <a:off x="5870965" y="1485524"/>
            <a:ext cx="2736380" cy="360050"/>
          </a:xfrm>
          <a:prstGeom prst="rect">
            <a:avLst/>
          </a:prstGeom>
          <a:solidFill>
            <a:schemeClr val="tx2">
              <a:lumMod val="75000"/>
            </a:schemeClr>
          </a:solidFill>
          <a:ln w="2222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 latinLnBrk="0">
              <a:spcBef>
                <a:spcPts val="0"/>
              </a:spcBef>
            </a:pPr>
            <a:r>
              <a:rPr lang="en-US" altLang="ko-KR" sz="1600" b="1" kern="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UiPath</a:t>
            </a:r>
            <a:endParaRPr lang="en-US" altLang="ko-KR" sz="1600" b="1" kern="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62575" y="1917584"/>
            <a:ext cx="216030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22875" y="1917584"/>
            <a:ext cx="589275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70965" y="1917584"/>
            <a:ext cx="216030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031265" y="1917584"/>
            <a:ext cx="589275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79355" y="1917584"/>
            <a:ext cx="136819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buFont typeface="Arial" pitchFamily="34" charset="0"/>
              <a:buChar char="•"/>
              <a:tabLst>
                <a:tab pos="92075" algn="l"/>
              </a:tabLst>
            </a:pPr>
            <a:r>
              <a:rPr lang="en-US" altLang="ko-KR" sz="1050" dirty="0" err="1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UiPath</a:t>
            </a:r>
            <a:r>
              <a:rPr lang="ko-KR" altLang="en-US" sz="1050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는 한글 인식률이 낮은편임</a:t>
            </a:r>
            <a:br>
              <a:rPr lang="en-US" altLang="ko-KR" sz="1050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- Google OCR Korean Ver. </a:t>
            </a:r>
            <a:r>
              <a:rPr lang="ko-KR" altLang="en-US" sz="1050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적용 </a:t>
            </a:r>
            <a:endParaRPr lang="en-US" altLang="ko-KR" sz="1050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062575" y="2997734"/>
            <a:ext cx="216030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22875" y="2997734"/>
            <a:ext cx="589275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870965" y="2997734"/>
            <a:ext cx="216030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031265" y="2997734"/>
            <a:ext cx="589275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679355" y="2997734"/>
            <a:ext cx="136819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buFont typeface="Arial" pitchFamily="34" charset="0"/>
              <a:buChar char="•"/>
              <a:tabLst>
                <a:tab pos="92075" algn="l"/>
              </a:tabLst>
            </a:pPr>
            <a:r>
              <a:rPr lang="ko-KR" altLang="en-US" sz="1050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영어 인식률은 </a:t>
            </a:r>
            <a:r>
              <a:rPr lang="ko-KR" altLang="en-US" sz="1050" b="1" dirty="0" err="1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두개</a:t>
            </a:r>
            <a:r>
              <a:rPr lang="ko-KR" altLang="en-US" sz="1050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 솔루션 모두 양호함</a:t>
            </a: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62575" y="4077884"/>
            <a:ext cx="216030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22875" y="4077884"/>
            <a:ext cx="589275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870965" y="4077884"/>
            <a:ext cx="216030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31265" y="4077884"/>
            <a:ext cx="589275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679355" y="4077884"/>
            <a:ext cx="136819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buFont typeface="Arial" pitchFamily="34" charset="0"/>
              <a:buChar char="•"/>
              <a:tabLst>
                <a:tab pos="92075" algn="l"/>
              </a:tabLst>
            </a:pPr>
            <a:r>
              <a:rPr lang="en-US" altLang="ko-KR" sz="1050" b="1" dirty="0" err="1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UiPath</a:t>
            </a:r>
            <a:r>
              <a:rPr lang="ko-KR" altLang="en-US" sz="1050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는 유사 문자에 대한 구분이 일부 미흡함</a:t>
            </a: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62575" y="5158034"/>
            <a:ext cx="216030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22875" y="5158034"/>
            <a:ext cx="589275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870965" y="5158034"/>
            <a:ext cx="216030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31265" y="5158034"/>
            <a:ext cx="589275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tabLst>
                <a:tab pos="92075" algn="l"/>
              </a:tabLst>
            </a:pP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679355" y="5158034"/>
            <a:ext cx="1368190" cy="100813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92075" indent="-92075" latinLnBrk="0">
              <a:spcBef>
                <a:spcPts val="0"/>
              </a:spcBef>
              <a:buFont typeface="Arial" pitchFamily="34" charset="0"/>
              <a:buChar char="•"/>
              <a:tabLst>
                <a:tab pos="92075" algn="l"/>
              </a:tabLst>
            </a:pPr>
            <a:r>
              <a:rPr lang="en-US" altLang="ko-KR" sz="1050" b="1" dirty="0" err="1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UiPath</a:t>
            </a:r>
            <a:r>
              <a:rPr lang="ko-KR" altLang="en-US" sz="1050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는 캡차 인식이 불가능함</a:t>
            </a:r>
            <a:endParaRPr lang="en-US" altLang="ko-KR" sz="1050" b="1" dirty="0">
              <a:solidFill>
                <a:schemeClr val="tx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470215" y="1845573"/>
            <a:ext cx="2520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938280" y="1485523"/>
            <a:ext cx="158422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OCR Test </a:t>
            </a:r>
            <a:r>
              <a:rPr lang="ko-KR" altLang="en-US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대상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8679355" y="1845573"/>
            <a:ext cx="136819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111415" y="1485523"/>
            <a:ext cx="5040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Bef>
                <a:spcPts val="0"/>
              </a:spcBef>
            </a:pPr>
            <a:r>
              <a:rPr lang="ko-KR" altLang="en-US" b="1" dirty="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</a:rPr>
              <a:t>비 고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/>
          <a:srcRect r="70354" b="83469"/>
          <a:stretch>
            <a:fillRect/>
          </a:stretch>
        </p:blipFill>
        <p:spPr bwMode="auto">
          <a:xfrm>
            <a:off x="5942976" y="2023461"/>
            <a:ext cx="2016280" cy="79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3"/>
          <p:cNvPicPr preferRelativeResize="0">
            <a:picLocks noChangeArrowheads="1"/>
          </p:cNvPicPr>
          <p:nvPr/>
        </p:nvPicPr>
        <p:blipFill>
          <a:blip r:embed="rId3" cstate="print"/>
          <a:srcRect r="76897" b="82389"/>
          <a:stretch>
            <a:fillRect/>
          </a:stretch>
        </p:blipFill>
        <p:spPr bwMode="auto">
          <a:xfrm>
            <a:off x="5942975" y="3107885"/>
            <a:ext cx="2016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4"/>
          <p:cNvPicPr preferRelativeResize="0">
            <a:picLocks noChangeArrowheads="1"/>
          </p:cNvPicPr>
          <p:nvPr/>
        </p:nvPicPr>
        <p:blipFill>
          <a:blip r:embed="rId4" cstate="print"/>
          <a:srcRect r="80531" b="83469"/>
          <a:stretch>
            <a:fillRect/>
          </a:stretch>
        </p:blipFill>
        <p:spPr bwMode="auto">
          <a:xfrm>
            <a:off x="5942975" y="4188035"/>
            <a:ext cx="2016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5"/>
          <p:cNvPicPr preferRelativeResize="0">
            <a:picLocks noChangeArrowheads="1"/>
          </p:cNvPicPr>
          <p:nvPr/>
        </p:nvPicPr>
        <p:blipFill>
          <a:blip r:embed="rId5" cstate="print"/>
          <a:srcRect r="63812" b="83469"/>
          <a:stretch>
            <a:fillRect/>
          </a:stretch>
        </p:blipFill>
        <p:spPr bwMode="auto">
          <a:xfrm>
            <a:off x="5942975" y="5268185"/>
            <a:ext cx="2016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6" cstate="print"/>
          <a:srcRect l="39295" t="63662" r="48302" b="24788"/>
          <a:stretch>
            <a:fillRect/>
          </a:stretch>
        </p:blipFill>
        <p:spPr>
          <a:xfrm>
            <a:off x="1406345" y="5259718"/>
            <a:ext cx="1512210" cy="792110"/>
          </a:xfrm>
          <a:prstGeom prst="rect">
            <a:avLst/>
          </a:prstGeom>
        </p:spPr>
      </p:pic>
      <p:pic>
        <p:nvPicPr>
          <p:cNvPr id="105" name="그림 104"/>
          <p:cNvPicPr preferRelativeResize="0">
            <a:picLocks/>
          </p:cNvPicPr>
          <p:nvPr/>
        </p:nvPicPr>
        <p:blipFill>
          <a:blip r:embed="rId7" cstate="print"/>
          <a:srcRect l="59967" t="55262" r="26448" b="34238"/>
          <a:stretch>
            <a:fillRect/>
          </a:stretch>
        </p:blipFill>
        <p:spPr>
          <a:xfrm>
            <a:off x="3134585" y="5255444"/>
            <a:ext cx="2016000" cy="792000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3893272" y="5829025"/>
            <a:ext cx="403606" cy="173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7" name="Picture 4"/>
          <p:cNvPicPr preferRelativeResize="0"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4585" y="3107886"/>
            <a:ext cx="2016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6"/>
          <p:cNvPicPr preferRelativeResize="0"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34585" y="4204969"/>
            <a:ext cx="2016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직사각형 109"/>
          <p:cNvSpPr/>
          <p:nvPr/>
        </p:nvSpPr>
        <p:spPr>
          <a:xfrm>
            <a:off x="592507" y="6235627"/>
            <a:ext cx="9094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나눔명조 ExtraBold" pitchFamily="18" charset="-127"/>
                <a:ea typeface="나눔명조 ExtraBold" pitchFamily="18" charset="-127"/>
              </a:rPr>
              <a:t>*CAPTCHA: </a:t>
            </a:r>
            <a:r>
              <a:rPr lang="ko-KR" altLang="en-US" sz="1000" b="1" dirty="0">
                <a:latin typeface="나눔명조 ExtraBold" pitchFamily="18" charset="-127"/>
                <a:ea typeface="나눔명조 ExtraBold" pitchFamily="18" charset="-127"/>
              </a:rPr>
              <a:t>인터넷 환경에서 </a:t>
            </a:r>
            <a:r>
              <a:rPr lang="en-US" altLang="ko-KR" sz="1000" b="1" dirty="0" err="1">
                <a:latin typeface="나눔명조 ExtraBold" pitchFamily="18" charset="-127"/>
                <a:ea typeface="나눔명조 ExtraBold" pitchFamily="18" charset="-127"/>
              </a:rPr>
              <a:t>Bot</a:t>
            </a:r>
            <a:r>
              <a:rPr lang="ko-KR" altLang="en-US" sz="1000" b="1" dirty="0">
                <a:latin typeface="나눔명조 ExtraBold" pitchFamily="18" charset="-127"/>
                <a:ea typeface="나눔명조 ExtraBold" pitchFamily="18" charset="-127"/>
              </a:rPr>
              <a:t>의 자동 계정생성</a:t>
            </a:r>
            <a:r>
              <a:rPr lang="en-US" altLang="ko-KR" sz="1000" b="1" dirty="0">
                <a:latin typeface="나눔명조 ExtraBold" pitchFamily="18" charset="-127"/>
                <a:ea typeface="나눔명조 ExtraBold" pitchFamily="18" charset="-127"/>
              </a:rPr>
              <a:t>/</a:t>
            </a:r>
            <a:r>
              <a:rPr lang="ko-KR" altLang="en-US" sz="1000" b="1" dirty="0">
                <a:latin typeface="나눔명조 ExtraBold" pitchFamily="18" charset="-127"/>
                <a:ea typeface="나눔명조 ExtraBold" pitchFamily="18" charset="-127"/>
              </a:rPr>
              <a:t>접속 방지를 위해 변조된 이미지 인식 여부를 체크하는 기술</a:t>
            </a:r>
            <a:br>
              <a:rPr lang="en-US" altLang="ko-KR" sz="1000" b="1" dirty="0">
                <a:latin typeface="나눔명조 ExtraBold" pitchFamily="18" charset="-127"/>
                <a:ea typeface="나눔명조 ExtraBold" pitchFamily="18" charset="-127"/>
              </a:rPr>
            </a:br>
            <a:r>
              <a:rPr lang="en-US" altLang="ko-KR" sz="1000" b="1" dirty="0">
                <a:latin typeface="나눔명조 ExtraBold" pitchFamily="18" charset="-127"/>
                <a:ea typeface="나눔명조 ExtraBold" pitchFamily="18" charset="-127"/>
              </a:rPr>
              <a:t>  (Completely Automated Public Turing test to tell Computers and Human Apart)</a:t>
            </a:r>
            <a:endParaRPr lang="ko-KR" altLang="en-US" sz="1000" dirty="0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4335" y="1897022"/>
            <a:ext cx="168433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34335" y="2969235"/>
            <a:ext cx="17145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34335" y="4057322"/>
            <a:ext cx="168433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그림 113" descr="Ocr_Test001.jpg"/>
          <p:cNvPicPr preferRelativeResize="0"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34585" y="2033029"/>
            <a:ext cx="2016000" cy="792000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6942450" y="2495550"/>
            <a:ext cx="214000" cy="173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250145" y="4658336"/>
            <a:ext cx="106205" cy="173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752160" y="4658336"/>
            <a:ext cx="106205" cy="173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245505" y="4658336"/>
            <a:ext cx="106205" cy="173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1" name="오각형 60">
            <a:hlinkClick r:id="rId14" action="ppaction://hlinksldjump"/>
          </p:cNvPr>
          <p:cNvSpPr/>
          <p:nvPr/>
        </p:nvSpPr>
        <p:spPr>
          <a:xfrm>
            <a:off x="7522234" y="6310194"/>
            <a:ext cx="2562045" cy="211376"/>
          </a:xfrm>
          <a:prstGeom prst="homePlate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본문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en-US" altLang="ko-KR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PoC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솔루션별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장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단점 비교</a:t>
            </a:r>
          </a:p>
        </p:txBody>
      </p:sp>
      <p:sp>
        <p:nvSpPr>
          <p:cNvPr id="119" name="십자형 118"/>
          <p:cNvSpPr/>
          <p:nvPr/>
        </p:nvSpPr>
        <p:spPr>
          <a:xfrm rot="18900000">
            <a:off x="8230010" y="5566211"/>
            <a:ext cx="191785" cy="191785"/>
          </a:xfrm>
          <a:prstGeom prst="plus">
            <a:avLst>
              <a:gd name="adj" fmla="val 40943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0" name="이등변 삼각형 119"/>
          <p:cNvSpPr/>
          <p:nvPr/>
        </p:nvSpPr>
        <p:spPr>
          <a:xfrm>
            <a:off x="8230010" y="2325761"/>
            <a:ext cx="191785" cy="19178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1" name="도넛 120"/>
          <p:cNvSpPr/>
          <p:nvPr/>
        </p:nvSpPr>
        <p:spPr>
          <a:xfrm>
            <a:off x="5421620" y="2325761"/>
            <a:ext cx="191785" cy="191785"/>
          </a:xfrm>
          <a:prstGeom prst="donut">
            <a:avLst>
              <a:gd name="adj" fmla="val 11874"/>
            </a:avLst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2" name="도넛 121"/>
          <p:cNvSpPr/>
          <p:nvPr/>
        </p:nvSpPr>
        <p:spPr>
          <a:xfrm>
            <a:off x="5421620" y="3405911"/>
            <a:ext cx="191785" cy="191785"/>
          </a:xfrm>
          <a:prstGeom prst="donut">
            <a:avLst>
              <a:gd name="adj" fmla="val 11874"/>
            </a:avLst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3" name="도넛 122"/>
          <p:cNvSpPr/>
          <p:nvPr/>
        </p:nvSpPr>
        <p:spPr>
          <a:xfrm>
            <a:off x="5421620" y="4486061"/>
            <a:ext cx="191785" cy="191785"/>
          </a:xfrm>
          <a:prstGeom prst="donut">
            <a:avLst>
              <a:gd name="adj" fmla="val 11874"/>
            </a:avLst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4" name="도넛 123"/>
          <p:cNvSpPr/>
          <p:nvPr/>
        </p:nvSpPr>
        <p:spPr>
          <a:xfrm>
            <a:off x="5421620" y="5566211"/>
            <a:ext cx="191785" cy="191785"/>
          </a:xfrm>
          <a:prstGeom prst="donut">
            <a:avLst>
              <a:gd name="adj" fmla="val 11874"/>
            </a:avLst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5" name="도넛 124"/>
          <p:cNvSpPr/>
          <p:nvPr/>
        </p:nvSpPr>
        <p:spPr>
          <a:xfrm>
            <a:off x="8230010" y="3405911"/>
            <a:ext cx="191785" cy="191785"/>
          </a:xfrm>
          <a:prstGeom prst="donut">
            <a:avLst>
              <a:gd name="adj" fmla="val 11874"/>
            </a:avLst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6" name="이등변 삼각형 125"/>
          <p:cNvSpPr/>
          <p:nvPr/>
        </p:nvSpPr>
        <p:spPr>
          <a:xfrm>
            <a:off x="8230010" y="4486061"/>
            <a:ext cx="191785" cy="19178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100" dirty="0"/>
              <a:t>별첨</a:t>
            </a:r>
            <a:r>
              <a:rPr lang="en-US" altLang="ko-KR" spc="100" dirty="0"/>
              <a:t>3.</a:t>
            </a:r>
            <a:r>
              <a:rPr lang="en-US" altLang="ko-KR" dirty="0"/>
              <a:t> OCR </a:t>
            </a:r>
            <a:r>
              <a:rPr lang="ko-KR" altLang="en-US" dirty="0"/>
              <a:t>인식률 비교 </a:t>
            </a:r>
            <a:r>
              <a:rPr lang="en-US" altLang="ko-KR" dirty="0"/>
              <a:t>– </a:t>
            </a:r>
            <a:r>
              <a:rPr lang="ko-KR" altLang="en-US" dirty="0"/>
              <a:t>문장기준</a:t>
            </a:r>
            <a:r>
              <a:rPr lang="en-US" altLang="ko-KR" dirty="0"/>
              <a:t>: </a:t>
            </a:r>
            <a:r>
              <a:rPr lang="en-US" altLang="ko-KR" dirty="0" err="1"/>
              <a:t>AutomateOne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ltGray">
          <a:xfrm>
            <a:off x="614235" y="1257559"/>
            <a:ext cx="1800250" cy="3735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OCR </a:t>
            </a:r>
            <a:r>
              <a:rPr kumimoji="0" lang="ko-KR" altLang="en-US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테스트 대상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ltGray">
          <a:xfrm>
            <a:off x="2774535" y="1257559"/>
            <a:ext cx="7069376" cy="3735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AutomateOne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 OCR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기능 적용 결과</a:t>
            </a:r>
          </a:p>
        </p:txBody>
      </p:sp>
      <p:sp>
        <p:nvSpPr>
          <p:cNvPr id="7" name="직사각형 6"/>
          <p:cNvSpPr/>
          <p:nvPr/>
        </p:nvSpPr>
        <p:spPr bwMode="ltGray">
          <a:xfrm>
            <a:off x="614235" y="1631086"/>
            <a:ext cx="1800250" cy="455745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2774535" y="1631086"/>
            <a:ext cx="7069376" cy="4557455"/>
          </a:xfrm>
          <a:prstGeom prst="rect">
            <a:avLst/>
          </a:prstGeom>
          <a:noFill/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3678" t="11641" r="49391" b="9958"/>
          <a:stretch>
            <a:fillRect/>
          </a:stretch>
        </p:blipFill>
        <p:spPr bwMode="auto">
          <a:xfrm>
            <a:off x="686245" y="1766156"/>
            <a:ext cx="1631155" cy="42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86245" y="2702286"/>
            <a:ext cx="1656230" cy="33844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870966" y="5510676"/>
          <a:ext cx="381652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정확하게 인식된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인식률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463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95.8%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그룹 11"/>
          <p:cNvGrpSpPr/>
          <p:nvPr/>
        </p:nvGrpSpPr>
        <p:grpSpPr>
          <a:xfrm>
            <a:off x="2918555" y="1814313"/>
            <a:ext cx="4248590" cy="3624353"/>
            <a:chOff x="2846545" y="1821721"/>
            <a:chExt cx="5067300" cy="436245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6545" y="1821721"/>
              <a:ext cx="5067300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3422625" y="2429605"/>
              <a:ext cx="180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90815" y="2429605"/>
              <a:ext cx="180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18360" y="3422294"/>
              <a:ext cx="180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42396" y="3549510"/>
              <a:ext cx="144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42786" y="3557912"/>
              <a:ext cx="144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865531" y="4422032"/>
              <a:ext cx="144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14985" y="3789844"/>
              <a:ext cx="144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42853" y="4285963"/>
              <a:ext cx="144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98955" y="2925724"/>
              <a:ext cx="144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78753" y="3293725"/>
              <a:ext cx="144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62947" y="4293914"/>
              <a:ext cx="144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50952" y="4533797"/>
              <a:ext cx="216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70581" y="4541748"/>
              <a:ext cx="288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4351" y="4790033"/>
              <a:ext cx="72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950926" y="5158034"/>
              <a:ext cx="72000" cy="144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</p:grp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8253" y="2270226"/>
            <a:ext cx="2525734" cy="2232310"/>
          </a:xfrm>
          <a:prstGeom prst="rect">
            <a:avLst/>
          </a:prstGeom>
          <a:noFill/>
          <a:ln w="9525">
            <a:solidFill>
              <a:srgbClr val="CCCCFF"/>
            </a:solidFill>
            <a:miter lim="800000"/>
            <a:headEnd/>
            <a:tailEnd/>
          </a:ln>
        </p:spPr>
      </p:pic>
      <p:sp>
        <p:nvSpPr>
          <p:cNvPr id="30" name="모서리가 둥근 사각형 설명선 29"/>
          <p:cNvSpPr/>
          <p:nvPr/>
        </p:nvSpPr>
        <p:spPr>
          <a:xfrm>
            <a:off x="8031265" y="3278366"/>
            <a:ext cx="1296180" cy="576080"/>
          </a:xfrm>
          <a:prstGeom prst="wedgeRoundRectCallout">
            <a:avLst>
              <a:gd name="adj1" fmla="val -14955"/>
              <a:gd name="adj2" fmla="val 7572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latinLnBrk="0"/>
            <a:r>
              <a: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자체 </a:t>
            </a:r>
            <a:r>
              <a:rPr lang="en-US" altLang="ko-KR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OCR</a:t>
            </a:r>
            <a:r>
              <a: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적용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8103275" y="4502536"/>
            <a:ext cx="1296180" cy="360050"/>
          </a:xfrm>
          <a:prstGeom prst="wedgeRoundRectCallout">
            <a:avLst>
              <a:gd name="adj1" fmla="val 7787"/>
              <a:gd name="adj2" fmla="val -14131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latinLnBrk="0"/>
            <a:r>
              <a:rPr lang="en-US" altLang="ko-KR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배율 적용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990565" y="2326334"/>
            <a:ext cx="3384470" cy="253625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342475" y="2342236"/>
            <a:ext cx="648090" cy="360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342475" y="4862586"/>
            <a:ext cx="648090" cy="122417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각형 35">
            <a:hlinkClick r:id="rId5" action="ppaction://hlinksldjump"/>
          </p:cNvPr>
          <p:cNvSpPr/>
          <p:nvPr/>
        </p:nvSpPr>
        <p:spPr>
          <a:xfrm>
            <a:off x="7522234" y="6310194"/>
            <a:ext cx="2562045" cy="211376"/>
          </a:xfrm>
          <a:prstGeom prst="homePlate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본문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en-US" altLang="ko-KR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PoC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솔루션별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장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단점 비교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100" dirty="0"/>
              <a:t>별첨</a:t>
            </a:r>
            <a:r>
              <a:rPr lang="en-US" altLang="ko-KR" spc="100" dirty="0"/>
              <a:t>3.</a:t>
            </a:r>
            <a:r>
              <a:rPr lang="en-US" altLang="ko-KR" dirty="0"/>
              <a:t> OCR </a:t>
            </a:r>
            <a:r>
              <a:rPr lang="ko-KR" altLang="en-US" dirty="0"/>
              <a:t>인식률 비교 </a:t>
            </a:r>
            <a:r>
              <a:rPr lang="en-US" altLang="ko-KR" dirty="0"/>
              <a:t>– </a:t>
            </a:r>
            <a:r>
              <a:rPr lang="ko-KR" altLang="en-US" dirty="0"/>
              <a:t>문장기준</a:t>
            </a:r>
            <a:r>
              <a:rPr lang="en-US" altLang="ko-KR" dirty="0"/>
              <a:t>: </a:t>
            </a:r>
            <a:r>
              <a:rPr lang="en-US" altLang="ko-KR" dirty="0" err="1"/>
              <a:t>UiPath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ltGray">
          <a:xfrm>
            <a:off x="614235" y="1266185"/>
            <a:ext cx="1800250" cy="3735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OCR </a:t>
            </a:r>
            <a:r>
              <a:rPr kumimoji="0" lang="ko-KR" altLang="en-US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테스트 대상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ltGray">
          <a:xfrm>
            <a:off x="2774535" y="1266185"/>
            <a:ext cx="7069376" cy="3735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UiPath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kumimoji="0" lang="en-US" altLang="ko-KR" sz="1400" b="1" kern="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Google OCR Korean Ver. </a:t>
            </a:r>
            <a:r>
              <a:rPr kumimoji="0" lang="ko-KR" altLang="en-US" sz="1400" b="1" kern="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적용 결과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ltGray">
          <a:xfrm>
            <a:off x="614235" y="1639712"/>
            <a:ext cx="1800250" cy="455745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2774535" y="1639712"/>
            <a:ext cx="7069376" cy="4557455"/>
          </a:xfrm>
          <a:prstGeom prst="rect">
            <a:avLst/>
          </a:prstGeom>
          <a:noFill/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11" y="1711398"/>
            <a:ext cx="6419177" cy="432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3678" t="11641" r="49391" b="9958"/>
          <a:stretch>
            <a:fillRect/>
          </a:stretch>
        </p:blipFill>
        <p:spPr bwMode="auto">
          <a:xfrm>
            <a:off x="686245" y="1774782"/>
            <a:ext cx="1631155" cy="42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86245" y="2710912"/>
            <a:ext cx="1656230" cy="33844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342475" y="2112718"/>
            <a:ext cx="896025" cy="598194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342475" y="4886398"/>
            <a:ext cx="896025" cy="1208984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35049" y="2105098"/>
            <a:ext cx="2707925" cy="27736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1584" y="2162248"/>
            <a:ext cx="284292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85055" y="2162248"/>
            <a:ext cx="284292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5878" y="2162248"/>
            <a:ext cx="284292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53065" y="2162248"/>
            <a:ext cx="54691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09928" y="2162248"/>
            <a:ext cx="54691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4256" y="2279007"/>
            <a:ext cx="69057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5258" y="2490365"/>
            <a:ext cx="572085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31544" y="2607047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34835" y="2607047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08345" y="2715036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90696" y="2715036"/>
            <a:ext cx="279010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10870" y="2829023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28276" y="2829023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45234" y="2940057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62744" y="2940057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73072" y="3053251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0532" y="3053251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7627" y="3053251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9659" y="3053251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4474" y="3169139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27335" y="3169139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83144" y="3169139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73072" y="3273250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56257" y="3386184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12792" y="3386184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6697" y="3386184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30610" y="3495019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33484" y="3495019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75139" y="3610425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48837" y="3610425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62638" y="3610425"/>
            <a:ext cx="209412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60490" y="3606938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74623" y="3937893"/>
            <a:ext cx="199846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29216" y="4049812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89928" y="4049812"/>
            <a:ext cx="503515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35976" y="4049812"/>
            <a:ext cx="409905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69646" y="4165401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7455" y="4165401"/>
            <a:ext cx="70233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95390" y="4270320"/>
            <a:ext cx="93304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57671" y="4382238"/>
            <a:ext cx="209491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28525" y="4498920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93988" y="4498920"/>
            <a:ext cx="101775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07831" y="4608120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47996" y="4608120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534761" y="4608120"/>
            <a:ext cx="77845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54935" y="4608120"/>
            <a:ext cx="77845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39840" y="4608120"/>
            <a:ext cx="77845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63285" y="4165401"/>
            <a:ext cx="70233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30210" y="4383032"/>
            <a:ext cx="70233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26796" y="3936228"/>
            <a:ext cx="109538" cy="114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275170" y="2329378"/>
            <a:ext cx="1063563" cy="40648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8319305" y="1702772"/>
            <a:ext cx="1440200" cy="576080"/>
          </a:xfrm>
          <a:prstGeom prst="wedgeRoundRectCallout">
            <a:avLst>
              <a:gd name="adj1" fmla="val -6137"/>
              <a:gd name="adj2" fmla="val 742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latinLnBrk="0"/>
            <a:r>
              <a:rPr lang="en-US" altLang="ko-KR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내장</a:t>
            </a:r>
            <a:r>
              <a:rPr lang="en-US" altLang="ko-KR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)Google OCR </a:t>
            </a:r>
            <a:r>
              <a: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한글 패치 적용됨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275170" y="3124797"/>
            <a:ext cx="1063563" cy="16219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8103275" y="3935082"/>
            <a:ext cx="1296180" cy="360050"/>
          </a:xfrm>
          <a:prstGeom prst="wedgeRoundRectCallout">
            <a:avLst>
              <a:gd name="adj1" fmla="val 5947"/>
              <a:gd name="adj2" fmla="val -2473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latinLnBrk="0"/>
            <a:r>
              <a: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최대 배율 적용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5438905" y="5087242"/>
          <a:ext cx="396054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정확하게 인식된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인식률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463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391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84.4%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오각형 74">
            <a:hlinkClick r:id="rId4" action="ppaction://hlinksldjump"/>
          </p:cNvPr>
          <p:cNvSpPr/>
          <p:nvPr/>
        </p:nvSpPr>
        <p:spPr>
          <a:xfrm>
            <a:off x="7522234" y="6310194"/>
            <a:ext cx="2562045" cy="211376"/>
          </a:xfrm>
          <a:prstGeom prst="homePlate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본문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en-US" altLang="ko-KR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PoC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솔루션별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장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단점 비교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>
          <a:blip r:embed="rId2" cstate="print"/>
          <a:srcRect l="17050" t="5860" r="1574"/>
          <a:stretch>
            <a:fillRect/>
          </a:stretch>
        </p:blipFill>
        <p:spPr>
          <a:xfrm>
            <a:off x="2938517" y="1754531"/>
            <a:ext cx="6748978" cy="4320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100" dirty="0"/>
              <a:t>별첨</a:t>
            </a:r>
            <a:r>
              <a:rPr lang="en-US" altLang="ko-KR" spc="100" dirty="0"/>
              <a:t>3.</a:t>
            </a:r>
            <a:r>
              <a:rPr lang="en-US" altLang="ko-KR" dirty="0"/>
              <a:t> OCR </a:t>
            </a:r>
            <a:r>
              <a:rPr lang="ko-KR" altLang="en-US" dirty="0"/>
              <a:t>인식률 비교 </a:t>
            </a:r>
            <a:r>
              <a:rPr lang="en-US" altLang="ko-KR" dirty="0"/>
              <a:t>– </a:t>
            </a:r>
            <a:r>
              <a:rPr lang="ko-KR" altLang="en-US" dirty="0"/>
              <a:t>문장기준</a:t>
            </a:r>
            <a:r>
              <a:rPr lang="en-US" altLang="ko-KR" dirty="0"/>
              <a:t>: </a:t>
            </a:r>
            <a:r>
              <a:rPr lang="ko-KR" altLang="en-US" dirty="0"/>
              <a:t>알</a:t>
            </a:r>
            <a:r>
              <a:rPr lang="en-US" altLang="ko-KR" dirty="0"/>
              <a:t>PDF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ltGray">
          <a:xfrm>
            <a:off x="614235" y="1245934"/>
            <a:ext cx="1800250" cy="3735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OCR </a:t>
            </a:r>
            <a:r>
              <a:rPr kumimoji="0" lang="ko-KR" altLang="en-US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테스트 대상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ltGray">
          <a:xfrm>
            <a:off x="2774535" y="1245934"/>
            <a:ext cx="7069376" cy="3735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알</a:t>
            </a:r>
            <a:r>
              <a:rPr kumimoji="0" lang="en-US" altLang="ko-KR" sz="1400" b="1" kern="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PDF </a:t>
            </a:r>
            <a:r>
              <a:rPr kumimoji="0" lang="ko-KR" altLang="en-US" sz="1400" b="1" kern="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내 문자인식 </a:t>
            </a:r>
            <a:r>
              <a:rPr kumimoji="0" lang="en-US" altLang="ko-KR" sz="1400" b="1" kern="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OCR </a:t>
            </a:r>
            <a:r>
              <a:rPr kumimoji="0" lang="ko-KR" altLang="en-US" sz="1400" b="1" kern="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적용 결과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ltGray">
          <a:xfrm>
            <a:off x="614235" y="1619461"/>
            <a:ext cx="1800250" cy="455745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2774535" y="1619461"/>
            <a:ext cx="7069376" cy="4557455"/>
          </a:xfrm>
          <a:prstGeom prst="rect">
            <a:avLst/>
          </a:prstGeom>
          <a:noFill/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3678" t="11641" r="49391" b="9958"/>
          <a:stretch>
            <a:fillRect/>
          </a:stretch>
        </p:blipFill>
        <p:spPr bwMode="auto">
          <a:xfrm>
            <a:off x="686245" y="1754531"/>
            <a:ext cx="1631155" cy="42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86245" y="2690661"/>
            <a:ext cx="1656230" cy="33844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5726945" y="5499051"/>
          <a:ext cx="396054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정확하게 인식된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인식률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463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463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100.0%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6231015" y="3122721"/>
            <a:ext cx="3166581" cy="10195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42475" y="2690661"/>
            <a:ext cx="3888540" cy="43206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342475" y="4130861"/>
            <a:ext cx="3888540" cy="194427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964179" y="1754531"/>
            <a:ext cx="321945" cy="3651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``</a:t>
            </a:r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9" name="모서리가 둥근 사각형 설명선 88"/>
          <p:cNvSpPr/>
          <p:nvPr/>
        </p:nvSpPr>
        <p:spPr>
          <a:xfrm>
            <a:off x="3782675" y="1898551"/>
            <a:ext cx="1296180" cy="576080"/>
          </a:xfrm>
          <a:prstGeom prst="wedgeRoundRectCallout">
            <a:avLst>
              <a:gd name="adj1" fmla="val -88441"/>
              <a:gd name="adj2" fmla="val -3009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latinLnBrk="0"/>
            <a:r>
              <a: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알</a:t>
            </a:r>
            <a:r>
              <a:rPr lang="en-US" altLang="ko-KR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PDF </a:t>
            </a:r>
            <a:r>
              <a: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문자인식 </a:t>
            </a:r>
            <a:r>
              <a:rPr lang="en-US" altLang="ko-KR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OCR </a:t>
            </a:r>
            <a:r>
              <a:rPr lang="ko-KR" altLang="en-US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기능 활용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92507" y="764455"/>
            <a:ext cx="90949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명조" pitchFamily="18" charset="-127"/>
                <a:ea typeface="나눔명조" pitchFamily="18" charset="-127"/>
              </a:rPr>
              <a:t>※ </a:t>
            </a:r>
            <a:r>
              <a:rPr lang="ko-KR" altLang="en-US" sz="1000" dirty="0">
                <a:latin typeface="나눔명조" pitchFamily="18" charset="-127"/>
                <a:ea typeface="나눔명조" pitchFamily="18" charset="-127"/>
              </a:rPr>
              <a:t>알</a:t>
            </a:r>
            <a:r>
              <a:rPr lang="en-US" altLang="ko-KR" sz="1000" dirty="0">
                <a:latin typeface="나눔명조" pitchFamily="18" charset="-127"/>
                <a:ea typeface="나눔명조" pitchFamily="18" charset="-127"/>
              </a:rPr>
              <a:t>PDF</a:t>
            </a:r>
            <a:r>
              <a:rPr lang="ko-KR" altLang="en-US" sz="1000" dirty="0">
                <a:latin typeface="나눔명조" pitchFamily="18" charset="-127"/>
                <a:ea typeface="나눔명조" pitchFamily="18" charset="-127"/>
              </a:rPr>
              <a:t>는 </a:t>
            </a:r>
            <a:r>
              <a:rPr lang="en-US" altLang="ko-KR" sz="1000" dirty="0">
                <a:latin typeface="나눔명조" pitchFamily="18" charset="-127"/>
                <a:ea typeface="나눔명조" pitchFamily="18" charset="-127"/>
              </a:rPr>
              <a:t>RPA</a:t>
            </a:r>
            <a:r>
              <a:rPr lang="ko-KR" altLang="en-US" sz="1000" dirty="0">
                <a:latin typeface="나눔명조" pitchFamily="18" charset="-127"/>
                <a:ea typeface="나눔명조" pitchFamily="18" charset="-127"/>
              </a:rPr>
              <a:t>솔루션과는 무관한</a:t>
            </a:r>
            <a:r>
              <a:rPr lang="en-US" altLang="ko-KR" sz="10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000" dirty="0">
                <a:latin typeface="나눔명조" pitchFamily="18" charset="-127"/>
                <a:ea typeface="나눔명조" pitchFamily="18" charset="-127"/>
              </a:rPr>
              <a:t>이스트소프트사의 </a:t>
            </a:r>
            <a:r>
              <a:rPr lang="en-US" altLang="ko-KR" sz="1000" dirty="0">
                <a:latin typeface="나눔명조" pitchFamily="18" charset="-127"/>
                <a:ea typeface="나눔명조" pitchFamily="18" charset="-127"/>
              </a:rPr>
              <a:t>PDF Reader</a:t>
            </a:r>
            <a:r>
              <a:rPr lang="ko-KR" altLang="en-US" sz="1000" dirty="0">
                <a:latin typeface="나눔명조" pitchFamily="18" charset="-127"/>
                <a:ea typeface="나눔명조" pitchFamily="18" charset="-127"/>
              </a:rPr>
              <a:t>이며</a:t>
            </a:r>
            <a:r>
              <a:rPr lang="en-US" altLang="ko-KR" sz="1000" dirty="0">
                <a:latin typeface="나눔명조" pitchFamily="18" charset="-127"/>
                <a:ea typeface="나눔명조" pitchFamily="18" charset="-127"/>
              </a:rPr>
              <a:t>, OCR </a:t>
            </a:r>
            <a:r>
              <a:rPr lang="ko-KR" altLang="en-US" sz="1000" dirty="0">
                <a:latin typeface="나눔명조" pitchFamily="18" charset="-127"/>
                <a:ea typeface="나눔명조" pitchFamily="18" charset="-127"/>
              </a:rPr>
              <a:t>인식률 비교 목적에서 이용하였음</a:t>
            </a:r>
          </a:p>
        </p:txBody>
      </p:sp>
      <p:sp>
        <p:nvSpPr>
          <p:cNvPr id="17" name="오각형 16">
            <a:hlinkClick r:id="rId4" action="ppaction://hlinksldjump"/>
          </p:cNvPr>
          <p:cNvSpPr/>
          <p:nvPr/>
        </p:nvSpPr>
        <p:spPr>
          <a:xfrm>
            <a:off x="7522234" y="6310194"/>
            <a:ext cx="2562045" cy="211376"/>
          </a:xfrm>
          <a:prstGeom prst="homePlate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본문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en-US" altLang="ko-KR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PoC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솔루션별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장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단점 비교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100" dirty="0"/>
              <a:t>별첨</a:t>
            </a:r>
            <a:r>
              <a:rPr lang="en-US" altLang="ko-KR" spc="100" dirty="0"/>
              <a:t>3.</a:t>
            </a:r>
            <a:r>
              <a:rPr lang="en-US" altLang="ko-KR" dirty="0"/>
              <a:t> OCR </a:t>
            </a:r>
            <a:r>
              <a:rPr lang="ko-KR" altLang="en-US" dirty="0"/>
              <a:t>인식률 비교 </a:t>
            </a:r>
            <a:r>
              <a:rPr lang="en-US" altLang="ko-KR" dirty="0"/>
              <a:t>– </a:t>
            </a:r>
            <a:r>
              <a:rPr lang="ko-KR" altLang="en-US" dirty="0"/>
              <a:t>문장기준</a:t>
            </a:r>
            <a:r>
              <a:rPr lang="en-US" altLang="ko-KR" dirty="0"/>
              <a:t>: ARGOS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ltGray">
          <a:xfrm>
            <a:off x="614235" y="1257559"/>
            <a:ext cx="1800250" cy="3735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OCR </a:t>
            </a:r>
            <a:r>
              <a:rPr kumimoji="0" lang="ko-KR" altLang="en-US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테스트 대상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ltGray">
          <a:xfrm>
            <a:off x="2774535" y="1257559"/>
            <a:ext cx="7069376" cy="3735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ARGOS OCR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기능 적용 결과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 I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ltGray">
          <a:xfrm>
            <a:off x="614235" y="1631086"/>
            <a:ext cx="1800250" cy="455745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2774535" y="1631086"/>
            <a:ext cx="7069376" cy="4557455"/>
          </a:xfrm>
          <a:prstGeom prst="rect">
            <a:avLst/>
          </a:prstGeom>
          <a:noFill/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3678" t="11641" r="49391" b="9958"/>
          <a:stretch>
            <a:fillRect/>
          </a:stretch>
        </p:blipFill>
        <p:spPr bwMode="auto">
          <a:xfrm>
            <a:off x="686245" y="1766156"/>
            <a:ext cx="1631155" cy="42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86245" y="2702286"/>
            <a:ext cx="1656230" cy="33844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7526"/>
              </p:ext>
            </p:extLst>
          </p:nvPr>
        </p:nvGraphicFramePr>
        <p:xfrm>
          <a:off x="5870966" y="5510676"/>
          <a:ext cx="381652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정확하게 인식된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인식률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463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449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96.9%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990565" y="1795931"/>
            <a:ext cx="2800477" cy="393818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342475" y="2342236"/>
            <a:ext cx="648090" cy="360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342475" y="4862586"/>
            <a:ext cx="648090" cy="122417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각형 35">
            <a:hlinkClick r:id="rId3" action="ppaction://hlinksldjump"/>
          </p:cNvPr>
          <p:cNvSpPr/>
          <p:nvPr/>
        </p:nvSpPr>
        <p:spPr>
          <a:xfrm>
            <a:off x="7522234" y="6310194"/>
            <a:ext cx="2562045" cy="211376"/>
          </a:xfrm>
          <a:prstGeom prst="homePlate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본문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en-US" altLang="ko-KR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PoC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솔루션별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장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단점 비교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5D778AC-795A-6143-B313-967D7F07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57101"/>
              </p:ext>
            </p:extLst>
          </p:nvPr>
        </p:nvGraphicFramePr>
        <p:xfrm>
          <a:off x="6067279" y="2421654"/>
          <a:ext cx="3423902" cy="873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옵션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값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언어설정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KOR+ENG</a:t>
                      </a:r>
                      <a:endParaRPr lang="ko-KR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 띄어쓰기 보존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00"/>
                          </a:solidFill>
                        </a:rPr>
                        <a:t>true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7031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443C9AF4-B85F-AA48-9523-1AC773EE3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19" y="1989594"/>
            <a:ext cx="2366693" cy="36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3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100" dirty="0"/>
              <a:t>별첨</a:t>
            </a:r>
            <a:r>
              <a:rPr lang="en-US" altLang="ko-KR" spc="100" dirty="0"/>
              <a:t>3.</a:t>
            </a:r>
            <a:r>
              <a:rPr lang="en-US" altLang="ko-KR" dirty="0"/>
              <a:t> OCR </a:t>
            </a:r>
            <a:r>
              <a:rPr lang="ko-KR" altLang="en-US" dirty="0"/>
              <a:t>인식률 비교 </a:t>
            </a:r>
            <a:r>
              <a:rPr lang="en-US" altLang="ko-KR" dirty="0"/>
              <a:t>– </a:t>
            </a:r>
            <a:r>
              <a:rPr lang="ko-KR" altLang="en-US" dirty="0"/>
              <a:t>문장기준</a:t>
            </a:r>
            <a:r>
              <a:rPr lang="en-US" altLang="ko-KR" dirty="0"/>
              <a:t>: ARGOS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ltGray">
          <a:xfrm>
            <a:off x="614235" y="1257559"/>
            <a:ext cx="1800250" cy="3735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OCR </a:t>
            </a:r>
            <a:r>
              <a:rPr kumimoji="0" lang="ko-KR" altLang="en-US" sz="1400" b="1" kern="0" noProof="0" dirty="0">
                <a:solidFill>
                  <a:srgbClr val="0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테스트 대상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ltGray">
          <a:xfrm>
            <a:off x="2774535" y="1257559"/>
            <a:ext cx="7069376" cy="3735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ARGOS OCR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기능 적용 결과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</a:rPr>
              <a:t> II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ltGray">
          <a:xfrm>
            <a:off x="614235" y="1631086"/>
            <a:ext cx="1800250" cy="455745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2774535" y="1631086"/>
            <a:ext cx="7069376" cy="4557455"/>
          </a:xfrm>
          <a:prstGeom prst="rect">
            <a:avLst/>
          </a:prstGeom>
          <a:noFill/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189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3678" t="11641" r="49391" b="9958"/>
          <a:stretch>
            <a:fillRect/>
          </a:stretch>
        </p:blipFill>
        <p:spPr bwMode="auto">
          <a:xfrm>
            <a:off x="686245" y="1766156"/>
            <a:ext cx="1631155" cy="42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86245" y="2702286"/>
            <a:ext cx="1656230" cy="33844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71561"/>
              </p:ext>
            </p:extLst>
          </p:nvPr>
        </p:nvGraphicFramePr>
        <p:xfrm>
          <a:off x="5870966" y="5510676"/>
          <a:ext cx="381652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정확하게 인식된 글자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인식률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463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97.4%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990565" y="1795931"/>
            <a:ext cx="2800477" cy="393818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342475" y="2342236"/>
            <a:ext cx="648090" cy="360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342475" y="4862586"/>
            <a:ext cx="648090" cy="122417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각형 35">
            <a:hlinkClick r:id="rId3" action="ppaction://hlinksldjump"/>
          </p:cNvPr>
          <p:cNvSpPr/>
          <p:nvPr/>
        </p:nvSpPr>
        <p:spPr>
          <a:xfrm>
            <a:off x="7522234" y="6310194"/>
            <a:ext cx="2562045" cy="211376"/>
          </a:xfrm>
          <a:prstGeom prst="homePlate">
            <a:avLst/>
          </a:prstGeom>
          <a:solidFill>
            <a:srgbClr val="FFFFCC"/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본문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en-US" altLang="ko-KR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PoC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i="1" dirty="0" err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솔루션별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 장</a:t>
            </a:r>
            <a:r>
              <a:rPr lang="en-US" altLang="ko-KR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b="1" i="1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rPr>
              <a:t>단점 비교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5D778AC-795A-6143-B313-967D7F07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05430"/>
              </p:ext>
            </p:extLst>
          </p:nvPr>
        </p:nvGraphicFramePr>
        <p:xfrm>
          <a:off x="6067279" y="2421654"/>
          <a:ext cx="3423902" cy="873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옵션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값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언어설정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KOR</a:t>
                      </a:r>
                      <a:endParaRPr lang="ko-KR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 띄어쓰기 보존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70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F997DE3-BD75-5748-AF5B-89E8DC4CF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29" y="1885162"/>
            <a:ext cx="2473500" cy="37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3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69130" y="3138486"/>
            <a:ext cx="2205252" cy="1294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" name="object 13"/>
          <p:cNvSpPr/>
          <p:nvPr/>
        </p:nvSpPr>
        <p:spPr>
          <a:xfrm>
            <a:off x="655597" y="3486898"/>
            <a:ext cx="342835" cy="141794"/>
          </a:xfrm>
          <a:custGeom>
            <a:avLst/>
            <a:gdLst/>
            <a:ahLst/>
            <a:cxnLst/>
            <a:rect l="l" t="t" r="r" b="b"/>
            <a:pathLst>
              <a:path w="325119" h="144779">
                <a:moveTo>
                  <a:pt x="0" y="144780"/>
                </a:moveTo>
                <a:lnTo>
                  <a:pt x="324612" y="144780"/>
                </a:lnTo>
                <a:lnTo>
                  <a:pt x="32461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" name="object 16"/>
          <p:cNvSpPr txBox="1"/>
          <p:nvPr/>
        </p:nvSpPr>
        <p:spPr>
          <a:xfrm>
            <a:off x="370680" y="5206442"/>
            <a:ext cx="2205252" cy="77206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2599" rIns="0" bIns="0" rtlCol="0" anchor="ctr" anchorCtr="0">
            <a:spAutoFit/>
          </a:bodyPr>
          <a:lstStyle/>
          <a:p>
            <a:pPr marL="270960" indent="-87721">
              <a:spcBef>
                <a:spcPts val="5"/>
              </a:spcBef>
              <a:buFont typeface="Arial"/>
              <a:buChar char="•"/>
              <a:tabLst>
                <a:tab pos="271611" algn="l"/>
              </a:tabLst>
            </a:pPr>
            <a:r>
              <a:rPr sz="1000" spc="26" dirty="0" err="1">
                <a:latin typeface="+mn-ea"/>
                <a:cs typeface="Noto Sans CJK JP Regular"/>
              </a:rPr>
              <a:t>성명</a:t>
            </a:r>
            <a:r>
              <a:rPr sz="1000" spc="26" dirty="0">
                <a:latin typeface="+mn-ea"/>
                <a:cs typeface="Noto Sans CJK JP Regular"/>
              </a:rPr>
              <a:t>:</a:t>
            </a:r>
            <a:r>
              <a:rPr sz="1000" spc="41" dirty="0">
                <a:latin typeface="+mn-ea"/>
                <a:cs typeface="Noto Sans CJK JP Regular"/>
              </a:rPr>
              <a:t> </a:t>
            </a:r>
            <a:r>
              <a:rPr sz="1000" spc="26" dirty="0">
                <a:solidFill>
                  <a:srgbClr val="C00000"/>
                </a:solidFill>
                <a:latin typeface="+mn-ea"/>
                <a:cs typeface="Noto Sans CJK JP Regular"/>
              </a:rPr>
              <a:t>둘리</a:t>
            </a:r>
            <a:endParaRPr sz="1000" dirty="0">
              <a:latin typeface="+mn-ea"/>
              <a:cs typeface="Noto Sans CJK JP Regular"/>
            </a:endParaRPr>
          </a:p>
          <a:p>
            <a:pPr marL="270960" indent="-87721">
              <a:spcBef>
                <a:spcPts val="307"/>
              </a:spcBef>
              <a:buFont typeface="Arial"/>
              <a:buChar char="•"/>
              <a:tabLst>
                <a:tab pos="271611" algn="l"/>
              </a:tabLst>
            </a:pPr>
            <a:r>
              <a:rPr sz="1000" spc="26" dirty="0">
                <a:latin typeface="+mn-ea"/>
                <a:cs typeface="Noto Sans CJK JP Regular"/>
              </a:rPr>
              <a:t>주민번호:</a:t>
            </a:r>
            <a:r>
              <a:rPr sz="1000" spc="15" dirty="0">
                <a:latin typeface="+mn-ea"/>
                <a:cs typeface="Noto Sans CJK JP Regular"/>
              </a:rPr>
              <a:t> </a:t>
            </a:r>
            <a:r>
              <a:rPr sz="1000" spc="41" dirty="0">
                <a:solidFill>
                  <a:srgbClr val="C00000"/>
                </a:solidFill>
                <a:latin typeface="+mn-ea"/>
                <a:cs typeface="Noto Sans CJK JP Regular"/>
              </a:rPr>
              <a:t>830422-</a:t>
            </a:r>
            <a:endParaRPr sz="1000" dirty="0">
              <a:latin typeface="+mn-ea"/>
              <a:cs typeface="Noto Sans CJK JP Regular"/>
            </a:endParaRPr>
          </a:p>
          <a:p>
            <a:pPr marL="270960"/>
            <a:r>
              <a:rPr sz="1000" spc="51" dirty="0">
                <a:solidFill>
                  <a:srgbClr val="C00000"/>
                </a:solidFill>
                <a:latin typeface="+mn-ea"/>
                <a:cs typeface="Noto Sans CJK JP Regular"/>
              </a:rPr>
              <a:t>1185600</a:t>
            </a:r>
            <a:endParaRPr sz="1000" dirty="0">
              <a:latin typeface="+mn-ea"/>
              <a:cs typeface="Noto Sans CJK JP Regular"/>
            </a:endParaRPr>
          </a:p>
          <a:p>
            <a:pPr marL="270960" indent="-87721">
              <a:spcBef>
                <a:spcPts val="307"/>
              </a:spcBef>
              <a:buFont typeface="Arial"/>
              <a:buChar char="•"/>
              <a:tabLst>
                <a:tab pos="271611" algn="l"/>
              </a:tabLst>
            </a:pPr>
            <a:r>
              <a:rPr sz="1000" spc="26" dirty="0">
                <a:latin typeface="+mn-ea"/>
                <a:cs typeface="Noto Sans CJK JP Regular"/>
              </a:rPr>
              <a:t>발급일: </a:t>
            </a:r>
            <a:r>
              <a:rPr sz="1000" spc="46" dirty="0">
                <a:solidFill>
                  <a:srgbClr val="C00000"/>
                </a:solidFill>
                <a:latin typeface="+mn-ea"/>
                <a:cs typeface="Noto Sans CJK JP Regular"/>
              </a:rPr>
              <a:t>2003.4.22</a:t>
            </a:r>
            <a:endParaRPr sz="1000" dirty="0">
              <a:latin typeface="+mn-ea"/>
              <a:cs typeface="Noto Sans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8837" y="5163673"/>
            <a:ext cx="2205252" cy="85760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125412" rIns="0" bIns="0" rtlCol="0" anchor="ctr" anchorCtr="0">
            <a:spAutoFit/>
          </a:bodyPr>
          <a:lstStyle/>
          <a:p>
            <a:pPr marL="271611" indent="-87072">
              <a:spcBef>
                <a:spcPts val="988"/>
              </a:spcBef>
              <a:buFont typeface="Arial"/>
              <a:buChar char="•"/>
              <a:tabLst>
                <a:tab pos="272260" algn="l"/>
              </a:tabLst>
            </a:pPr>
            <a:r>
              <a:rPr sz="1000" spc="21" dirty="0">
                <a:latin typeface="+mn-ea"/>
                <a:cs typeface="Noto Sans CJK JP Regular"/>
              </a:rPr>
              <a:t>자동차등록번호:</a:t>
            </a:r>
            <a:r>
              <a:rPr sz="1000" spc="15" dirty="0">
                <a:latin typeface="+mn-ea"/>
                <a:cs typeface="Noto Sans CJK JP Regular"/>
              </a:rPr>
              <a:t> </a:t>
            </a:r>
            <a:r>
              <a:rPr sz="1000" spc="77" dirty="0">
                <a:solidFill>
                  <a:srgbClr val="C00000"/>
                </a:solidFill>
                <a:latin typeface="+mn-ea"/>
                <a:cs typeface="Noto Sans CJK JP Regular"/>
              </a:rPr>
              <a:t>45어XXXX</a:t>
            </a:r>
            <a:endParaRPr sz="1000" dirty="0">
              <a:latin typeface="+mn-ea"/>
              <a:cs typeface="Noto Sans CJK JP Regular"/>
            </a:endParaRPr>
          </a:p>
          <a:p>
            <a:pPr marL="271611" indent="-87072">
              <a:spcBef>
                <a:spcPts val="307"/>
              </a:spcBef>
              <a:buFont typeface="Arial"/>
              <a:buChar char="•"/>
              <a:tabLst>
                <a:tab pos="272260" algn="l"/>
              </a:tabLst>
            </a:pPr>
            <a:r>
              <a:rPr sz="1000" spc="26" dirty="0">
                <a:latin typeface="+mn-ea"/>
                <a:cs typeface="Noto Sans CJK JP Regular"/>
              </a:rPr>
              <a:t>제원관리번호:</a:t>
            </a:r>
            <a:r>
              <a:rPr sz="1000" spc="10" dirty="0">
                <a:latin typeface="+mn-ea"/>
                <a:cs typeface="Noto Sans CJK JP Regular"/>
              </a:rPr>
              <a:t> </a:t>
            </a:r>
            <a:r>
              <a:rPr sz="1000" spc="51" dirty="0">
                <a:solidFill>
                  <a:srgbClr val="C00000"/>
                </a:solidFill>
                <a:latin typeface="+mn-ea"/>
                <a:cs typeface="Noto Sans CJK JP Regular"/>
              </a:rPr>
              <a:t>A07-1-00004</a:t>
            </a:r>
            <a:endParaRPr sz="1000" dirty="0">
              <a:latin typeface="+mn-ea"/>
              <a:cs typeface="Noto Sans CJK JP Regular"/>
            </a:endParaRPr>
          </a:p>
          <a:p>
            <a:pPr marL="271611" indent="-87072">
              <a:spcBef>
                <a:spcPts val="307"/>
              </a:spcBef>
              <a:buFont typeface="Arial"/>
              <a:buChar char="•"/>
              <a:tabLst>
                <a:tab pos="272260" algn="l"/>
              </a:tabLst>
            </a:pPr>
            <a:r>
              <a:rPr sz="1000" spc="26" dirty="0">
                <a:latin typeface="+mn-ea"/>
                <a:cs typeface="Noto Sans CJK JP Regular"/>
              </a:rPr>
              <a:t>차대번호:</a:t>
            </a:r>
            <a:r>
              <a:rPr sz="1000" spc="10" dirty="0">
                <a:latin typeface="+mn-ea"/>
                <a:cs typeface="Noto Sans CJK JP Regular"/>
              </a:rPr>
              <a:t> </a:t>
            </a:r>
            <a:r>
              <a:rPr sz="1000" spc="41" dirty="0">
                <a:solidFill>
                  <a:srgbClr val="C00000"/>
                </a:solidFill>
                <a:latin typeface="+mn-ea"/>
                <a:cs typeface="Noto Sans CJK JP Regular"/>
              </a:rPr>
              <a:t>KLANA196D7K</a:t>
            </a:r>
            <a:endParaRPr sz="1000" dirty="0">
              <a:latin typeface="+mn-ea"/>
              <a:cs typeface="Noto Sans CJK JP Regular"/>
            </a:endParaRPr>
          </a:p>
          <a:p>
            <a:pPr marL="271611" indent="-87072">
              <a:spcBef>
                <a:spcPts val="307"/>
              </a:spcBef>
              <a:buFont typeface="Arial"/>
              <a:buChar char="•"/>
              <a:tabLst>
                <a:tab pos="272260" algn="l"/>
              </a:tabLst>
            </a:pPr>
            <a:r>
              <a:rPr sz="1000" spc="26" dirty="0">
                <a:latin typeface="+mn-ea"/>
                <a:cs typeface="Noto Sans CJK JP Regular"/>
              </a:rPr>
              <a:t>최종소유자:</a:t>
            </a:r>
            <a:r>
              <a:rPr sz="1000" spc="15" dirty="0">
                <a:latin typeface="+mn-ea"/>
                <a:cs typeface="Noto Sans CJK JP Regular"/>
              </a:rPr>
              <a:t> </a:t>
            </a:r>
            <a:r>
              <a:rPr sz="1000" spc="41" dirty="0">
                <a:solidFill>
                  <a:srgbClr val="C00000"/>
                </a:solidFill>
                <a:latin typeface="+mn-ea"/>
                <a:cs typeface="Noto Sans CJK JP Regular"/>
              </a:rPr>
              <a:t>임OO</a:t>
            </a:r>
            <a:endParaRPr sz="1000" dirty="0">
              <a:latin typeface="+mn-ea"/>
              <a:cs typeface="Noto Sans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6916" y="5321859"/>
            <a:ext cx="2205252" cy="541233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2599" rIns="0" bIns="0" rtlCol="0" anchor="ctr" anchorCtr="0">
            <a:spAutoFit/>
          </a:bodyPr>
          <a:lstStyle/>
          <a:p>
            <a:pPr marL="271611" indent="-87721">
              <a:buFont typeface="Arial"/>
              <a:buChar char="•"/>
              <a:tabLst>
                <a:tab pos="271611" algn="l"/>
              </a:tabLst>
            </a:pPr>
            <a:r>
              <a:rPr sz="1000" spc="26" dirty="0" err="1">
                <a:latin typeface="+mn-ea"/>
                <a:cs typeface="Noto Sans CJK JP Regular"/>
              </a:rPr>
              <a:t>약관</a:t>
            </a:r>
            <a:r>
              <a:rPr sz="1000" spc="26" dirty="0">
                <a:latin typeface="+mn-ea"/>
                <a:cs typeface="Noto Sans CJK JP Regular"/>
              </a:rPr>
              <a:t> 수령 여부:</a:t>
            </a:r>
            <a:r>
              <a:rPr sz="1000" spc="72" dirty="0">
                <a:latin typeface="+mn-ea"/>
                <a:cs typeface="Noto Sans CJK JP Regular"/>
              </a:rPr>
              <a:t> </a:t>
            </a:r>
            <a:r>
              <a:rPr sz="1000" spc="26" dirty="0">
                <a:solidFill>
                  <a:srgbClr val="C00000"/>
                </a:solidFill>
                <a:latin typeface="+mn-ea"/>
                <a:cs typeface="Noto Sans CJK JP Regular"/>
              </a:rPr>
              <a:t>수령함</a:t>
            </a:r>
            <a:endParaRPr sz="1000" dirty="0">
              <a:latin typeface="+mn-ea"/>
              <a:cs typeface="Noto Sans CJK JP Regular"/>
            </a:endParaRPr>
          </a:p>
          <a:p>
            <a:pPr marL="271611" indent="-87721">
              <a:spcBef>
                <a:spcPts val="307"/>
              </a:spcBef>
              <a:buFont typeface="Arial"/>
              <a:buChar char="•"/>
              <a:tabLst>
                <a:tab pos="271611" algn="l"/>
              </a:tabLst>
            </a:pPr>
            <a:r>
              <a:rPr sz="1000" spc="26" dirty="0">
                <a:latin typeface="+mn-ea"/>
                <a:cs typeface="Noto Sans CJK JP Regular"/>
              </a:rPr>
              <a:t>약관에 대한 설명:</a:t>
            </a:r>
            <a:r>
              <a:rPr sz="1000" spc="-15" dirty="0">
                <a:latin typeface="+mn-ea"/>
                <a:cs typeface="Noto Sans CJK JP Regular"/>
              </a:rPr>
              <a:t> </a:t>
            </a:r>
            <a:r>
              <a:rPr sz="1000" spc="26" dirty="0">
                <a:solidFill>
                  <a:srgbClr val="C00000"/>
                </a:solidFill>
                <a:latin typeface="+mn-ea"/>
                <a:cs typeface="Noto Sans CJK JP Regular"/>
              </a:rPr>
              <a:t>들었음</a:t>
            </a:r>
            <a:endParaRPr sz="1000" dirty="0">
              <a:latin typeface="+mn-ea"/>
              <a:cs typeface="Noto Sans CJK JP Regular"/>
            </a:endParaRPr>
          </a:p>
          <a:p>
            <a:pPr marL="271611" indent="-87721">
              <a:spcBef>
                <a:spcPts val="307"/>
              </a:spcBef>
              <a:buFont typeface="Arial"/>
              <a:buChar char="•"/>
              <a:tabLst>
                <a:tab pos="271611" algn="l"/>
              </a:tabLst>
            </a:pPr>
            <a:r>
              <a:rPr sz="1000" spc="26" dirty="0">
                <a:latin typeface="+mn-ea"/>
                <a:cs typeface="Noto Sans CJK JP Regular"/>
              </a:rPr>
              <a:t>불법에 관한 설명:</a:t>
            </a:r>
            <a:r>
              <a:rPr sz="1000" spc="-15" dirty="0">
                <a:latin typeface="+mn-ea"/>
                <a:cs typeface="Noto Sans CJK JP Regular"/>
              </a:rPr>
              <a:t> </a:t>
            </a:r>
            <a:r>
              <a:rPr sz="1000" spc="26" dirty="0">
                <a:solidFill>
                  <a:srgbClr val="C00000"/>
                </a:solidFill>
                <a:latin typeface="+mn-ea"/>
                <a:cs typeface="Noto Sans CJK JP Regular"/>
              </a:rPr>
              <a:t>들었음</a:t>
            </a:r>
            <a:endParaRPr sz="1000" dirty="0">
              <a:latin typeface="+mn-ea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50808" y="5515531"/>
            <a:ext cx="2205252" cy="15388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0" rIns="0" bIns="0" rtlCol="0" anchor="ctr" anchorCtr="0">
            <a:spAutoFit/>
          </a:bodyPr>
          <a:lstStyle/>
          <a:p>
            <a:pPr marL="272910" indent="-87721">
              <a:buFont typeface="Arial"/>
              <a:buChar char="•"/>
              <a:tabLst>
                <a:tab pos="272910" algn="l"/>
              </a:tabLst>
            </a:pPr>
            <a:r>
              <a:rPr sz="1000" spc="26" dirty="0" err="1">
                <a:latin typeface="+mn-ea"/>
                <a:cs typeface="Noto Sans CJK JP Regular"/>
              </a:rPr>
              <a:t>캡차</a:t>
            </a:r>
            <a:r>
              <a:rPr sz="1000" spc="26" dirty="0">
                <a:latin typeface="+mn-ea"/>
                <a:cs typeface="Noto Sans CJK JP Regular"/>
              </a:rPr>
              <a:t> 입력 확인:</a:t>
            </a:r>
            <a:r>
              <a:rPr sz="1000" spc="72" dirty="0">
                <a:latin typeface="+mn-ea"/>
                <a:cs typeface="Noto Sans CJK JP Regular"/>
              </a:rPr>
              <a:t> </a:t>
            </a:r>
            <a:r>
              <a:rPr sz="1000" spc="51" dirty="0">
                <a:solidFill>
                  <a:srgbClr val="C00000"/>
                </a:solidFill>
                <a:latin typeface="+mn-ea"/>
                <a:cs typeface="Noto Sans CJK JP Regular"/>
              </a:rPr>
              <a:t>00326</a:t>
            </a:r>
            <a:endParaRPr sz="1000" dirty="0">
              <a:latin typeface="+mn-ea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03680" y="3115581"/>
            <a:ext cx="2275566" cy="1337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object 23"/>
          <p:cNvSpPr/>
          <p:nvPr/>
        </p:nvSpPr>
        <p:spPr>
          <a:xfrm>
            <a:off x="7850808" y="3115582"/>
            <a:ext cx="2205252" cy="1340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object 26"/>
          <p:cNvSpPr/>
          <p:nvPr/>
        </p:nvSpPr>
        <p:spPr>
          <a:xfrm>
            <a:off x="5356916" y="3115582"/>
            <a:ext cx="2205252" cy="1340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" name="object 37"/>
          <p:cNvSpPr/>
          <p:nvPr/>
        </p:nvSpPr>
        <p:spPr>
          <a:xfrm>
            <a:off x="1169308" y="4584140"/>
            <a:ext cx="607996" cy="564686"/>
          </a:xfrm>
          <a:custGeom>
            <a:avLst/>
            <a:gdLst/>
            <a:ahLst/>
            <a:cxnLst/>
            <a:rect l="l" t="t" r="r" b="b"/>
            <a:pathLst>
              <a:path w="576580" h="576579">
                <a:moveTo>
                  <a:pt x="576072" y="288035"/>
                </a:moveTo>
                <a:lnTo>
                  <a:pt x="0" y="288035"/>
                </a:lnTo>
                <a:lnTo>
                  <a:pt x="288035" y="576071"/>
                </a:lnTo>
                <a:lnTo>
                  <a:pt x="576072" y="288035"/>
                </a:lnTo>
                <a:close/>
              </a:path>
              <a:path w="576580" h="576579">
                <a:moveTo>
                  <a:pt x="432053" y="0"/>
                </a:moveTo>
                <a:lnTo>
                  <a:pt x="144018" y="0"/>
                </a:lnTo>
                <a:lnTo>
                  <a:pt x="144018" y="288035"/>
                </a:lnTo>
                <a:lnTo>
                  <a:pt x="432053" y="288035"/>
                </a:lnTo>
                <a:lnTo>
                  <a:pt x="432053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" name="object 38"/>
          <p:cNvSpPr txBox="1"/>
          <p:nvPr/>
        </p:nvSpPr>
        <p:spPr>
          <a:xfrm>
            <a:off x="1252338" y="4667849"/>
            <a:ext cx="441936" cy="351677"/>
          </a:xfrm>
          <a:prstGeom prst="rect">
            <a:avLst/>
          </a:prstGeom>
        </p:spPr>
        <p:txBody>
          <a:bodyPr vert="horz" wrap="square" lIns="0" tIns="12996" rIns="0" bIns="0" rtlCol="0">
            <a:spAutoFit/>
          </a:bodyPr>
          <a:lstStyle/>
          <a:p>
            <a:pPr marL="64329" marR="5198" indent="-51982">
              <a:spcBef>
                <a:spcPts val="102"/>
              </a:spcBef>
            </a:pPr>
            <a:r>
              <a:rPr sz="1100" spc="5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신분증  </a:t>
            </a:r>
            <a:r>
              <a:rPr sz="1100" spc="26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OCR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37465" y="4584140"/>
            <a:ext cx="607996" cy="564686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072" y="288035"/>
                </a:moveTo>
                <a:lnTo>
                  <a:pt x="0" y="288035"/>
                </a:lnTo>
                <a:lnTo>
                  <a:pt x="288036" y="576071"/>
                </a:lnTo>
                <a:lnTo>
                  <a:pt x="576072" y="288035"/>
                </a:lnTo>
                <a:close/>
              </a:path>
              <a:path w="576579" h="576579">
                <a:moveTo>
                  <a:pt x="432053" y="0"/>
                </a:moveTo>
                <a:lnTo>
                  <a:pt x="144017" y="0"/>
                </a:lnTo>
                <a:lnTo>
                  <a:pt x="144017" y="288035"/>
                </a:lnTo>
                <a:lnTo>
                  <a:pt x="432053" y="288035"/>
                </a:lnTo>
                <a:lnTo>
                  <a:pt x="432053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" name="object 40"/>
          <p:cNvSpPr txBox="1"/>
          <p:nvPr/>
        </p:nvSpPr>
        <p:spPr>
          <a:xfrm>
            <a:off x="3487743" y="4667849"/>
            <a:ext cx="907441" cy="351677"/>
          </a:xfrm>
          <a:prstGeom prst="rect">
            <a:avLst/>
          </a:prstGeom>
        </p:spPr>
        <p:txBody>
          <a:bodyPr vert="horz" wrap="square" lIns="0" tIns="12996" rIns="0" bIns="0" rtlCol="0">
            <a:spAutoFit/>
          </a:bodyPr>
          <a:lstStyle/>
          <a:p>
            <a:pPr marL="249518" marR="5198" indent="-237172">
              <a:spcBef>
                <a:spcPts val="102"/>
              </a:spcBef>
            </a:pPr>
            <a:r>
              <a:rPr sz="1100" spc="15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서류</a:t>
            </a:r>
            <a:r>
              <a:rPr sz="1100" spc="21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(</a:t>
            </a:r>
            <a:r>
              <a:rPr sz="1100" spc="15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인쇄</a:t>
            </a:r>
            <a:r>
              <a:rPr sz="1100" spc="21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체)  </a:t>
            </a:r>
            <a:r>
              <a:rPr sz="1100" spc="26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OCR</a:t>
            </a:r>
            <a:endParaRPr sz="1100" dirty="0">
              <a:latin typeface="Noto Sans CJK JP Regular"/>
              <a:cs typeface="Noto Sans CJK JP Regular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55544" y="4584140"/>
            <a:ext cx="607996" cy="564686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072" y="288035"/>
                </a:moveTo>
                <a:lnTo>
                  <a:pt x="0" y="288035"/>
                </a:lnTo>
                <a:lnTo>
                  <a:pt x="288036" y="576071"/>
                </a:lnTo>
                <a:lnTo>
                  <a:pt x="576072" y="288035"/>
                </a:lnTo>
                <a:close/>
              </a:path>
              <a:path w="576579" h="576579">
                <a:moveTo>
                  <a:pt x="432054" y="0"/>
                </a:moveTo>
                <a:lnTo>
                  <a:pt x="144018" y="0"/>
                </a:lnTo>
                <a:lnTo>
                  <a:pt x="144018" y="288035"/>
                </a:lnTo>
                <a:lnTo>
                  <a:pt x="432054" y="288035"/>
                </a:lnTo>
                <a:lnTo>
                  <a:pt x="432054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" name="object 42"/>
          <p:cNvSpPr txBox="1"/>
          <p:nvPr/>
        </p:nvSpPr>
        <p:spPr>
          <a:xfrm>
            <a:off x="6005823" y="4667849"/>
            <a:ext cx="907441" cy="351677"/>
          </a:xfrm>
          <a:prstGeom prst="rect">
            <a:avLst/>
          </a:prstGeom>
        </p:spPr>
        <p:txBody>
          <a:bodyPr vert="horz" wrap="square" lIns="0" tIns="12996" rIns="0" bIns="0" rtlCol="0">
            <a:spAutoFit/>
          </a:bodyPr>
          <a:lstStyle/>
          <a:p>
            <a:pPr marL="250168" marR="5198" indent="-237821">
              <a:spcBef>
                <a:spcPts val="102"/>
              </a:spcBef>
            </a:pPr>
            <a:r>
              <a:rPr sz="1100" spc="21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서</a:t>
            </a:r>
            <a:r>
              <a:rPr sz="1100" spc="15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류</a:t>
            </a:r>
            <a:r>
              <a:rPr sz="1100" spc="21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(</a:t>
            </a:r>
            <a:r>
              <a:rPr sz="1100" spc="15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필기체</a:t>
            </a:r>
            <a:r>
              <a:rPr sz="1100" spc="21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)  </a:t>
            </a:r>
            <a:r>
              <a:rPr sz="1100" spc="26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OCR</a:t>
            </a:r>
            <a:endParaRPr sz="1100" dirty="0">
              <a:latin typeface="Noto Sans CJK JP Regular"/>
              <a:cs typeface="Noto Sans CJK JP Regular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649436" y="4584140"/>
            <a:ext cx="607996" cy="564686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072" y="288035"/>
                </a:moveTo>
                <a:lnTo>
                  <a:pt x="0" y="288035"/>
                </a:lnTo>
                <a:lnTo>
                  <a:pt x="288035" y="576071"/>
                </a:lnTo>
                <a:lnTo>
                  <a:pt x="576072" y="288035"/>
                </a:lnTo>
                <a:close/>
              </a:path>
              <a:path w="576579" h="576579">
                <a:moveTo>
                  <a:pt x="432053" y="0"/>
                </a:moveTo>
                <a:lnTo>
                  <a:pt x="144017" y="0"/>
                </a:lnTo>
                <a:lnTo>
                  <a:pt x="144017" y="288035"/>
                </a:lnTo>
                <a:lnTo>
                  <a:pt x="432053" y="288035"/>
                </a:lnTo>
                <a:lnTo>
                  <a:pt x="432053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" name="object 44"/>
          <p:cNvSpPr txBox="1"/>
          <p:nvPr/>
        </p:nvSpPr>
        <p:spPr>
          <a:xfrm>
            <a:off x="8786370" y="4667849"/>
            <a:ext cx="334130" cy="351677"/>
          </a:xfrm>
          <a:prstGeom prst="rect">
            <a:avLst/>
          </a:prstGeom>
        </p:spPr>
        <p:txBody>
          <a:bodyPr vert="horz" wrap="square" lIns="0" tIns="12996" rIns="0" bIns="0" rtlCol="0">
            <a:spAutoFit/>
          </a:bodyPr>
          <a:lstStyle/>
          <a:p>
            <a:pPr marL="12996" marR="5198" indent="13645">
              <a:spcBef>
                <a:spcPts val="102"/>
              </a:spcBef>
            </a:pPr>
            <a:r>
              <a:rPr sz="1100" spc="5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캡차  </a:t>
            </a:r>
            <a:r>
              <a:rPr sz="1100" spc="46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O</a:t>
            </a:r>
            <a:r>
              <a:rPr sz="1100" spc="10" dirty="0">
                <a:solidFill>
                  <a:srgbClr val="1F487C"/>
                </a:solidFill>
                <a:latin typeface="Noto Sans CJK JP Regular"/>
                <a:cs typeface="Noto Sans CJK JP Regular"/>
              </a:rPr>
              <a:t>CR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62" name="object 8"/>
          <p:cNvSpPr txBox="1"/>
          <p:nvPr/>
        </p:nvSpPr>
        <p:spPr>
          <a:xfrm>
            <a:off x="743723" y="441326"/>
            <a:ext cx="8954684" cy="213834"/>
          </a:xfrm>
          <a:prstGeom prst="rect">
            <a:avLst/>
          </a:prstGeom>
        </p:spPr>
        <p:txBody>
          <a:bodyPr vert="horz" wrap="square" lIns="0" tIns="13646" rIns="0" bIns="0" rtlCol="0">
            <a:spAutoFit/>
          </a:bodyPr>
          <a:lstStyle/>
          <a:p>
            <a:pPr marL="12996">
              <a:spcBef>
                <a:spcPts val="107"/>
              </a:spcBef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3. </a:t>
            </a: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시스템 구축 방안 </a:t>
            </a:r>
            <a:r>
              <a:rPr 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_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(4) </a:t>
            </a:r>
            <a:r>
              <a:rPr lang="ko-KR" altLang="en-US" sz="130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솔루션 도입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- </a:t>
            </a:r>
            <a:r>
              <a:rPr lang="ko-KR" altLang="en-US" sz="130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도입 솔루션 주요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9130" y="1875364"/>
            <a:ext cx="2203737" cy="1108097"/>
            <a:chOff x="377825" y="2066762"/>
            <a:chExt cx="2255649" cy="1221189"/>
          </a:xfrm>
        </p:grpSpPr>
        <p:sp>
          <p:nvSpPr>
            <p:cNvPr id="68" name="Rectangle 101"/>
            <p:cNvSpPr>
              <a:spLocks noChangeArrowheads="1"/>
            </p:cNvSpPr>
            <p:nvPr/>
          </p:nvSpPr>
          <p:spPr bwMode="gray">
            <a:xfrm>
              <a:off x="377825" y="2066762"/>
              <a:ext cx="2255649" cy="1221189"/>
            </a:xfrm>
            <a:prstGeom prst="rect">
              <a:avLst/>
            </a:prstGeom>
            <a:solidFill>
              <a:srgbClr val="DFD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algn="l" eaLnBrk="1" hangingPunct="1"/>
              <a:endParaRPr lang="ko-KR" altLang="en-US"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  <p:sp>
          <p:nvSpPr>
            <p:cNvPr id="69" name="Rectangle 102"/>
            <p:cNvSpPr>
              <a:spLocks noChangeArrowheads="1"/>
            </p:cNvSpPr>
            <p:nvPr/>
          </p:nvSpPr>
          <p:spPr bwMode="gray">
            <a:xfrm>
              <a:off x="428711" y="2385063"/>
              <a:ext cx="2153876" cy="842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algn="l" eaLnBrk="1" hangingPunct="1"/>
              <a:endParaRPr lang="ko-KR" altLang="en-US"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  <p:sp>
          <p:nvSpPr>
            <p:cNvPr id="70" name="Rectangle 103"/>
            <p:cNvSpPr>
              <a:spLocks noChangeArrowheads="1"/>
            </p:cNvSpPr>
            <p:nvPr/>
          </p:nvSpPr>
          <p:spPr bwMode="gray">
            <a:xfrm>
              <a:off x="489368" y="2068840"/>
              <a:ext cx="2054254" cy="316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b="1" dirty="0">
                  <a:latin typeface="나눔고딕" panose="020D0304000000000000" pitchFamily="50" charset="-127"/>
                  <a:ea typeface="나눔고딕" panose="020D0304000000000000" pitchFamily="50" charset="-127"/>
                </a:rPr>
                <a:t>신분증 스캔 이미지 인식</a:t>
              </a: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482832" y="2414068"/>
              <a:ext cx="2060790" cy="81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" tIns="0" rIns="3600" bIns="0"/>
            <a:lstStyle>
              <a:lvl1pPr marL="85725" indent="-85725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Aft>
                  <a:spcPct val="10000"/>
                </a:spcAft>
                <a:buFontTx/>
                <a:buChar char="•"/>
              </a:pPr>
              <a:r>
                <a:rPr lang="ko-KR" altLang="en-US" dirty="0">
                  <a:latin typeface="나눔고딕" panose="020D0304000000000000" pitchFamily="50" charset="-127"/>
                  <a:ea typeface="나눔고딕" panose="020D0304000000000000" pitchFamily="50" charset="-127"/>
                </a:rPr>
                <a:t>주민등록증</a:t>
              </a:r>
            </a:p>
            <a:p>
              <a:pPr eaLnBrk="1" hangingPunct="1">
                <a:lnSpc>
                  <a:spcPct val="150000"/>
                </a:lnSpc>
                <a:spcAft>
                  <a:spcPct val="10000"/>
                </a:spcAft>
                <a:buFontTx/>
                <a:buChar char="•"/>
              </a:pPr>
              <a:r>
                <a:rPr lang="ko-KR" altLang="en-US" dirty="0">
                  <a:latin typeface="나눔고딕" panose="020D0304000000000000" pitchFamily="50" charset="-127"/>
                  <a:ea typeface="나눔고딕" panose="020D0304000000000000" pitchFamily="50" charset="-127"/>
                </a:rPr>
                <a:t>운전면허증</a:t>
              </a:r>
            </a:p>
          </p:txBody>
        </p:sp>
      </p:grpSp>
      <p:sp>
        <p:nvSpPr>
          <p:cNvPr id="79" name="Rectangle 101"/>
          <p:cNvSpPr>
            <a:spLocks noChangeArrowheads="1"/>
          </p:cNvSpPr>
          <p:nvPr/>
        </p:nvSpPr>
        <p:spPr bwMode="gray">
          <a:xfrm>
            <a:off x="2839595" y="1875364"/>
            <a:ext cx="2203737" cy="1108097"/>
          </a:xfrm>
          <a:prstGeom prst="rect">
            <a:avLst/>
          </a:prstGeom>
          <a:solidFill>
            <a:srgbClr val="DF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94" tIns="43347" rIns="86694" bIns="43347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 eaLnBrk="1" hangingPunct="1"/>
            <a:endParaRPr lang="ko-KR" altLang="en-US"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80" name="Rectangle 102"/>
          <p:cNvSpPr>
            <a:spLocks noChangeArrowheads="1"/>
          </p:cNvSpPr>
          <p:nvPr/>
        </p:nvSpPr>
        <p:spPr bwMode="gray">
          <a:xfrm>
            <a:off x="2913243" y="2164187"/>
            <a:ext cx="2104306" cy="7647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94" tIns="43347" rIns="86694" bIns="43347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 eaLnBrk="1" hangingPunct="1"/>
            <a:endParaRPr lang="ko-KR" altLang="en-US"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81" name="Rectangle 103"/>
          <p:cNvSpPr>
            <a:spLocks noChangeArrowheads="1"/>
          </p:cNvSpPr>
          <p:nvPr/>
        </p:nvSpPr>
        <p:spPr bwMode="gray">
          <a:xfrm>
            <a:off x="2972504" y="1877249"/>
            <a:ext cx="2006977" cy="28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132" tIns="0" rIns="34132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b="1" dirty="0">
                <a:latin typeface="나눔고딕" panose="020D0304000000000000" pitchFamily="50" charset="-127"/>
                <a:ea typeface="나눔고딕" panose="020D0304000000000000" pitchFamily="50" charset="-127"/>
              </a:rPr>
              <a:t>업무 화면</a:t>
            </a:r>
            <a:r>
              <a:rPr lang="en-US" altLang="ko-KR" b="1" dirty="0">
                <a:latin typeface="나눔고딕" panose="020D0304000000000000" pitchFamily="50" charset="-127"/>
                <a:ea typeface="나눔고딕" panose="020D0304000000000000" pitchFamily="50" charset="-127"/>
              </a:rPr>
              <a:t>/</a:t>
            </a:r>
            <a:r>
              <a:rPr lang="ko-KR" altLang="en-US" b="1">
                <a:latin typeface="나눔고딕" panose="020D0304000000000000" pitchFamily="50" charset="-127"/>
                <a:ea typeface="나눔고딕" panose="020D0304000000000000" pitchFamily="50" charset="-127"/>
              </a:rPr>
              <a:t>스캔 문서 인식 </a:t>
            </a:r>
            <a:r>
              <a:rPr lang="en-US" altLang="ko-KR" b="1" dirty="0"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 b="1">
                <a:latin typeface="나눔고딕" panose="020D0304000000000000" pitchFamily="50" charset="-127"/>
                <a:ea typeface="나눔고딕" panose="020D0304000000000000" pitchFamily="50" charset="-127"/>
              </a:rPr>
              <a:t>인쇄체</a:t>
            </a:r>
            <a:r>
              <a:rPr lang="en-US" altLang="ko-KR" b="1" dirty="0">
                <a:latin typeface="나눔고딕" panose="020D0304000000000000" pitchFamily="50" charset="-127"/>
                <a:ea typeface="나눔고딕" panose="020D0304000000000000" pitchFamily="50" charset="-127"/>
              </a:rPr>
              <a:t>)</a:t>
            </a:r>
          </a:p>
        </p:txBody>
      </p:sp>
      <p:sp>
        <p:nvSpPr>
          <p:cNvPr id="82" name="Rectangle 106"/>
          <p:cNvSpPr>
            <a:spLocks noChangeArrowheads="1"/>
          </p:cNvSpPr>
          <p:nvPr/>
        </p:nvSpPr>
        <p:spPr bwMode="gray">
          <a:xfrm>
            <a:off x="2966118" y="2190506"/>
            <a:ext cx="2013363" cy="73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13" tIns="0" rIns="3413" bIns="0"/>
          <a:lstStyle>
            <a:lvl1pPr marL="85725" indent="-85725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10000"/>
              </a:spcAft>
              <a:buFontTx/>
              <a:buChar char="•"/>
            </a:pPr>
            <a:r>
              <a:rPr lang="ko-KR" altLang="en-US" dirty="0">
                <a:latin typeface="나눔고딕" panose="020D0304000000000000" pitchFamily="50" charset="-127"/>
                <a:ea typeface="나눔고딕" panose="020D0304000000000000" pitchFamily="50" charset="-127"/>
              </a:rPr>
              <a:t>자동차등록증</a:t>
            </a:r>
          </a:p>
          <a:p>
            <a:pPr eaLnBrk="1" hangingPunct="1">
              <a:lnSpc>
                <a:spcPct val="150000"/>
              </a:lnSpc>
              <a:spcAft>
                <a:spcPct val="10000"/>
              </a:spcAft>
              <a:buFontTx/>
              <a:buChar char="•"/>
            </a:pPr>
            <a:r>
              <a:rPr lang="ko-KR" altLang="en-US" dirty="0">
                <a:latin typeface="나눔고딕" panose="020D0304000000000000" pitchFamily="50" charset="-127"/>
                <a:ea typeface="나눔고딕" panose="020D0304000000000000" pitchFamily="50" charset="-127"/>
              </a:rPr>
              <a:t>보험가입증명서</a:t>
            </a:r>
            <a:endParaRPr lang="en-US" altLang="ko-KR" dirty="0"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spcAft>
                <a:spcPct val="10000"/>
              </a:spcAft>
            </a:pPr>
            <a:r>
              <a:rPr lang="en-US" altLang="ko-KR" dirty="0">
                <a:latin typeface="나눔고딕" panose="020D0304000000000000" pitchFamily="50" charset="-127"/>
                <a:ea typeface="나눔고딕" panose="020D0304000000000000" pitchFamily="50" charset="-127"/>
              </a:rPr>
              <a:t>   …</a:t>
            </a:r>
          </a:p>
        </p:txBody>
      </p:sp>
      <p:sp>
        <p:nvSpPr>
          <p:cNvPr id="84" name="Rectangle 101"/>
          <p:cNvSpPr>
            <a:spLocks noChangeArrowheads="1"/>
          </p:cNvSpPr>
          <p:nvPr/>
        </p:nvSpPr>
        <p:spPr bwMode="gray">
          <a:xfrm>
            <a:off x="5358432" y="1875364"/>
            <a:ext cx="2203737" cy="1108097"/>
          </a:xfrm>
          <a:prstGeom prst="rect">
            <a:avLst/>
          </a:prstGeom>
          <a:solidFill>
            <a:srgbClr val="DF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94" tIns="43347" rIns="86694" bIns="43347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 eaLnBrk="1" hangingPunct="1"/>
            <a:endParaRPr lang="ko-KR" altLang="en-US"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gray">
          <a:xfrm>
            <a:off x="5407641" y="2164187"/>
            <a:ext cx="2104306" cy="7647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94" tIns="43347" rIns="86694" bIns="43347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 eaLnBrk="1" hangingPunct="1"/>
            <a:endParaRPr lang="ko-KR" altLang="en-US"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86" name="Rectangle 103"/>
          <p:cNvSpPr>
            <a:spLocks noChangeArrowheads="1"/>
          </p:cNvSpPr>
          <p:nvPr/>
        </p:nvSpPr>
        <p:spPr bwMode="gray">
          <a:xfrm>
            <a:off x="5466902" y="1877249"/>
            <a:ext cx="2006977" cy="28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132" tIns="0" rIns="34132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b="1">
                <a:latin typeface="나눔고딕" panose="020D0304000000000000" pitchFamily="50" charset="-127"/>
                <a:ea typeface="나눔고딕" panose="020D0304000000000000" pitchFamily="50" charset="-127"/>
              </a:rPr>
              <a:t>업무 화면</a:t>
            </a:r>
            <a:r>
              <a:rPr lang="en-US" altLang="ko-KR" b="1" dirty="0">
                <a:latin typeface="나눔고딕" panose="020D0304000000000000" pitchFamily="50" charset="-127"/>
                <a:ea typeface="나눔고딕" panose="020D0304000000000000" pitchFamily="50" charset="-127"/>
              </a:rPr>
              <a:t>/</a:t>
            </a:r>
            <a:r>
              <a:rPr lang="ko-KR" altLang="en-US" b="1">
                <a:latin typeface="나눔고딕" panose="020D0304000000000000" pitchFamily="50" charset="-127"/>
                <a:ea typeface="나눔고딕" panose="020D0304000000000000" pitchFamily="50" charset="-127"/>
              </a:rPr>
              <a:t>스캔 문서 인식 </a:t>
            </a:r>
            <a:r>
              <a:rPr lang="en-US" altLang="ko-KR" b="1" dirty="0"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 b="1">
                <a:latin typeface="나눔고딕" panose="020D0304000000000000" pitchFamily="50" charset="-127"/>
                <a:ea typeface="나눔고딕" panose="020D0304000000000000" pitchFamily="50" charset="-127"/>
              </a:rPr>
              <a:t>필기체</a:t>
            </a:r>
            <a:r>
              <a:rPr lang="en-US" altLang="ko-KR" b="1" dirty="0">
                <a:latin typeface="나눔고딕" panose="020D0304000000000000" pitchFamily="50" charset="-127"/>
                <a:ea typeface="나눔고딕" panose="020D0304000000000000" pitchFamily="50" charset="-127"/>
              </a:rPr>
              <a:t>)</a:t>
            </a:r>
          </a:p>
        </p:txBody>
      </p:sp>
      <p:sp>
        <p:nvSpPr>
          <p:cNvPr id="87" name="Rectangle 106"/>
          <p:cNvSpPr>
            <a:spLocks noChangeArrowheads="1"/>
          </p:cNvSpPr>
          <p:nvPr/>
        </p:nvSpPr>
        <p:spPr bwMode="gray">
          <a:xfrm>
            <a:off x="5460516" y="2190506"/>
            <a:ext cx="2013363" cy="73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13" tIns="0" rIns="3413" bIns="0"/>
          <a:lstStyle>
            <a:lvl1pPr marL="85725" indent="-85725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10000"/>
              </a:spcAft>
              <a:buFontTx/>
              <a:buChar char="•"/>
            </a:pPr>
            <a:r>
              <a:rPr lang="ko-KR" altLang="en-US" dirty="0">
                <a:latin typeface="나눔고딕" panose="020D0304000000000000" pitchFamily="50" charset="-127"/>
                <a:ea typeface="나눔고딕" panose="020D0304000000000000" pitchFamily="50" charset="-127"/>
              </a:rPr>
              <a:t>대출계약서</a:t>
            </a:r>
          </a:p>
          <a:p>
            <a:pPr eaLnBrk="1" hangingPunct="1">
              <a:lnSpc>
                <a:spcPct val="150000"/>
              </a:lnSpc>
              <a:spcAft>
                <a:spcPct val="10000"/>
              </a:spcAft>
              <a:buFontTx/>
              <a:buChar char="•"/>
            </a:pPr>
            <a:r>
              <a:rPr lang="ko-KR" altLang="en-US" dirty="0">
                <a:latin typeface="나눔고딕" panose="020D0304000000000000" pitchFamily="50" charset="-127"/>
                <a:ea typeface="나눔고딕" panose="020D0304000000000000" pitchFamily="50" charset="-127"/>
              </a:rPr>
              <a:t>임대차계약서</a:t>
            </a:r>
          </a:p>
          <a:p>
            <a:pPr marL="0" indent="0" eaLnBrk="1" hangingPunct="1">
              <a:lnSpc>
                <a:spcPct val="150000"/>
              </a:lnSpc>
              <a:spcAft>
                <a:spcPct val="10000"/>
              </a:spcAft>
            </a:pPr>
            <a:r>
              <a:rPr lang="en-US" altLang="ko-KR" dirty="0">
                <a:latin typeface="나눔고딕" panose="020D0304000000000000" pitchFamily="50" charset="-127"/>
                <a:ea typeface="나눔고딕" panose="020D0304000000000000" pitchFamily="50" charset="-127"/>
              </a:rPr>
              <a:t>    …</a:t>
            </a:r>
          </a:p>
        </p:txBody>
      </p:sp>
      <p:sp>
        <p:nvSpPr>
          <p:cNvPr id="89" name="Rectangle 101"/>
          <p:cNvSpPr>
            <a:spLocks noChangeArrowheads="1"/>
          </p:cNvSpPr>
          <p:nvPr/>
        </p:nvSpPr>
        <p:spPr bwMode="gray">
          <a:xfrm>
            <a:off x="7852324" y="1875364"/>
            <a:ext cx="2203737" cy="1108097"/>
          </a:xfrm>
          <a:prstGeom prst="rect">
            <a:avLst/>
          </a:prstGeom>
          <a:solidFill>
            <a:srgbClr val="DF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94" tIns="43347" rIns="86694" bIns="43347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 eaLnBrk="1" hangingPunct="1"/>
            <a:endParaRPr lang="ko-KR" altLang="en-US"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90" name="Rectangle 102"/>
          <p:cNvSpPr>
            <a:spLocks noChangeArrowheads="1"/>
          </p:cNvSpPr>
          <p:nvPr/>
        </p:nvSpPr>
        <p:spPr bwMode="gray">
          <a:xfrm>
            <a:off x="7902039" y="2164187"/>
            <a:ext cx="2104306" cy="7647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94" tIns="43347" rIns="86694" bIns="43347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 eaLnBrk="1" hangingPunct="1"/>
            <a:endParaRPr lang="ko-KR" altLang="en-US"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91" name="Rectangle 103"/>
          <p:cNvSpPr>
            <a:spLocks noChangeArrowheads="1"/>
          </p:cNvSpPr>
          <p:nvPr/>
        </p:nvSpPr>
        <p:spPr bwMode="gray">
          <a:xfrm>
            <a:off x="7961299" y="1877249"/>
            <a:ext cx="2006977" cy="28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132" tIns="0" rIns="34132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b="1" dirty="0" err="1">
                <a:latin typeface="나눔고딕" panose="020D0304000000000000" pitchFamily="50" charset="-127"/>
                <a:ea typeface="나눔고딕" panose="020D0304000000000000" pitchFamily="50" charset="-127"/>
              </a:rPr>
              <a:t>캡차</a:t>
            </a:r>
            <a:r>
              <a:rPr lang="en-US" altLang="ko-KR" b="1" dirty="0">
                <a:latin typeface="나눔고딕" panose="020D0304000000000000" pitchFamily="50" charset="-127"/>
                <a:ea typeface="나눔고딕" panose="020D0304000000000000" pitchFamily="50" charset="-127"/>
              </a:rPr>
              <a:t>(CAPTCHA) </a:t>
            </a:r>
            <a:r>
              <a:rPr lang="ko-KR" altLang="en-US" b="1">
                <a:latin typeface="나눔고딕" panose="020D0304000000000000" pitchFamily="50" charset="-127"/>
                <a:ea typeface="나눔고딕" panose="020D0304000000000000" pitchFamily="50" charset="-127"/>
              </a:rPr>
              <a:t>문자 인식</a:t>
            </a:r>
          </a:p>
        </p:txBody>
      </p:sp>
      <p:sp>
        <p:nvSpPr>
          <p:cNvPr id="92" name="Rectangle 106"/>
          <p:cNvSpPr>
            <a:spLocks noChangeArrowheads="1"/>
          </p:cNvSpPr>
          <p:nvPr/>
        </p:nvSpPr>
        <p:spPr bwMode="gray">
          <a:xfrm>
            <a:off x="7954914" y="2190506"/>
            <a:ext cx="2013363" cy="73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13" tIns="0" rIns="3413" bIns="0"/>
          <a:lstStyle>
            <a:lvl1pPr marL="85725" indent="-85725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10000"/>
              </a:spcAft>
              <a:buFontTx/>
              <a:buChar char="•"/>
            </a:pPr>
            <a:r>
              <a:rPr lang="ko-KR" altLang="en-US" dirty="0">
                <a:latin typeface="나눔고딕" panose="020D0304000000000000" pitchFamily="50" charset="-127"/>
                <a:ea typeface="나눔고딕" panose="020D0304000000000000" pitchFamily="50" charset="-127"/>
              </a:rPr>
              <a:t>민원</a:t>
            </a:r>
            <a:r>
              <a:rPr lang="en-US" altLang="ko-KR" dirty="0">
                <a:latin typeface="나눔고딕" panose="020D0304000000000000" pitchFamily="50" charset="-127"/>
                <a:ea typeface="나눔고딕" panose="020D0304000000000000" pitchFamily="50" charset="-127"/>
              </a:rPr>
              <a:t>24</a:t>
            </a:r>
          </a:p>
          <a:p>
            <a:pPr eaLnBrk="1" hangingPunct="1">
              <a:lnSpc>
                <a:spcPct val="150000"/>
              </a:lnSpc>
              <a:spcAft>
                <a:spcPct val="10000"/>
              </a:spcAft>
              <a:buFontTx/>
              <a:buChar char="•"/>
            </a:pPr>
            <a:r>
              <a:rPr lang="ko-KR" altLang="en-US" dirty="0">
                <a:latin typeface="나눔고딕" panose="020D0304000000000000" pitchFamily="50" charset="-127"/>
                <a:ea typeface="나눔고딕" panose="020D0304000000000000" pitchFamily="50" charset="-127"/>
              </a:rPr>
              <a:t>대법원 </a:t>
            </a:r>
            <a:r>
              <a:rPr lang="en-US" altLang="ko-KR" dirty="0"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>
                <a:latin typeface="나눔고딕" panose="020D0304000000000000" pitchFamily="50" charset="-127"/>
                <a:ea typeface="나눔고딕" panose="020D0304000000000000" pitchFamily="50" charset="-127"/>
              </a:rPr>
              <a:t>나의 사건 검색</a:t>
            </a:r>
            <a:r>
              <a:rPr lang="en-US" altLang="ko-KR" dirty="0">
                <a:latin typeface="나눔고딕" panose="020D0304000000000000" pitchFamily="50" charset="-127"/>
                <a:ea typeface="나눔고딕" panose="020D0304000000000000" pitchFamily="50" charset="-127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spcAft>
                <a:spcPct val="10000"/>
              </a:spcAft>
            </a:pPr>
            <a:r>
              <a:rPr lang="en-US" altLang="ko-KR" dirty="0">
                <a:latin typeface="나눔고딕" panose="020D0304000000000000" pitchFamily="50" charset="-127"/>
                <a:ea typeface="나눔고딕" panose="020D0304000000000000" pitchFamily="50" charset="-127"/>
              </a:rPr>
              <a:t>    …</a:t>
            </a:r>
          </a:p>
        </p:txBody>
      </p:sp>
      <p:sp>
        <p:nvSpPr>
          <p:cNvPr id="93" name="object 13"/>
          <p:cNvSpPr/>
          <p:nvPr/>
        </p:nvSpPr>
        <p:spPr>
          <a:xfrm>
            <a:off x="655597" y="3622303"/>
            <a:ext cx="342835" cy="141794"/>
          </a:xfrm>
          <a:custGeom>
            <a:avLst/>
            <a:gdLst/>
            <a:ahLst/>
            <a:cxnLst/>
            <a:rect l="l" t="t" r="r" b="b"/>
            <a:pathLst>
              <a:path w="325119" h="144779">
                <a:moveTo>
                  <a:pt x="0" y="144780"/>
                </a:moveTo>
                <a:lnTo>
                  <a:pt x="324612" y="144780"/>
                </a:lnTo>
                <a:lnTo>
                  <a:pt x="32461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4" name="object 12"/>
          <p:cNvSpPr/>
          <p:nvPr/>
        </p:nvSpPr>
        <p:spPr>
          <a:xfrm>
            <a:off x="370680" y="3147129"/>
            <a:ext cx="2205252" cy="1294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5" name="object 13"/>
          <p:cNvSpPr/>
          <p:nvPr/>
        </p:nvSpPr>
        <p:spPr>
          <a:xfrm>
            <a:off x="626590" y="3622303"/>
            <a:ext cx="880948" cy="141794"/>
          </a:xfrm>
          <a:custGeom>
            <a:avLst/>
            <a:gdLst/>
            <a:ahLst/>
            <a:cxnLst/>
            <a:rect l="l" t="t" r="r" b="b"/>
            <a:pathLst>
              <a:path w="325119" h="144779">
                <a:moveTo>
                  <a:pt x="0" y="144780"/>
                </a:moveTo>
                <a:lnTo>
                  <a:pt x="324612" y="144780"/>
                </a:lnTo>
                <a:lnTo>
                  <a:pt x="32461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6" name="object 13"/>
          <p:cNvSpPr/>
          <p:nvPr/>
        </p:nvSpPr>
        <p:spPr>
          <a:xfrm>
            <a:off x="670017" y="3481136"/>
            <a:ext cx="775483" cy="141794"/>
          </a:xfrm>
          <a:custGeom>
            <a:avLst/>
            <a:gdLst/>
            <a:ahLst/>
            <a:cxnLst/>
            <a:rect l="l" t="t" r="r" b="b"/>
            <a:pathLst>
              <a:path w="325119" h="144779">
                <a:moveTo>
                  <a:pt x="0" y="144780"/>
                </a:moveTo>
                <a:lnTo>
                  <a:pt x="324612" y="144780"/>
                </a:lnTo>
                <a:lnTo>
                  <a:pt x="32461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2" name="object 13"/>
          <p:cNvSpPr/>
          <p:nvPr/>
        </p:nvSpPr>
        <p:spPr>
          <a:xfrm>
            <a:off x="1140782" y="4131313"/>
            <a:ext cx="570755" cy="108147"/>
          </a:xfrm>
          <a:custGeom>
            <a:avLst/>
            <a:gdLst/>
            <a:ahLst/>
            <a:cxnLst/>
            <a:rect l="l" t="t" r="r" b="b"/>
            <a:pathLst>
              <a:path w="325119" h="144779">
                <a:moveTo>
                  <a:pt x="0" y="144780"/>
                </a:moveTo>
                <a:lnTo>
                  <a:pt x="324612" y="144780"/>
                </a:lnTo>
                <a:lnTo>
                  <a:pt x="32461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" name="object 11"/>
          <p:cNvSpPr txBox="1"/>
          <p:nvPr/>
        </p:nvSpPr>
        <p:spPr>
          <a:xfrm>
            <a:off x="369130" y="838454"/>
            <a:ext cx="9673369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96">
              <a:spcBef>
                <a:spcPts val="474"/>
              </a:spcBef>
            </a:pPr>
            <a:r>
              <a:rPr lang="ko-KR" altLang="en-US" sz="1100" spc="21" dirty="0">
                <a:solidFill>
                  <a:srgbClr val="C00000"/>
                </a:solidFill>
                <a:latin typeface="+mj-lt"/>
                <a:cs typeface="Noto Sans CJK JP Regular"/>
              </a:rPr>
              <a:t>⑦ 문자 인식</a:t>
            </a:r>
            <a:r>
              <a:rPr lang="en-US" altLang="ko-KR" sz="1100" spc="21" dirty="0">
                <a:solidFill>
                  <a:srgbClr val="C00000"/>
                </a:solidFill>
                <a:latin typeface="+mj-lt"/>
                <a:cs typeface="Noto Sans CJK JP Regular"/>
              </a:rPr>
              <a:t>(OCR) </a:t>
            </a:r>
            <a:r>
              <a:rPr lang="ko-KR" altLang="en-US" sz="1100" spc="21">
                <a:solidFill>
                  <a:srgbClr val="C00000"/>
                </a:solidFill>
                <a:latin typeface="+mj-lt"/>
                <a:cs typeface="Noto Sans CJK JP Regular"/>
              </a:rPr>
              <a:t>기능</a:t>
            </a:r>
          </a:p>
          <a:p>
            <a:pPr marL="12996">
              <a:spcBef>
                <a:spcPts val="474"/>
              </a:spcBef>
            </a:pPr>
            <a:r>
              <a:rPr lang="ko-KR" altLang="en-US" sz="1100" b="1" spc="2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업무 화면이나 스캔 문서 등에 표시되어 있는 문자</a:t>
            </a:r>
            <a:r>
              <a:rPr lang="en-US" altLang="ko-KR" sz="1100" b="1" spc="2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(</a:t>
            </a:r>
            <a:r>
              <a:rPr lang="ko-KR" altLang="en-US" sz="1100" b="1" spc="2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한글</a:t>
            </a:r>
            <a:r>
              <a:rPr lang="en-US" altLang="ko-KR" sz="1100" b="1" spc="2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, </a:t>
            </a:r>
            <a:r>
              <a:rPr lang="ko-KR" altLang="en-US" sz="1100" b="1" spc="2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영문</a:t>
            </a:r>
            <a:r>
              <a:rPr lang="en-US" altLang="ko-KR" sz="1100" b="1" spc="2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, </a:t>
            </a:r>
            <a:r>
              <a:rPr lang="ko-KR" altLang="en-US" sz="1100" b="1" spc="2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숫자 포함</a:t>
            </a:r>
            <a:r>
              <a:rPr lang="en-US" altLang="ko-KR" sz="1100" b="1" spc="2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)</a:t>
            </a:r>
            <a:r>
              <a:rPr lang="ko-KR" altLang="en-US" sz="1100" b="1" spc="2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를 추출하여 다양한 연계 업무를 처리할 수 있도록 문자 인식 기능을 제공하고     있으며</a:t>
            </a:r>
            <a:r>
              <a:rPr lang="en-US" altLang="ko-KR" sz="1100" b="1" spc="2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, </a:t>
            </a:r>
            <a:r>
              <a:rPr lang="ko-KR" altLang="en-US" sz="1100" b="1" spc="2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인식률 향상을 위해 </a:t>
            </a:r>
            <a:r>
              <a:rPr lang="en-US" altLang="ko-KR" sz="1100" b="1" spc="2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Deep Learning </a:t>
            </a:r>
            <a:r>
              <a:rPr lang="ko-KR" altLang="en-US" sz="1100" b="1" spc="2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기술을 이용해 지속적인 학습을 수행하고 있습니다</a:t>
            </a:r>
            <a:r>
              <a:rPr lang="en-US" altLang="ko-KR" sz="1100" b="1" spc="2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963618"/>
      </p:ext>
    </p:extLst>
  </p:cSld>
  <p:clrMapOvr>
    <a:masterClrMapping/>
  </p:clrMapOvr>
</p:sld>
</file>

<file path=ppt/theme/theme1.xml><?xml version="1.0" encoding="utf-8"?>
<a:theme xmlns:a="http://schemas.openxmlformats.org/drawingml/2006/main" name="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505050"/>
          </a:solidFill>
        </a:ln>
      </a:spPr>
      <a:bodyPr lIns="36000" rIns="36000" rtlCol="0" anchor="ctr"/>
      <a:lstStyle>
        <a:defPPr algn="ctr" latinLnBrk="0">
          <a:defRPr dirty="0" smtClean="0">
            <a:solidFill>
              <a:schemeClr val="tx1"/>
            </a:solidFill>
            <a:latin typeface="나눔명조" pitchFamily="18" charset="-127"/>
            <a:ea typeface="나눔명조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PVI_가로_KOR_본문가이드">
  <a:themeElements>
    <a:clrScheme name="Custom 1">
      <a:dk1>
        <a:srgbClr val="000000"/>
      </a:dk1>
      <a:lt1>
        <a:srgbClr val="FFFFFF"/>
      </a:lt1>
      <a:dk2>
        <a:srgbClr val="4F4F4F"/>
      </a:dk2>
      <a:lt2>
        <a:srgbClr val="FFFFFF"/>
      </a:lt2>
      <a:accent1>
        <a:srgbClr val="FFD200"/>
      </a:accent1>
      <a:accent2>
        <a:srgbClr val="FFFF85"/>
      </a:accent2>
      <a:accent3>
        <a:srgbClr val="FF0000"/>
      </a:accent3>
      <a:accent4>
        <a:srgbClr val="4F4F4F"/>
      </a:accent4>
      <a:accent5>
        <a:srgbClr val="999999"/>
      </a:accent5>
      <a:accent6>
        <a:srgbClr val="D9D9D9"/>
      </a:accent6>
      <a:hlink>
        <a:srgbClr val="00A3AE"/>
      </a:hlink>
      <a:folHlink>
        <a:srgbClr val="2C973E"/>
      </a:folHlink>
    </a:clrScheme>
    <a:fontScheme name="PVI_가로_KOR_본문가이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solidFill>
            <a:srgbClr val="5F5F5F"/>
          </a:solidFill>
          <a:miter lim="800000"/>
          <a:headEnd/>
          <a:tailEnd/>
        </a:ln>
      </a:spPr>
      <a:bodyPr lIns="36000" rIns="36000" anchor="ctr"/>
      <a:lstStyle>
        <a:defPPr marL="88900" indent="-88900" latinLnBrk="0">
          <a:buClr>
            <a:schemeClr val="tx1"/>
          </a:buClr>
          <a:buSzPct val="100000"/>
          <a:buFont typeface="Wingdings" pitchFamily="2" charset="2"/>
          <a:buChar char="§"/>
          <a:defRPr sz="1300" dirty="0">
            <a:solidFill>
              <a:schemeClr val="tx1"/>
            </a:solidFill>
          </a:defRPr>
        </a:defPPr>
      </a:lstStyle>
    </a:spDef>
    <a:lnDef>
      <a:spPr bwMode="auto">
        <a:noFill/>
        <a:ln w="9525">
          <a:solidFill>
            <a:srgbClr val="000000"/>
          </a:solidFill>
          <a:miter lim="800000"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 marL="180975" indent="-180975">
          <a:buFont typeface="Wingdings" pitchFamily="2" charset="2"/>
          <a:buChar char="§"/>
          <a:defRPr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PVI_가로_KOR_본문가이드 1">
        <a:dk1>
          <a:srgbClr val="333333"/>
        </a:dk1>
        <a:lt1>
          <a:srgbClr val="FFFFFF"/>
        </a:lt1>
        <a:dk2>
          <a:srgbClr val="F0F0F0"/>
        </a:dk2>
        <a:lt2>
          <a:srgbClr val="C0C0C0"/>
        </a:lt2>
        <a:accent1>
          <a:srgbClr val="FFD200"/>
        </a:accent1>
        <a:accent2>
          <a:srgbClr val="F04C3E"/>
        </a:accent2>
        <a:accent3>
          <a:srgbClr val="FFFFFF"/>
        </a:accent3>
        <a:accent4>
          <a:srgbClr val="2A2A2A"/>
        </a:accent4>
        <a:accent5>
          <a:srgbClr val="FFE5AA"/>
        </a:accent5>
        <a:accent6>
          <a:srgbClr val="D94437"/>
        </a:accent6>
        <a:hlink>
          <a:srgbClr val="00A3AE"/>
        </a:hlink>
        <a:folHlink>
          <a:srgbClr val="2C97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355743</TotalTime>
  <Words>526</Words>
  <Application>Microsoft Macintosh PowerPoint</Application>
  <PresentationFormat>사용자 지정</PresentationFormat>
  <Paragraphs>126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굴림</vt:lpstr>
      <vt:lpstr>나눔고딕</vt:lpstr>
      <vt:lpstr>나눔명조</vt:lpstr>
      <vt:lpstr>나눔명조 ExtraBold</vt:lpstr>
      <vt:lpstr>나눔바른고딕</vt:lpstr>
      <vt:lpstr>돋움</vt:lpstr>
      <vt:lpstr>맑은 고딕</vt:lpstr>
      <vt:lpstr>HY견고딕</vt:lpstr>
      <vt:lpstr>Noto Sans CJK JP Regular</vt:lpstr>
      <vt:lpstr>Arial</vt:lpstr>
      <vt:lpstr>Wingdings</vt:lpstr>
      <vt:lpstr>8_디자인 사용자 지정</vt:lpstr>
      <vt:lpstr>2_PVI_가로_KOR_본문가이드</vt:lpstr>
      <vt:lpstr>별첨3. OCR 인식률 비교 – 단문 기준</vt:lpstr>
      <vt:lpstr>별첨3. OCR 인식률 비교 – 문장기준: AutomateOne</vt:lpstr>
      <vt:lpstr>별첨3. OCR 인식률 비교 – 문장기준: UiPath</vt:lpstr>
      <vt:lpstr>별첨3. OCR 인식률 비교 – 문장기준: 알PDF</vt:lpstr>
      <vt:lpstr>별첨3. OCR 인식률 비교 – 문장기준: ARGOS</vt:lpstr>
      <vt:lpstr>별첨3. OCR 인식률 비교 – 문장기준: ARGOS</vt:lpstr>
      <vt:lpstr>PowerPoint 프레젠테이션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KB099</dc:creator>
  <cp:lastModifiedBy>Microsoft Office User</cp:lastModifiedBy>
  <cp:revision>12723</cp:revision>
  <cp:lastPrinted>2016-09-13T04:18:49Z</cp:lastPrinted>
  <dcterms:created xsi:type="dcterms:W3CDTF">2005-02-14T06:11:49Z</dcterms:created>
  <dcterms:modified xsi:type="dcterms:W3CDTF">2018-05-31T04:32:46Z</dcterms:modified>
</cp:coreProperties>
</file>