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68ABD-2B3E-4041-B17A-E464D83F29B9}">
  <a:tblStyle styleId="{9AA68ABD-2B3E-4041-B17A-E464D83F29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FEB"/>
          </a:solidFill>
        </a:fill>
      </a:tcStyle>
    </a:wholeTbl>
    <a:band1H>
      <a:tcStyle>
        <a:tcBdr/>
        <a:fill>
          <a:solidFill>
            <a:srgbClr val="CBDDD5"/>
          </a:solidFill>
        </a:fill>
      </a:tcStyle>
    </a:band1H>
    <a:band1V>
      <a:tcStyle>
        <a:tcBdr/>
        <a:fill>
          <a:solidFill>
            <a:srgbClr val="CBDDD5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80360"/>
  </p:normalViewPr>
  <p:slideViewPr>
    <p:cSldViewPr snapToGrid="0" snapToObjects="1">
      <p:cViewPr varScale="1">
        <p:scale>
          <a:sx n="99" d="100"/>
          <a:sy n="99" d="100"/>
        </p:scale>
        <p:origin x="2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4087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92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or complex algorithm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/>
              <a:t>Python interpreter (sits between your code and the machine)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Using and writing programs require completely different mindsets. As a programmer, you have to anticipate a lot of requirements: a) how your program will be used; b) how it will evolve; c) user interface; d) performance requirements, and much more.  A lot of choices to be made that require a more granular thought process.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70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13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9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16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conceptual patterns used to build programs…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83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03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76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951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99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93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4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96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9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33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16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56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ooks.trinket.io/pfe/01-intro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://github.com" TargetMode="External"/><Relationship Id="rId6" Type="http://schemas.openxmlformats.org/officeDocument/2006/relationships/hyperlink" Target="https://atom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27858" y="2710168"/>
            <a:ext cx="8087094" cy="1061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234440" y="4083298"/>
            <a:ext cx="6400799" cy="690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Oct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381387"/>
            <a:ext cx="8229600" cy="80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038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85750" y="1615440"/>
            <a:ext cx="8858249" cy="4907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Essentially, they solve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(esp. recurring problems)!! 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specifically: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Sequence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for the computer 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next?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expressing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logical series of steps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/>
            <a:r>
              <a:rPr lang="en-US" sz="2000" dirty="0"/>
              <a:t>to perform a </a:t>
            </a:r>
            <a:r>
              <a:rPr lang="en-US" sz="2000" b="1" dirty="0"/>
              <a:t>computation</a:t>
            </a:r>
            <a:r>
              <a:rPr lang="en-US" sz="2000" dirty="0"/>
              <a:t> or implement a </a:t>
            </a:r>
            <a:r>
              <a:rPr lang="en-US" sz="2000" b="1" dirty="0"/>
              <a:t>process</a:t>
            </a:r>
          </a:p>
          <a:p>
            <a:pPr lvl="2" indent="-228600"/>
            <a:r>
              <a:rPr lang="en-US" dirty="0"/>
              <a:t>on some 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generate some </a:t>
            </a:r>
            <a:r>
              <a:rPr lang="en-US" b="1" dirty="0"/>
              <a:t>output (value, behavior etc</a:t>
            </a:r>
            <a:r>
              <a:rPr lang="en-US" b="1" dirty="0" smtClean="0"/>
              <a:t>.)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some language - lexicon, syntax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42875" y="274637"/>
            <a:ext cx="88010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largest number in a list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13, 8, 10, 14, 5, 11]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the mental process!!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052634" y="3264678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66" name="Shape 166"/>
          <p:cNvSpPr/>
          <p:nvPr/>
        </p:nvSpPr>
        <p:spPr>
          <a:xfrm>
            <a:off x="3367089" y="3264678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043115" y="2164542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9, 3, 2, 13, 8, 10, 14, 5, 11]</a:t>
            </a:r>
          </a:p>
        </p:txBody>
      </p:sp>
      <p:sp>
        <p:nvSpPr>
          <p:cNvPr id="168" name="Shape 168"/>
          <p:cNvSpPr/>
          <p:nvPr/>
        </p:nvSpPr>
        <p:spPr>
          <a:xfrm>
            <a:off x="2714633" y="2207405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043115" y="2721756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70" name="Shape 170"/>
          <p:cNvSpPr/>
          <p:nvPr/>
        </p:nvSpPr>
        <p:spPr>
          <a:xfrm>
            <a:off x="2986094" y="2764617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052634" y="1595437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4, 9, 3, 2, 13, 8, 10, 14, 5, 11]</a:t>
            </a:r>
          </a:p>
        </p:txBody>
      </p:sp>
      <p:sp>
        <p:nvSpPr>
          <p:cNvPr id="172" name="Shape 172"/>
          <p:cNvSpPr/>
          <p:nvPr/>
        </p:nvSpPr>
        <p:spPr>
          <a:xfrm>
            <a:off x="2395534" y="1638300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043115" y="3764742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74" name="Shape 174"/>
          <p:cNvSpPr/>
          <p:nvPr/>
        </p:nvSpPr>
        <p:spPr>
          <a:xfrm>
            <a:off x="3629039" y="3793317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052634" y="4298117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8, 10, 14, 5, 11]</a:t>
            </a:r>
          </a:p>
        </p:txBody>
      </p:sp>
      <p:sp>
        <p:nvSpPr>
          <p:cNvPr id="176" name="Shape 176"/>
          <p:cNvSpPr/>
          <p:nvPr/>
        </p:nvSpPr>
        <p:spPr>
          <a:xfrm>
            <a:off x="4043378" y="4326692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052634" y="4836230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8, 10, 14, 5, 11]</a:t>
            </a:r>
          </a:p>
        </p:txBody>
      </p:sp>
      <p:sp>
        <p:nvSpPr>
          <p:cNvPr id="178" name="Shape 178"/>
          <p:cNvSpPr/>
          <p:nvPr/>
        </p:nvSpPr>
        <p:spPr>
          <a:xfrm>
            <a:off x="4429142" y="4860066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395534" y="5364869"/>
            <a:ext cx="1076330" cy="553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2014515" y="6266857"/>
            <a:ext cx="4843500" cy="528600"/>
            <a:chOff x="-635534" y="6379282"/>
            <a:chExt cx="4843500" cy="528600"/>
          </a:xfrm>
        </p:grpSpPr>
        <p:sp>
          <p:nvSpPr>
            <p:cNvPr id="181" name="Shape 181"/>
            <p:cNvSpPr/>
            <p:nvPr/>
          </p:nvSpPr>
          <p:spPr>
            <a:xfrm>
              <a:off x="-635534" y="6379282"/>
              <a:ext cx="48435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[1, 4, 9, 3, 2, 13, 8, 10, </a:t>
              </a:r>
              <a:r>
                <a:rPr lang="en-US" sz="25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5, 11]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3414092" y="6422119"/>
              <a:ext cx="371400" cy="442800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66255" y="304210"/>
            <a:ext cx="8977800" cy="93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72914" y="2107199"/>
            <a:ext cx="51981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Iterate/loop/scan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list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Keep track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“largest” so far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current “largest”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if</a:t>
            </a:r>
            <a:r>
              <a:rPr lang="en-US" sz="2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find something bigger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largest at termination (</a:t>
            </a: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160" y="1763488"/>
            <a:ext cx="3161608" cy="360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67000" y="4981900"/>
            <a:ext cx="4683300" cy="8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→ algorithm → 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66255" y="197485"/>
            <a:ext cx="8977744" cy="931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344238" y="4537817"/>
            <a:ext cx="61887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 = [1,4,9,3,2,13,8,10,14,5,11]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 = None </a:t>
            </a:r>
            <a:endParaRPr lang="en-US" sz="1615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number in </a:t>
            </a:r>
            <a:r>
              <a:rPr lang="en-US" sz="1615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00050" marR="0" lvl="1" indent="-63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largest is None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 dirty="0">
                <a:solidFill>
                  <a:srgbClr val="0432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number &gt; largest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4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 = number </a:t>
            </a:r>
          </a:p>
          <a:p>
            <a:pPr marL="0" marR="0" lvl="2" indent="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4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print('Largest: ', largest)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1376734"/>
            <a:ext cx="2475808" cy="282328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18899" y="1435775"/>
            <a:ext cx="61887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Iterate/loop/scan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list (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Keep track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“largest” so far (</a:t>
            </a:r>
            <a:r>
              <a:rPr lang="en-US" sz="2400" b="0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memory/variables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re-assignment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</a:t>
            </a:r>
            <a:r>
              <a:rPr lang="en-US" sz="20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current “largest”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(conditional)</a:t>
            </a:r>
            <a:r>
              <a:rPr lang="en-US" sz="20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find something bigger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largest at termination (</a:t>
            </a:r>
            <a:r>
              <a:rPr lang="en-US" sz="24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 dirty="0">
              <a:solidFill>
                <a:srgbClr val="043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Some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Patterns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9327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(user-supplied, files / databases, other programs, over the network)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representing: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storage or Assignment (variables)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Execution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Constructs to organize code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…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Counting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558100" cy="382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most frequent word in a piece of text / file.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think about the mental process!!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21450" y="6364350"/>
            <a:ext cx="4149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https://books.trinket.io/pfe/01-intro.html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28650" y="273225"/>
            <a:ext cx="7886700" cy="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85771"/>
            <a:ext cx="8229600" cy="547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/>
              <a:t>Generic programming language (Web, Databases, Gaming, Informatics / analytics / big data, AI/ML/Data Science, scientific programming…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Very easy to learn and use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/>
              <a:t>H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igh-level data types and structures to organize and manipulate data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Batteries included or available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Very expressive; less verbose (although requires practice); higher developer productivity; fast prototyping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Clean syntax; </a:t>
            </a:r>
            <a:r>
              <a:rPr lang="en-US" sz="2200" dirty="0"/>
              <a:t>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asy to read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Calibri"/>
              </a:rPr>
              <a:t>sourcecode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; easy to maintain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Talks to other languages (C/C++, R, Java, …)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Active community of developers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Several others…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28650" y="197486"/>
            <a:ext cx="7886700" cy="10064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Python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Execution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514471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Python is two things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Language specification (lexicon, syntax, semantics)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Language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/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nterpreter – intermediary between your code and the machine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and executes the program statements one after the other, from top to bottom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modes</a:t>
            </a:r>
            <a:r>
              <a:rPr lang="en-US" dirty="0"/>
              <a:t> of execution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(for ex.</a:t>
            </a:r>
            <a:r>
              <a:rPr lang="en-US" dirty="0"/>
              <a:t> in plotting and visualization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/ batch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28650" y="167006"/>
            <a:ext cx="7886700" cy="91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Format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390021"/>
            <a:ext cx="8229600" cy="5147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lectures covering core programming constructs (using Python), processes, tools.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(see course syllabus for links):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Informatics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(+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Everybody specialization </a:t>
            </a:r>
            <a:r>
              <a:rPr lang="en-US" dirty="0"/>
              <a:t>on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1" indent="-228600"/>
            <a:r>
              <a:rPr lang="en-US" dirty="0"/>
              <a:t>Think </a:t>
            </a:r>
            <a:r>
              <a:rPr lang="en-US" dirty="0" smtClean="0"/>
              <a:t>Python</a:t>
            </a:r>
            <a:endParaRPr lang="en-US" dirty="0" smtClean="0"/>
          </a:p>
          <a:p>
            <a:pPr lvl="1" indent="-228600"/>
            <a:r>
              <a:rPr lang="en-US" dirty="0" smtClean="0"/>
              <a:t>Introduction </a:t>
            </a:r>
            <a:r>
              <a:rPr lang="en-US" dirty="0"/>
              <a:t>to Programming in </a:t>
            </a:r>
            <a:r>
              <a:rPr lang="en-US" dirty="0" smtClean="0"/>
              <a:t>Python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assignments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(starting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 of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dirty="0"/>
              <a:t>3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172444"/>
            <a:ext cx="8229600" cy="805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30822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 and the mindset required to write programs (be explicit!!)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setup and tooling (Anaconda,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notebooks,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Atom)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338329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Logistics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571222"/>
            <a:ext cx="8229600" cy="45836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Slides, notebooks, code examples, assignments, solutions etc. will be uploaded in a shared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gdrive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/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office hours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Himanshu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Cube 759 D,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Translational Research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Bldg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Mark: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Bldg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emails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doubts, code, concepts, lightening talk ideas, anything remotely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Pythonic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before dropping 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(pass / fail)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Shape 111"/>
          <p:cNvGraphicFramePr/>
          <p:nvPr>
            <p:extLst>
              <p:ext uri="{D42A27DB-BD31-4B8C-83A1-F6EECF244321}">
                <p14:modId xmlns:p14="http://schemas.microsoft.com/office/powerpoint/2010/main" val="1455341830"/>
              </p:ext>
            </p:extLst>
          </p:nvPr>
        </p:nvGraphicFramePr>
        <p:xfrm>
          <a:off x="1127759" y="2198053"/>
          <a:ext cx="6888500" cy="2587250"/>
        </p:xfrm>
        <a:graphic>
          <a:graphicData uri="http://schemas.openxmlformats.org/drawingml/2006/table">
            <a:tbl>
              <a:tblPr firstRow="1">
                <a:noFill/>
                <a:tableStyleId>{9AA68ABD-2B3E-4041-B17A-E464D83F29B9}</a:tableStyleId>
              </a:tblPr>
              <a:tblGrid>
                <a:gridCol w="3444250"/>
                <a:gridCol w="3444250"/>
              </a:tblGrid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Course Component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Percentage</a:t>
                      </a:r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Assignments (4)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4*15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= 60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Lightning</a:t>
                      </a:r>
                      <a:r>
                        <a:rPr lang="en-US" sz="1800" baseline="0" dirty="0" smtClean="0"/>
                        <a:t> talk</a:t>
                      </a:r>
                      <a:r>
                        <a:rPr lang="en-US" sz="1800" dirty="0" smtClean="0"/>
                        <a:t> (1)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Group project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Class</a:t>
                      </a:r>
                      <a:r>
                        <a:rPr lang="en-US" sz="1800" baseline="0" dirty="0" smtClean="0"/>
                        <a:t> participation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59074" y="365125"/>
            <a:ext cx="8884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Lightning Talks: Become an Explorer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8271509" cy="4729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/ tool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concept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your choice</a:t>
            </a:r>
            <a:r>
              <a:rPr lang="en-US" dirty="0"/>
              <a:t>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week </a:t>
            </a:r>
            <a:r>
              <a:rPr lang="en-US" dirty="0" smtClean="0"/>
              <a:t>3 (lookout for signup sheet!)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rgbClr val="043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and deliverable: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5-7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mins hands-on demo to class, explaining the idea and its application /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(preferably using </a:t>
            </a:r>
            <a:r>
              <a:rPr lang="en-US" dirty="0" err="1"/>
              <a:t>J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upyter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notebooks)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 coding concept, show a short snippet of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project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15900"/>
            <a:r>
              <a:rPr lang="en-US" dirty="0" smtClean="0"/>
              <a:t>Groups of 2-3 members</a:t>
            </a:r>
          </a:p>
          <a:p>
            <a:pPr indent="-215900"/>
            <a:endParaRPr lang="en-US" dirty="0" smtClean="0"/>
          </a:p>
          <a:p>
            <a:pPr indent="-215900"/>
            <a:r>
              <a:rPr lang="en-US" dirty="0" smtClean="0"/>
              <a:t>Larger programming task</a:t>
            </a:r>
          </a:p>
          <a:p>
            <a:pPr lvl="1" indent="-215900"/>
            <a:r>
              <a:rPr lang="en-US" dirty="0" smtClean="0"/>
              <a:t>Implement an algorithm</a:t>
            </a:r>
          </a:p>
          <a:p>
            <a:pPr lvl="1" indent="-215900"/>
            <a:r>
              <a:rPr lang="en-US" dirty="0" smtClean="0"/>
              <a:t>Analyze </a:t>
            </a:r>
            <a:r>
              <a:rPr lang="en-US" dirty="0" smtClean="0"/>
              <a:t>dataset</a:t>
            </a:r>
          </a:p>
          <a:p>
            <a:pPr lvl="1" indent="-215900"/>
            <a:r>
              <a:rPr lang="en-US" dirty="0" smtClean="0"/>
              <a:t>Build a small application</a:t>
            </a:r>
            <a:endParaRPr lang="en-US" dirty="0" smtClean="0"/>
          </a:p>
          <a:p>
            <a:pPr lvl="1" indent="-215900"/>
            <a:endParaRPr lang="en-US" dirty="0" smtClean="0"/>
          </a:p>
          <a:p>
            <a:pPr indent="-215900"/>
            <a:r>
              <a:rPr lang="en-US" dirty="0" smtClean="0"/>
              <a:t>Presentations in </a:t>
            </a:r>
            <a:r>
              <a:rPr lang="en-US" smtClean="0"/>
              <a:t>last </a:t>
            </a:r>
            <a:r>
              <a:rPr lang="en-US" smtClean="0"/>
              <a:t>lecture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99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7508" y="287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Goals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17508" y="1287887"/>
            <a:ext cx="8721000" cy="5190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Mental process of solving problems through writing programs; </a:t>
            </a:r>
            <a:r>
              <a:rPr lang="en-US" sz="2590" dirty="0"/>
              <a:t>also </a:t>
            </a:r>
            <a:r>
              <a:rPr lang="en-US" sz="2590" dirty="0" err="1"/>
              <a:t>pseudocoding</a:t>
            </a:r>
            <a:r>
              <a:rPr lang="en-US" sz="2590" dirty="0"/>
              <a:t> skills</a:t>
            </a:r>
            <a:r>
              <a:rPr lang="en-US" sz="2590" dirty="0" smtClean="0"/>
              <a:t>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dirty="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699"/>
              <a:buFont typeface="Arial"/>
              <a:buNone/>
            </a:pPr>
            <a:endParaRPr sz="101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level of proficiency in using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1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Best-practices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9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Hands-on with analytics / informatics ecosystem (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Pandas, others as needed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777"/>
              <a:buFont typeface="Arial"/>
              <a:buNone/>
            </a:pPr>
            <a:endParaRPr sz="9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tools for efficient programming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distribution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Environments </a:t>
            </a:r>
            <a:r>
              <a:rPr lang="en-U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(Atom editor, </a:t>
            </a:r>
            <a:r>
              <a:rPr lang="en-US" sz="222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</a:t>
            </a:r>
            <a:r>
              <a:rPr lang="en-US" sz="2220" dirty="0" smtClean="0"/>
              <a:t>ebooks</a:t>
            </a:r>
            <a:r>
              <a:rPr lang="en-U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skills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Package/library 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43839" y="183197"/>
            <a:ext cx="8900160" cy="839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Initial s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etup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03919" y="1477967"/>
            <a:ext cx="8580000" cy="467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Anaconda: </a:t>
            </a:r>
            <a:r>
              <a:rPr lang="en-US" sz="2200" b="0" i="0" u="sng" strike="noStrike" cap="none" dirty="0">
                <a:solidFill>
                  <a:schemeClr val="hlink"/>
                </a:solidFill>
                <a:sym typeface="Calibri"/>
                <a:hlinkClick r:id="rId3"/>
              </a:rPr>
              <a:t>https://</a:t>
            </a:r>
            <a:r>
              <a:rPr lang="en-US" sz="2200" b="0" i="0" u="sng" strike="noStrike" cap="none" dirty="0" smtClean="0">
                <a:solidFill>
                  <a:schemeClr val="hlink"/>
                </a:solidFill>
                <a:sym typeface="Calibri"/>
                <a:hlinkClick r:id="rId3"/>
              </a:rPr>
              <a:t>www.continuum.io/downloads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endParaRPr lang="en-US" sz="2200" b="0" i="0" u="sng" strike="noStrike" cap="none" dirty="0">
              <a:solidFill>
                <a:schemeClr val="hlink"/>
              </a:solidFill>
              <a:sym typeface="Calibri"/>
              <a:hlinkClick r:id="rId3"/>
            </a:endParaRP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00" dirty="0"/>
              <a:t>Python </a:t>
            </a:r>
            <a:r>
              <a:rPr lang="en-US" sz="1900" dirty="0" smtClean="0"/>
              <a:t>3.6</a:t>
            </a: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endParaRPr lang="en-US" sz="1900" dirty="0" smtClean="0"/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00" b="0" i="0" u="none" strike="noStrike" cap="none" dirty="0" smtClean="0">
                <a:solidFill>
                  <a:schemeClr val="dk1"/>
                </a:solidFill>
                <a:sym typeface="Calibri"/>
              </a:rPr>
              <a:t>Installs </a:t>
            </a:r>
            <a:r>
              <a:rPr lang="en-US" sz="1900" b="0" i="0" u="none" strike="noStrike" cap="none" dirty="0">
                <a:solidFill>
                  <a:schemeClr val="dk1"/>
                </a:solidFill>
                <a:sym typeface="Calibri"/>
              </a:rPr>
              <a:t>Python and several </a:t>
            </a:r>
            <a:r>
              <a:rPr lang="en-US" sz="1900" b="0" i="0" u="none" strike="noStrike" cap="none" dirty="0" smtClean="0">
                <a:solidFill>
                  <a:schemeClr val="dk1"/>
                </a:solidFill>
                <a:sym typeface="Calibri"/>
              </a:rPr>
              <a:t>packages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endParaRPr lang="en-US"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823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version control: </a:t>
            </a:r>
            <a:r>
              <a:rPr lang="en-US" sz="2200" u="sng" dirty="0">
                <a:solidFill>
                  <a:schemeClr val="hlink"/>
                </a:solidFill>
                <a:hlinkClick r:id="rId4"/>
              </a:rPr>
              <a:t>https://git-scm.com/downloads</a:t>
            </a:r>
            <a:r>
              <a:rPr lang="en-US" sz="2200" b="1" dirty="0"/>
              <a:t> </a:t>
            </a:r>
          </a:p>
          <a:p>
            <a:pPr lvl="0" indent="54610" rtl="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endParaRPr sz="2200" b="1" dirty="0"/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 err="1"/>
              <a:t>Github</a:t>
            </a:r>
            <a:r>
              <a:rPr lang="en-US" sz="2200" dirty="0"/>
              <a:t> account (</a:t>
            </a:r>
            <a:r>
              <a:rPr lang="en-US" sz="2200" u="sng" dirty="0">
                <a:solidFill>
                  <a:schemeClr val="hlink"/>
                </a:solidFill>
                <a:hlinkClick r:id="rId5"/>
              </a:rPr>
              <a:t>http://github.com</a:t>
            </a:r>
            <a:r>
              <a:rPr lang="en-US" sz="2200" dirty="0"/>
              <a:t>)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buNone/>
            </a:pPr>
            <a:endParaRPr sz="2200" dirty="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/>
              <a:t>Atom text editor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: </a:t>
            </a:r>
            <a:r>
              <a:rPr lang="en-US" sz="2200" u="sng" dirty="0">
                <a:solidFill>
                  <a:schemeClr val="hlink"/>
                </a:solidFill>
                <a:hlinkClick r:id="rId6"/>
              </a:rPr>
              <a:t>https://atom.io</a:t>
            </a:r>
            <a:r>
              <a:rPr lang="en-US" sz="2200" u="none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335550" y="2846400"/>
            <a:ext cx="2472900" cy="96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Let’s roll!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1123</Words>
  <Application>Microsoft Macintosh PowerPoint</Application>
  <PresentationFormat>On-screen Show (4:3)</PresentationFormat>
  <Paragraphs>198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Courier New</vt:lpstr>
      <vt:lpstr>Arial</vt:lpstr>
      <vt:lpstr>Office Theme</vt:lpstr>
      <vt:lpstr>Introduction to Programming</vt:lpstr>
      <vt:lpstr>Course Format</vt:lpstr>
      <vt:lpstr>Logistics</vt:lpstr>
      <vt:lpstr>Grading Policy (pass / fail)</vt:lpstr>
      <vt:lpstr>Lightning Talks: Become an Explorer</vt:lpstr>
      <vt:lpstr>Final project</vt:lpstr>
      <vt:lpstr>Course Goals</vt:lpstr>
      <vt:lpstr>Initial setup</vt:lpstr>
      <vt:lpstr>Let’s roll!</vt:lpstr>
      <vt:lpstr>What are Programs?</vt:lpstr>
      <vt:lpstr>What are Programs?</vt:lpstr>
      <vt:lpstr>Example: Find the largest number in a list</vt:lpstr>
      <vt:lpstr>Example: Largest number in a list</vt:lpstr>
      <vt:lpstr>Largest number in a List</vt:lpstr>
      <vt:lpstr>Largest number in a List</vt:lpstr>
      <vt:lpstr>Some Conceptual Patterns</vt:lpstr>
      <vt:lpstr>Word Counting</vt:lpstr>
      <vt:lpstr>Why Python</vt:lpstr>
      <vt:lpstr>Python Program Execution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Microsoft Office User</cp:lastModifiedBy>
  <cp:revision>27</cp:revision>
  <dcterms:modified xsi:type="dcterms:W3CDTF">2018-09-30T21:14:47Z</dcterms:modified>
</cp:coreProperties>
</file>