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9"/>
  </p:notesMasterIdLst>
  <p:sldIdLst>
    <p:sldId id="256" r:id="rId2"/>
    <p:sldId id="257" r:id="rId3"/>
    <p:sldId id="258" r:id="rId4"/>
    <p:sldId id="265" r:id="rId5"/>
    <p:sldId id="259" r:id="rId6"/>
    <p:sldId id="261" r:id="rId7"/>
    <p:sldId id="260"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1ABC9-164C-D543-BB66-9ACF011E164E}" v="136" dt="2021-08-25T21:41:18.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0"/>
    <p:restoredTop sz="74120"/>
  </p:normalViewPr>
  <p:slideViewPr>
    <p:cSldViewPr snapToGrid="0" snapToObjects="1">
      <p:cViewPr varScale="1">
        <p:scale>
          <a:sx n="86" d="100"/>
          <a:sy n="86" d="100"/>
        </p:scale>
        <p:origin x="1400" y="184"/>
      </p:cViewPr>
      <p:guideLst/>
    </p:cSldViewPr>
  </p:slideViewPr>
  <p:outlineViewPr>
    <p:cViewPr>
      <p:scale>
        <a:sx n="33" d="100"/>
        <a:sy n="33" d="100"/>
      </p:scale>
      <p:origin x="0" y="-653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69A03-4C41-4763-A805-C7C01951C81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2A5EB05-01FF-4886-B450-5293AC85FE9F}">
      <dgm:prSet/>
      <dgm:spPr/>
      <dgm:t>
        <a:bodyPr/>
        <a:lstStyle/>
        <a:p>
          <a:r>
            <a:rPr lang="en-US"/>
            <a:t>SQL injection</a:t>
          </a:r>
        </a:p>
      </dgm:t>
    </dgm:pt>
    <dgm:pt modelId="{E8A14226-C41D-4ACE-B9D1-7FD708BE5444}" type="parTrans" cxnId="{87606BB4-A923-4809-810D-7192AC1182A2}">
      <dgm:prSet/>
      <dgm:spPr/>
      <dgm:t>
        <a:bodyPr/>
        <a:lstStyle/>
        <a:p>
          <a:endParaRPr lang="en-US"/>
        </a:p>
      </dgm:t>
    </dgm:pt>
    <dgm:pt modelId="{A095AA0B-48D9-412D-A547-30D8A0708351}" type="sibTrans" cxnId="{87606BB4-A923-4809-810D-7192AC1182A2}">
      <dgm:prSet/>
      <dgm:spPr/>
      <dgm:t>
        <a:bodyPr/>
        <a:lstStyle/>
        <a:p>
          <a:endParaRPr lang="en-US"/>
        </a:p>
      </dgm:t>
    </dgm:pt>
    <dgm:pt modelId="{F7D3653E-F267-4DAD-8B00-F8EA5C55219A}">
      <dgm:prSet/>
      <dgm:spPr/>
      <dgm:t>
        <a:bodyPr/>
        <a:lstStyle/>
        <a:p>
          <a:r>
            <a:rPr lang="en-US" dirty="0"/>
            <a:t>XSS/Man in the middle </a:t>
          </a:r>
        </a:p>
      </dgm:t>
    </dgm:pt>
    <dgm:pt modelId="{96D5880B-6F39-4B97-A1A0-F55964C20B42}" type="parTrans" cxnId="{69841E8C-6D6E-4CA9-B44F-A2E9AD0EA893}">
      <dgm:prSet/>
      <dgm:spPr/>
      <dgm:t>
        <a:bodyPr/>
        <a:lstStyle/>
        <a:p>
          <a:endParaRPr lang="en-US"/>
        </a:p>
      </dgm:t>
    </dgm:pt>
    <dgm:pt modelId="{50668E01-F89C-4DFE-B339-C9E80A1C95B2}" type="sibTrans" cxnId="{69841E8C-6D6E-4CA9-B44F-A2E9AD0EA893}">
      <dgm:prSet/>
      <dgm:spPr/>
      <dgm:t>
        <a:bodyPr/>
        <a:lstStyle/>
        <a:p>
          <a:endParaRPr lang="en-US"/>
        </a:p>
      </dgm:t>
    </dgm:pt>
    <dgm:pt modelId="{94803C63-D88D-4E09-BED8-BE1BDF2AD6CA}">
      <dgm:prSet/>
      <dgm:spPr/>
      <dgm:t>
        <a:bodyPr/>
        <a:lstStyle/>
        <a:p>
          <a:r>
            <a:rPr lang="en-US" dirty="0" err="1"/>
            <a:t>iFrame</a:t>
          </a:r>
          <a:r>
            <a:rPr lang="en-US" dirty="0"/>
            <a:t> injection  </a:t>
          </a:r>
        </a:p>
      </dgm:t>
    </dgm:pt>
    <dgm:pt modelId="{BA3F08CE-DBC7-4498-86D4-BA873BA5A4EF}" type="parTrans" cxnId="{7C09F6C6-75F5-4240-9F37-E2376B8A7A9F}">
      <dgm:prSet/>
      <dgm:spPr/>
      <dgm:t>
        <a:bodyPr/>
        <a:lstStyle/>
        <a:p>
          <a:endParaRPr lang="en-US"/>
        </a:p>
      </dgm:t>
    </dgm:pt>
    <dgm:pt modelId="{8AFCB6F6-FDAE-4781-9715-0A062003AD27}" type="sibTrans" cxnId="{7C09F6C6-75F5-4240-9F37-E2376B8A7A9F}">
      <dgm:prSet/>
      <dgm:spPr/>
      <dgm:t>
        <a:bodyPr/>
        <a:lstStyle/>
        <a:p>
          <a:endParaRPr lang="en-US"/>
        </a:p>
      </dgm:t>
    </dgm:pt>
    <dgm:pt modelId="{468D41A8-D59E-4B46-AB6C-BDAC8207FEF8}">
      <dgm:prSet/>
      <dgm:spPr/>
      <dgm:t>
        <a:bodyPr/>
        <a:lstStyle/>
        <a:p>
          <a:r>
            <a:rPr lang="en-US" dirty="0"/>
            <a:t>Buffer overflow  </a:t>
          </a:r>
        </a:p>
      </dgm:t>
    </dgm:pt>
    <dgm:pt modelId="{CEF0F2AD-B736-4CCF-91E6-C7A351D328C2}" type="parTrans" cxnId="{298B8560-B3F4-44CA-8CEC-EE06E330F780}">
      <dgm:prSet/>
      <dgm:spPr/>
      <dgm:t>
        <a:bodyPr/>
        <a:lstStyle/>
        <a:p>
          <a:endParaRPr lang="en-US"/>
        </a:p>
      </dgm:t>
    </dgm:pt>
    <dgm:pt modelId="{13F19F72-BFD2-41D3-B5D3-19E9C059CE0B}" type="sibTrans" cxnId="{298B8560-B3F4-44CA-8CEC-EE06E330F780}">
      <dgm:prSet/>
      <dgm:spPr/>
      <dgm:t>
        <a:bodyPr/>
        <a:lstStyle/>
        <a:p>
          <a:endParaRPr lang="en-US"/>
        </a:p>
      </dgm:t>
    </dgm:pt>
    <dgm:pt modelId="{47ABDE58-1F5A-4F14-836A-04852AAAE477}">
      <dgm:prSet/>
      <dgm:spPr/>
      <dgm:t>
        <a:bodyPr/>
        <a:lstStyle/>
        <a:p>
          <a:r>
            <a:rPr lang="en-US" dirty="0"/>
            <a:t>Brute Force</a:t>
          </a:r>
        </a:p>
      </dgm:t>
    </dgm:pt>
    <dgm:pt modelId="{E98C3DAB-9277-4408-BF56-C062E8572DDE}" type="parTrans" cxnId="{58B1A433-B4FC-47E2-A878-3CDDE8C7F4BC}">
      <dgm:prSet/>
      <dgm:spPr/>
      <dgm:t>
        <a:bodyPr/>
        <a:lstStyle/>
        <a:p>
          <a:endParaRPr lang="en-US"/>
        </a:p>
      </dgm:t>
    </dgm:pt>
    <dgm:pt modelId="{2FDB2B1A-2FD5-4E95-842F-CCD63212A759}" type="sibTrans" cxnId="{58B1A433-B4FC-47E2-A878-3CDDE8C7F4BC}">
      <dgm:prSet/>
      <dgm:spPr/>
      <dgm:t>
        <a:bodyPr/>
        <a:lstStyle/>
        <a:p>
          <a:endParaRPr lang="en-US"/>
        </a:p>
      </dgm:t>
    </dgm:pt>
    <dgm:pt modelId="{9D0FC39B-49F2-7744-84B6-A224E1AF5745}" type="pres">
      <dgm:prSet presAssocID="{65369A03-4C41-4763-A805-C7C01951C817}" presName="diagram" presStyleCnt="0">
        <dgm:presLayoutVars>
          <dgm:dir/>
          <dgm:resizeHandles val="exact"/>
        </dgm:presLayoutVars>
      </dgm:prSet>
      <dgm:spPr/>
    </dgm:pt>
    <dgm:pt modelId="{B2B4DFFB-5484-D543-A646-02252F31A919}" type="pres">
      <dgm:prSet presAssocID="{22A5EB05-01FF-4886-B450-5293AC85FE9F}" presName="node" presStyleLbl="node1" presStyleIdx="0" presStyleCnt="5">
        <dgm:presLayoutVars>
          <dgm:bulletEnabled val="1"/>
        </dgm:presLayoutVars>
      </dgm:prSet>
      <dgm:spPr/>
    </dgm:pt>
    <dgm:pt modelId="{49DC7FE6-F9D3-2C4C-8062-374969297D70}" type="pres">
      <dgm:prSet presAssocID="{A095AA0B-48D9-412D-A547-30D8A0708351}" presName="sibTrans" presStyleCnt="0"/>
      <dgm:spPr/>
    </dgm:pt>
    <dgm:pt modelId="{EBAE53F4-7B66-7F4D-B9BD-A9F20E0316A5}" type="pres">
      <dgm:prSet presAssocID="{F7D3653E-F267-4DAD-8B00-F8EA5C55219A}" presName="node" presStyleLbl="node1" presStyleIdx="1" presStyleCnt="5">
        <dgm:presLayoutVars>
          <dgm:bulletEnabled val="1"/>
        </dgm:presLayoutVars>
      </dgm:prSet>
      <dgm:spPr/>
    </dgm:pt>
    <dgm:pt modelId="{01B49ABD-B7C8-9E4D-B708-3261ABCDCC67}" type="pres">
      <dgm:prSet presAssocID="{50668E01-F89C-4DFE-B339-C9E80A1C95B2}" presName="sibTrans" presStyleCnt="0"/>
      <dgm:spPr/>
    </dgm:pt>
    <dgm:pt modelId="{FEBBF6D9-9927-674D-B1C2-0CEC972886E5}" type="pres">
      <dgm:prSet presAssocID="{94803C63-D88D-4E09-BED8-BE1BDF2AD6CA}" presName="node" presStyleLbl="node1" presStyleIdx="2" presStyleCnt="5">
        <dgm:presLayoutVars>
          <dgm:bulletEnabled val="1"/>
        </dgm:presLayoutVars>
      </dgm:prSet>
      <dgm:spPr/>
    </dgm:pt>
    <dgm:pt modelId="{2FE96AEB-8AF4-1B40-8B95-6CB02AA4C193}" type="pres">
      <dgm:prSet presAssocID="{8AFCB6F6-FDAE-4781-9715-0A062003AD27}" presName="sibTrans" presStyleCnt="0"/>
      <dgm:spPr/>
    </dgm:pt>
    <dgm:pt modelId="{A15B9726-7233-C345-9E64-B00E688E360A}" type="pres">
      <dgm:prSet presAssocID="{468D41A8-D59E-4B46-AB6C-BDAC8207FEF8}" presName="node" presStyleLbl="node1" presStyleIdx="3" presStyleCnt="5">
        <dgm:presLayoutVars>
          <dgm:bulletEnabled val="1"/>
        </dgm:presLayoutVars>
      </dgm:prSet>
      <dgm:spPr/>
    </dgm:pt>
    <dgm:pt modelId="{5F56B83D-7635-1A46-9ED0-105C26F8B90D}" type="pres">
      <dgm:prSet presAssocID="{13F19F72-BFD2-41D3-B5D3-19E9C059CE0B}" presName="sibTrans" presStyleCnt="0"/>
      <dgm:spPr/>
    </dgm:pt>
    <dgm:pt modelId="{56F92AF9-1C02-3B43-8EAA-65B18234EDF4}" type="pres">
      <dgm:prSet presAssocID="{47ABDE58-1F5A-4F14-836A-04852AAAE477}" presName="node" presStyleLbl="node1" presStyleIdx="4" presStyleCnt="5">
        <dgm:presLayoutVars>
          <dgm:bulletEnabled val="1"/>
        </dgm:presLayoutVars>
      </dgm:prSet>
      <dgm:spPr/>
    </dgm:pt>
  </dgm:ptLst>
  <dgm:cxnLst>
    <dgm:cxn modelId="{B2E65318-EB15-4842-B074-857922F17991}" type="presOf" srcId="{94803C63-D88D-4E09-BED8-BE1BDF2AD6CA}" destId="{FEBBF6D9-9927-674D-B1C2-0CEC972886E5}" srcOrd="0" destOrd="0" presId="urn:microsoft.com/office/officeart/2005/8/layout/default"/>
    <dgm:cxn modelId="{886E8728-8F22-2949-B59F-B4D8C1ED22DF}" type="presOf" srcId="{65369A03-4C41-4763-A805-C7C01951C817}" destId="{9D0FC39B-49F2-7744-84B6-A224E1AF5745}" srcOrd="0" destOrd="0" presId="urn:microsoft.com/office/officeart/2005/8/layout/default"/>
    <dgm:cxn modelId="{58B1A433-B4FC-47E2-A878-3CDDE8C7F4BC}" srcId="{65369A03-4C41-4763-A805-C7C01951C817}" destId="{47ABDE58-1F5A-4F14-836A-04852AAAE477}" srcOrd="4" destOrd="0" parTransId="{E98C3DAB-9277-4408-BF56-C062E8572DDE}" sibTransId="{2FDB2B1A-2FD5-4E95-842F-CCD63212A759}"/>
    <dgm:cxn modelId="{298B8560-B3F4-44CA-8CEC-EE06E330F780}" srcId="{65369A03-4C41-4763-A805-C7C01951C817}" destId="{468D41A8-D59E-4B46-AB6C-BDAC8207FEF8}" srcOrd="3" destOrd="0" parTransId="{CEF0F2AD-B736-4CCF-91E6-C7A351D328C2}" sibTransId="{13F19F72-BFD2-41D3-B5D3-19E9C059CE0B}"/>
    <dgm:cxn modelId="{23670084-B9B9-C845-845B-13D27CAE039B}" type="presOf" srcId="{468D41A8-D59E-4B46-AB6C-BDAC8207FEF8}" destId="{A15B9726-7233-C345-9E64-B00E688E360A}" srcOrd="0" destOrd="0" presId="urn:microsoft.com/office/officeart/2005/8/layout/default"/>
    <dgm:cxn modelId="{69841E8C-6D6E-4CA9-B44F-A2E9AD0EA893}" srcId="{65369A03-4C41-4763-A805-C7C01951C817}" destId="{F7D3653E-F267-4DAD-8B00-F8EA5C55219A}" srcOrd="1" destOrd="0" parTransId="{96D5880B-6F39-4B97-A1A0-F55964C20B42}" sibTransId="{50668E01-F89C-4DFE-B339-C9E80A1C95B2}"/>
    <dgm:cxn modelId="{183E709D-1A90-2A4C-8B34-6FB170B22FC6}" type="presOf" srcId="{47ABDE58-1F5A-4F14-836A-04852AAAE477}" destId="{56F92AF9-1C02-3B43-8EAA-65B18234EDF4}" srcOrd="0" destOrd="0" presId="urn:microsoft.com/office/officeart/2005/8/layout/default"/>
    <dgm:cxn modelId="{76DB92A5-03B3-964D-8B8A-F4E304E1CFDF}" type="presOf" srcId="{F7D3653E-F267-4DAD-8B00-F8EA5C55219A}" destId="{EBAE53F4-7B66-7F4D-B9BD-A9F20E0316A5}" srcOrd="0" destOrd="0" presId="urn:microsoft.com/office/officeart/2005/8/layout/default"/>
    <dgm:cxn modelId="{87606BB4-A923-4809-810D-7192AC1182A2}" srcId="{65369A03-4C41-4763-A805-C7C01951C817}" destId="{22A5EB05-01FF-4886-B450-5293AC85FE9F}" srcOrd="0" destOrd="0" parTransId="{E8A14226-C41D-4ACE-B9D1-7FD708BE5444}" sibTransId="{A095AA0B-48D9-412D-A547-30D8A0708351}"/>
    <dgm:cxn modelId="{7C09F6C6-75F5-4240-9F37-E2376B8A7A9F}" srcId="{65369A03-4C41-4763-A805-C7C01951C817}" destId="{94803C63-D88D-4E09-BED8-BE1BDF2AD6CA}" srcOrd="2" destOrd="0" parTransId="{BA3F08CE-DBC7-4498-86D4-BA873BA5A4EF}" sibTransId="{8AFCB6F6-FDAE-4781-9715-0A062003AD27}"/>
    <dgm:cxn modelId="{9D7AF7F5-C637-5A4A-820C-46271D77E33D}" type="presOf" srcId="{22A5EB05-01FF-4886-B450-5293AC85FE9F}" destId="{B2B4DFFB-5484-D543-A646-02252F31A919}" srcOrd="0" destOrd="0" presId="urn:microsoft.com/office/officeart/2005/8/layout/default"/>
    <dgm:cxn modelId="{F0613CD7-0E3B-0F47-87F3-DC07A24CEF9C}" type="presParOf" srcId="{9D0FC39B-49F2-7744-84B6-A224E1AF5745}" destId="{B2B4DFFB-5484-D543-A646-02252F31A919}" srcOrd="0" destOrd="0" presId="urn:microsoft.com/office/officeart/2005/8/layout/default"/>
    <dgm:cxn modelId="{734DC383-1497-3B41-97EB-D77B36D391DB}" type="presParOf" srcId="{9D0FC39B-49F2-7744-84B6-A224E1AF5745}" destId="{49DC7FE6-F9D3-2C4C-8062-374969297D70}" srcOrd="1" destOrd="0" presId="urn:microsoft.com/office/officeart/2005/8/layout/default"/>
    <dgm:cxn modelId="{1D6B29CE-2110-D440-89E7-9841760A46C3}" type="presParOf" srcId="{9D0FC39B-49F2-7744-84B6-A224E1AF5745}" destId="{EBAE53F4-7B66-7F4D-B9BD-A9F20E0316A5}" srcOrd="2" destOrd="0" presId="urn:microsoft.com/office/officeart/2005/8/layout/default"/>
    <dgm:cxn modelId="{F317DE27-691B-B144-A7D1-FF08925B5933}" type="presParOf" srcId="{9D0FC39B-49F2-7744-84B6-A224E1AF5745}" destId="{01B49ABD-B7C8-9E4D-B708-3261ABCDCC67}" srcOrd="3" destOrd="0" presId="urn:microsoft.com/office/officeart/2005/8/layout/default"/>
    <dgm:cxn modelId="{9DC2AD55-C6AB-024E-965F-80A52C2A0A7C}" type="presParOf" srcId="{9D0FC39B-49F2-7744-84B6-A224E1AF5745}" destId="{FEBBF6D9-9927-674D-B1C2-0CEC972886E5}" srcOrd="4" destOrd="0" presId="urn:microsoft.com/office/officeart/2005/8/layout/default"/>
    <dgm:cxn modelId="{9A36723C-3E89-8343-8B33-ADD57EDA9EBA}" type="presParOf" srcId="{9D0FC39B-49F2-7744-84B6-A224E1AF5745}" destId="{2FE96AEB-8AF4-1B40-8B95-6CB02AA4C193}" srcOrd="5" destOrd="0" presId="urn:microsoft.com/office/officeart/2005/8/layout/default"/>
    <dgm:cxn modelId="{EADD84FE-D59F-F94B-90C6-FCD20804E52E}" type="presParOf" srcId="{9D0FC39B-49F2-7744-84B6-A224E1AF5745}" destId="{A15B9726-7233-C345-9E64-B00E688E360A}" srcOrd="6" destOrd="0" presId="urn:microsoft.com/office/officeart/2005/8/layout/default"/>
    <dgm:cxn modelId="{7C6FDE4F-B386-B844-84F9-3DC056EA7C9B}" type="presParOf" srcId="{9D0FC39B-49F2-7744-84B6-A224E1AF5745}" destId="{5F56B83D-7635-1A46-9ED0-105C26F8B90D}" srcOrd="7" destOrd="0" presId="urn:microsoft.com/office/officeart/2005/8/layout/default"/>
    <dgm:cxn modelId="{1841C55A-4307-3547-96AB-713EE2A274C7}" type="presParOf" srcId="{9D0FC39B-49F2-7744-84B6-A224E1AF5745}" destId="{56F92AF9-1C02-3B43-8EAA-65B18234EDF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200C0C-4AF9-438D-8BF9-BE03E463033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CAD92AC3-C986-441E-959F-393A88ED67B3}">
      <dgm:prSet/>
      <dgm:spPr/>
      <dgm:t>
        <a:bodyPr/>
        <a:lstStyle/>
        <a:p>
          <a:r>
            <a:rPr lang="en-US"/>
            <a:t>By limiting the character usage</a:t>
          </a:r>
        </a:p>
      </dgm:t>
    </dgm:pt>
    <dgm:pt modelId="{59944A42-ED05-410E-AD1A-3932B323BFE4}" type="parTrans" cxnId="{163AC992-974F-49A2-8340-0B35727BF42D}">
      <dgm:prSet/>
      <dgm:spPr/>
      <dgm:t>
        <a:bodyPr/>
        <a:lstStyle/>
        <a:p>
          <a:endParaRPr lang="en-US"/>
        </a:p>
      </dgm:t>
    </dgm:pt>
    <dgm:pt modelId="{4D25E7FB-8160-480A-815E-82E2B95C5A65}" type="sibTrans" cxnId="{163AC992-974F-49A2-8340-0B35727BF42D}">
      <dgm:prSet/>
      <dgm:spPr/>
      <dgm:t>
        <a:bodyPr/>
        <a:lstStyle/>
        <a:p>
          <a:endParaRPr lang="en-US"/>
        </a:p>
      </dgm:t>
    </dgm:pt>
    <dgm:pt modelId="{5E3D3739-73F4-43A6-9E44-94E39BA2DC4F}">
      <dgm:prSet/>
      <dgm:spPr/>
      <dgm:t>
        <a:bodyPr/>
        <a:lstStyle/>
        <a:p>
          <a:r>
            <a:rPr lang="en-US" dirty="0"/>
            <a:t>Validate the user inputs </a:t>
          </a:r>
        </a:p>
      </dgm:t>
    </dgm:pt>
    <dgm:pt modelId="{8D13518C-1D5E-4FC1-B52E-C050B8AB2C70}" type="parTrans" cxnId="{1CC2303E-FED1-4177-832F-BB5F5380CAFF}">
      <dgm:prSet/>
      <dgm:spPr/>
      <dgm:t>
        <a:bodyPr/>
        <a:lstStyle/>
        <a:p>
          <a:endParaRPr lang="en-US"/>
        </a:p>
      </dgm:t>
    </dgm:pt>
    <dgm:pt modelId="{E6DD93FD-0588-40F6-A3B5-1D79A23E76F3}" type="sibTrans" cxnId="{1CC2303E-FED1-4177-832F-BB5F5380CAFF}">
      <dgm:prSet/>
      <dgm:spPr/>
      <dgm:t>
        <a:bodyPr/>
        <a:lstStyle/>
        <a:p>
          <a:endParaRPr lang="en-US"/>
        </a:p>
      </dgm:t>
    </dgm:pt>
    <dgm:pt modelId="{37226FEC-CF02-477B-91AB-188A03C55CBB}">
      <dgm:prSet/>
      <dgm:spPr/>
      <dgm:t>
        <a:bodyPr/>
        <a:lstStyle/>
        <a:p>
          <a:r>
            <a:rPr lang="en-US" dirty="0"/>
            <a:t>Actively patch bugs and updates </a:t>
          </a:r>
        </a:p>
      </dgm:t>
    </dgm:pt>
    <dgm:pt modelId="{4AA5A59F-7F46-4199-9A53-06524FF1F024}" type="parTrans" cxnId="{04AC18BF-119B-4E6F-BE82-83E7222E9F11}">
      <dgm:prSet/>
      <dgm:spPr/>
      <dgm:t>
        <a:bodyPr/>
        <a:lstStyle/>
        <a:p>
          <a:endParaRPr lang="en-US"/>
        </a:p>
      </dgm:t>
    </dgm:pt>
    <dgm:pt modelId="{68DA9169-6D4A-4BB1-B761-BBE760070CFC}" type="sibTrans" cxnId="{04AC18BF-119B-4E6F-BE82-83E7222E9F11}">
      <dgm:prSet/>
      <dgm:spPr/>
      <dgm:t>
        <a:bodyPr/>
        <a:lstStyle/>
        <a:p>
          <a:endParaRPr lang="en-US"/>
        </a:p>
      </dgm:t>
    </dgm:pt>
    <dgm:pt modelId="{EA618A96-97B5-4135-A2D8-D3E712B965CE}">
      <dgm:prSet/>
      <dgm:spPr/>
      <dgm:t>
        <a:bodyPr/>
        <a:lstStyle/>
        <a:p>
          <a:r>
            <a:rPr lang="en-US" dirty="0"/>
            <a:t>2-step verification  (if necessary) </a:t>
          </a:r>
        </a:p>
      </dgm:t>
    </dgm:pt>
    <dgm:pt modelId="{F05DE563-8868-49F7-A191-0F01759976CC}" type="parTrans" cxnId="{01A18445-6EE6-4771-9D3F-55330220B064}">
      <dgm:prSet/>
      <dgm:spPr/>
      <dgm:t>
        <a:bodyPr/>
        <a:lstStyle/>
        <a:p>
          <a:endParaRPr lang="en-US"/>
        </a:p>
      </dgm:t>
    </dgm:pt>
    <dgm:pt modelId="{1D018460-97B6-470D-9392-319E3D569CB0}" type="sibTrans" cxnId="{01A18445-6EE6-4771-9D3F-55330220B064}">
      <dgm:prSet/>
      <dgm:spPr/>
      <dgm:t>
        <a:bodyPr/>
        <a:lstStyle/>
        <a:p>
          <a:endParaRPr lang="en-US"/>
        </a:p>
      </dgm:t>
    </dgm:pt>
    <dgm:pt modelId="{3A682AFE-19DA-4541-87F5-288F7E1817E9}" type="pres">
      <dgm:prSet presAssocID="{95200C0C-4AF9-438D-8BF9-BE03E4630339}" presName="linear" presStyleCnt="0">
        <dgm:presLayoutVars>
          <dgm:dir/>
          <dgm:animLvl val="lvl"/>
          <dgm:resizeHandles val="exact"/>
        </dgm:presLayoutVars>
      </dgm:prSet>
      <dgm:spPr/>
    </dgm:pt>
    <dgm:pt modelId="{05A2B255-2E85-9743-AA79-FD585AA6DE30}" type="pres">
      <dgm:prSet presAssocID="{CAD92AC3-C986-441E-959F-393A88ED67B3}" presName="parentLin" presStyleCnt="0"/>
      <dgm:spPr/>
    </dgm:pt>
    <dgm:pt modelId="{CFDC299F-8364-9C44-8C7E-37217FE4EEFB}" type="pres">
      <dgm:prSet presAssocID="{CAD92AC3-C986-441E-959F-393A88ED67B3}" presName="parentLeftMargin" presStyleLbl="node1" presStyleIdx="0" presStyleCnt="4"/>
      <dgm:spPr/>
    </dgm:pt>
    <dgm:pt modelId="{C4438DBF-F761-F247-A132-2F0E3E93D0B9}" type="pres">
      <dgm:prSet presAssocID="{CAD92AC3-C986-441E-959F-393A88ED67B3}" presName="parentText" presStyleLbl="node1" presStyleIdx="0" presStyleCnt="4">
        <dgm:presLayoutVars>
          <dgm:chMax val="0"/>
          <dgm:bulletEnabled val="1"/>
        </dgm:presLayoutVars>
      </dgm:prSet>
      <dgm:spPr/>
    </dgm:pt>
    <dgm:pt modelId="{0C9F2A7B-567B-3D4D-9F8A-8CA2F6FAC7F6}" type="pres">
      <dgm:prSet presAssocID="{CAD92AC3-C986-441E-959F-393A88ED67B3}" presName="negativeSpace" presStyleCnt="0"/>
      <dgm:spPr/>
    </dgm:pt>
    <dgm:pt modelId="{EA059438-95E4-6C48-8AB4-2A6709182D4A}" type="pres">
      <dgm:prSet presAssocID="{CAD92AC3-C986-441E-959F-393A88ED67B3}" presName="childText" presStyleLbl="conFgAcc1" presStyleIdx="0" presStyleCnt="4">
        <dgm:presLayoutVars>
          <dgm:bulletEnabled val="1"/>
        </dgm:presLayoutVars>
      </dgm:prSet>
      <dgm:spPr/>
    </dgm:pt>
    <dgm:pt modelId="{CDB2911E-0214-B841-88E1-80ED1848B380}" type="pres">
      <dgm:prSet presAssocID="{4D25E7FB-8160-480A-815E-82E2B95C5A65}" presName="spaceBetweenRectangles" presStyleCnt="0"/>
      <dgm:spPr/>
    </dgm:pt>
    <dgm:pt modelId="{20363E22-31E8-4A45-9118-2AD96F8AE947}" type="pres">
      <dgm:prSet presAssocID="{5E3D3739-73F4-43A6-9E44-94E39BA2DC4F}" presName="parentLin" presStyleCnt="0"/>
      <dgm:spPr/>
    </dgm:pt>
    <dgm:pt modelId="{66F83C57-E2BF-F645-BBF8-F40A2295D1E2}" type="pres">
      <dgm:prSet presAssocID="{5E3D3739-73F4-43A6-9E44-94E39BA2DC4F}" presName="parentLeftMargin" presStyleLbl="node1" presStyleIdx="0" presStyleCnt="4"/>
      <dgm:spPr/>
    </dgm:pt>
    <dgm:pt modelId="{8A860952-91B1-3E4D-BF7F-5103067E9A1C}" type="pres">
      <dgm:prSet presAssocID="{5E3D3739-73F4-43A6-9E44-94E39BA2DC4F}" presName="parentText" presStyleLbl="node1" presStyleIdx="1" presStyleCnt="4">
        <dgm:presLayoutVars>
          <dgm:chMax val="0"/>
          <dgm:bulletEnabled val="1"/>
        </dgm:presLayoutVars>
      </dgm:prSet>
      <dgm:spPr/>
    </dgm:pt>
    <dgm:pt modelId="{81CB7703-3657-1646-87F2-0F5A6D9ECDFA}" type="pres">
      <dgm:prSet presAssocID="{5E3D3739-73F4-43A6-9E44-94E39BA2DC4F}" presName="negativeSpace" presStyleCnt="0"/>
      <dgm:spPr/>
    </dgm:pt>
    <dgm:pt modelId="{FB5D4C28-B64C-9F4C-9D4C-2788592A1518}" type="pres">
      <dgm:prSet presAssocID="{5E3D3739-73F4-43A6-9E44-94E39BA2DC4F}" presName="childText" presStyleLbl="conFgAcc1" presStyleIdx="1" presStyleCnt="4">
        <dgm:presLayoutVars>
          <dgm:bulletEnabled val="1"/>
        </dgm:presLayoutVars>
      </dgm:prSet>
      <dgm:spPr/>
    </dgm:pt>
    <dgm:pt modelId="{6D79F46E-DA41-3540-BD1B-DA8368A62431}" type="pres">
      <dgm:prSet presAssocID="{E6DD93FD-0588-40F6-A3B5-1D79A23E76F3}" presName="spaceBetweenRectangles" presStyleCnt="0"/>
      <dgm:spPr/>
    </dgm:pt>
    <dgm:pt modelId="{DAE425A9-6125-3746-B385-9C7211F65D00}" type="pres">
      <dgm:prSet presAssocID="{37226FEC-CF02-477B-91AB-188A03C55CBB}" presName="parentLin" presStyleCnt="0"/>
      <dgm:spPr/>
    </dgm:pt>
    <dgm:pt modelId="{769D9EFF-8404-2542-994A-0E5ABC9AF54A}" type="pres">
      <dgm:prSet presAssocID="{37226FEC-CF02-477B-91AB-188A03C55CBB}" presName="parentLeftMargin" presStyleLbl="node1" presStyleIdx="1" presStyleCnt="4"/>
      <dgm:spPr/>
    </dgm:pt>
    <dgm:pt modelId="{D41AF7B0-7CA6-EF4C-A428-E53D7E824E17}" type="pres">
      <dgm:prSet presAssocID="{37226FEC-CF02-477B-91AB-188A03C55CBB}" presName="parentText" presStyleLbl="node1" presStyleIdx="2" presStyleCnt="4">
        <dgm:presLayoutVars>
          <dgm:chMax val="0"/>
          <dgm:bulletEnabled val="1"/>
        </dgm:presLayoutVars>
      </dgm:prSet>
      <dgm:spPr/>
    </dgm:pt>
    <dgm:pt modelId="{75619E8F-5FC8-5A4D-9BF4-C6A9BAE3BBB8}" type="pres">
      <dgm:prSet presAssocID="{37226FEC-CF02-477B-91AB-188A03C55CBB}" presName="negativeSpace" presStyleCnt="0"/>
      <dgm:spPr/>
    </dgm:pt>
    <dgm:pt modelId="{8AD7DE04-3498-B34C-828B-76BB0916F4A7}" type="pres">
      <dgm:prSet presAssocID="{37226FEC-CF02-477B-91AB-188A03C55CBB}" presName="childText" presStyleLbl="conFgAcc1" presStyleIdx="2" presStyleCnt="4">
        <dgm:presLayoutVars>
          <dgm:bulletEnabled val="1"/>
        </dgm:presLayoutVars>
      </dgm:prSet>
      <dgm:spPr/>
    </dgm:pt>
    <dgm:pt modelId="{4DBDB45A-91BF-9E43-AFC8-18DBB326E0C5}" type="pres">
      <dgm:prSet presAssocID="{68DA9169-6D4A-4BB1-B761-BBE760070CFC}" presName="spaceBetweenRectangles" presStyleCnt="0"/>
      <dgm:spPr/>
    </dgm:pt>
    <dgm:pt modelId="{0D94A236-F54B-C740-8600-B8EC46DD2387}" type="pres">
      <dgm:prSet presAssocID="{EA618A96-97B5-4135-A2D8-D3E712B965CE}" presName="parentLin" presStyleCnt="0"/>
      <dgm:spPr/>
    </dgm:pt>
    <dgm:pt modelId="{3AA94819-AEF8-DB40-AF65-60BFF8CF22CD}" type="pres">
      <dgm:prSet presAssocID="{EA618A96-97B5-4135-A2D8-D3E712B965CE}" presName="parentLeftMargin" presStyleLbl="node1" presStyleIdx="2" presStyleCnt="4"/>
      <dgm:spPr/>
    </dgm:pt>
    <dgm:pt modelId="{77D811A0-27ED-FD46-84C6-34743B179AFA}" type="pres">
      <dgm:prSet presAssocID="{EA618A96-97B5-4135-A2D8-D3E712B965CE}" presName="parentText" presStyleLbl="node1" presStyleIdx="3" presStyleCnt="4">
        <dgm:presLayoutVars>
          <dgm:chMax val="0"/>
          <dgm:bulletEnabled val="1"/>
        </dgm:presLayoutVars>
      </dgm:prSet>
      <dgm:spPr/>
    </dgm:pt>
    <dgm:pt modelId="{A07969FF-975B-174A-AA8E-6378C3B6E283}" type="pres">
      <dgm:prSet presAssocID="{EA618A96-97B5-4135-A2D8-D3E712B965CE}" presName="negativeSpace" presStyleCnt="0"/>
      <dgm:spPr/>
    </dgm:pt>
    <dgm:pt modelId="{D3BDA637-BCD1-4542-BBAE-B06CAA628192}" type="pres">
      <dgm:prSet presAssocID="{EA618A96-97B5-4135-A2D8-D3E712B965CE}" presName="childText" presStyleLbl="conFgAcc1" presStyleIdx="3" presStyleCnt="4">
        <dgm:presLayoutVars>
          <dgm:bulletEnabled val="1"/>
        </dgm:presLayoutVars>
      </dgm:prSet>
      <dgm:spPr/>
    </dgm:pt>
  </dgm:ptLst>
  <dgm:cxnLst>
    <dgm:cxn modelId="{0B3A4C16-59D4-0B4A-BFAD-3775F87BE8AD}" type="presOf" srcId="{5E3D3739-73F4-43A6-9E44-94E39BA2DC4F}" destId="{8A860952-91B1-3E4D-BF7F-5103067E9A1C}" srcOrd="1" destOrd="0" presId="urn:microsoft.com/office/officeart/2005/8/layout/list1"/>
    <dgm:cxn modelId="{29D7E537-061B-3B49-8D53-E20565750C1A}" type="presOf" srcId="{CAD92AC3-C986-441E-959F-393A88ED67B3}" destId="{CFDC299F-8364-9C44-8C7E-37217FE4EEFB}" srcOrd="0" destOrd="0" presId="urn:microsoft.com/office/officeart/2005/8/layout/list1"/>
    <dgm:cxn modelId="{1CC2303E-FED1-4177-832F-BB5F5380CAFF}" srcId="{95200C0C-4AF9-438D-8BF9-BE03E4630339}" destId="{5E3D3739-73F4-43A6-9E44-94E39BA2DC4F}" srcOrd="1" destOrd="0" parTransId="{8D13518C-1D5E-4FC1-B52E-C050B8AB2C70}" sibTransId="{E6DD93FD-0588-40F6-A3B5-1D79A23E76F3}"/>
    <dgm:cxn modelId="{01A18445-6EE6-4771-9D3F-55330220B064}" srcId="{95200C0C-4AF9-438D-8BF9-BE03E4630339}" destId="{EA618A96-97B5-4135-A2D8-D3E712B965CE}" srcOrd="3" destOrd="0" parTransId="{F05DE563-8868-49F7-A191-0F01759976CC}" sibTransId="{1D018460-97B6-470D-9392-319E3D569CB0}"/>
    <dgm:cxn modelId="{5595A460-8BD0-6144-92BD-A4B726F5EC6C}" type="presOf" srcId="{EA618A96-97B5-4135-A2D8-D3E712B965CE}" destId="{3AA94819-AEF8-DB40-AF65-60BFF8CF22CD}" srcOrd="0" destOrd="0" presId="urn:microsoft.com/office/officeart/2005/8/layout/list1"/>
    <dgm:cxn modelId="{AFBBD96E-F2B5-D343-83B0-E1D2A9C34D11}" type="presOf" srcId="{37226FEC-CF02-477B-91AB-188A03C55CBB}" destId="{D41AF7B0-7CA6-EF4C-A428-E53D7E824E17}" srcOrd="1" destOrd="0" presId="urn:microsoft.com/office/officeart/2005/8/layout/list1"/>
    <dgm:cxn modelId="{7ADB9771-409B-674A-B7F3-E04615829C09}" type="presOf" srcId="{CAD92AC3-C986-441E-959F-393A88ED67B3}" destId="{C4438DBF-F761-F247-A132-2F0E3E93D0B9}" srcOrd="1" destOrd="0" presId="urn:microsoft.com/office/officeart/2005/8/layout/list1"/>
    <dgm:cxn modelId="{9C9DB081-579E-1947-84D6-1F32017FFF17}" type="presOf" srcId="{95200C0C-4AF9-438D-8BF9-BE03E4630339}" destId="{3A682AFE-19DA-4541-87F5-288F7E1817E9}" srcOrd="0" destOrd="0" presId="urn:microsoft.com/office/officeart/2005/8/layout/list1"/>
    <dgm:cxn modelId="{163AC992-974F-49A2-8340-0B35727BF42D}" srcId="{95200C0C-4AF9-438D-8BF9-BE03E4630339}" destId="{CAD92AC3-C986-441E-959F-393A88ED67B3}" srcOrd="0" destOrd="0" parTransId="{59944A42-ED05-410E-AD1A-3932B323BFE4}" sibTransId="{4D25E7FB-8160-480A-815E-82E2B95C5A65}"/>
    <dgm:cxn modelId="{693EA0A8-A525-C14F-9AAA-3317CD759C74}" type="presOf" srcId="{5E3D3739-73F4-43A6-9E44-94E39BA2DC4F}" destId="{66F83C57-E2BF-F645-BBF8-F40A2295D1E2}" srcOrd="0" destOrd="0" presId="urn:microsoft.com/office/officeart/2005/8/layout/list1"/>
    <dgm:cxn modelId="{04AC18BF-119B-4E6F-BE82-83E7222E9F11}" srcId="{95200C0C-4AF9-438D-8BF9-BE03E4630339}" destId="{37226FEC-CF02-477B-91AB-188A03C55CBB}" srcOrd="2" destOrd="0" parTransId="{4AA5A59F-7F46-4199-9A53-06524FF1F024}" sibTransId="{68DA9169-6D4A-4BB1-B761-BBE760070CFC}"/>
    <dgm:cxn modelId="{F0A05EC2-D9CD-F944-9CBA-EB2C34638A10}" type="presOf" srcId="{37226FEC-CF02-477B-91AB-188A03C55CBB}" destId="{769D9EFF-8404-2542-994A-0E5ABC9AF54A}" srcOrd="0" destOrd="0" presId="urn:microsoft.com/office/officeart/2005/8/layout/list1"/>
    <dgm:cxn modelId="{7DA538DF-0EA4-9F4F-AE86-1A0C2E65220F}" type="presOf" srcId="{EA618A96-97B5-4135-A2D8-D3E712B965CE}" destId="{77D811A0-27ED-FD46-84C6-34743B179AFA}" srcOrd="1" destOrd="0" presId="urn:microsoft.com/office/officeart/2005/8/layout/list1"/>
    <dgm:cxn modelId="{AB704C62-8136-7B4C-9678-98117FEAEEB8}" type="presParOf" srcId="{3A682AFE-19DA-4541-87F5-288F7E1817E9}" destId="{05A2B255-2E85-9743-AA79-FD585AA6DE30}" srcOrd="0" destOrd="0" presId="urn:microsoft.com/office/officeart/2005/8/layout/list1"/>
    <dgm:cxn modelId="{D7FC1B42-9BED-9747-B981-74ED356FCD81}" type="presParOf" srcId="{05A2B255-2E85-9743-AA79-FD585AA6DE30}" destId="{CFDC299F-8364-9C44-8C7E-37217FE4EEFB}" srcOrd="0" destOrd="0" presId="urn:microsoft.com/office/officeart/2005/8/layout/list1"/>
    <dgm:cxn modelId="{8DBE26A3-0FD7-AF40-AA07-690FF541FF7E}" type="presParOf" srcId="{05A2B255-2E85-9743-AA79-FD585AA6DE30}" destId="{C4438DBF-F761-F247-A132-2F0E3E93D0B9}" srcOrd="1" destOrd="0" presId="urn:microsoft.com/office/officeart/2005/8/layout/list1"/>
    <dgm:cxn modelId="{0351CC65-EC5E-4941-91CE-F88081BEF1FF}" type="presParOf" srcId="{3A682AFE-19DA-4541-87F5-288F7E1817E9}" destId="{0C9F2A7B-567B-3D4D-9F8A-8CA2F6FAC7F6}" srcOrd="1" destOrd="0" presId="urn:microsoft.com/office/officeart/2005/8/layout/list1"/>
    <dgm:cxn modelId="{F47F425A-8A10-6E43-8695-C283CD172FDE}" type="presParOf" srcId="{3A682AFE-19DA-4541-87F5-288F7E1817E9}" destId="{EA059438-95E4-6C48-8AB4-2A6709182D4A}" srcOrd="2" destOrd="0" presId="urn:microsoft.com/office/officeart/2005/8/layout/list1"/>
    <dgm:cxn modelId="{9BC0D6B0-19E6-5143-8633-1F6763C5E4BC}" type="presParOf" srcId="{3A682AFE-19DA-4541-87F5-288F7E1817E9}" destId="{CDB2911E-0214-B841-88E1-80ED1848B380}" srcOrd="3" destOrd="0" presId="urn:microsoft.com/office/officeart/2005/8/layout/list1"/>
    <dgm:cxn modelId="{6B3F0C16-5D74-3842-AFB5-43B2CC00396F}" type="presParOf" srcId="{3A682AFE-19DA-4541-87F5-288F7E1817E9}" destId="{20363E22-31E8-4A45-9118-2AD96F8AE947}" srcOrd="4" destOrd="0" presId="urn:microsoft.com/office/officeart/2005/8/layout/list1"/>
    <dgm:cxn modelId="{FE90B09B-1D8F-7946-8BA1-8624BD7F986F}" type="presParOf" srcId="{20363E22-31E8-4A45-9118-2AD96F8AE947}" destId="{66F83C57-E2BF-F645-BBF8-F40A2295D1E2}" srcOrd="0" destOrd="0" presId="urn:microsoft.com/office/officeart/2005/8/layout/list1"/>
    <dgm:cxn modelId="{EA39E1B3-FF87-734C-995F-B22988369F86}" type="presParOf" srcId="{20363E22-31E8-4A45-9118-2AD96F8AE947}" destId="{8A860952-91B1-3E4D-BF7F-5103067E9A1C}" srcOrd="1" destOrd="0" presId="urn:microsoft.com/office/officeart/2005/8/layout/list1"/>
    <dgm:cxn modelId="{85F2EDBA-61C4-6248-8DBB-8DE1D11BEE7A}" type="presParOf" srcId="{3A682AFE-19DA-4541-87F5-288F7E1817E9}" destId="{81CB7703-3657-1646-87F2-0F5A6D9ECDFA}" srcOrd="5" destOrd="0" presId="urn:microsoft.com/office/officeart/2005/8/layout/list1"/>
    <dgm:cxn modelId="{02827C42-9147-274B-8850-1E950157D83E}" type="presParOf" srcId="{3A682AFE-19DA-4541-87F5-288F7E1817E9}" destId="{FB5D4C28-B64C-9F4C-9D4C-2788592A1518}" srcOrd="6" destOrd="0" presId="urn:microsoft.com/office/officeart/2005/8/layout/list1"/>
    <dgm:cxn modelId="{56F87C57-7A02-834A-A8C4-A7A81BD2C8F7}" type="presParOf" srcId="{3A682AFE-19DA-4541-87F5-288F7E1817E9}" destId="{6D79F46E-DA41-3540-BD1B-DA8368A62431}" srcOrd="7" destOrd="0" presId="urn:microsoft.com/office/officeart/2005/8/layout/list1"/>
    <dgm:cxn modelId="{726BE85C-CF92-D646-B547-A03B2E8DCB31}" type="presParOf" srcId="{3A682AFE-19DA-4541-87F5-288F7E1817E9}" destId="{DAE425A9-6125-3746-B385-9C7211F65D00}" srcOrd="8" destOrd="0" presId="urn:microsoft.com/office/officeart/2005/8/layout/list1"/>
    <dgm:cxn modelId="{79EE1AB6-53FC-DB4B-8D9E-6C3C7F97CBF5}" type="presParOf" srcId="{DAE425A9-6125-3746-B385-9C7211F65D00}" destId="{769D9EFF-8404-2542-994A-0E5ABC9AF54A}" srcOrd="0" destOrd="0" presId="urn:microsoft.com/office/officeart/2005/8/layout/list1"/>
    <dgm:cxn modelId="{8D63E7C6-8313-B14A-9707-B22F0520C811}" type="presParOf" srcId="{DAE425A9-6125-3746-B385-9C7211F65D00}" destId="{D41AF7B0-7CA6-EF4C-A428-E53D7E824E17}" srcOrd="1" destOrd="0" presId="urn:microsoft.com/office/officeart/2005/8/layout/list1"/>
    <dgm:cxn modelId="{6B3A9584-3B96-E140-BF06-7BCA9B35CC19}" type="presParOf" srcId="{3A682AFE-19DA-4541-87F5-288F7E1817E9}" destId="{75619E8F-5FC8-5A4D-9BF4-C6A9BAE3BBB8}" srcOrd="9" destOrd="0" presId="urn:microsoft.com/office/officeart/2005/8/layout/list1"/>
    <dgm:cxn modelId="{1A26F686-78DC-2447-A79F-7EF66ADD649F}" type="presParOf" srcId="{3A682AFE-19DA-4541-87F5-288F7E1817E9}" destId="{8AD7DE04-3498-B34C-828B-76BB0916F4A7}" srcOrd="10" destOrd="0" presId="urn:microsoft.com/office/officeart/2005/8/layout/list1"/>
    <dgm:cxn modelId="{C688F1A6-1718-9A41-9C87-9CACB40A3D67}" type="presParOf" srcId="{3A682AFE-19DA-4541-87F5-288F7E1817E9}" destId="{4DBDB45A-91BF-9E43-AFC8-18DBB326E0C5}" srcOrd="11" destOrd="0" presId="urn:microsoft.com/office/officeart/2005/8/layout/list1"/>
    <dgm:cxn modelId="{9B10F53A-22F7-AB40-AB39-2A5D14720CD3}" type="presParOf" srcId="{3A682AFE-19DA-4541-87F5-288F7E1817E9}" destId="{0D94A236-F54B-C740-8600-B8EC46DD2387}" srcOrd="12" destOrd="0" presId="urn:microsoft.com/office/officeart/2005/8/layout/list1"/>
    <dgm:cxn modelId="{8C448EBC-47C4-9F4E-9F7A-3E0B88CAADB2}" type="presParOf" srcId="{0D94A236-F54B-C740-8600-B8EC46DD2387}" destId="{3AA94819-AEF8-DB40-AF65-60BFF8CF22CD}" srcOrd="0" destOrd="0" presId="urn:microsoft.com/office/officeart/2005/8/layout/list1"/>
    <dgm:cxn modelId="{C9B8BB86-E784-C94B-9CA1-6B8AC7260706}" type="presParOf" srcId="{0D94A236-F54B-C740-8600-B8EC46DD2387}" destId="{77D811A0-27ED-FD46-84C6-34743B179AFA}" srcOrd="1" destOrd="0" presId="urn:microsoft.com/office/officeart/2005/8/layout/list1"/>
    <dgm:cxn modelId="{48FD5C21-283E-DA4C-89CE-084238D233F4}" type="presParOf" srcId="{3A682AFE-19DA-4541-87F5-288F7E1817E9}" destId="{A07969FF-975B-174A-AA8E-6378C3B6E283}" srcOrd="13" destOrd="0" presId="urn:microsoft.com/office/officeart/2005/8/layout/list1"/>
    <dgm:cxn modelId="{6A934D86-E123-2E42-BFF1-C1140BE8C8E9}" type="presParOf" srcId="{3A682AFE-19DA-4541-87F5-288F7E1817E9}" destId="{D3BDA637-BCD1-4542-BBAE-B06CAA62819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166E7-65B6-4A13-8029-DDD5D90C89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2AA99C-290B-4D3C-A855-234FA742FDCF}">
      <dgm:prSet/>
      <dgm:spPr/>
      <dgm:t>
        <a:bodyPr/>
        <a:lstStyle/>
        <a:p>
          <a:r>
            <a:rPr lang="en-US" dirty="0"/>
            <a:t>Implement SSL/TLS or VPN which helps encrypt the pipeline information</a:t>
          </a:r>
        </a:p>
      </dgm:t>
    </dgm:pt>
    <dgm:pt modelId="{91B11098-BCC3-4305-91BA-B400140EAB46}" type="parTrans" cxnId="{04551EDA-1AC3-4F40-B8E4-CC5B758E9434}">
      <dgm:prSet/>
      <dgm:spPr/>
      <dgm:t>
        <a:bodyPr/>
        <a:lstStyle/>
        <a:p>
          <a:endParaRPr lang="en-US"/>
        </a:p>
      </dgm:t>
    </dgm:pt>
    <dgm:pt modelId="{108A06CD-37EC-490C-A0D6-0316D0846B9F}" type="sibTrans" cxnId="{04551EDA-1AC3-4F40-B8E4-CC5B758E9434}">
      <dgm:prSet/>
      <dgm:spPr/>
      <dgm:t>
        <a:bodyPr/>
        <a:lstStyle/>
        <a:p>
          <a:endParaRPr lang="en-US"/>
        </a:p>
      </dgm:t>
    </dgm:pt>
    <dgm:pt modelId="{D2A23654-42E7-424E-9509-BC4E4366E2E6}">
      <dgm:prSet/>
      <dgm:spPr/>
      <dgm:t>
        <a:bodyPr/>
        <a:lstStyle/>
        <a:p>
          <a:r>
            <a:rPr lang="en-US"/>
            <a:t>Strong WEP/WAP Encryption on Access Points, otherwise brute-force attacks are possible to allow a malicious user into your network</a:t>
          </a:r>
        </a:p>
      </dgm:t>
    </dgm:pt>
    <dgm:pt modelId="{DCE2F415-56B6-43A2-BA28-91C5AEAEA5CF}" type="parTrans" cxnId="{5F8EDEE9-587C-459E-BBEF-7CC23268E445}">
      <dgm:prSet/>
      <dgm:spPr/>
      <dgm:t>
        <a:bodyPr/>
        <a:lstStyle/>
        <a:p>
          <a:endParaRPr lang="en-US"/>
        </a:p>
      </dgm:t>
    </dgm:pt>
    <dgm:pt modelId="{E382FC2C-6612-470A-9CCE-FFFF11F57A8E}" type="sibTrans" cxnId="{5F8EDEE9-587C-459E-BBEF-7CC23268E445}">
      <dgm:prSet/>
      <dgm:spPr/>
      <dgm:t>
        <a:bodyPr/>
        <a:lstStyle/>
        <a:p>
          <a:endParaRPr lang="en-US"/>
        </a:p>
      </dgm:t>
    </dgm:pt>
    <dgm:pt modelId="{C2233742-23EE-492B-9C36-A407513067BE}">
      <dgm:prSet/>
      <dgm:spPr/>
      <dgm:t>
        <a:bodyPr/>
        <a:lstStyle/>
        <a:p>
          <a:r>
            <a:rPr lang="en-US"/>
            <a:t>Force HTTPS + SSL, a secure way to communicate through the passing of public and private keys to decrypt messages</a:t>
          </a:r>
        </a:p>
      </dgm:t>
    </dgm:pt>
    <dgm:pt modelId="{E2FD463B-FFAF-453C-9C2E-514A0945E6B5}" type="parTrans" cxnId="{98007907-71F1-41BC-9DF1-8CDD06A27388}">
      <dgm:prSet/>
      <dgm:spPr/>
      <dgm:t>
        <a:bodyPr/>
        <a:lstStyle/>
        <a:p>
          <a:endParaRPr lang="en-US"/>
        </a:p>
      </dgm:t>
    </dgm:pt>
    <dgm:pt modelId="{15962E0D-E291-490B-A175-DE096A726E6E}" type="sibTrans" cxnId="{98007907-71F1-41BC-9DF1-8CDD06A27388}">
      <dgm:prSet/>
      <dgm:spPr/>
      <dgm:t>
        <a:bodyPr/>
        <a:lstStyle/>
        <a:p>
          <a:endParaRPr lang="en-US"/>
        </a:p>
      </dgm:t>
    </dgm:pt>
    <dgm:pt modelId="{05AF1A54-4E67-E14D-BD7E-7AA9A37FD3AA}" type="pres">
      <dgm:prSet presAssocID="{7AA166E7-65B6-4A13-8029-DDD5D90C89FA}" presName="linear" presStyleCnt="0">
        <dgm:presLayoutVars>
          <dgm:animLvl val="lvl"/>
          <dgm:resizeHandles val="exact"/>
        </dgm:presLayoutVars>
      </dgm:prSet>
      <dgm:spPr/>
    </dgm:pt>
    <dgm:pt modelId="{4653DD25-4DF0-694A-A94A-0FCF62ECD8FA}" type="pres">
      <dgm:prSet presAssocID="{C12AA99C-290B-4D3C-A855-234FA742FDCF}" presName="parentText" presStyleLbl="node1" presStyleIdx="0" presStyleCnt="3">
        <dgm:presLayoutVars>
          <dgm:chMax val="0"/>
          <dgm:bulletEnabled val="1"/>
        </dgm:presLayoutVars>
      </dgm:prSet>
      <dgm:spPr/>
    </dgm:pt>
    <dgm:pt modelId="{7A52EAD8-D1E0-7E43-A2B6-8C6B42629FFB}" type="pres">
      <dgm:prSet presAssocID="{108A06CD-37EC-490C-A0D6-0316D0846B9F}" presName="spacer" presStyleCnt="0"/>
      <dgm:spPr/>
    </dgm:pt>
    <dgm:pt modelId="{3D1C0A2F-979D-3448-AE3F-F9040B23D85C}" type="pres">
      <dgm:prSet presAssocID="{D2A23654-42E7-424E-9509-BC4E4366E2E6}" presName="parentText" presStyleLbl="node1" presStyleIdx="1" presStyleCnt="3">
        <dgm:presLayoutVars>
          <dgm:chMax val="0"/>
          <dgm:bulletEnabled val="1"/>
        </dgm:presLayoutVars>
      </dgm:prSet>
      <dgm:spPr/>
    </dgm:pt>
    <dgm:pt modelId="{906B3AC3-CF5D-C04E-9552-7F83DF610F09}" type="pres">
      <dgm:prSet presAssocID="{E382FC2C-6612-470A-9CCE-FFFF11F57A8E}" presName="spacer" presStyleCnt="0"/>
      <dgm:spPr/>
    </dgm:pt>
    <dgm:pt modelId="{A6325F38-83AB-4540-9146-095B0D33EC62}" type="pres">
      <dgm:prSet presAssocID="{C2233742-23EE-492B-9C36-A407513067BE}" presName="parentText" presStyleLbl="node1" presStyleIdx="2" presStyleCnt="3">
        <dgm:presLayoutVars>
          <dgm:chMax val="0"/>
          <dgm:bulletEnabled val="1"/>
        </dgm:presLayoutVars>
      </dgm:prSet>
      <dgm:spPr/>
    </dgm:pt>
  </dgm:ptLst>
  <dgm:cxnLst>
    <dgm:cxn modelId="{FE0EDB01-BDC6-1449-A1F6-8ADF601EF881}" type="presOf" srcId="{D2A23654-42E7-424E-9509-BC4E4366E2E6}" destId="{3D1C0A2F-979D-3448-AE3F-F9040B23D85C}" srcOrd="0" destOrd="0" presId="urn:microsoft.com/office/officeart/2005/8/layout/vList2"/>
    <dgm:cxn modelId="{98007907-71F1-41BC-9DF1-8CDD06A27388}" srcId="{7AA166E7-65B6-4A13-8029-DDD5D90C89FA}" destId="{C2233742-23EE-492B-9C36-A407513067BE}" srcOrd="2" destOrd="0" parTransId="{E2FD463B-FFAF-453C-9C2E-514A0945E6B5}" sibTransId="{15962E0D-E291-490B-A175-DE096A726E6E}"/>
    <dgm:cxn modelId="{5790752B-614E-9D4E-B614-C191CDD78D66}" type="presOf" srcId="{C2233742-23EE-492B-9C36-A407513067BE}" destId="{A6325F38-83AB-4540-9146-095B0D33EC62}" srcOrd="0" destOrd="0" presId="urn:microsoft.com/office/officeart/2005/8/layout/vList2"/>
    <dgm:cxn modelId="{DAE82651-91A0-5A43-B0EA-A38AFC1DB865}" type="presOf" srcId="{7AA166E7-65B6-4A13-8029-DDD5D90C89FA}" destId="{05AF1A54-4E67-E14D-BD7E-7AA9A37FD3AA}" srcOrd="0" destOrd="0" presId="urn:microsoft.com/office/officeart/2005/8/layout/vList2"/>
    <dgm:cxn modelId="{ABA4A971-D743-2147-86EA-A634AA75AA34}" type="presOf" srcId="{C12AA99C-290B-4D3C-A855-234FA742FDCF}" destId="{4653DD25-4DF0-694A-A94A-0FCF62ECD8FA}" srcOrd="0" destOrd="0" presId="urn:microsoft.com/office/officeart/2005/8/layout/vList2"/>
    <dgm:cxn modelId="{04551EDA-1AC3-4F40-B8E4-CC5B758E9434}" srcId="{7AA166E7-65B6-4A13-8029-DDD5D90C89FA}" destId="{C12AA99C-290B-4D3C-A855-234FA742FDCF}" srcOrd="0" destOrd="0" parTransId="{91B11098-BCC3-4305-91BA-B400140EAB46}" sibTransId="{108A06CD-37EC-490C-A0D6-0316D0846B9F}"/>
    <dgm:cxn modelId="{5F8EDEE9-587C-459E-BBEF-7CC23268E445}" srcId="{7AA166E7-65B6-4A13-8029-DDD5D90C89FA}" destId="{D2A23654-42E7-424E-9509-BC4E4366E2E6}" srcOrd="1" destOrd="0" parTransId="{DCE2F415-56B6-43A2-BA28-91C5AEAEA5CF}" sibTransId="{E382FC2C-6612-470A-9CCE-FFFF11F57A8E}"/>
    <dgm:cxn modelId="{1C61AE11-D1D2-6240-B239-C37D528B7B05}" type="presParOf" srcId="{05AF1A54-4E67-E14D-BD7E-7AA9A37FD3AA}" destId="{4653DD25-4DF0-694A-A94A-0FCF62ECD8FA}" srcOrd="0" destOrd="0" presId="urn:microsoft.com/office/officeart/2005/8/layout/vList2"/>
    <dgm:cxn modelId="{00B9BA63-1321-6145-8EDD-1945314DFE6A}" type="presParOf" srcId="{05AF1A54-4E67-E14D-BD7E-7AA9A37FD3AA}" destId="{7A52EAD8-D1E0-7E43-A2B6-8C6B42629FFB}" srcOrd="1" destOrd="0" presId="urn:microsoft.com/office/officeart/2005/8/layout/vList2"/>
    <dgm:cxn modelId="{5D1AB1D1-6881-D04F-B7F4-27476EA2DF71}" type="presParOf" srcId="{05AF1A54-4E67-E14D-BD7E-7AA9A37FD3AA}" destId="{3D1C0A2F-979D-3448-AE3F-F9040B23D85C}" srcOrd="2" destOrd="0" presId="urn:microsoft.com/office/officeart/2005/8/layout/vList2"/>
    <dgm:cxn modelId="{FCAE0949-28B2-7E48-8E19-024FC6AECA9C}" type="presParOf" srcId="{05AF1A54-4E67-E14D-BD7E-7AA9A37FD3AA}" destId="{906B3AC3-CF5D-C04E-9552-7F83DF610F09}" srcOrd="3" destOrd="0" presId="urn:microsoft.com/office/officeart/2005/8/layout/vList2"/>
    <dgm:cxn modelId="{AC1007B4-BD22-A140-9FE9-6929B92B9527}" type="presParOf" srcId="{05AF1A54-4E67-E14D-BD7E-7AA9A37FD3AA}" destId="{A6325F38-83AB-4540-9146-095B0D33EC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AF623E-D286-41DE-9FF5-3F006C5209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61E5822-7291-41C4-9BE4-DED0D77CE8FC}">
      <dgm:prSet/>
      <dgm:spPr/>
      <dgm:t>
        <a:bodyPr/>
        <a:lstStyle/>
        <a:p>
          <a:pPr>
            <a:lnSpc>
              <a:spcPct val="100000"/>
            </a:lnSpc>
          </a:pPr>
          <a:r>
            <a:rPr lang="en-US" dirty="0"/>
            <a:t>Password verification/requirements</a:t>
          </a:r>
        </a:p>
      </dgm:t>
    </dgm:pt>
    <dgm:pt modelId="{22AC9BF4-75CA-4246-8372-6E2ADDB6D5DC}" type="parTrans" cxnId="{DCA8507C-313D-470C-B686-5465CF6834C4}">
      <dgm:prSet/>
      <dgm:spPr/>
      <dgm:t>
        <a:bodyPr/>
        <a:lstStyle/>
        <a:p>
          <a:endParaRPr lang="en-US"/>
        </a:p>
      </dgm:t>
    </dgm:pt>
    <dgm:pt modelId="{05E1D016-EDC5-480D-846F-477F71289DE9}" type="sibTrans" cxnId="{DCA8507C-313D-470C-B686-5465CF6834C4}">
      <dgm:prSet/>
      <dgm:spPr/>
      <dgm:t>
        <a:bodyPr/>
        <a:lstStyle/>
        <a:p>
          <a:endParaRPr lang="en-US"/>
        </a:p>
      </dgm:t>
    </dgm:pt>
    <dgm:pt modelId="{3C58F1FB-D3CD-4B76-ADFF-C5C7C1C19444}">
      <dgm:prSet/>
      <dgm:spPr/>
      <dgm:t>
        <a:bodyPr/>
        <a:lstStyle/>
        <a:p>
          <a:pPr>
            <a:lnSpc>
              <a:spcPct val="100000"/>
            </a:lnSpc>
          </a:pPr>
          <a:r>
            <a:rPr lang="en-US" dirty="0"/>
            <a:t>Use HTTPS + SSL</a:t>
          </a:r>
        </a:p>
      </dgm:t>
    </dgm:pt>
    <dgm:pt modelId="{D1CB741C-BA01-44E8-864F-EB3EFD562363}" type="parTrans" cxnId="{E473D5B2-FDAE-4C7E-AC89-6F9C594409A4}">
      <dgm:prSet/>
      <dgm:spPr/>
      <dgm:t>
        <a:bodyPr/>
        <a:lstStyle/>
        <a:p>
          <a:endParaRPr lang="en-US"/>
        </a:p>
      </dgm:t>
    </dgm:pt>
    <dgm:pt modelId="{29D12AF7-3BD9-475F-BA97-4C514C360FD8}" type="sibTrans" cxnId="{E473D5B2-FDAE-4C7E-AC89-6F9C594409A4}">
      <dgm:prSet/>
      <dgm:spPr/>
      <dgm:t>
        <a:bodyPr/>
        <a:lstStyle/>
        <a:p>
          <a:endParaRPr lang="en-US"/>
        </a:p>
      </dgm:t>
    </dgm:pt>
    <dgm:pt modelId="{957A70D0-6B61-4F32-8632-8A6680F30CC8}">
      <dgm:prSet/>
      <dgm:spPr/>
      <dgm:t>
        <a:bodyPr/>
        <a:lstStyle/>
        <a:p>
          <a:pPr>
            <a:lnSpc>
              <a:spcPct val="100000"/>
            </a:lnSpc>
          </a:pPr>
          <a:r>
            <a:rPr lang="en-US" dirty="0"/>
            <a:t>Backup data and patch updates</a:t>
          </a:r>
        </a:p>
      </dgm:t>
    </dgm:pt>
    <dgm:pt modelId="{CAFA26E2-BFE4-45EE-97E5-A19C5AF2537C}" type="parTrans" cxnId="{0FC0F330-4936-42B0-AE54-31FFD598EB3D}">
      <dgm:prSet/>
      <dgm:spPr/>
      <dgm:t>
        <a:bodyPr/>
        <a:lstStyle/>
        <a:p>
          <a:endParaRPr lang="en-US"/>
        </a:p>
      </dgm:t>
    </dgm:pt>
    <dgm:pt modelId="{45E77208-229C-4DCB-BBC7-F78749A8FA33}" type="sibTrans" cxnId="{0FC0F330-4936-42B0-AE54-31FFD598EB3D}">
      <dgm:prSet/>
      <dgm:spPr/>
      <dgm:t>
        <a:bodyPr/>
        <a:lstStyle/>
        <a:p>
          <a:endParaRPr lang="en-US"/>
        </a:p>
      </dgm:t>
    </dgm:pt>
    <dgm:pt modelId="{5C94DA14-AE2E-425D-8BF3-05E5482238C8}">
      <dgm:prSet/>
      <dgm:spPr/>
      <dgm:t>
        <a:bodyPr/>
        <a:lstStyle/>
        <a:p>
          <a:pPr>
            <a:lnSpc>
              <a:spcPct val="100000"/>
            </a:lnSpc>
          </a:pPr>
          <a:r>
            <a:rPr lang="en-US" dirty="0"/>
            <a:t>Encrypt data as much as possible (ASLR, WEP/WAP and VPN)</a:t>
          </a:r>
        </a:p>
      </dgm:t>
    </dgm:pt>
    <dgm:pt modelId="{4CB7AAC5-1031-4537-9677-F49FE16602D3}" type="parTrans" cxnId="{DAD4AE1E-C0E6-4CB6-8F78-E67C4A8BA5BD}">
      <dgm:prSet/>
      <dgm:spPr/>
      <dgm:t>
        <a:bodyPr/>
        <a:lstStyle/>
        <a:p>
          <a:endParaRPr lang="en-US"/>
        </a:p>
      </dgm:t>
    </dgm:pt>
    <dgm:pt modelId="{A5BDCB0A-7722-40BE-893E-7891DBB504A3}" type="sibTrans" cxnId="{DAD4AE1E-C0E6-4CB6-8F78-E67C4A8BA5BD}">
      <dgm:prSet/>
      <dgm:spPr/>
      <dgm:t>
        <a:bodyPr/>
        <a:lstStyle/>
        <a:p>
          <a:endParaRPr lang="en-US"/>
        </a:p>
      </dgm:t>
    </dgm:pt>
    <dgm:pt modelId="{5BB91273-BCDF-4BD0-854D-EA261ED268DC}">
      <dgm:prSet/>
      <dgm:spPr/>
      <dgm:t>
        <a:bodyPr/>
        <a:lstStyle/>
        <a:p>
          <a:pPr>
            <a:lnSpc>
              <a:spcPct val="100000"/>
            </a:lnSpc>
          </a:pPr>
          <a:r>
            <a:rPr lang="en-US" dirty="0"/>
            <a:t>Align with the Content Security Policy </a:t>
          </a:r>
        </a:p>
      </dgm:t>
    </dgm:pt>
    <dgm:pt modelId="{27730AF2-D0B9-4E16-857C-BC0E4D7D1DD6}" type="parTrans" cxnId="{0D7F871F-25B2-4674-9E6A-C1875C5E0D56}">
      <dgm:prSet/>
      <dgm:spPr/>
      <dgm:t>
        <a:bodyPr/>
        <a:lstStyle/>
        <a:p>
          <a:endParaRPr lang="en-US"/>
        </a:p>
      </dgm:t>
    </dgm:pt>
    <dgm:pt modelId="{4F2E047C-DA03-4671-BE26-AD7C4A1B7C3C}" type="sibTrans" cxnId="{0D7F871F-25B2-4674-9E6A-C1875C5E0D56}">
      <dgm:prSet/>
      <dgm:spPr/>
      <dgm:t>
        <a:bodyPr/>
        <a:lstStyle/>
        <a:p>
          <a:endParaRPr lang="en-US"/>
        </a:p>
      </dgm:t>
    </dgm:pt>
    <dgm:pt modelId="{507578A7-8BEB-4540-8EED-DBE77DE920AE}" type="pres">
      <dgm:prSet presAssocID="{EFAF623E-D286-41DE-9FF5-3F006C52096C}" presName="root" presStyleCnt="0">
        <dgm:presLayoutVars>
          <dgm:dir/>
          <dgm:resizeHandles val="exact"/>
        </dgm:presLayoutVars>
      </dgm:prSet>
      <dgm:spPr/>
    </dgm:pt>
    <dgm:pt modelId="{B161964D-049B-4BC7-B8C7-0BC70901CD67}" type="pres">
      <dgm:prSet presAssocID="{261E5822-7291-41C4-9BE4-DED0D77CE8FC}" presName="compNode" presStyleCnt="0"/>
      <dgm:spPr/>
    </dgm:pt>
    <dgm:pt modelId="{ACFE5C62-E36F-4AF4-B00B-BABBB738DD81}" type="pres">
      <dgm:prSet presAssocID="{261E5822-7291-41C4-9BE4-DED0D77CE8F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731AC842-BE84-40BD-A340-A87B1AAAC372}" type="pres">
      <dgm:prSet presAssocID="{261E5822-7291-41C4-9BE4-DED0D77CE8FC}" presName="spaceRect" presStyleCnt="0"/>
      <dgm:spPr/>
    </dgm:pt>
    <dgm:pt modelId="{3263FE66-67A4-45AA-93CB-F55DCC4F225D}" type="pres">
      <dgm:prSet presAssocID="{261E5822-7291-41C4-9BE4-DED0D77CE8FC}" presName="textRect" presStyleLbl="revTx" presStyleIdx="0" presStyleCnt="5">
        <dgm:presLayoutVars>
          <dgm:chMax val="1"/>
          <dgm:chPref val="1"/>
        </dgm:presLayoutVars>
      </dgm:prSet>
      <dgm:spPr/>
    </dgm:pt>
    <dgm:pt modelId="{3995D87D-4325-40D1-8257-B60B15F09733}" type="pres">
      <dgm:prSet presAssocID="{05E1D016-EDC5-480D-846F-477F71289DE9}" presName="sibTrans" presStyleCnt="0"/>
      <dgm:spPr/>
    </dgm:pt>
    <dgm:pt modelId="{4701FBFA-BCC9-40EC-85F5-39E1639FA1FD}" type="pres">
      <dgm:prSet presAssocID="{3C58F1FB-D3CD-4B76-ADFF-C5C7C1C19444}" presName="compNode" presStyleCnt="0"/>
      <dgm:spPr/>
    </dgm:pt>
    <dgm:pt modelId="{CAA87CEF-3C24-43BC-BD9B-A036E51A901B}" type="pres">
      <dgm:prSet presAssocID="{3C58F1FB-D3CD-4B76-ADFF-C5C7C1C194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29ED6653-92AF-4BEE-BC51-85A0BBE96C28}" type="pres">
      <dgm:prSet presAssocID="{3C58F1FB-D3CD-4B76-ADFF-C5C7C1C19444}" presName="spaceRect" presStyleCnt="0"/>
      <dgm:spPr/>
    </dgm:pt>
    <dgm:pt modelId="{1363FD71-FE51-44CE-9DE4-79A0432A0924}" type="pres">
      <dgm:prSet presAssocID="{3C58F1FB-D3CD-4B76-ADFF-C5C7C1C19444}" presName="textRect" presStyleLbl="revTx" presStyleIdx="1" presStyleCnt="5">
        <dgm:presLayoutVars>
          <dgm:chMax val="1"/>
          <dgm:chPref val="1"/>
        </dgm:presLayoutVars>
      </dgm:prSet>
      <dgm:spPr/>
    </dgm:pt>
    <dgm:pt modelId="{8CA77FEB-5B82-40E2-8C84-C6A7F35D76EA}" type="pres">
      <dgm:prSet presAssocID="{29D12AF7-3BD9-475F-BA97-4C514C360FD8}" presName="sibTrans" presStyleCnt="0"/>
      <dgm:spPr/>
    </dgm:pt>
    <dgm:pt modelId="{5B9EAA6F-A136-4ED8-9B63-74D00B22DDC9}" type="pres">
      <dgm:prSet presAssocID="{957A70D0-6B61-4F32-8632-8A6680F30CC8}" presName="compNode" presStyleCnt="0"/>
      <dgm:spPr/>
    </dgm:pt>
    <dgm:pt modelId="{B27176B2-7F12-479B-8B6A-6D2005AB45BF}" type="pres">
      <dgm:prSet presAssocID="{957A70D0-6B61-4F32-8632-8A6680F30CC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427F4097-42E7-4908-BA55-E9AB952A0438}" type="pres">
      <dgm:prSet presAssocID="{957A70D0-6B61-4F32-8632-8A6680F30CC8}" presName="spaceRect" presStyleCnt="0"/>
      <dgm:spPr/>
    </dgm:pt>
    <dgm:pt modelId="{D9CC8318-9A54-4DA0-B481-4B3C2938B07A}" type="pres">
      <dgm:prSet presAssocID="{957A70D0-6B61-4F32-8632-8A6680F30CC8}" presName="textRect" presStyleLbl="revTx" presStyleIdx="2" presStyleCnt="5">
        <dgm:presLayoutVars>
          <dgm:chMax val="1"/>
          <dgm:chPref val="1"/>
        </dgm:presLayoutVars>
      </dgm:prSet>
      <dgm:spPr/>
    </dgm:pt>
    <dgm:pt modelId="{350994D9-325A-4946-9E96-13FC3555402C}" type="pres">
      <dgm:prSet presAssocID="{45E77208-229C-4DCB-BBC7-F78749A8FA33}" presName="sibTrans" presStyleCnt="0"/>
      <dgm:spPr/>
    </dgm:pt>
    <dgm:pt modelId="{0B83978E-7928-4C88-B339-CEB4989F883D}" type="pres">
      <dgm:prSet presAssocID="{5C94DA14-AE2E-425D-8BF3-05E5482238C8}" presName="compNode" presStyleCnt="0"/>
      <dgm:spPr/>
    </dgm:pt>
    <dgm:pt modelId="{01916DF3-A7D6-4448-885B-7E9945518154}" type="pres">
      <dgm:prSet presAssocID="{5C94DA14-AE2E-425D-8BF3-05E5482238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router"/>
        </a:ext>
      </dgm:extLst>
    </dgm:pt>
    <dgm:pt modelId="{E8B629CB-EF22-4939-8D18-7EE9D2AD1C2E}" type="pres">
      <dgm:prSet presAssocID="{5C94DA14-AE2E-425D-8BF3-05E5482238C8}" presName="spaceRect" presStyleCnt="0"/>
      <dgm:spPr/>
    </dgm:pt>
    <dgm:pt modelId="{5501B2FA-9E5B-4B26-A50A-AB8432357BE0}" type="pres">
      <dgm:prSet presAssocID="{5C94DA14-AE2E-425D-8BF3-05E5482238C8}" presName="textRect" presStyleLbl="revTx" presStyleIdx="3" presStyleCnt="5">
        <dgm:presLayoutVars>
          <dgm:chMax val="1"/>
          <dgm:chPref val="1"/>
        </dgm:presLayoutVars>
      </dgm:prSet>
      <dgm:spPr/>
    </dgm:pt>
    <dgm:pt modelId="{270231AE-183D-4A84-922F-ADB7FBF44353}" type="pres">
      <dgm:prSet presAssocID="{A5BDCB0A-7722-40BE-893E-7891DBB504A3}" presName="sibTrans" presStyleCnt="0"/>
      <dgm:spPr/>
    </dgm:pt>
    <dgm:pt modelId="{9E3D99C6-7F99-495C-BC29-404ED4FE891A}" type="pres">
      <dgm:prSet presAssocID="{5BB91273-BCDF-4BD0-854D-EA261ED268DC}" presName="compNode" presStyleCnt="0"/>
      <dgm:spPr/>
    </dgm:pt>
    <dgm:pt modelId="{3F85D215-9A73-43D2-86BD-A0D7453CA2FE}" type="pres">
      <dgm:prSet presAssocID="{5BB91273-BCDF-4BD0-854D-EA261ED268D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4B4A40E8-110C-47B2-8FC1-27E753E89CD3}" type="pres">
      <dgm:prSet presAssocID="{5BB91273-BCDF-4BD0-854D-EA261ED268DC}" presName="spaceRect" presStyleCnt="0"/>
      <dgm:spPr/>
    </dgm:pt>
    <dgm:pt modelId="{C67C56C2-1287-4BDA-95E8-79F24BF1EFC7}" type="pres">
      <dgm:prSet presAssocID="{5BB91273-BCDF-4BD0-854D-EA261ED268DC}" presName="textRect" presStyleLbl="revTx" presStyleIdx="4" presStyleCnt="5">
        <dgm:presLayoutVars>
          <dgm:chMax val="1"/>
          <dgm:chPref val="1"/>
        </dgm:presLayoutVars>
      </dgm:prSet>
      <dgm:spPr/>
    </dgm:pt>
  </dgm:ptLst>
  <dgm:cxnLst>
    <dgm:cxn modelId="{DAD4AE1E-C0E6-4CB6-8F78-E67C4A8BA5BD}" srcId="{EFAF623E-D286-41DE-9FF5-3F006C52096C}" destId="{5C94DA14-AE2E-425D-8BF3-05E5482238C8}" srcOrd="3" destOrd="0" parTransId="{4CB7AAC5-1031-4537-9677-F49FE16602D3}" sibTransId="{A5BDCB0A-7722-40BE-893E-7891DBB504A3}"/>
    <dgm:cxn modelId="{0D7F871F-25B2-4674-9E6A-C1875C5E0D56}" srcId="{EFAF623E-D286-41DE-9FF5-3F006C52096C}" destId="{5BB91273-BCDF-4BD0-854D-EA261ED268DC}" srcOrd="4" destOrd="0" parTransId="{27730AF2-D0B9-4E16-857C-BC0E4D7D1DD6}" sibTransId="{4F2E047C-DA03-4671-BE26-AD7C4A1B7C3C}"/>
    <dgm:cxn modelId="{0FC0F330-4936-42B0-AE54-31FFD598EB3D}" srcId="{EFAF623E-D286-41DE-9FF5-3F006C52096C}" destId="{957A70D0-6B61-4F32-8632-8A6680F30CC8}" srcOrd="2" destOrd="0" parTransId="{CAFA26E2-BFE4-45EE-97E5-A19C5AF2537C}" sibTransId="{45E77208-229C-4DCB-BBC7-F78749A8FA33}"/>
    <dgm:cxn modelId="{B8263C34-9E4B-48A0-B310-08186E7919FB}" type="presOf" srcId="{EFAF623E-D286-41DE-9FF5-3F006C52096C}" destId="{507578A7-8BEB-4540-8EED-DBE77DE920AE}" srcOrd="0" destOrd="0" presId="urn:microsoft.com/office/officeart/2018/2/layout/IconLabelList"/>
    <dgm:cxn modelId="{CD850F70-797C-4C3D-B766-3C3B5DD0AACB}" type="presOf" srcId="{3C58F1FB-D3CD-4B76-ADFF-C5C7C1C19444}" destId="{1363FD71-FE51-44CE-9DE4-79A0432A0924}" srcOrd="0" destOrd="0" presId="urn:microsoft.com/office/officeart/2018/2/layout/IconLabelList"/>
    <dgm:cxn modelId="{DCA8507C-313D-470C-B686-5465CF6834C4}" srcId="{EFAF623E-D286-41DE-9FF5-3F006C52096C}" destId="{261E5822-7291-41C4-9BE4-DED0D77CE8FC}" srcOrd="0" destOrd="0" parTransId="{22AC9BF4-75CA-4246-8372-6E2ADDB6D5DC}" sibTransId="{05E1D016-EDC5-480D-846F-477F71289DE9}"/>
    <dgm:cxn modelId="{E4FF5C90-EB20-4999-B6F0-95103E56BC2E}" type="presOf" srcId="{261E5822-7291-41C4-9BE4-DED0D77CE8FC}" destId="{3263FE66-67A4-45AA-93CB-F55DCC4F225D}" srcOrd="0" destOrd="0" presId="urn:microsoft.com/office/officeart/2018/2/layout/IconLabelList"/>
    <dgm:cxn modelId="{E473D5B2-FDAE-4C7E-AC89-6F9C594409A4}" srcId="{EFAF623E-D286-41DE-9FF5-3F006C52096C}" destId="{3C58F1FB-D3CD-4B76-ADFF-C5C7C1C19444}" srcOrd="1" destOrd="0" parTransId="{D1CB741C-BA01-44E8-864F-EB3EFD562363}" sibTransId="{29D12AF7-3BD9-475F-BA97-4C514C360FD8}"/>
    <dgm:cxn modelId="{5F0657B3-990D-44FE-A332-6AD8D609B0DF}" type="presOf" srcId="{5C94DA14-AE2E-425D-8BF3-05E5482238C8}" destId="{5501B2FA-9E5B-4B26-A50A-AB8432357BE0}" srcOrd="0" destOrd="0" presId="urn:microsoft.com/office/officeart/2018/2/layout/IconLabelList"/>
    <dgm:cxn modelId="{E458DAE3-2781-419C-B199-A171A5DF33D6}" type="presOf" srcId="{957A70D0-6B61-4F32-8632-8A6680F30CC8}" destId="{D9CC8318-9A54-4DA0-B481-4B3C2938B07A}" srcOrd="0" destOrd="0" presId="urn:microsoft.com/office/officeart/2018/2/layout/IconLabelList"/>
    <dgm:cxn modelId="{D47777EE-2A0D-4077-A770-7271DF40C020}" type="presOf" srcId="{5BB91273-BCDF-4BD0-854D-EA261ED268DC}" destId="{C67C56C2-1287-4BDA-95E8-79F24BF1EFC7}" srcOrd="0" destOrd="0" presId="urn:microsoft.com/office/officeart/2018/2/layout/IconLabelList"/>
    <dgm:cxn modelId="{962EA554-D401-41B5-A450-DD059E85E205}" type="presParOf" srcId="{507578A7-8BEB-4540-8EED-DBE77DE920AE}" destId="{B161964D-049B-4BC7-B8C7-0BC70901CD67}" srcOrd="0" destOrd="0" presId="urn:microsoft.com/office/officeart/2018/2/layout/IconLabelList"/>
    <dgm:cxn modelId="{8FEEC9BE-CADB-4BA1-BBE2-90AF717732D6}" type="presParOf" srcId="{B161964D-049B-4BC7-B8C7-0BC70901CD67}" destId="{ACFE5C62-E36F-4AF4-B00B-BABBB738DD81}" srcOrd="0" destOrd="0" presId="urn:microsoft.com/office/officeart/2018/2/layout/IconLabelList"/>
    <dgm:cxn modelId="{3CC3827D-1114-4B6A-8468-CFB0F11EA54E}" type="presParOf" srcId="{B161964D-049B-4BC7-B8C7-0BC70901CD67}" destId="{731AC842-BE84-40BD-A340-A87B1AAAC372}" srcOrd="1" destOrd="0" presId="urn:microsoft.com/office/officeart/2018/2/layout/IconLabelList"/>
    <dgm:cxn modelId="{31F74D9F-C000-48B8-8190-57461418D585}" type="presParOf" srcId="{B161964D-049B-4BC7-B8C7-0BC70901CD67}" destId="{3263FE66-67A4-45AA-93CB-F55DCC4F225D}" srcOrd="2" destOrd="0" presId="urn:microsoft.com/office/officeart/2018/2/layout/IconLabelList"/>
    <dgm:cxn modelId="{ECB552FF-1AC4-40BC-9533-05A4C2386496}" type="presParOf" srcId="{507578A7-8BEB-4540-8EED-DBE77DE920AE}" destId="{3995D87D-4325-40D1-8257-B60B15F09733}" srcOrd="1" destOrd="0" presId="urn:microsoft.com/office/officeart/2018/2/layout/IconLabelList"/>
    <dgm:cxn modelId="{C6583156-31A0-4059-B36C-3A084311574E}" type="presParOf" srcId="{507578A7-8BEB-4540-8EED-DBE77DE920AE}" destId="{4701FBFA-BCC9-40EC-85F5-39E1639FA1FD}" srcOrd="2" destOrd="0" presId="urn:microsoft.com/office/officeart/2018/2/layout/IconLabelList"/>
    <dgm:cxn modelId="{2B227D17-B453-4AAF-B708-6DCBF91DB759}" type="presParOf" srcId="{4701FBFA-BCC9-40EC-85F5-39E1639FA1FD}" destId="{CAA87CEF-3C24-43BC-BD9B-A036E51A901B}" srcOrd="0" destOrd="0" presId="urn:microsoft.com/office/officeart/2018/2/layout/IconLabelList"/>
    <dgm:cxn modelId="{AC4A6300-5318-4A88-9A6E-8B78711630C3}" type="presParOf" srcId="{4701FBFA-BCC9-40EC-85F5-39E1639FA1FD}" destId="{29ED6653-92AF-4BEE-BC51-85A0BBE96C28}" srcOrd="1" destOrd="0" presId="urn:microsoft.com/office/officeart/2018/2/layout/IconLabelList"/>
    <dgm:cxn modelId="{9693D433-B95B-4345-BDB8-DF80DFEED1F6}" type="presParOf" srcId="{4701FBFA-BCC9-40EC-85F5-39E1639FA1FD}" destId="{1363FD71-FE51-44CE-9DE4-79A0432A0924}" srcOrd="2" destOrd="0" presId="urn:microsoft.com/office/officeart/2018/2/layout/IconLabelList"/>
    <dgm:cxn modelId="{668A916C-5AB8-4DC9-B35A-7BB47542E8DA}" type="presParOf" srcId="{507578A7-8BEB-4540-8EED-DBE77DE920AE}" destId="{8CA77FEB-5B82-40E2-8C84-C6A7F35D76EA}" srcOrd="3" destOrd="0" presId="urn:microsoft.com/office/officeart/2018/2/layout/IconLabelList"/>
    <dgm:cxn modelId="{19F51BC0-CAC9-426E-AEB1-60673D3703B9}" type="presParOf" srcId="{507578A7-8BEB-4540-8EED-DBE77DE920AE}" destId="{5B9EAA6F-A136-4ED8-9B63-74D00B22DDC9}" srcOrd="4" destOrd="0" presId="urn:microsoft.com/office/officeart/2018/2/layout/IconLabelList"/>
    <dgm:cxn modelId="{F102CCEF-C075-4288-B2BA-22F656AA13A4}" type="presParOf" srcId="{5B9EAA6F-A136-4ED8-9B63-74D00B22DDC9}" destId="{B27176B2-7F12-479B-8B6A-6D2005AB45BF}" srcOrd="0" destOrd="0" presId="urn:microsoft.com/office/officeart/2018/2/layout/IconLabelList"/>
    <dgm:cxn modelId="{DA5F3BDC-A2B0-4FFF-A68B-DFA74F4D0D4E}" type="presParOf" srcId="{5B9EAA6F-A136-4ED8-9B63-74D00B22DDC9}" destId="{427F4097-42E7-4908-BA55-E9AB952A0438}" srcOrd="1" destOrd="0" presId="urn:microsoft.com/office/officeart/2018/2/layout/IconLabelList"/>
    <dgm:cxn modelId="{14E1F822-0376-4D8C-BB8E-6A455F7CC61B}" type="presParOf" srcId="{5B9EAA6F-A136-4ED8-9B63-74D00B22DDC9}" destId="{D9CC8318-9A54-4DA0-B481-4B3C2938B07A}" srcOrd="2" destOrd="0" presId="urn:microsoft.com/office/officeart/2018/2/layout/IconLabelList"/>
    <dgm:cxn modelId="{E3FE9C49-67E0-4307-A186-56838CB32248}" type="presParOf" srcId="{507578A7-8BEB-4540-8EED-DBE77DE920AE}" destId="{350994D9-325A-4946-9E96-13FC3555402C}" srcOrd="5" destOrd="0" presId="urn:microsoft.com/office/officeart/2018/2/layout/IconLabelList"/>
    <dgm:cxn modelId="{4B9497D3-CCA5-460F-B3EC-F7B4A4F5FA05}" type="presParOf" srcId="{507578A7-8BEB-4540-8EED-DBE77DE920AE}" destId="{0B83978E-7928-4C88-B339-CEB4989F883D}" srcOrd="6" destOrd="0" presId="urn:microsoft.com/office/officeart/2018/2/layout/IconLabelList"/>
    <dgm:cxn modelId="{31F5F209-B3F6-4DE9-8A71-68455B4E6344}" type="presParOf" srcId="{0B83978E-7928-4C88-B339-CEB4989F883D}" destId="{01916DF3-A7D6-4448-885B-7E9945518154}" srcOrd="0" destOrd="0" presId="urn:microsoft.com/office/officeart/2018/2/layout/IconLabelList"/>
    <dgm:cxn modelId="{70BF0CEE-2E55-4322-9A89-A9DF06EA4A64}" type="presParOf" srcId="{0B83978E-7928-4C88-B339-CEB4989F883D}" destId="{E8B629CB-EF22-4939-8D18-7EE9D2AD1C2E}" srcOrd="1" destOrd="0" presId="urn:microsoft.com/office/officeart/2018/2/layout/IconLabelList"/>
    <dgm:cxn modelId="{24D16DC3-3DBB-4F6D-B464-1677F0E6537D}" type="presParOf" srcId="{0B83978E-7928-4C88-B339-CEB4989F883D}" destId="{5501B2FA-9E5B-4B26-A50A-AB8432357BE0}" srcOrd="2" destOrd="0" presId="urn:microsoft.com/office/officeart/2018/2/layout/IconLabelList"/>
    <dgm:cxn modelId="{9DAE6E97-5E5B-4778-ABB3-42D4196F15E7}" type="presParOf" srcId="{507578A7-8BEB-4540-8EED-DBE77DE920AE}" destId="{270231AE-183D-4A84-922F-ADB7FBF44353}" srcOrd="7" destOrd="0" presId="urn:microsoft.com/office/officeart/2018/2/layout/IconLabelList"/>
    <dgm:cxn modelId="{326A5796-CFEA-4015-BC21-97197FC44D6A}" type="presParOf" srcId="{507578A7-8BEB-4540-8EED-DBE77DE920AE}" destId="{9E3D99C6-7F99-495C-BC29-404ED4FE891A}" srcOrd="8" destOrd="0" presId="urn:microsoft.com/office/officeart/2018/2/layout/IconLabelList"/>
    <dgm:cxn modelId="{F95D0780-1D61-423A-861E-B5069CB4870A}" type="presParOf" srcId="{9E3D99C6-7F99-495C-BC29-404ED4FE891A}" destId="{3F85D215-9A73-43D2-86BD-A0D7453CA2FE}" srcOrd="0" destOrd="0" presId="urn:microsoft.com/office/officeart/2018/2/layout/IconLabelList"/>
    <dgm:cxn modelId="{A55B6284-A0D3-494A-9F86-7E006F8FC08C}" type="presParOf" srcId="{9E3D99C6-7F99-495C-BC29-404ED4FE891A}" destId="{4B4A40E8-110C-47B2-8FC1-27E753E89CD3}" srcOrd="1" destOrd="0" presId="urn:microsoft.com/office/officeart/2018/2/layout/IconLabelList"/>
    <dgm:cxn modelId="{88547391-B311-4D54-A81A-51472A7CFF94}" type="presParOf" srcId="{9E3D99C6-7F99-495C-BC29-404ED4FE891A}" destId="{C67C56C2-1287-4BDA-95E8-79F24BF1EFC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4DFFB-5484-D543-A646-02252F31A919}">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SQL injection</a:t>
          </a:r>
        </a:p>
      </dsp:txBody>
      <dsp:txXfrm>
        <a:off x="377190" y="3160"/>
        <a:ext cx="2907506" cy="1744503"/>
      </dsp:txXfrm>
    </dsp:sp>
    <dsp:sp modelId="{EBAE53F4-7B66-7F4D-B9BD-A9F20E0316A5}">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XSS/Man in the middle </a:t>
          </a:r>
        </a:p>
      </dsp:txBody>
      <dsp:txXfrm>
        <a:off x="3575446" y="3160"/>
        <a:ext cx="2907506" cy="1744503"/>
      </dsp:txXfrm>
    </dsp:sp>
    <dsp:sp modelId="{FEBBF6D9-9927-674D-B1C2-0CEC972886E5}">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iFrame</a:t>
          </a:r>
          <a:r>
            <a:rPr lang="en-US" sz="3600" kern="1200" dirty="0"/>
            <a:t> injection  </a:t>
          </a:r>
        </a:p>
      </dsp:txBody>
      <dsp:txXfrm>
        <a:off x="6773703" y="3160"/>
        <a:ext cx="2907506" cy="1744503"/>
      </dsp:txXfrm>
    </dsp:sp>
    <dsp:sp modelId="{A15B9726-7233-C345-9E64-B00E688E360A}">
      <dsp:nvSpPr>
        <dsp:cNvPr id="0" name=""/>
        <dsp:cNvSpPr/>
      </dsp:nvSpPr>
      <dsp:spPr>
        <a:xfrm>
          <a:off x="1976318"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Buffer overflow  </a:t>
          </a:r>
        </a:p>
      </dsp:txBody>
      <dsp:txXfrm>
        <a:off x="1976318" y="2038415"/>
        <a:ext cx="2907506" cy="1744503"/>
      </dsp:txXfrm>
    </dsp:sp>
    <dsp:sp modelId="{56F92AF9-1C02-3B43-8EAA-65B18234EDF4}">
      <dsp:nvSpPr>
        <dsp:cNvPr id="0" name=""/>
        <dsp:cNvSpPr/>
      </dsp:nvSpPr>
      <dsp:spPr>
        <a:xfrm>
          <a:off x="5174575"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Brute Force</a:t>
          </a:r>
        </a:p>
      </dsp:txBody>
      <dsp:txXfrm>
        <a:off x="5174575"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59438-95E4-6C48-8AB4-2A6709182D4A}">
      <dsp:nvSpPr>
        <dsp:cNvPr id="0" name=""/>
        <dsp:cNvSpPr/>
      </dsp:nvSpPr>
      <dsp:spPr>
        <a:xfrm>
          <a:off x="0" y="913992"/>
          <a:ext cx="6910387" cy="554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438DBF-F761-F247-A132-2F0E3E93D0B9}">
      <dsp:nvSpPr>
        <dsp:cNvPr id="0" name=""/>
        <dsp:cNvSpPr/>
      </dsp:nvSpPr>
      <dsp:spPr>
        <a:xfrm>
          <a:off x="345519" y="589272"/>
          <a:ext cx="4837270" cy="6494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a:t>By limiting the character usage</a:t>
          </a:r>
        </a:p>
      </dsp:txBody>
      <dsp:txXfrm>
        <a:off x="377222" y="620975"/>
        <a:ext cx="4773864" cy="586034"/>
      </dsp:txXfrm>
    </dsp:sp>
    <dsp:sp modelId="{FB5D4C28-B64C-9F4C-9D4C-2788592A1518}">
      <dsp:nvSpPr>
        <dsp:cNvPr id="0" name=""/>
        <dsp:cNvSpPr/>
      </dsp:nvSpPr>
      <dsp:spPr>
        <a:xfrm>
          <a:off x="0" y="1911912"/>
          <a:ext cx="6910387" cy="554400"/>
        </a:xfrm>
        <a:prstGeom prst="rect">
          <a:avLst/>
        </a:prstGeom>
        <a:solidFill>
          <a:schemeClr val="lt1">
            <a:alpha val="90000"/>
            <a:hueOff val="0"/>
            <a:satOff val="0"/>
            <a:lumOff val="0"/>
            <a:alphaOff val="0"/>
          </a:schemeClr>
        </a:solidFill>
        <a:ln w="15875" cap="flat" cmpd="sng" algn="ctr">
          <a:solidFill>
            <a:schemeClr val="accent5">
              <a:hueOff val="466891"/>
              <a:satOff val="987"/>
              <a:lumOff val="-1373"/>
              <a:alphaOff val="0"/>
            </a:schemeClr>
          </a:solidFill>
          <a:prstDash val="solid"/>
        </a:ln>
        <a:effectLst/>
      </dsp:spPr>
      <dsp:style>
        <a:lnRef idx="2">
          <a:scrgbClr r="0" g="0" b="0"/>
        </a:lnRef>
        <a:fillRef idx="1">
          <a:scrgbClr r="0" g="0" b="0"/>
        </a:fillRef>
        <a:effectRef idx="0">
          <a:scrgbClr r="0" g="0" b="0"/>
        </a:effectRef>
        <a:fontRef idx="minor"/>
      </dsp:style>
    </dsp:sp>
    <dsp:sp modelId="{8A860952-91B1-3E4D-BF7F-5103067E9A1C}">
      <dsp:nvSpPr>
        <dsp:cNvPr id="0" name=""/>
        <dsp:cNvSpPr/>
      </dsp:nvSpPr>
      <dsp:spPr>
        <a:xfrm>
          <a:off x="345519" y="1587192"/>
          <a:ext cx="4837270" cy="649440"/>
        </a:xfrm>
        <a:prstGeom prst="roundRect">
          <a:avLst/>
        </a:prstGeom>
        <a:solidFill>
          <a:schemeClr val="accent5">
            <a:hueOff val="466891"/>
            <a:satOff val="987"/>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Validate the user inputs </a:t>
          </a:r>
        </a:p>
      </dsp:txBody>
      <dsp:txXfrm>
        <a:off x="377222" y="1618895"/>
        <a:ext cx="4773864" cy="586034"/>
      </dsp:txXfrm>
    </dsp:sp>
    <dsp:sp modelId="{8AD7DE04-3498-B34C-828B-76BB0916F4A7}">
      <dsp:nvSpPr>
        <dsp:cNvPr id="0" name=""/>
        <dsp:cNvSpPr/>
      </dsp:nvSpPr>
      <dsp:spPr>
        <a:xfrm>
          <a:off x="0" y="2909832"/>
          <a:ext cx="6910387" cy="554400"/>
        </a:xfrm>
        <a:prstGeom prst="rect">
          <a:avLst/>
        </a:prstGeom>
        <a:solidFill>
          <a:schemeClr val="lt1">
            <a:alpha val="90000"/>
            <a:hueOff val="0"/>
            <a:satOff val="0"/>
            <a:lumOff val="0"/>
            <a:alphaOff val="0"/>
          </a:schemeClr>
        </a:solidFill>
        <a:ln w="15875" cap="flat" cmpd="sng" algn="ctr">
          <a:solidFill>
            <a:schemeClr val="accent5">
              <a:hueOff val="933781"/>
              <a:satOff val="1973"/>
              <a:lumOff val="-2745"/>
              <a:alphaOff val="0"/>
            </a:schemeClr>
          </a:solidFill>
          <a:prstDash val="solid"/>
        </a:ln>
        <a:effectLst/>
      </dsp:spPr>
      <dsp:style>
        <a:lnRef idx="2">
          <a:scrgbClr r="0" g="0" b="0"/>
        </a:lnRef>
        <a:fillRef idx="1">
          <a:scrgbClr r="0" g="0" b="0"/>
        </a:fillRef>
        <a:effectRef idx="0">
          <a:scrgbClr r="0" g="0" b="0"/>
        </a:effectRef>
        <a:fontRef idx="minor"/>
      </dsp:style>
    </dsp:sp>
    <dsp:sp modelId="{D41AF7B0-7CA6-EF4C-A428-E53D7E824E17}">
      <dsp:nvSpPr>
        <dsp:cNvPr id="0" name=""/>
        <dsp:cNvSpPr/>
      </dsp:nvSpPr>
      <dsp:spPr>
        <a:xfrm>
          <a:off x="345519" y="2585112"/>
          <a:ext cx="4837270" cy="649440"/>
        </a:xfrm>
        <a:prstGeom prst="roundRect">
          <a:avLst/>
        </a:prstGeom>
        <a:solidFill>
          <a:schemeClr val="accent5">
            <a:hueOff val="933781"/>
            <a:satOff val="1973"/>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Actively patch bugs and updates </a:t>
          </a:r>
        </a:p>
      </dsp:txBody>
      <dsp:txXfrm>
        <a:off x="377222" y="2616815"/>
        <a:ext cx="4773864" cy="586034"/>
      </dsp:txXfrm>
    </dsp:sp>
    <dsp:sp modelId="{D3BDA637-BCD1-4542-BBAE-B06CAA628192}">
      <dsp:nvSpPr>
        <dsp:cNvPr id="0" name=""/>
        <dsp:cNvSpPr/>
      </dsp:nvSpPr>
      <dsp:spPr>
        <a:xfrm>
          <a:off x="0" y="3907752"/>
          <a:ext cx="6910387" cy="554400"/>
        </a:xfrm>
        <a:prstGeom prst="rect">
          <a:avLst/>
        </a:prstGeom>
        <a:solidFill>
          <a:schemeClr val="lt1">
            <a:alpha val="90000"/>
            <a:hueOff val="0"/>
            <a:satOff val="0"/>
            <a:lumOff val="0"/>
            <a:alphaOff val="0"/>
          </a:schemeClr>
        </a:solidFill>
        <a:ln w="15875" cap="flat" cmpd="sng" algn="ctr">
          <a:solidFill>
            <a:schemeClr val="accent5">
              <a:hueOff val="1400672"/>
              <a:satOff val="2960"/>
              <a:lumOff val="-4118"/>
              <a:alphaOff val="0"/>
            </a:schemeClr>
          </a:solidFill>
          <a:prstDash val="solid"/>
        </a:ln>
        <a:effectLst/>
      </dsp:spPr>
      <dsp:style>
        <a:lnRef idx="2">
          <a:scrgbClr r="0" g="0" b="0"/>
        </a:lnRef>
        <a:fillRef idx="1">
          <a:scrgbClr r="0" g="0" b="0"/>
        </a:fillRef>
        <a:effectRef idx="0">
          <a:scrgbClr r="0" g="0" b="0"/>
        </a:effectRef>
        <a:fontRef idx="minor"/>
      </dsp:style>
    </dsp:sp>
    <dsp:sp modelId="{77D811A0-27ED-FD46-84C6-34743B179AFA}">
      <dsp:nvSpPr>
        <dsp:cNvPr id="0" name=""/>
        <dsp:cNvSpPr/>
      </dsp:nvSpPr>
      <dsp:spPr>
        <a:xfrm>
          <a:off x="345519" y="3583032"/>
          <a:ext cx="4837270" cy="649440"/>
        </a:xfrm>
        <a:prstGeom prst="roundRect">
          <a:avLst/>
        </a:prstGeom>
        <a:solidFill>
          <a:schemeClr val="accent5">
            <a:hueOff val="1400672"/>
            <a:satOff val="2960"/>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77900">
            <a:lnSpc>
              <a:spcPct val="90000"/>
            </a:lnSpc>
            <a:spcBef>
              <a:spcPct val="0"/>
            </a:spcBef>
            <a:spcAft>
              <a:spcPct val="35000"/>
            </a:spcAft>
            <a:buNone/>
          </a:pPr>
          <a:r>
            <a:rPr lang="en-US" sz="2200" kern="1200" dirty="0"/>
            <a:t>2-step verification  (if necessary) </a:t>
          </a:r>
        </a:p>
      </dsp:txBody>
      <dsp:txXfrm>
        <a:off x="377222" y="3614735"/>
        <a:ext cx="477386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3DD25-4DF0-694A-A94A-0FCF62ECD8FA}">
      <dsp:nvSpPr>
        <dsp:cNvPr id="0" name=""/>
        <dsp:cNvSpPr/>
      </dsp:nvSpPr>
      <dsp:spPr>
        <a:xfrm>
          <a:off x="0" y="65612"/>
          <a:ext cx="6797675" cy="17915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Implement SSL/TLS or VPN which helps encrypt the pipeline information</a:t>
          </a:r>
        </a:p>
      </dsp:txBody>
      <dsp:txXfrm>
        <a:off x="87457" y="153069"/>
        <a:ext cx="6622761" cy="1616648"/>
      </dsp:txXfrm>
    </dsp:sp>
    <dsp:sp modelId="{3D1C0A2F-979D-3448-AE3F-F9040B23D85C}">
      <dsp:nvSpPr>
        <dsp:cNvPr id="0" name=""/>
        <dsp:cNvSpPr/>
      </dsp:nvSpPr>
      <dsp:spPr>
        <a:xfrm>
          <a:off x="0" y="1929174"/>
          <a:ext cx="6797675" cy="1791562"/>
        </a:xfrm>
        <a:prstGeom prst="roundRect">
          <a:avLst/>
        </a:prstGeom>
        <a:solidFill>
          <a:schemeClr val="accent2">
            <a:hueOff val="734789"/>
            <a:satOff val="-160"/>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Strong WEP/WAP Encryption on Access Points, otherwise brute-force attacks are possible to allow a malicious user into your network</a:t>
          </a:r>
        </a:p>
      </dsp:txBody>
      <dsp:txXfrm>
        <a:off x="87457" y="2016631"/>
        <a:ext cx="6622761" cy="1616648"/>
      </dsp:txXfrm>
    </dsp:sp>
    <dsp:sp modelId="{A6325F38-83AB-4540-9146-095B0D33EC62}">
      <dsp:nvSpPr>
        <dsp:cNvPr id="0" name=""/>
        <dsp:cNvSpPr/>
      </dsp:nvSpPr>
      <dsp:spPr>
        <a:xfrm>
          <a:off x="0" y="3792737"/>
          <a:ext cx="6797675" cy="1791562"/>
        </a:xfrm>
        <a:prstGeom prst="roundRect">
          <a:avLst/>
        </a:prstGeom>
        <a:solidFill>
          <a:schemeClr val="accent2">
            <a:hueOff val="1469577"/>
            <a:satOff val="-320"/>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Force HTTPS + SSL, a secure way to communicate through the passing of public and private keys to decrypt messages</a:t>
          </a:r>
        </a:p>
      </dsp:txBody>
      <dsp:txXfrm>
        <a:off x="87457" y="3880194"/>
        <a:ext cx="6622761" cy="1616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E5C62-E36F-4AF4-B00B-BABBB738DD81}">
      <dsp:nvSpPr>
        <dsp:cNvPr id="0" name=""/>
        <dsp:cNvSpPr/>
      </dsp:nvSpPr>
      <dsp:spPr>
        <a:xfrm>
          <a:off x="489253" y="998804"/>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3FE66-67A4-45AA-93CB-F55DCC4F225D}">
      <dsp:nvSpPr>
        <dsp:cNvPr id="0" name=""/>
        <dsp:cNvSpPr/>
      </dsp:nvSpPr>
      <dsp:spPr>
        <a:xfrm>
          <a:off x="4405"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Password verification/requirements</a:t>
          </a:r>
        </a:p>
      </dsp:txBody>
      <dsp:txXfrm>
        <a:off x="4405" y="2056851"/>
        <a:ext cx="1763085" cy="705234"/>
      </dsp:txXfrm>
    </dsp:sp>
    <dsp:sp modelId="{CAA87CEF-3C24-43BC-BD9B-A036E51A901B}">
      <dsp:nvSpPr>
        <dsp:cNvPr id="0" name=""/>
        <dsp:cNvSpPr/>
      </dsp:nvSpPr>
      <dsp:spPr>
        <a:xfrm>
          <a:off x="2560879" y="998804"/>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3FD71-FE51-44CE-9DE4-79A0432A0924}">
      <dsp:nvSpPr>
        <dsp:cNvPr id="0" name=""/>
        <dsp:cNvSpPr/>
      </dsp:nvSpPr>
      <dsp:spPr>
        <a:xfrm>
          <a:off x="2076031"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Use HTTPS + SSL</a:t>
          </a:r>
        </a:p>
      </dsp:txBody>
      <dsp:txXfrm>
        <a:off x="2076031" y="2056851"/>
        <a:ext cx="1763085" cy="705234"/>
      </dsp:txXfrm>
    </dsp:sp>
    <dsp:sp modelId="{B27176B2-7F12-479B-8B6A-6D2005AB45BF}">
      <dsp:nvSpPr>
        <dsp:cNvPr id="0" name=""/>
        <dsp:cNvSpPr/>
      </dsp:nvSpPr>
      <dsp:spPr>
        <a:xfrm>
          <a:off x="4632505" y="998804"/>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C8318-9A54-4DA0-B481-4B3C2938B07A}">
      <dsp:nvSpPr>
        <dsp:cNvPr id="0" name=""/>
        <dsp:cNvSpPr/>
      </dsp:nvSpPr>
      <dsp:spPr>
        <a:xfrm>
          <a:off x="4147657"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Backup data and patch updates</a:t>
          </a:r>
        </a:p>
      </dsp:txBody>
      <dsp:txXfrm>
        <a:off x="4147657" y="2056851"/>
        <a:ext cx="1763085" cy="705234"/>
      </dsp:txXfrm>
    </dsp:sp>
    <dsp:sp modelId="{01916DF3-A7D6-4448-885B-7E9945518154}">
      <dsp:nvSpPr>
        <dsp:cNvPr id="0" name=""/>
        <dsp:cNvSpPr/>
      </dsp:nvSpPr>
      <dsp:spPr>
        <a:xfrm>
          <a:off x="6704131" y="998804"/>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1B2FA-9E5B-4B26-A50A-AB8432357BE0}">
      <dsp:nvSpPr>
        <dsp:cNvPr id="0" name=""/>
        <dsp:cNvSpPr/>
      </dsp:nvSpPr>
      <dsp:spPr>
        <a:xfrm>
          <a:off x="6219283"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Encrypt data as much as possible (ASLR, WEP/WAP and VPN)</a:t>
          </a:r>
        </a:p>
      </dsp:txBody>
      <dsp:txXfrm>
        <a:off x="6219283" y="2056851"/>
        <a:ext cx="1763085" cy="705234"/>
      </dsp:txXfrm>
    </dsp:sp>
    <dsp:sp modelId="{3F85D215-9A73-43D2-86BD-A0D7453CA2FE}">
      <dsp:nvSpPr>
        <dsp:cNvPr id="0" name=""/>
        <dsp:cNvSpPr/>
      </dsp:nvSpPr>
      <dsp:spPr>
        <a:xfrm>
          <a:off x="8775757" y="998804"/>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C56C2-1287-4BDA-95E8-79F24BF1EFC7}">
      <dsp:nvSpPr>
        <dsp:cNvPr id="0" name=""/>
        <dsp:cNvSpPr/>
      </dsp:nvSpPr>
      <dsp:spPr>
        <a:xfrm>
          <a:off x="8290908"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Align with the Content Security Policy </a:t>
          </a:r>
        </a:p>
      </dsp:txBody>
      <dsp:txXfrm>
        <a:off x="8290908" y="2056851"/>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B523A-9B2B-124C-9704-CA3A2FEC5A1C}" type="datetimeFigureOut">
              <a:rPr lang="en-US" smtClean="0"/>
              <a:t>9/7/21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7CD04-B508-F947-8DD9-0F78343839D0}" type="slidenum">
              <a:rPr lang="en-US" smtClean="0"/>
              <a:t>‹#›</a:t>
            </a:fld>
            <a:endParaRPr lang="en-US"/>
          </a:p>
        </p:txBody>
      </p:sp>
    </p:spTree>
    <p:extLst>
      <p:ext uri="{BB962C8B-B14F-4D97-AF65-F5344CB8AC3E}">
        <p14:creationId xmlns:p14="http://schemas.microsoft.com/office/powerpoint/2010/main" val="270293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Mackenzie </a:t>
            </a:r>
            <a:r>
              <a:rPr lang="en-US" dirty="0" err="1"/>
              <a:t>mcclellan</a:t>
            </a:r>
            <a:r>
              <a:rPr lang="en-US" dirty="0"/>
              <a:t>, and I will be teaching you about different attacks that are </a:t>
            </a:r>
            <a:r>
              <a:rPr lang="en-US" dirty="0" err="1"/>
              <a:t>possbile</a:t>
            </a:r>
            <a:r>
              <a:rPr lang="en-US" dirty="0"/>
              <a:t> on websites</a:t>
            </a:r>
          </a:p>
        </p:txBody>
      </p:sp>
      <p:sp>
        <p:nvSpPr>
          <p:cNvPr id="4" name="Slide Number Placeholder 3"/>
          <p:cNvSpPr>
            <a:spLocks noGrp="1"/>
          </p:cNvSpPr>
          <p:nvPr>
            <p:ph type="sldNum" sz="quarter" idx="5"/>
          </p:nvPr>
        </p:nvSpPr>
        <p:spPr/>
        <p:txBody>
          <a:bodyPr/>
          <a:lstStyle/>
          <a:p>
            <a:fld id="{8337CD04-B508-F947-8DD9-0F78343839D0}" type="slidenum">
              <a:rPr lang="en-US" smtClean="0"/>
              <a:t>1</a:t>
            </a:fld>
            <a:endParaRPr lang="en-US"/>
          </a:p>
        </p:txBody>
      </p:sp>
    </p:spTree>
    <p:extLst>
      <p:ext uri="{BB962C8B-B14F-4D97-AF65-F5344CB8AC3E}">
        <p14:creationId xmlns:p14="http://schemas.microsoft.com/office/powerpoint/2010/main" val="366414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try and prevent this attack, like limiting the character usage. For </a:t>
            </a:r>
            <a:r>
              <a:rPr lang="en-US" dirty="0" err="1"/>
              <a:t>exalpme</a:t>
            </a:r>
            <a:r>
              <a:rPr lang="en-US" dirty="0"/>
              <a:t>, taking away to the single quote would eliminate that attack presented in earlier slides. As well as keeping your system up to date by trying ways to prevent these attacks. Also, 2 step-verification is the soundest way to prevent this, but unfortunately is very pester some. Also some hosting companies have built in security for this.</a:t>
            </a:r>
          </a:p>
        </p:txBody>
      </p:sp>
      <p:sp>
        <p:nvSpPr>
          <p:cNvPr id="4" name="Slide Number Placeholder 3"/>
          <p:cNvSpPr>
            <a:spLocks noGrp="1"/>
          </p:cNvSpPr>
          <p:nvPr>
            <p:ph type="sldNum" sz="quarter" idx="5"/>
          </p:nvPr>
        </p:nvSpPr>
        <p:spPr/>
        <p:txBody>
          <a:bodyPr/>
          <a:lstStyle/>
          <a:p>
            <a:fld id="{8337CD04-B508-F947-8DD9-0F78343839D0}" type="slidenum">
              <a:rPr lang="en-US" smtClean="0"/>
              <a:t>10</a:t>
            </a:fld>
            <a:endParaRPr lang="en-US"/>
          </a:p>
        </p:txBody>
      </p:sp>
    </p:spTree>
    <p:extLst>
      <p:ext uri="{BB962C8B-B14F-4D97-AF65-F5344CB8AC3E}">
        <p14:creationId xmlns:p14="http://schemas.microsoft.com/office/powerpoint/2010/main" val="4014976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man in the middle attacks are an extreme breach of data. </a:t>
            </a:r>
            <a:r>
              <a:rPr lang="en-US" dirty="0">
                <a:solidFill>
                  <a:schemeClr val="tx1">
                    <a:lumMod val="75000"/>
                    <a:lumOff val="25000"/>
                  </a:schemeClr>
                </a:solidFill>
              </a:rPr>
              <a:t>Businesses and clients require a secure pipeline between each other to relay information, but Man in the Middle attacks allow the hacker to eavesdrop on sensitive information being passed through this pipeline</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11</a:t>
            </a:fld>
            <a:endParaRPr lang="en-US"/>
          </a:p>
        </p:txBody>
      </p:sp>
    </p:spTree>
    <p:extLst>
      <p:ext uri="{BB962C8B-B14F-4D97-AF65-F5344CB8AC3E}">
        <p14:creationId xmlns:p14="http://schemas.microsoft.com/office/powerpoint/2010/main" val="1159749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rPr>
              <a:t>In 2016, 95% of servers were vulnerable to Man in the Middle Attacks </a:t>
            </a:r>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12</a:t>
            </a:fld>
            <a:endParaRPr lang="en-US"/>
          </a:p>
        </p:txBody>
      </p:sp>
    </p:spTree>
    <p:extLst>
      <p:ext uri="{BB962C8B-B14F-4D97-AF65-F5344CB8AC3E}">
        <p14:creationId xmlns:p14="http://schemas.microsoft.com/office/powerpoint/2010/main" val="217545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An attacker can “sniff” for unprotected data transfers or “pipelines”, then when the real user logs into the website, the man in the middle will redirect them to their fake website that mimics the original and collect all of the information that the user enters. Once they gathered all the information, the hacker can now input that into the original website for their own malicious use.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13</a:t>
            </a:fld>
            <a:endParaRPr lang="en-US"/>
          </a:p>
        </p:txBody>
      </p:sp>
    </p:spTree>
    <p:extLst>
      <p:ext uri="{BB962C8B-B14F-4D97-AF65-F5344CB8AC3E}">
        <p14:creationId xmlns:p14="http://schemas.microsoft.com/office/powerpoint/2010/main" val="1335043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encryption of your data will help prevent secure information to be viewed openly, adding </a:t>
            </a:r>
            <a:r>
              <a:rPr lang="en-US" dirty="0" err="1"/>
              <a:t>ssl</a:t>
            </a:r>
            <a:r>
              <a:rPr lang="en-US" dirty="0"/>
              <a:t> or a </a:t>
            </a:r>
            <a:r>
              <a:rPr lang="en-US" dirty="0" err="1"/>
              <a:t>vpn</a:t>
            </a:r>
            <a:r>
              <a:rPr lang="en-US" dirty="0"/>
              <a:t> helps encrypt that data. Also, a great way is implementing a web application firewall on access points would help prevent attackers from getting in to view this data, while preventing another attack we are going to talk later about, the brute force attack. Also, using both https and </a:t>
            </a:r>
            <a:r>
              <a:rPr lang="en-US" dirty="0" err="1"/>
              <a:t>ssl</a:t>
            </a:r>
            <a:r>
              <a:rPr lang="en-US" dirty="0"/>
              <a:t> will help encrypt and secure the transaction of data by using keys to decrypt data.</a:t>
            </a:r>
          </a:p>
        </p:txBody>
      </p:sp>
      <p:sp>
        <p:nvSpPr>
          <p:cNvPr id="4" name="Slide Number Placeholder 3"/>
          <p:cNvSpPr>
            <a:spLocks noGrp="1"/>
          </p:cNvSpPr>
          <p:nvPr>
            <p:ph type="sldNum" sz="quarter" idx="5"/>
          </p:nvPr>
        </p:nvSpPr>
        <p:spPr/>
        <p:txBody>
          <a:bodyPr/>
          <a:lstStyle/>
          <a:p>
            <a:fld id="{8337CD04-B508-F947-8DD9-0F78343839D0}" type="slidenum">
              <a:rPr lang="en-US" smtClean="0"/>
              <a:t>14</a:t>
            </a:fld>
            <a:endParaRPr lang="en-US"/>
          </a:p>
        </p:txBody>
      </p:sp>
    </p:spTree>
    <p:extLst>
      <p:ext uri="{BB962C8B-B14F-4D97-AF65-F5344CB8AC3E}">
        <p14:creationId xmlns:p14="http://schemas.microsoft.com/office/powerpoint/2010/main" val="260937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my opinion, the coolest and scariest attack, the Iframe injection attack. </a:t>
            </a:r>
            <a:r>
              <a:rPr lang="en-US" dirty="0">
                <a:solidFill>
                  <a:schemeClr val="tx1">
                    <a:lumMod val="75000"/>
                    <a:lumOff val="25000"/>
                  </a:schemeClr>
                </a:solidFill>
              </a:rPr>
              <a:t>This attack is the most common attack of the cross-site category attacks. What is achieved by this attack is injecting malware onto one’s website by having a hidden frame run in the background. A frame that is the entrance for the attacker,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15</a:t>
            </a:fld>
            <a:endParaRPr lang="en-US"/>
          </a:p>
        </p:txBody>
      </p:sp>
    </p:spTree>
    <p:extLst>
      <p:ext uri="{BB962C8B-B14F-4D97-AF65-F5344CB8AC3E}">
        <p14:creationId xmlns:p14="http://schemas.microsoft.com/office/powerpoint/2010/main" val="1952621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75000"/>
                    <a:lumOff val="25000"/>
                  </a:schemeClr>
                </a:solidFill>
              </a:rPr>
              <a:t>iFrames</a:t>
            </a:r>
            <a:r>
              <a:rPr lang="en-US" dirty="0">
                <a:solidFill>
                  <a:schemeClr val="tx1">
                    <a:lumMod val="75000"/>
                    <a:lumOff val="25000"/>
                  </a:schemeClr>
                </a:solidFill>
              </a:rPr>
              <a:t> are attributes of the HTML coding for a website. Iframes can be used to add inline frames to a document. This means that a website can be accessed through another website, like how a YouTube video can be played from another website.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16</a:t>
            </a:fld>
            <a:endParaRPr lang="en-US"/>
          </a:p>
        </p:txBody>
      </p:sp>
    </p:spTree>
    <p:extLst>
      <p:ext uri="{BB962C8B-B14F-4D97-AF65-F5344CB8AC3E}">
        <p14:creationId xmlns:p14="http://schemas.microsoft.com/office/powerpoint/2010/main" val="264558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how does an iframe become malicious and do these attacks? When styling an </a:t>
            </a:r>
            <a:r>
              <a:rPr lang="en-US" dirty="0" err="1"/>
              <a:t>iFrame</a:t>
            </a:r>
            <a:r>
              <a:rPr lang="en-US" dirty="0"/>
              <a:t>, an attacker can make an </a:t>
            </a:r>
            <a:r>
              <a:rPr lang="en-US" dirty="0" err="1"/>
              <a:t>iFrame</a:t>
            </a:r>
            <a:r>
              <a:rPr lang="en-US" dirty="0"/>
              <a:t> virtually invisible for the user to see. This allows them to implement a malicious website, where malware can be automaticity downloaded in the background without the user noticing.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17</a:t>
            </a:fld>
            <a:endParaRPr lang="en-US"/>
          </a:p>
        </p:txBody>
      </p:sp>
    </p:spTree>
    <p:extLst>
      <p:ext uri="{BB962C8B-B14F-4D97-AF65-F5344CB8AC3E}">
        <p14:creationId xmlns:p14="http://schemas.microsoft.com/office/powerpoint/2010/main" val="390699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Using the Content Security Policy(CSP) in http would be most beneficial against cross-site attacks, including </a:t>
            </a:r>
            <a:r>
              <a:rPr lang="en-US" sz="1200" dirty="0" err="1"/>
              <a:t>iFrame</a:t>
            </a:r>
            <a:r>
              <a:rPr lang="en-US" sz="1200" dirty="0"/>
              <a:t> attacks and is a standard across http.</a:t>
            </a:r>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18</a:t>
            </a:fld>
            <a:endParaRPr lang="en-US"/>
          </a:p>
        </p:txBody>
      </p:sp>
    </p:spTree>
    <p:extLst>
      <p:ext uri="{BB962C8B-B14F-4D97-AF65-F5344CB8AC3E}">
        <p14:creationId xmlns:p14="http://schemas.microsoft.com/office/powerpoint/2010/main" val="2249635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Buffer overflow attacks are very hard to understand without the knowledge of how computer infrastructure works, but to sum up what is achieved, it is when </a:t>
            </a:r>
            <a:r>
              <a:rPr lang="en-US" sz="1200" cap="all" spc="200" dirty="0">
                <a:solidFill>
                  <a:srgbClr val="FFFFFF"/>
                </a:solidFill>
              </a:rPr>
              <a:t>when an attacker overflows the database with data that overwrites memory of an application. This damages files, the execution path, and potentially exposes sensitive information.</a:t>
            </a:r>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19</a:t>
            </a:fld>
            <a:endParaRPr lang="en-US"/>
          </a:p>
        </p:txBody>
      </p:sp>
    </p:spTree>
    <p:extLst>
      <p:ext uri="{BB962C8B-B14F-4D97-AF65-F5344CB8AC3E}">
        <p14:creationId xmlns:p14="http://schemas.microsoft.com/office/powerpoint/2010/main" val="10189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more specifically, account attacks. where an attacker can </a:t>
            </a:r>
            <a:r>
              <a:rPr lang="en-US" sz="2800" dirty="0" err="1"/>
              <a:t>inflatrate</a:t>
            </a:r>
            <a:r>
              <a:rPr lang="en-US" sz="2800" dirty="0"/>
              <a:t> an unknown users account and reveal sensitive information</a:t>
            </a:r>
          </a:p>
        </p:txBody>
      </p:sp>
      <p:sp>
        <p:nvSpPr>
          <p:cNvPr id="4" name="Slide Number Placeholder 3"/>
          <p:cNvSpPr>
            <a:spLocks noGrp="1"/>
          </p:cNvSpPr>
          <p:nvPr>
            <p:ph type="sldNum" sz="quarter" idx="5"/>
          </p:nvPr>
        </p:nvSpPr>
        <p:spPr/>
        <p:txBody>
          <a:bodyPr/>
          <a:lstStyle/>
          <a:p>
            <a:fld id="{8337CD04-B508-F947-8DD9-0F78343839D0}" type="slidenum">
              <a:rPr lang="en-US" smtClean="0"/>
              <a:t>2</a:t>
            </a:fld>
            <a:endParaRPr lang="en-US"/>
          </a:p>
        </p:txBody>
      </p:sp>
    </p:spTree>
    <p:extLst>
      <p:ext uri="{BB962C8B-B14F-4D97-AF65-F5344CB8AC3E}">
        <p14:creationId xmlns:p14="http://schemas.microsoft.com/office/powerpoint/2010/main" val="421399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computer programming, if one rewrites the base pointer of the function, it overwrites the memory of that function, and the attacker can either rewrite or manipulate the output.</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20</a:t>
            </a:fld>
            <a:endParaRPr lang="en-US"/>
          </a:p>
        </p:txBody>
      </p:sp>
    </p:spTree>
    <p:extLst>
      <p:ext uri="{BB962C8B-B14F-4D97-AF65-F5344CB8AC3E}">
        <p14:creationId xmlns:p14="http://schemas.microsoft.com/office/powerpoint/2010/main" val="1934514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to this attack is finding the buffer distance between the sensitive information and the base pointer to be able to know the exact amount of information at which to overflow the function with, otherwise the attack will not execute. Human error is a big contributor to this problem, and a reason why it is important to try and hide this address locations.</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21</a:t>
            </a:fld>
            <a:endParaRPr lang="en-US"/>
          </a:p>
        </p:txBody>
      </p:sp>
    </p:spTree>
    <p:extLst>
      <p:ext uri="{BB962C8B-B14F-4D97-AF65-F5344CB8AC3E}">
        <p14:creationId xmlns:p14="http://schemas.microsoft.com/office/powerpoint/2010/main" val="3585577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Buffer overflows can happen on all types of software. Because all software memory is built using the same idea. </a:t>
            </a:r>
          </a:p>
        </p:txBody>
      </p:sp>
      <p:sp>
        <p:nvSpPr>
          <p:cNvPr id="4" name="Slide Number Placeholder 3"/>
          <p:cNvSpPr>
            <a:spLocks noGrp="1"/>
          </p:cNvSpPr>
          <p:nvPr>
            <p:ph type="sldNum" sz="quarter" idx="5"/>
          </p:nvPr>
        </p:nvSpPr>
        <p:spPr/>
        <p:txBody>
          <a:bodyPr/>
          <a:lstStyle/>
          <a:p>
            <a:fld id="{8337CD04-B508-F947-8DD9-0F78343839D0}" type="slidenum">
              <a:rPr lang="en-US" smtClean="0"/>
              <a:t>22</a:t>
            </a:fld>
            <a:endParaRPr lang="en-US"/>
          </a:p>
        </p:txBody>
      </p:sp>
    </p:spTree>
    <p:extLst>
      <p:ext uri="{BB962C8B-B14F-4D97-AF65-F5344CB8AC3E}">
        <p14:creationId xmlns:p14="http://schemas.microsoft.com/office/powerpoint/2010/main" val="3676177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Address space randomization (ASLR)-  allows space addresses to be randomly moved around, making it extremely difficult to locate the base pointer, which in return, prevents these attacks.</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23</a:t>
            </a:fld>
            <a:endParaRPr lang="en-US"/>
          </a:p>
        </p:txBody>
      </p:sp>
    </p:spTree>
    <p:extLst>
      <p:ext uri="{BB962C8B-B14F-4D97-AF65-F5344CB8AC3E}">
        <p14:creationId xmlns:p14="http://schemas.microsoft.com/office/powerpoint/2010/main" val="222022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last and final attack, the brute force attack.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hacking not only can be apart of the SQL Injection, but the Brute Force attack as well. This is where a user can use sensitive information or a list of the most common passwords and attempt to file through all the options until a password is found.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24</a:t>
            </a:fld>
            <a:endParaRPr lang="en-US"/>
          </a:p>
        </p:txBody>
      </p:sp>
    </p:spTree>
    <p:extLst>
      <p:ext uri="{BB962C8B-B14F-4D97-AF65-F5344CB8AC3E}">
        <p14:creationId xmlns:p14="http://schemas.microsoft.com/office/powerpoint/2010/main" val="128364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creating a file of variations of a user’s sensitive information, like name, address or birthday, and other common passwords, a hacker can cycle through each password until one matches. This is a seemingly weak and expensive attack but relays the importance of password requirements. But only shows the importance of having a secure and hard password to guess.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25</a:t>
            </a:fld>
            <a:endParaRPr lang="en-US"/>
          </a:p>
        </p:txBody>
      </p:sp>
    </p:spTree>
    <p:extLst>
      <p:ext uri="{BB962C8B-B14F-4D97-AF65-F5344CB8AC3E}">
        <p14:creationId xmlns:p14="http://schemas.microsoft.com/office/powerpoint/2010/main" val="672239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having the necessary password requirements, this can substantially diminish this attack. This includes character length, special character requirement(!@$), and exclusion of username information in password.</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26</a:t>
            </a:fld>
            <a:endParaRPr lang="en-US"/>
          </a:p>
        </p:txBody>
      </p:sp>
    </p:spTree>
    <p:extLst>
      <p:ext uri="{BB962C8B-B14F-4D97-AF65-F5344CB8AC3E}">
        <p14:creationId xmlns:p14="http://schemas.microsoft.com/office/powerpoint/2010/main" val="270036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all of these attack preventions in mind, these are some way to help keep a secure website. By having password requirements and double </a:t>
            </a:r>
            <a:r>
              <a:rPr lang="en-US" dirty="0" err="1"/>
              <a:t>verifcaiton</a:t>
            </a:r>
            <a:r>
              <a:rPr lang="en-US" dirty="0"/>
              <a:t>, using https  and </a:t>
            </a:r>
            <a:r>
              <a:rPr lang="en-US" dirty="0" err="1"/>
              <a:t>ssl</a:t>
            </a:r>
            <a:r>
              <a:rPr lang="en-US" dirty="0"/>
              <a:t> to create an encrypted transaction of information, baking up data and patching bugs with updates, </a:t>
            </a:r>
            <a:r>
              <a:rPr lang="en-US" dirty="0" err="1"/>
              <a:t>ecrypting</a:t>
            </a:r>
            <a:r>
              <a:rPr lang="en-US" dirty="0"/>
              <a:t> your data as much as possible and making those holes more secure by using VPN and web application firewalls, also aligning with the content security policy with http. </a:t>
            </a:r>
          </a:p>
          <a:p>
            <a:endParaRPr lang="en-US" dirty="0"/>
          </a:p>
          <a:p>
            <a:r>
              <a:rPr lang="en-US" dirty="0"/>
              <a:t>Hope this help introduce ideas of how these attacks  are </a:t>
            </a:r>
            <a:r>
              <a:rPr lang="en-US"/>
              <a:t>possible and </a:t>
            </a:r>
            <a:r>
              <a:rPr lang="en-US" dirty="0"/>
              <a:t>ways to prevent these attacks. thanks for listening. </a:t>
            </a:r>
          </a:p>
        </p:txBody>
      </p:sp>
      <p:sp>
        <p:nvSpPr>
          <p:cNvPr id="4" name="Slide Number Placeholder 3"/>
          <p:cNvSpPr>
            <a:spLocks noGrp="1"/>
          </p:cNvSpPr>
          <p:nvPr>
            <p:ph type="sldNum" sz="quarter" idx="5"/>
          </p:nvPr>
        </p:nvSpPr>
        <p:spPr/>
        <p:txBody>
          <a:bodyPr/>
          <a:lstStyle/>
          <a:p>
            <a:fld id="{8337CD04-B508-F947-8DD9-0F78343839D0}" type="slidenum">
              <a:rPr lang="en-US" smtClean="0"/>
              <a:t>27</a:t>
            </a:fld>
            <a:endParaRPr lang="en-US"/>
          </a:p>
        </p:txBody>
      </p:sp>
    </p:spTree>
    <p:extLst>
      <p:ext uri="{BB962C8B-B14F-4D97-AF65-F5344CB8AC3E}">
        <p14:creationId xmlns:p14="http://schemas.microsoft.com/office/powerpoint/2010/main" val="274770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imofrmation</a:t>
            </a:r>
            <a:r>
              <a:rPr lang="en-US" dirty="0"/>
              <a:t> security attacks can be any of the following, in which </a:t>
            </a:r>
            <a:r>
              <a:rPr lang="en-US" dirty="0" err="1"/>
              <a:t>i</a:t>
            </a:r>
            <a:r>
              <a:rPr lang="en-US" dirty="0"/>
              <a:t> will elaborate about further in this presentation. these include SQL injection, man in the middle attacks, iframe injection, buffer overflow, and brute force attack</a:t>
            </a:r>
          </a:p>
        </p:txBody>
      </p:sp>
      <p:sp>
        <p:nvSpPr>
          <p:cNvPr id="4" name="Slide Number Placeholder 3"/>
          <p:cNvSpPr>
            <a:spLocks noGrp="1"/>
          </p:cNvSpPr>
          <p:nvPr>
            <p:ph type="sldNum" sz="quarter" idx="5"/>
          </p:nvPr>
        </p:nvSpPr>
        <p:spPr/>
        <p:txBody>
          <a:bodyPr/>
          <a:lstStyle/>
          <a:p>
            <a:fld id="{8337CD04-B508-F947-8DD9-0F78343839D0}" type="slidenum">
              <a:rPr lang="en-US" smtClean="0"/>
              <a:t>3</a:t>
            </a:fld>
            <a:endParaRPr lang="en-US"/>
          </a:p>
        </p:txBody>
      </p:sp>
    </p:spTree>
    <p:extLst>
      <p:ext uri="{BB962C8B-B14F-4D97-AF65-F5344CB8AC3E}">
        <p14:creationId xmlns:p14="http://schemas.microsoft.com/office/powerpoint/2010/main" val="81115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attacks are caused by human error or overall lack of security and </a:t>
            </a:r>
            <a:r>
              <a:rPr lang="en-US" dirty="0" err="1"/>
              <a:t>i</a:t>
            </a:r>
            <a:r>
              <a:rPr lang="en-US" dirty="0"/>
              <a:t> will attempt introduce ways to prevent them.</a:t>
            </a:r>
          </a:p>
        </p:txBody>
      </p:sp>
      <p:sp>
        <p:nvSpPr>
          <p:cNvPr id="4" name="Slide Number Placeholder 3"/>
          <p:cNvSpPr>
            <a:spLocks noGrp="1"/>
          </p:cNvSpPr>
          <p:nvPr>
            <p:ph type="sldNum" sz="quarter" idx="5"/>
          </p:nvPr>
        </p:nvSpPr>
        <p:spPr/>
        <p:txBody>
          <a:bodyPr/>
          <a:lstStyle/>
          <a:p>
            <a:fld id="{8337CD04-B508-F947-8DD9-0F78343839D0}" type="slidenum">
              <a:rPr lang="en-US" smtClean="0"/>
              <a:t>4</a:t>
            </a:fld>
            <a:endParaRPr lang="en-US"/>
          </a:p>
        </p:txBody>
      </p:sp>
    </p:spTree>
    <p:extLst>
      <p:ext uri="{BB962C8B-B14F-4D97-AF65-F5344CB8AC3E}">
        <p14:creationId xmlns:p14="http://schemas.microsoft.com/office/powerpoint/2010/main" val="345306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SQL injection attack allows the hacker to retrieve data about a user, or the application itself. Once achieved, the hacker can modify data of the application or user. </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5</a:t>
            </a:fld>
            <a:endParaRPr lang="en-US"/>
          </a:p>
        </p:txBody>
      </p:sp>
    </p:spTree>
    <p:extLst>
      <p:ext uri="{BB962C8B-B14F-4D97-AF65-F5344CB8AC3E}">
        <p14:creationId xmlns:p14="http://schemas.microsoft.com/office/powerpoint/2010/main" val="211486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pc="-50" dirty="0">
                <a:solidFill>
                  <a:srgbClr val="C00000"/>
                </a:solidFill>
                <a:latin typeface="+mn-lt"/>
                <a:ea typeface="+mn-ea"/>
                <a:cs typeface="+mn-cs"/>
              </a:rPr>
              <a:t>27.8%</a:t>
            </a:r>
            <a:r>
              <a:rPr lang="en-US" sz="1200" kern="1200" spc="-50" dirty="0">
                <a:solidFill>
                  <a:schemeClr val="tx1">
                    <a:lumMod val="85000"/>
                    <a:lumOff val="15000"/>
                  </a:schemeClr>
                </a:solidFill>
                <a:latin typeface="+mn-lt"/>
                <a:ea typeface="+mn-ea"/>
                <a:cs typeface="+mn-cs"/>
              </a:rPr>
              <a:t> of all applications have a SQL injection vulnerability , which is very scary to think about big scale, and how many businesses are truly at risk</a:t>
            </a:r>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6</a:t>
            </a:fld>
            <a:endParaRPr lang="en-US"/>
          </a:p>
        </p:txBody>
      </p:sp>
    </p:spTree>
    <p:extLst>
      <p:ext uri="{BB962C8B-B14F-4D97-AF65-F5344CB8AC3E}">
        <p14:creationId xmlns:p14="http://schemas.microsoft.com/office/powerpoint/2010/main" val="114461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is this done? In most languages, a coding prompt will ask when a specific username is entered, that the password entered matches the password that they have on file. This makes the argument true. Well, this is very vulnerable. Hackers can overwrite this prompt by coding fundamentals, making the argument true, or at least making the password and username seem true to the computer.. One of the simplest ways to do this is creating an argument that the computer knows and accepts as true, like 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7</a:t>
            </a:fld>
            <a:endParaRPr lang="en-US"/>
          </a:p>
        </p:txBody>
      </p:sp>
    </p:spTree>
    <p:extLst>
      <p:ext uri="{BB962C8B-B14F-4D97-AF65-F5344CB8AC3E}">
        <p14:creationId xmlns:p14="http://schemas.microsoft.com/office/powerpoint/2010/main" val="215877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Using programming format, an attacker can login into a correct user’s account by making the password argument true. The argument relays the idea that ’xxx’ is the password attempt, OR 1=1 is true, since we know 1=1 is true, it makes the whole statement true, giving access to the account. In computer language, the or is a logical disjunction, meaning that only one side has of the argument has to be labeled true for the whole thing to be true, like false or true equals true. So if an attacker relays a random password that they know is false, all one would have to do Is attach something that the computer and they know is true, like 1=1. </a:t>
            </a:r>
          </a:p>
        </p:txBody>
      </p:sp>
      <p:sp>
        <p:nvSpPr>
          <p:cNvPr id="4" name="Slide Number Placeholder 3"/>
          <p:cNvSpPr>
            <a:spLocks noGrp="1"/>
          </p:cNvSpPr>
          <p:nvPr>
            <p:ph type="sldNum" sz="quarter" idx="5"/>
          </p:nvPr>
        </p:nvSpPr>
        <p:spPr/>
        <p:txBody>
          <a:bodyPr/>
          <a:lstStyle/>
          <a:p>
            <a:fld id="{8337CD04-B508-F947-8DD9-0F78343839D0}" type="slidenum">
              <a:rPr lang="en-US" smtClean="0"/>
              <a:t>8</a:t>
            </a:fld>
            <a:endParaRPr lang="en-US"/>
          </a:p>
        </p:txBody>
      </p:sp>
    </p:spTree>
    <p:extLst>
      <p:ext uri="{BB962C8B-B14F-4D97-AF65-F5344CB8AC3E}">
        <p14:creationId xmlns:p14="http://schemas.microsoft.com/office/powerpoint/2010/main" val="192170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lumMod val="85000"/>
                    <a:lumOff val="15000"/>
                  </a:schemeClr>
                </a:solidFill>
              </a:rPr>
              <a:t>With granted access to a user or admin’s  account, the attacker is free to change anything they want.</a:t>
            </a:r>
            <a:endParaRPr lang="en-US" dirty="0"/>
          </a:p>
        </p:txBody>
      </p:sp>
      <p:sp>
        <p:nvSpPr>
          <p:cNvPr id="4" name="Slide Number Placeholder 3"/>
          <p:cNvSpPr>
            <a:spLocks noGrp="1"/>
          </p:cNvSpPr>
          <p:nvPr>
            <p:ph type="sldNum" sz="quarter" idx="5"/>
          </p:nvPr>
        </p:nvSpPr>
        <p:spPr/>
        <p:txBody>
          <a:bodyPr/>
          <a:lstStyle/>
          <a:p>
            <a:fld id="{8337CD04-B508-F947-8DD9-0F78343839D0}" type="slidenum">
              <a:rPr lang="en-US" smtClean="0"/>
              <a:t>9</a:t>
            </a:fld>
            <a:endParaRPr lang="en-US"/>
          </a:p>
        </p:txBody>
      </p:sp>
    </p:spTree>
    <p:extLst>
      <p:ext uri="{BB962C8B-B14F-4D97-AF65-F5344CB8AC3E}">
        <p14:creationId xmlns:p14="http://schemas.microsoft.com/office/powerpoint/2010/main" val="143661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9/7/21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74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9/7/21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09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9/7/21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96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9/7/21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3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9/7/21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5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9/7/21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840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9/7/21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19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9/7/21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17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9/7/21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58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9/7/21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1790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9/7/21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42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9/7/21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62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9B2F2-551B-E54B-9357-5A1EC39884A6}"/>
              </a:ext>
            </a:extLst>
          </p:cNvPr>
          <p:cNvSpPr>
            <a:spLocks noGrp="1"/>
          </p:cNvSpPr>
          <p:nvPr>
            <p:ph type="ctrTitle"/>
          </p:nvPr>
        </p:nvSpPr>
        <p:spPr>
          <a:xfrm>
            <a:off x="5289754" y="639097"/>
            <a:ext cx="6253317" cy="3686015"/>
          </a:xfrm>
        </p:spPr>
        <p:txBody>
          <a:bodyPr>
            <a:normAutofit/>
          </a:bodyPr>
          <a:lstStyle/>
          <a:p>
            <a:r>
              <a:rPr lang="en-US" dirty="0"/>
              <a:t>Attacks on Websites</a:t>
            </a:r>
          </a:p>
        </p:txBody>
      </p:sp>
      <p:sp>
        <p:nvSpPr>
          <p:cNvPr id="3" name="Subtitle 2">
            <a:extLst>
              <a:ext uri="{FF2B5EF4-FFF2-40B4-BE49-F238E27FC236}">
                <a16:creationId xmlns:a16="http://schemas.microsoft.com/office/drawing/2014/main" id="{B1DF403E-405A-F044-9C9C-87C85EA5E2F7}"/>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Mackenzie McClellan</a:t>
            </a:r>
          </a:p>
        </p:txBody>
      </p:sp>
      <p:pic>
        <p:nvPicPr>
          <p:cNvPr id="4" name="Picture 3">
            <a:extLst>
              <a:ext uri="{FF2B5EF4-FFF2-40B4-BE49-F238E27FC236}">
                <a16:creationId xmlns:a16="http://schemas.microsoft.com/office/drawing/2014/main" id="{07CCD80A-FC20-4B3F-AD8B-1D93C8A3ECAB}"/>
              </a:ext>
            </a:extLst>
          </p:cNvPr>
          <p:cNvPicPr>
            <a:picLocks noChangeAspect="1"/>
          </p:cNvPicPr>
          <p:nvPr/>
        </p:nvPicPr>
        <p:blipFill rotWithShape="1">
          <a:blip r:embed="rId3"/>
          <a:srcRect l="9281" r="23129"/>
          <a:stretch/>
        </p:blipFill>
        <p:spPr>
          <a:xfrm>
            <a:off x="0" y="0"/>
            <a:ext cx="4635315" cy="685799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41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5B79E-7E08-0742-92A8-5B2A7C15509C}"/>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4800">
                <a:solidFill>
                  <a:schemeClr val="tx1">
                    <a:lumMod val="75000"/>
                    <a:lumOff val="25000"/>
                  </a:schemeClr>
                </a:solidFill>
              </a:rPr>
              <a:t>How to avoid SQL Injection attacks</a:t>
            </a:r>
          </a:p>
        </p:txBody>
      </p:sp>
      <p:cxnSp>
        <p:nvCxnSpPr>
          <p:cNvPr id="16" name="Straight Connector 15">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3">
            <a:extLst>
              <a:ext uri="{FF2B5EF4-FFF2-40B4-BE49-F238E27FC236}">
                <a16:creationId xmlns:a16="http://schemas.microsoft.com/office/drawing/2014/main" id="{6C8668E5-750B-4913-94C8-4A96157A5135}"/>
              </a:ext>
            </a:extLst>
          </p:cNvPr>
          <p:cNvGraphicFramePr/>
          <p:nvPr>
            <p:extLst>
              <p:ext uri="{D42A27DB-BD31-4B8C-83A1-F6EECF244321}">
                <p14:modId xmlns:p14="http://schemas.microsoft.com/office/powerpoint/2010/main" val="3983310943"/>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1521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8A7F9-E67D-1A4A-9CD5-AF262AFECF18}"/>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tx1">
                    <a:lumMod val="75000"/>
                    <a:lumOff val="25000"/>
                  </a:schemeClr>
                </a:solidFill>
              </a:rPr>
              <a:t>Man in the Middle Attacks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989F9FC-CEF6-0A4F-BC01-04DBBEBE6FA1}"/>
              </a:ext>
            </a:extLst>
          </p:cNvPr>
          <p:cNvSpPr>
            <a:spLocks noGrp="1"/>
          </p:cNvSpPr>
          <p:nvPr>
            <p:ph type="body" sz="half" idx="2"/>
          </p:nvPr>
        </p:nvSpPr>
        <p:spPr>
          <a:xfrm>
            <a:off x="858064" y="2639380"/>
            <a:ext cx="3205049" cy="3229714"/>
          </a:xfrm>
        </p:spPr>
        <p:txBody>
          <a:bodyPr vert="horz" lIns="0" tIns="45720" rIns="0" bIns="45720" rtlCol="0">
            <a:normAutofit/>
          </a:bodyPr>
          <a:lstStyle/>
          <a:p>
            <a:pPr>
              <a:lnSpc>
                <a:spcPct val="100000"/>
              </a:lnSpc>
            </a:pPr>
            <a:r>
              <a:rPr lang="en-US" dirty="0">
                <a:solidFill>
                  <a:schemeClr val="tx1">
                    <a:lumMod val="75000"/>
                    <a:lumOff val="25000"/>
                  </a:schemeClr>
                </a:solidFill>
              </a:rPr>
              <a:t>Businesses and clients require a secure pipeline between each other to relay information, but Man in the Middle attacks allow the hacker to eavesdrop on sensitive information being passed through this pipeline. </a:t>
            </a:r>
          </a:p>
        </p:txBody>
      </p:sp>
      <p:pic>
        <p:nvPicPr>
          <p:cNvPr id="3074" name="Picture 2" descr="What is a Man-in-the-Middle attack? MitM attacks explained - Malwarebytes  Labs | Malwarebytes Labs">
            <a:extLst>
              <a:ext uri="{FF2B5EF4-FFF2-40B4-BE49-F238E27FC236}">
                <a16:creationId xmlns:a16="http://schemas.microsoft.com/office/drawing/2014/main" id="{5C01EC64-20C5-A74C-B634-F4A1402431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3447" y="962934"/>
            <a:ext cx="6892560" cy="4586685"/>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052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63B56-35FB-0048-823D-C0BB48015B7E}"/>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6800" dirty="0">
                <a:solidFill>
                  <a:schemeClr val="tx2"/>
                </a:solidFill>
              </a:rPr>
              <a:t>In 2016, 95% of servers were vulnerable to Man in the Middle Attacks </a:t>
            </a:r>
          </a:p>
        </p:txBody>
      </p:sp>
      <p:sp>
        <p:nvSpPr>
          <p:cNvPr id="13" name="Rectangle 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66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1B47D-5A40-6649-8331-3CB0194C40A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a:solidFill>
                  <a:schemeClr val="tx1">
                    <a:lumMod val="75000"/>
                    <a:lumOff val="25000"/>
                  </a:schemeClr>
                </a:solidFill>
              </a:rPr>
              <a:t>How are these attacks done?</a:t>
            </a:r>
          </a:p>
        </p:txBody>
      </p:sp>
      <p:pic>
        <p:nvPicPr>
          <p:cNvPr id="4098" name="Picture 2" descr="What is a Man in the Middle Attack? Types, Prevention, &amp;amp; Detection">
            <a:extLst>
              <a:ext uri="{FF2B5EF4-FFF2-40B4-BE49-F238E27FC236}">
                <a16:creationId xmlns:a16="http://schemas.microsoft.com/office/drawing/2014/main" id="{8DEBC29D-BB2A-7B48-B25E-DDD4672AF5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3999" y="1790280"/>
            <a:ext cx="6583227" cy="301400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BE373BD-7545-BE41-A09D-6731A026A7DE}"/>
              </a:ext>
            </a:extLst>
          </p:cNvPr>
          <p:cNvSpPr>
            <a:spLocks noGrp="1"/>
          </p:cNvSpPr>
          <p:nvPr>
            <p:ph type="body" sz="half" idx="2"/>
          </p:nvPr>
        </p:nvSpPr>
        <p:spPr>
          <a:xfrm>
            <a:off x="7859485" y="2407436"/>
            <a:ext cx="3690257" cy="3461658"/>
          </a:xfrm>
        </p:spPr>
        <p:txBody>
          <a:bodyPr vert="horz" lIns="0" tIns="45720" rIns="0" bIns="45720" rtlCol="0">
            <a:normAutofit lnSpcReduction="10000"/>
          </a:bodyPr>
          <a:lstStyle/>
          <a:p>
            <a:pPr>
              <a:lnSpc>
                <a:spcPct val="100000"/>
              </a:lnSpc>
            </a:pPr>
            <a:r>
              <a:rPr lang="en-US" dirty="0">
                <a:solidFill>
                  <a:schemeClr val="tx1">
                    <a:lumMod val="75000"/>
                    <a:lumOff val="25000"/>
                  </a:schemeClr>
                </a:solidFill>
              </a:rPr>
              <a:t>An attacker can “sniff” for unprotected data transfers or “pipelines”, then when the real user logs into the website, the man in the middle will redirect them to their fake website that mimics the original and collect all of the information that the user enters. Once they gathered all the information, the hacker can now input that into the original website for their own malicious use. </a:t>
            </a:r>
          </a:p>
        </p:txBody>
      </p:sp>
      <p:sp>
        <p:nvSpPr>
          <p:cNvPr id="79" name="Rectangle 7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7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C6A14C-83FD-5145-9A62-4E9FE2924231}"/>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How to Prevent MITM Attacks</a:t>
            </a:r>
          </a:p>
        </p:txBody>
      </p:sp>
      <p:graphicFrame>
        <p:nvGraphicFramePr>
          <p:cNvPr id="5" name="Content Placeholder 2">
            <a:extLst>
              <a:ext uri="{FF2B5EF4-FFF2-40B4-BE49-F238E27FC236}">
                <a16:creationId xmlns:a16="http://schemas.microsoft.com/office/drawing/2014/main" id="{946A2185-954C-4B7E-A6F7-82D3F183AD82}"/>
              </a:ext>
            </a:extLst>
          </p:cNvPr>
          <p:cNvGraphicFramePr>
            <a:graphicFrameLocks noGrp="1"/>
          </p:cNvGraphicFramePr>
          <p:nvPr>
            <p:ph idx="1"/>
            <p:extLst>
              <p:ext uri="{D42A27DB-BD31-4B8C-83A1-F6EECF244321}">
                <p14:modId xmlns:p14="http://schemas.microsoft.com/office/powerpoint/2010/main" val="134189136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334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F1EC2-B765-7E4A-B409-3EA5505388B7}"/>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400" dirty="0" err="1">
                <a:solidFill>
                  <a:schemeClr val="tx1">
                    <a:lumMod val="75000"/>
                    <a:lumOff val="25000"/>
                  </a:schemeClr>
                </a:solidFill>
              </a:rPr>
              <a:t>iFrame</a:t>
            </a:r>
            <a:r>
              <a:rPr lang="en-US" sz="4400" dirty="0">
                <a:solidFill>
                  <a:schemeClr val="tx1">
                    <a:lumMod val="75000"/>
                    <a:lumOff val="25000"/>
                  </a:schemeClr>
                </a:solidFill>
              </a:rPr>
              <a:t> Injection Attacks </a:t>
            </a:r>
          </a:p>
        </p:txBody>
      </p:sp>
      <p:pic>
        <p:nvPicPr>
          <p:cNvPr id="5122" name="Picture 2" descr="Secure .Net Core applications from Click Jacking: .Net Core security Part  III – Neel Bhatt">
            <a:extLst>
              <a:ext uri="{FF2B5EF4-FFF2-40B4-BE49-F238E27FC236}">
                <a16:creationId xmlns:a16="http://schemas.microsoft.com/office/drawing/2014/main" id="{D7F19B00-1D3F-7346-A9E9-66939D4C364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3999" y="1634909"/>
            <a:ext cx="6583227" cy="332475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A999337-8722-3A4D-924E-1AD03F065404}"/>
              </a:ext>
            </a:extLst>
          </p:cNvPr>
          <p:cNvSpPr>
            <a:spLocks noGrp="1"/>
          </p:cNvSpPr>
          <p:nvPr>
            <p:ph type="body" sz="half" idx="2"/>
          </p:nvPr>
        </p:nvSpPr>
        <p:spPr>
          <a:xfrm>
            <a:off x="7859485" y="2407436"/>
            <a:ext cx="3690257" cy="3461658"/>
          </a:xfrm>
        </p:spPr>
        <p:txBody>
          <a:bodyPr vert="horz" lIns="0" tIns="45720" rIns="0" bIns="45720" rtlCol="0">
            <a:normAutofit/>
          </a:bodyPr>
          <a:lstStyle/>
          <a:p>
            <a:pPr>
              <a:lnSpc>
                <a:spcPct val="100000"/>
              </a:lnSpc>
            </a:pPr>
            <a:r>
              <a:rPr lang="en-US" dirty="0">
                <a:solidFill>
                  <a:schemeClr val="tx1">
                    <a:lumMod val="75000"/>
                    <a:lumOff val="25000"/>
                  </a:schemeClr>
                </a:solidFill>
              </a:rPr>
              <a:t>This attack is the most common attack of the cross-site category attacks. What is achieved by this attack is injecting malware onto one’s website by having a hidden frame run in the background.</a:t>
            </a:r>
          </a:p>
        </p:txBody>
      </p:sp>
      <p:sp>
        <p:nvSpPr>
          <p:cNvPr id="79" name="Rectangle 7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250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89E66-B882-7341-A423-267C47539C2B}"/>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4800" dirty="0">
                <a:solidFill>
                  <a:schemeClr val="tx1">
                    <a:lumMod val="75000"/>
                    <a:lumOff val="25000"/>
                  </a:schemeClr>
                </a:solidFill>
              </a:rPr>
              <a:t>What are </a:t>
            </a:r>
            <a:r>
              <a:rPr lang="en-US" sz="4800" dirty="0" err="1">
                <a:solidFill>
                  <a:schemeClr val="tx1">
                    <a:lumMod val="75000"/>
                    <a:lumOff val="25000"/>
                  </a:schemeClr>
                </a:solidFill>
              </a:rPr>
              <a:t>iFrames</a:t>
            </a:r>
            <a:r>
              <a:rPr lang="en-US" sz="4800" dirty="0">
                <a:solidFill>
                  <a:schemeClr val="tx1">
                    <a:lumMod val="75000"/>
                    <a:lumOff val="25000"/>
                  </a:schemeClr>
                </a:solidFill>
              </a:rPr>
              <a:t>?</a:t>
            </a:r>
          </a:p>
        </p:txBody>
      </p:sp>
      <p:cxnSp>
        <p:nvCxnSpPr>
          <p:cNvPr id="77" name="Straight Connector 7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5AE75BC-501F-AB4F-9F35-44E3D080A6ED}"/>
              </a:ext>
            </a:extLst>
          </p:cNvPr>
          <p:cNvSpPr>
            <a:spLocks noGrp="1"/>
          </p:cNvSpPr>
          <p:nvPr>
            <p:ph type="body" sz="half" idx="2"/>
          </p:nvPr>
        </p:nvSpPr>
        <p:spPr>
          <a:xfrm>
            <a:off x="642257" y="2407436"/>
            <a:ext cx="3690257" cy="3461658"/>
          </a:xfrm>
        </p:spPr>
        <p:txBody>
          <a:bodyPr vert="horz" lIns="0" tIns="45720" rIns="0" bIns="45720" rtlCol="0">
            <a:normAutofit/>
          </a:bodyPr>
          <a:lstStyle/>
          <a:p>
            <a:pPr>
              <a:lnSpc>
                <a:spcPct val="100000"/>
              </a:lnSpc>
            </a:pPr>
            <a:r>
              <a:rPr lang="en-US" dirty="0" err="1">
                <a:solidFill>
                  <a:schemeClr val="tx1">
                    <a:lumMod val="75000"/>
                    <a:lumOff val="25000"/>
                  </a:schemeClr>
                </a:solidFill>
              </a:rPr>
              <a:t>iFrames</a:t>
            </a:r>
            <a:r>
              <a:rPr lang="en-US" dirty="0">
                <a:solidFill>
                  <a:schemeClr val="tx1">
                    <a:lumMod val="75000"/>
                    <a:lumOff val="25000"/>
                  </a:schemeClr>
                </a:solidFill>
              </a:rPr>
              <a:t> are attributes of the HTML coding for a website. Iframes can be used to add inline frames to a document. This means that a website can be accessed through another website, like how a YouTube video can be played from another website. </a:t>
            </a:r>
          </a:p>
        </p:txBody>
      </p:sp>
      <p:pic>
        <p:nvPicPr>
          <p:cNvPr id="6146" name="Picture 2" descr="Check iframe – Get this Extension for 🦊 Firefox (en-US)">
            <a:extLst>
              <a:ext uri="{FF2B5EF4-FFF2-40B4-BE49-F238E27FC236}">
                <a16:creationId xmlns:a16="http://schemas.microsoft.com/office/drawing/2014/main" id="{09B17DBC-655F-7143-A69C-A024B042CEC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7438" b="1"/>
          <a:stretch/>
        </p:blipFill>
        <p:spPr bwMode="auto">
          <a:xfrm>
            <a:off x="4648201"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622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D00FB91-FE20-B346-90B4-72FF268C546B}"/>
              </a:ext>
            </a:extLst>
          </p:cNvPr>
          <p:cNvSpPr>
            <a:spLocks noGrp="1"/>
          </p:cNvSpPr>
          <p:nvPr>
            <p:ph type="ctrTitle"/>
          </p:nvPr>
        </p:nvSpPr>
        <p:spPr>
          <a:xfrm>
            <a:off x="965201" y="643467"/>
            <a:ext cx="6255026" cy="5054008"/>
          </a:xfrm>
        </p:spPr>
        <p:txBody>
          <a:bodyPr anchor="ctr">
            <a:normAutofit/>
          </a:bodyPr>
          <a:lstStyle/>
          <a:p>
            <a:pPr algn="r"/>
            <a:r>
              <a:rPr lang="en-US" dirty="0"/>
              <a:t>How does this become malicious?</a:t>
            </a:r>
          </a:p>
        </p:txBody>
      </p:sp>
      <p:sp>
        <p:nvSpPr>
          <p:cNvPr id="6" name="Subtitle 5">
            <a:extLst>
              <a:ext uri="{FF2B5EF4-FFF2-40B4-BE49-F238E27FC236}">
                <a16:creationId xmlns:a16="http://schemas.microsoft.com/office/drawing/2014/main" id="{24C2D934-DCEA-8B4B-AC0C-10A5FBA73F31}"/>
              </a:ext>
            </a:extLst>
          </p:cNvPr>
          <p:cNvSpPr>
            <a:spLocks noGrp="1"/>
          </p:cNvSpPr>
          <p:nvPr>
            <p:ph type="subTitle" idx="1"/>
          </p:nvPr>
        </p:nvSpPr>
        <p:spPr>
          <a:xfrm>
            <a:off x="7870994" y="643467"/>
            <a:ext cx="3973991" cy="5054008"/>
          </a:xfrm>
        </p:spPr>
        <p:txBody>
          <a:bodyPr anchor="ctr">
            <a:normAutofit fontScale="92500" lnSpcReduction="10000"/>
          </a:bodyPr>
          <a:lstStyle/>
          <a:p>
            <a:pPr>
              <a:lnSpc>
                <a:spcPct val="110000"/>
              </a:lnSpc>
            </a:pPr>
            <a:r>
              <a:rPr lang="en-US" dirty="0"/>
              <a:t>When styling an </a:t>
            </a:r>
            <a:r>
              <a:rPr lang="en-US" dirty="0" err="1"/>
              <a:t>iFrame</a:t>
            </a:r>
            <a:r>
              <a:rPr lang="en-US" dirty="0"/>
              <a:t>, an attacker can make an </a:t>
            </a:r>
            <a:r>
              <a:rPr lang="en-US" dirty="0" err="1"/>
              <a:t>iFrame</a:t>
            </a:r>
            <a:r>
              <a:rPr lang="en-US" dirty="0"/>
              <a:t> virtually invisible for the user to see. This allows them to implement a malicious website, where malware can be automaticity downloaded in the background without the user noticing. </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127074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B04A34-80FA-EC4C-9BA4-0E6B201EE68D}"/>
              </a:ext>
            </a:extLst>
          </p:cNvPr>
          <p:cNvSpPr>
            <a:spLocks noGrp="1"/>
          </p:cNvSpPr>
          <p:nvPr>
            <p:ph type="title"/>
          </p:nvPr>
        </p:nvSpPr>
        <p:spPr>
          <a:xfrm>
            <a:off x="492369" y="605896"/>
            <a:ext cx="3642309" cy="5646208"/>
          </a:xfrm>
        </p:spPr>
        <p:txBody>
          <a:bodyPr anchor="ctr">
            <a:normAutofit/>
          </a:bodyPr>
          <a:lstStyle/>
          <a:p>
            <a:r>
              <a:rPr lang="en-US">
                <a:solidFill>
                  <a:srgbClr val="FFFFFF"/>
                </a:solidFill>
              </a:rPr>
              <a:t>How to prevent XSS/iFrame attacks</a:t>
            </a:r>
          </a:p>
        </p:txBody>
      </p:sp>
      <p:sp>
        <p:nvSpPr>
          <p:cNvPr id="3" name="Content Placeholder 2">
            <a:extLst>
              <a:ext uri="{FF2B5EF4-FFF2-40B4-BE49-F238E27FC236}">
                <a16:creationId xmlns:a16="http://schemas.microsoft.com/office/drawing/2014/main" id="{E13E07BA-142E-B642-A9C6-F90FF0696144}"/>
              </a:ext>
            </a:extLst>
          </p:cNvPr>
          <p:cNvSpPr>
            <a:spLocks noGrp="1"/>
          </p:cNvSpPr>
          <p:nvPr>
            <p:ph idx="1"/>
          </p:nvPr>
        </p:nvSpPr>
        <p:spPr>
          <a:xfrm>
            <a:off x="5231958" y="605896"/>
            <a:ext cx="5923721" cy="5646208"/>
          </a:xfrm>
        </p:spPr>
        <p:txBody>
          <a:bodyPr anchor="ctr">
            <a:normAutofit/>
          </a:bodyPr>
          <a:lstStyle/>
          <a:p>
            <a:r>
              <a:rPr lang="en-US" sz="2400" dirty="0"/>
              <a:t>Using Content Security Policy(CSP) would be most beneficial against cross-site attacks, including </a:t>
            </a:r>
            <a:r>
              <a:rPr lang="en-US" sz="2400" dirty="0" err="1"/>
              <a:t>iFrame</a:t>
            </a:r>
            <a:r>
              <a:rPr lang="en-US" sz="2400" dirty="0"/>
              <a:t> attacks. </a:t>
            </a:r>
          </a:p>
        </p:txBody>
      </p:sp>
    </p:spTree>
    <p:extLst>
      <p:ext uri="{BB962C8B-B14F-4D97-AF65-F5344CB8AC3E}">
        <p14:creationId xmlns:p14="http://schemas.microsoft.com/office/powerpoint/2010/main" val="426578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What is a Buffer Overflow | Attack Types and Prevention Methods | Imperva">
            <a:extLst>
              <a:ext uri="{FF2B5EF4-FFF2-40B4-BE49-F238E27FC236}">
                <a16:creationId xmlns:a16="http://schemas.microsoft.com/office/drawing/2014/main" id="{2F1C7145-6C87-A243-9FD4-0634644757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9082" y="736979"/>
            <a:ext cx="10925102" cy="3358791"/>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C492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CA4076-0D3D-D641-ABCD-3F4573366F39}"/>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Buffer Overflow Attacks </a:t>
            </a:r>
          </a:p>
        </p:txBody>
      </p:sp>
      <p:cxnSp>
        <p:nvCxnSpPr>
          <p:cNvPr id="80" name="Straight Connector 79">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C492C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2EAD94-E944-0A4C-8174-D35640B1379B}"/>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lnSpc>
                <a:spcPct val="110000"/>
              </a:lnSpc>
              <a:buNone/>
            </a:pPr>
            <a:r>
              <a:rPr lang="en-US" sz="1400" cap="all" spc="200" dirty="0">
                <a:solidFill>
                  <a:srgbClr val="FFFFFF"/>
                </a:solidFill>
              </a:rPr>
              <a:t>Buffer Overflow Attacks are when an attacker overflows the database with data that overwrites memory of an application. This damages files, the execution path, and potentially exposes sensitive information</a:t>
            </a:r>
          </a:p>
        </p:txBody>
      </p:sp>
    </p:spTree>
    <p:extLst>
      <p:ext uri="{BB962C8B-B14F-4D97-AF65-F5344CB8AC3E}">
        <p14:creationId xmlns:p14="http://schemas.microsoft.com/office/powerpoint/2010/main" val="404604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8C56-1899-D448-8734-33457983AA5D}"/>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dirty="0"/>
              <a:t>Basic Website Account Attacks </a:t>
            </a:r>
          </a:p>
        </p:txBody>
      </p:sp>
      <p:cxnSp>
        <p:nvCxnSpPr>
          <p:cNvPr id="28" name="Straight Connector 2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4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3FF3-7437-CA4F-A862-4B36556D8BC3}"/>
              </a:ext>
            </a:extLst>
          </p:cNvPr>
          <p:cNvSpPr>
            <a:spLocks noGrp="1"/>
          </p:cNvSpPr>
          <p:nvPr>
            <p:ph type="title"/>
          </p:nvPr>
        </p:nvSpPr>
        <p:spPr/>
        <p:txBody>
          <a:bodyPr/>
          <a:lstStyle/>
          <a:p>
            <a:r>
              <a:rPr lang="en-US" dirty="0"/>
              <a:t>How can one Overflow Memory?</a:t>
            </a:r>
          </a:p>
        </p:txBody>
      </p:sp>
      <p:sp>
        <p:nvSpPr>
          <p:cNvPr id="4" name="Text Placeholder 3">
            <a:extLst>
              <a:ext uri="{FF2B5EF4-FFF2-40B4-BE49-F238E27FC236}">
                <a16:creationId xmlns:a16="http://schemas.microsoft.com/office/drawing/2014/main" id="{A381BE6C-0608-754A-8674-561B010DA194}"/>
              </a:ext>
            </a:extLst>
          </p:cNvPr>
          <p:cNvSpPr>
            <a:spLocks noGrp="1"/>
          </p:cNvSpPr>
          <p:nvPr>
            <p:ph type="body" sz="half" idx="2"/>
          </p:nvPr>
        </p:nvSpPr>
        <p:spPr/>
        <p:txBody>
          <a:bodyPr/>
          <a:lstStyle/>
          <a:p>
            <a:r>
              <a:rPr lang="en-US" dirty="0"/>
              <a:t>In computer programming, if one rewrites the base pointer of the function, it overwrites the memory of the function, and the attacker can either rewrite or manipulate the output.</a:t>
            </a:r>
          </a:p>
        </p:txBody>
      </p:sp>
      <p:pic>
        <p:nvPicPr>
          <p:cNvPr id="8194" name="Picture 2" descr="What is Buffer Overflow? Definition &amp;amp; FAQs | Avi Networks">
            <a:extLst>
              <a:ext uri="{FF2B5EF4-FFF2-40B4-BE49-F238E27FC236}">
                <a16:creationId xmlns:a16="http://schemas.microsoft.com/office/drawing/2014/main" id="{17774B77-7B06-354A-A0E6-7C469FE4C6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10225" y="1395129"/>
            <a:ext cx="5938309" cy="4067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D1A82-7AFB-C045-939E-753EB27DC068}"/>
              </a:ext>
            </a:extLst>
          </p:cNvPr>
          <p:cNvSpPr>
            <a:spLocks noGrp="1"/>
          </p:cNvSpPr>
          <p:nvPr>
            <p:ph type="title"/>
          </p:nvPr>
        </p:nvSpPr>
        <p:spPr>
          <a:xfrm>
            <a:off x="643468" y="643467"/>
            <a:ext cx="3073550" cy="5126203"/>
          </a:xfrm>
        </p:spPr>
        <p:txBody>
          <a:bodyPr anchor="ctr">
            <a:normAutofit/>
          </a:bodyPr>
          <a:lstStyle/>
          <a:p>
            <a:pPr algn="r"/>
            <a:r>
              <a:rPr lang="en-US" sz="3700"/>
              <a:t>WHY IS THE BASE POINTER SO VULNERABLE? </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733DFD-71C3-194A-AFEB-1731DE95A135}"/>
              </a:ext>
            </a:extLst>
          </p:cNvPr>
          <p:cNvSpPr>
            <a:spLocks noGrp="1"/>
          </p:cNvSpPr>
          <p:nvPr>
            <p:ph idx="1"/>
          </p:nvPr>
        </p:nvSpPr>
        <p:spPr>
          <a:xfrm>
            <a:off x="4363786" y="621697"/>
            <a:ext cx="6791894" cy="5147973"/>
          </a:xfrm>
        </p:spPr>
        <p:txBody>
          <a:bodyPr anchor="ctr">
            <a:normAutofit/>
          </a:bodyPr>
          <a:lstStyle/>
          <a:p>
            <a:r>
              <a:rPr lang="en-US" dirty="0"/>
              <a:t>The key to this attack is finding the buffer distance between the sensitive information and the base pointer to be able to know the exact amount of information at which to overflow the function with, otherwise the attack will not execute. Human error is a big contributor to this problem, and a reason why it is important to try and hide this address locations.</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209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FFA51-3BDE-4441-B8A5-0185C5F6D670}"/>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dirty="0"/>
              <a:t>Why is this so dangerous?</a:t>
            </a:r>
          </a:p>
        </p:txBody>
      </p:sp>
      <p:sp>
        <p:nvSpPr>
          <p:cNvPr id="3" name="Text Placeholder 2">
            <a:extLst>
              <a:ext uri="{FF2B5EF4-FFF2-40B4-BE49-F238E27FC236}">
                <a16:creationId xmlns:a16="http://schemas.microsoft.com/office/drawing/2014/main" id="{286BAEA4-C7DC-704D-86F4-52D63647E97D}"/>
              </a:ext>
            </a:extLst>
          </p:cNvPr>
          <p:cNvSpPr>
            <a:spLocks noGrp="1"/>
          </p:cNvSpPr>
          <p:nvPr>
            <p:ph type="body" idx="1"/>
          </p:nvPr>
        </p:nvSpPr>
        <p:spPr>
          <a:xfrm>
            <a:off x="7870995" y="772731"/>
            <a:ext cx="3341488" cy="5054008"/>
          </a:xfrm>
        </p:spPr>
        <p:txBody>
          <a:bodyPr vert="horz" lIns="91440" tIns="45720" rIns="91440" bIns="45720" rtlCol="0" anchor="ctr">
            <a:normAutofit/>
          </a:bodyPr>
          <a:lstStyle/>
          <a:p>
            <a:pPr>
              <a:lnSpc>
                <a:spcPct val="100000"/>
              </a:lnSpc>
            </a:pPr>
            <a:r>
              <a:rPr lang="en-US" dirty="0"/>
              <a:t>Buffer overflows can happen on </a:t>
            </a:r>
            <a:r>
              <a:rPr lang="en-US" dirty="0">
                <a:solidFill>
                  <a:schemeClr val="accent3">
                    <a:lumMod val="75000"/>
                  </a:schemeClr>
                </a:solidFill>
              </a:rPr>
              <a:t>all</a:t>
            </a:r>
            <a:r>
              <a:rPr lang="en-US" dirty="0"/>
              <a:t> types of software</a:t>
            </a: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790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27345-B0D0-0448-A529-4DF3FBAC4880}"/>
              </a:ext>
            </a:extLst>
          </p:cNvPr>
          <p:cNvSpPr>
            <a:spLocks noGrp="1"/>
          </p:cNvSpPr>
          <p:nvPr>
            <p:ph type="title"/>
          </p:nvPr>
        </p:nvSpPr>
        <p:spPr>
          <a:xfrm>
            <a:off x="858749" y="963997"/>
            <a:ext cx="3787457" cy="4938361"/>
          </a:xfrm>
        </p:spPr>
        <p:txBody>
          <a:bodyPr vert="horz" lIns="91440" tIns="45720" rIns="91440" bIns="45720" rtlCol="0" anchor="ctr">
            <a:normAutofit/>
          </a:bodyPr>
          <a:lstStyle/>
          <a:p>
            <a:pPr algn="r"/>
            <a:r>
              <a:rPr lang="en-US" sz="4800"/>
              <a:t>HOW TO PREVENT BUFFER OVERFLOWS</a:t>
            </a:r>
          </a:p>
        </p:txBody>
      </p:sp>
      <p:cxnSp>
        <p:nvCxnSpPr>
          <p:cNvPr id="17" name="Straight Connector 16">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9332685-2796-224C-B812-4286FF3332E2}"/>
              </a:ext>
            </a:extLst>
          </p:cNvPr>
          <p:cNvSpPr txBox="1"/>
          <p:nvPr/>
        </p:nvSpPr>
        <p:spPr>
          <a:xfrm>
            <a:off x="5301798" y="963507"/>
            <a:ext cx="5968181" cy="4938851"/>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dirty="0">
                <a:solidFill>
                  <a:schemeClr val="tx1">
                    <a:lumMod val="75000"/>
                    <a:lumOff val="25000"/>
                  </a:schemeClr>
                </a:solidFill>
              </a:rPr>
              <a:t>Address space randomization (ASLR)- this allows space address to be randomly moved around, making it extremely difficult to locate the base pointer</a:t>
            </a:r>
          </a:p>
        </p:txBody>
      </p:sp>
    </p:spTree>
    <p:extLst>
      <p:ext uri="{BB962C8B-B14F-4D97-AF65-F5344CB8AC3E}">
        <p14:creationId xmlns:p14="http://schemas.microsoft.com/office/powerpoint/2010/main" val="372307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3E4A5-92CA-D746-B0DE-119F02E5F989}"/>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t>Brute Force Attack  </a:t>
            </a:r>
          </a:p>
        </p:txBody>
      </p:sp>
      <p:cxnSp>
        <p:nvCxnSpPr>
          <p:cNvPr id="77" name="Straight Connector 7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F14669-5106-184F-BD07-40F5A4AC3180}"/>
              </a:ext>
            </a:extLst>
          </p:cNvPr>
          <p:cNvSpPr>
            <a:spLocks noGrp="1"/>
          </p:cNvSpPr>
          <p:nvPr>
            <p:ph sz="half" idx="1"/>
          </p:nvPr>
        </p:nvSpPr>
        <p:spPr>
          <a:xfrm>
            <a:off x="858064" y="2639380"/>
            <a:ext cx="3205049" cy="3229714"/>
          </a:xfrm>
        </p:spPr>
        <p:txBody>
          <a:bodyPr vert="horz" lIns="0" tIns="45720" rIns="0" bIns="45720" rtlCol="0">
            <a:normAutofit/>
          </a:bodyPr>
          <a:lstStyle/>
          <a:p>
            <a:pPr>
              <a:lnSpc>
                <a:spcPct val="100000"/>
              </a:lnSpc>
            </a:pPr>
            <a:r>
              <a:rPr lang="en-US" dirty="0"/>
              <a:t>Password hacking not only can be apart of the SQL Injection, but the Brute Force attack as well. This is where a user can use sensitive information or a list of the most common passwords and attempt to file through all the options until a password is found. </a:t>
            </a:r>
          </a:p>
        </p:txBody>
      </p:sp>
      <p:pic>
        <p:nvPicPr>
          <p:cNvPr id="9218" name="Picture 2" descr="What is a brute attack? What are the types of brute force attacks and how  you can prevent it.">
            <a:extLst>
              <a:ext uri="{FF2B5EF4-FFF2-40B4-BE49-F238E27FC236}">
                <a16:creationId xmlns:a16="http://schemas.microsoft.com/office/drawing/2014/main" id="{750E9752-49A7-7747-9EA9-A743EA8AEFE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53447" y="1610252"/>
            <a:ext cx="7538554" cy="300332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54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AFC1B-3A97-3F40-BD0C-D79A4C190BEC}"/>
              </a:ext>
            </a:extLst>
          </p:cNvPr>
          <p:cNvSpPr>
            <a:spLocks noGrp="1"/>
          </p:cNvSpPr>
          <p:nvPr>
            <p:ph type="title"/>
          </p:nvPr>
        </p:nvSpPr>
        <p:spPr>
          <a:xfrm>
            <a:off x="990932" y="286603"/>
            <a:ext cx="6750987" cy="1450757"/>
          </a:xfrm>
        </p:spPr>
        <p:txBody>
          <a:bodyPr vert="horz" lIns="91440" tIns="45720" rIns="91440" bIns="45720" rtlCol="0" anchor="b">
            <a:normAutofit/>
          </a:bodyPr>
          <a:lstStyle/>
          <a:p>
            <a:r>
              <a:rPr lang="en-US" sz="4800">
                <a:solidFill>
                  <a:schemeClr val="accent1"/>
                </a:solidFill>
              </a:rPr>
              <a:t>How can this be done?</a:t>
            </a:r>
          </a:p>
        </p:txBody>
      </p:sp>
      <p:sp>
        <p:nvSpPr>
          <p:cNvPr id="3" name="Content Placeholder 2">
            <a:extLst>
              <a:ext uri="{FF2B5EF4-FFF2-40B4-BE49-F238E27FC236}">
                <a16:creationId xmlns:a16="http://schemas.microsoft.com/office/drawing/2014/main" id="{E228ED4A-8F46-7C4D-80BA-230531689171}"/>
              </a:ext>
            </a:extLst>
          </p:cNvPr>
          <p:cNvSpPr>
            <a:spLocks noGrp="1"/>
          </p:cNvSpPr>
          <p:nvPr>
            <p:ph sz="half" idx="1"/>
          </p:nvPr>
        </p:nvSpPr>
        <p:spPr>
          <a:xfrm>
            <a:off x="1044204" y="2023962"/>
            <a:ext cx="6697715" cy="3845131"/>
          </a:xfrm>
        </p:spPr>
        <p:txBody>
          <a:bodyPr vert="horz" lIns="0" tIns="45720" rIns="0" bIns="45720" rtlCol="0">
            <a:normAutofit/>
          </a:bodyPr>
          <a:lstStyle/>
          <a:p>
            <a:pPr>
              <a:lnSpc>
                <a:spcPct val="100000"/>
              </a:lnSpc>
            </a:pPr>
            <a:r>
              <a:rPr lang="en-US" dirty="0"/>
              <a:t>By creating a file of variations of a user’s sensitive information, like name, address or birthday, and other common passwords, a hacker can cycle through each password until one matches. This is a seemingly weak and expensive attack but relays the importance of password requirements. </a:t>
            </a:r>
          </a:p>
        </p:txBody>
      </p:sp>
      <p:sp>
        <p:nvSpPr>
          <p:cNvPr id="14" name="Rectangle 13">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09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1265-868D-B542-AB99-8C2305079C6D}"/>
              </a:ext>
            </a:extLst>
          </p:cNvPr>
          <p:cNvSpPr>
            <a:spLocks noGrp="1"/>
          </p:cNvSpPr>
          <p:nvPr>
            <p:ph type="ctrTitle"/>
          </p:nvPr>
        </p:nvSpPr>
        <p:spPr/>
        <p:txBody>
          <a:bodyPr/>
          <a:lstStyle/>
          <a:p>
            <a:r>
              <a:rPr lang="en-US" dirty="0"/>
              <a:t>How to prevent Brute Force Attacks</a:t>
            </a:r>
          </a:p>
        </p:txBody>
      </p:sp>
      <p:sp>
        <p:nvSpPr>
          <p:cNvPr id="3" name="Subtitle 2">
            <a:extLst>
              <a:ext uri="{FF2B5EF4-FFF2-40B4-BE49-F238E27FC236}">
                <a16:creationId xmlns:a16="http://schemas.microsoft.com/office/drawing/2014/main" id="{A0B43F2F-D66B-F949-9FDB-C19909796A8C}"/>
              </a:ext>
            </a:extLst>
          </p:cNvPr>
          <p:cNvSpPr>
            <a:spLocks noGrp="1"/>
          </p:cNvSpPr>
          <p:nvPr>
            <p:ph type="subTitle" idx="1"/>
          </p:nvPr>
        </p:nvSpPr>
        <p:spPr/>
        <p:txBody>
          <a:bodyPr>
            <a:normAutofit fontScale="70000" lnSpcReduction="20000"/>
          </a:bodyPr>
          <a:lstStyle/>
          <a:p>
            <a:r>
              <a:rPr lang="en-US" dirty="0"/>
              <a:t>By having the necessary password requirements, this can substantially diminish this attack. This includes character length, special character requirement(!@$), and exclusion of username information in password.</a:t>
            </a:r>
          </a:p>
        </p:txBody>
      </p:sp>
    </p:spTree>
    <p:extLst>
      <p:ext uri="{BB962C8B-B14F-4D97-AF65-F5344CB8AC3E}">
        <p14:creationId xmlns:p14="http://schemas.microsoft.com/office/powerpoint/2010/main" val="66278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DFB3-5F00-EB43-824F-7A07D5C2D1A2}"/>
              </a:ext>
            </a:extLst>
          </p:cNvPr>
          <p:cNvSpPr>
            <a:spLocks noGrp="1"/>
          </p:cNvSpPr>
          <p:nvPr>
            <p:ph type="title"/>
          </p:nvPr>
        </p:nvSpPr>
        <p:spPr/>
        <p:txBody>
          <a:bodyPr/>
          <a:lstStyle/>
          <a:p>
            <a:r>
              <a:rPr lang="en-US" dirty="0"/>
              <a:t>Overall Security Necessary for a Website </a:t>
            </a:r>
          </a:p>
        </p:txBody>
      </p:sp>
      <p:graphicFrame>
        <p:nvGraphicFramePr>
          <p:cNvPr id="6" name="Content Placeholder 2">
            <a:extLst>
              <a:ext uri="{FF2B5EF4-FFF2-40B4-BE49-F238E27FC236}">
                <a16:creationId xmlns:a16="http://schemas.microsoft.com/office/drawing/2014/main" id="{53299770-B80A-4437-94F9-303CCD0D192C}"/>
              </a:ext>
            </a:extLst>
          </p:cNvPr>
          <p:cNvGraphicFramePr>
            <a:graphicFrameLocks noGrp="1"/>
          </p:cNvGraphicFramePr>
          <p:nvPr>
            <p:ph idx="1"/>
            <p:extLst>
              <p:ext uri="{D42A27DB-BD31-4B8C-83A1-F6EECF244321}">
                <p14:modId xmlns:p14="http://schemas.microsoft.com/office/powerpoint/2010/main" val="103960494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02FC0-8492-4943-9CE9-9DA9B996EB8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t>Information security attacks </a:t>
            </a:r>
          </a:p>
        </p:txBody>
      </p:sp>
      <p:cxnSp>
        <p:nvCxnSpPr>
          <p:cNvPr id="16" name="Straight Connector 15">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5F05256D-D98D-4434-BABB-8F553DFB9BE0}"/>
              </a:ext>
            </a:extLst>
          </p:cNvPr>
          <p:cNvGraphicFramePr>
            <a:graphicFrameLocks noGrp="1"/>
          </p:cNvGraphicFramePr>
          <p:nvPr>
            <p:ph sz="half" idx="2"/>
            <p:extLst>
              <p:ext uri="{D42A27DB-BD31-4B8C-83A1-F6EECF244321}">
                <p14:modId xmlns:p14="http://schemas.microsoft.com/office/powerpoint/2010/main" val="412014827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33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C7BE-0AEC-7048-80E4-4E22C4A71D0C}"/>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6000" dirty="0">
                <a:solidFill>
                  <a:schemeClr val="tx2"/>
                </a:solidFill>
              </a:rPr>
              <a:t>These attacks are the result of human error, or not having faulty security</a:t>
            </a:r>
          </a:p>
        </p:txBody>
      </p:sp>
      <p:sp>
        <p:nvSpPr>
          <p:cNvPr id="24" name="Rectangle 2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90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7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46" name="Straight Connector 7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47" name="Rectangle 7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B2B4-273F-5B43-84EC-39A116FB10B2}"/>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dirty="0"/>
              <a:t>SQL Injection </a:t>
            </a:r>
          </a:p>
        </p:txBody>
      </p:sp>
      <p:pic>
        <p:nvPicPr>
          <p:cNvPr id="1026" name="Picture 2" descr="What is SQL Injection? Tutorial &amp;amp; Examples | Web Security Academy">
            <a:extLst>
              <a:ext uri="{FF2B5EF4-FFF2-40B4-BE49-F238E27FC236}">
                <a16:creationId xmlns:a16="http://schemas.microsoft.com/office/drawing/2014/main" id="{5838A0E8-9669-854F-A6D4-562068D3ACA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33999" y="1447816"/>
            <a:ext cx="6583227" cy="3698936"/>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7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8BEEFAA-FB20-B743-BE5B-BE2C142556F6}"/>
              </a:ext>
            </a:extLst>
          </p:cNvPr>
          <p:cNvSpPr>
            <a:spLocks noGrp="1"/>
          </p:cNvSpPr>
          <p:nvPr>
            <p:ph sz="half" idx="2"/>
          </p:nvPr>
        </p:nvSpPr>
        <p:spPr>
          <a:xfrm>
            <a:off x="7859485" y="2407436"/>
            <a:ext cx="3690257" cy="3461658"/>
          </a:xfrm>
        </p:spPr>
        <p:txBody>
          <a:bodyPr vert="horz" lIns="0" tIns="45720" rIns="0" bIns="45720" rtlCol="0">
            <a:normAutofit/>
          </a:bodyPr>
          <a:lstStyle/>
          <a:p>
            <a:pPr>
              <a:lnSpc>
                <a:spcPct val="100000"/>
              </a:lnSpc>
            </a:pPr>
            <a:r>
              <a:rPr lang="en-US" dirty="0"/>
              <a:t>A SQL injection attack allows the hacker to retrieve data about a user, or the application itself. Once achieved, the hacker can modify data of the application or user. </a:t>
            </a:r>
          </a:p>
        </p:txBody>
      </p:sp>
      <p:sp>
        <p:nvSpPr>
          <p:cNvPr id="1049" name="Rectangle 7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33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4C89FD-E427-5D4E-9BAF-9B5590A5061B}"/>
              </a:ext>
            </a:extLst>
          </p:cNvPr>
          <p:cNvSpPr txBox="1"/>
          <p:nvPr/>
        </p:nvSpPr>
        <p:spPr>
          <a:xfrm>
            <a:off x="965201" y="772731"/>
            <a:ext cx="6255026" cy="505400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800" spc="-50" dirty="0">
                <a:solidFill>
                  <a:srgbClr val="C00000"/>
                </a:solidFill>
                <a:latin typeface="+mj-lt"/>
                <a:ea typeface="+mj-ea"/>
                <a:cs typeface="+mj-cs"/>
              </a:rPr>
              <a:t>27.8%</a:t>
            </a:r>
            <a:r>
              <a:rPr lang="en-US" sz="6800" spc="-50" dirty="0">
                <a:solidFill>
                  <a:schemeClr val="tx1">
                    <a:lumMod val="85000"/>
                    <a:lumOff val="15000"/>
                  </a:schemeClr>
                </a:solidFill>
                <a:latin typeface="+mj-lt"/>
                <a:ea typeface="+mj-ea"/>
                <a:cs typeface="+mj-cs"/>
              </a:rPr>
              <a:t> of all applications have a SQL injection vulnerability </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67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A74A-98A5-A341-BAE3-8ECE2BDAFDEE}"/>
              </a:ext>
            </a:extLst>
          </p:cNvPr>
          <p:cNvSpPr>
            <a:spLocks noGrp="1"/>
          </p:cNvSpPr>
          <p:nvPr>
            <p:ph type="title"/>
          </p:nvPr>
        </p:nvSpPr>
        <p:spPr/>
        <p:txBody>
          <a:bodyPr/>
          <a:lstStyle/>
          <a:p>
            <a:r>
              <a:rPr lang="en-US" dirty="0"/>
              <a:t>How is this done with users?</a:t>
            </a:r>
          </a:p>
        </p:txBody>
      </p:sp>
      <p:sp>
        <p:nvSpPr>
          <p:cNvPr id="3" name="Content Placeholder 2">
            <a:extLst>
              <a:ext uri="{FF2B5EF4-FFF2-40B4-BE49-F238E27FC236}">
                <a16:creationId xmlns:a16="http://schemas.microsoft.com/office/drawing/2014/main" id="{96754E1D-E61D-8649-A3B5-79BE6FC1D19C}"/>
              </a:ext>
            </a:extLst>
          </p:cNvPr>
          <p:cNvSpPr>
            <a:spLocks noGrp="1"/>
          </p:cNvSpPr>
          <p:nvPr>
            <p:ph idx="1"/>
          </p:nvPr>
        </p:nvSpPr>
        <p:spPr>
          <a:xfrm>
            <a:off x="1097280" y="2108202"/>
            <a:ext cx="9748911" cy="846014"/>
          </a:xfrm>
        </p:spPr>
        <p:txBody>
          <a:bodyPr/>
          <a:lstStyle/>
          <a:p>
            <a:r>
              <a:rPr lang="en-US" dirty="0"/>
              <a:t>In most languages, a coding prompt will ask when a specific username is entered, the password entered matches. This makes the argument true.</a:t>
            </a:r>
          </a:p>
        </p:txBody>
      </p:sp>
      <p:pic>
        <p:nvPicPr>
          <p:cNvPr id="5" name="Picture 4">
            <a:extLst>
              <a:ext uri="{FF2B5EF4-FFF2-40B4-BE49-F238E27FC236}">
                <a16:creationId xmlns:a16="http://schemas.microsoft.com/office/drawing/2014/main" id="{818A7530-8951-F04B-BF7A-CE0D2E446938}"/>
              </a:ext>
            </a:extLst>
          </p:cNvPr>
          <p:cNvPicPr>
            <a:picLocks noChangeAspect="1"/>
          </p:cNvPicPr>
          <p:nvPr/>
        </p:nvPicPr>
        <p:blipFill>
          <a:blip r:embed="rId3"/>
          <a:stretch>
            <a:fillRect/>
          </a:stretch>
        </p:blipFill>
        <p:spPr>
          <a:xfrm>
            <a:off x="1190078" y="3136900"/>
            <a:ext cx="9055100" cy="292100"/>
          </a:xfrm>
          <a:prstGeom prst="rect">
            <a:avLst/>
          </a:prstGeom>
        </p:spPr>
      </p:pic>
      <p:sp>
        <p:nvSpPr>
          <p:cNvPr id="6" name="TextBox 5">
            <a:extLst>
              <a:ext uri="{FF2B5EF4-FFF2-40B4-BE49-F238E27FC236}">
                <a16:creationId xmlns:a16="http://schemas.microsoft.com/office/drawing/2014/main" id="{2AC7AD28-FC1C-9749-AA52-3940A1951EFB}"/>
              </a:ext>
            </a:extLst>
          </p:cNvPr>
          <p:cNvSpPr txBox="1"/>
          <p:nvPr/>
        </p:nvSpPr>
        <p:spPr>
          <a:xfrm>
            <a:off x="1190078" y="3678621"/>
            <a:ext cx="9509453" cy="1200329"/>
          </a:xfrm>
          <a:prstGeom prst="rect">
            <a:avLst/>
          </a:prstGeom>
          <a:noFill/>
        </p:spPr>
        <p:txBody>
          <a:bodyPr wrap="square" rtlCol="0">
            <a:spAutoFit/>
          </a:bodyPr>
          <a:lstStyle/>
          <a:p>
            <a:r>
              <a:rPr lang="en-US" dirty="0"/>
              <a:t>Well, this is very vulnerable. Hackers can overwrite this prompt by coding fundamentals, by making the argument true. One of the simplest ways to do this is creating an argument that the computer knows and accepts as true, 1=1. </a:t>
            </a:r>
          </a:p>
          <a:p>
            <a:r>
              <a:rPr lang="en-US" dirty="0"/>
              <a:t> </a:t>
            </a:r>
          </a:p>
        </p:txBody>
      </p:sp>
    </p:spTree>
    <p:extLst>
      <p:ext uri="{BB962C8B-B14F-4D97-AF65-F5344CB8AC3E}">
        <p14:creationId xmlns:p14="http://schemas.microsoft.com/office/powerpoint/2010/main" val="86846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QL Injection Tutorial: Learn with Example">
            <a:extLst>
              <a:ext uri="{FF2B5EF4-FFF2-40B4-BE49-F238E27FC236}">
                <a16:creationId xmlns:a16="http://schemas.microsoft.com/office/drawing/2014/main" id="{D0939221-7DDE-B445-9DB2-73A4902871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1599" y="1156909"/>
            <a:ext cx="6559199" cy="4544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6EB100-89D2-1042-BFB6-0B6687684A96}"/>
              </a:ext>
            </a:extLst>
          </p:cNvPr>
          <p:cNvSpPr txBox="1"/>
          <p:nvPr/>
        </p:nvSpPr>
        <p:spPr>
          <a:xfrm>
            <a:off x="563744" y="2130093"/>
            <a:ext cx="3811310" cy="2862322"/>
          </a:xfrm>
          <a:prstGeom prst="rect">
            <a:avLst/>
          </a:prstGeom>
          <a:noFill/>
        </p:spPr>
        <p:txBody>
          <a:bodyPr wrap="square" rtlCol="0">
            <a:spAutoFit/>
          </a:bodyPr>
          <a:lstStyle/>
          <a:p>
            <a:r>
              <a:rPr lang="en-US" dirty="0">
                <a:solidFill>
                  <a:schemeClr val="bg1"/>
                </a:solidFill>
              </a:rPr>
              <a:t>Using programming format, an attacker can login into </a:t>
            </a:r>
            <a:r>
              <a:rPr lang="en-US" dirty="0" err="1">
                <a:solidFill>
                  <a:schemeClr val="bg1"/>
                </a:solidFill>
              </a:rPr>
              <a:t>xxx@xxx.xxx’s</a:t>
            </a:r>
            <a:r>
              <a:rPr lang="en-US" dirty="0">
                <a:solidFill>
                  <a:schemeClr val="bg1"/>
                </a:solidFill>
              </a:rPr>
              <a:t> account by making the argument true. The argument relays the idea that ’xxx’ is the password attempt, OR 1=1 is true, since we know 1=1 is true, it makes the whole statement true, giving access to the account.</a:t>
            </a:r>
          </a:p>
        </p:txBody>
      </p:sp>
    </p:spTree>
    <p:extLst>
      <p:ext uri="{BB962C8B-B14F-4D97-AF65-F5344CB8AC3E}">
        <p14:creationId xmlns:p14="http://schemas.microsoft.com/office/powerpoint/2010/main" val="81325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42A5A-3373-8948-BD12-3BB5D99EDE94}"/>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5000" dirty="0">
                <a:solidFill>
                  <a:schemeClr val="tx1">
                    <a:lumMod val="85000"/>
                    <a:lumOff val="15000"/>
                  </a:schemeClr>
                </a:solidFill>
              </a:rPr>
              <a:t>With granted access to a user or admin’s  account, the attacker is free to change anything they want.</a:t>
            </a:r>
          </a:p>
        </p:txBody>
      </p:sp>
      <p:pic>
        <p:nvPicPr>
          <p:cNvPr id="4" name="Picture 3">
            <a:extLst>
              <a:ext uri="{FF2B5EF4-FFF2-40B4-BE49-F238E27FC236}">
                <a16:creationId xmlns:a16="http://schemas.microsoft.com/office/drawing/2014/main" id="{8704AB6F-6208-489C-BFC3-7696AF476907}"/>
              </a:ext>
            </a:extLst>
          </p:cNvPr>
          <p:cNvPicPr>
            <a:picLocks noChangeAspect="1"/>
          </p:cNvPicPr>
          <p:nvPr/>
        </p:nvPicPr>
        <p:blipFill rotWithShape="1">
          <a:blip r:embed="rId3"/>
          <a:srcRect l="33143" r="20051"/>
          <a:stretch/>
        </p:blipFill>
        <p:spPr>
          <a:xfrm>
            <a:off x="620973" y="1129159"/>
            <a:ext cx="2758331" cy="4080982"/>
          </a:xfrm>
          <a:prstGeom prst="rect">
            <a:avLst/>
          </a:prstGeom>
        </p:spPr>
      </p:pic>
      <p:cxnSp>
        <p:nvCxnSpPr>
          <p:cNvPr id="25" name="Straight Connector 2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493573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F3423"/>
      </a:dk2>
      <a:lt2>
        <a:srgbClr val="E2E8E2"/>
      </a:lt2>
      <a:accent1>
        <a:srgbClr val="C492C0"/>
      </a:accent1>
      <a:accent2>
        <a:srgbClr val="BA7F9C"/>
      </a:accent2>
      <a:accent3>
        <a:srgbClr val="C6969A"/>
      </a:accent3>
      <a:accent4>
        <a:srgbClr val="BA927F"/>
      </a:accent4>
      <a:accent5>
        <a:srgbClr val="ADA383"/>
      </a:accent5>
      <a:accent6>
        <a:srgbClr val="A0A873"/>
      </a:accent6>
      <a:hlink>
        <a:srgbClr val="568F5B"/>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34565</TotalTime>
  <Words>2432</Words>
  <Application>Microsoft Macintosh PowerPoint</Application>
  <PresentationFormat>Widescreen</PresentationFormat>
  <Paragraphs>120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Univers</vt:lpstr>
      <vt:lpstr>Univers Condensed</vt:lpstr>
      <vt:lpstr>RetrospectVTI</vt:lpstr>
      <vt:lpstr>Attacks on Websites</vt:lpstr>
      <vt:lpstr>Basic Website Account Attacks </vt:lpstr>
      <vt:lpstr>Information security attacks </vt:lpstr>
      <vt:lpstr>These attacks are the result of human error, or not having faulty security</vt:lpstr>
      <vt:lpstr>SQL Injection </vt:lpstr>
      <vt:lpstr>PowerPoint Presentation</vt:lpstr>
      <vt:lpstr>How is this done with users?</vt:lpstr>
      <vt:lpstr>PowerPoint Presentation</vt:lpstr>
      <vt:lpstr>With granted access to a user or admin’s  account, the attacker is free to change anything they want.</vt:lpstr>
      <vt:lpstr>How to avoid SQL Injection attacks</vt:lpstr>
      <vt:lpstr>Man in the Middle Attacks </vt:lpstr>
      <vt:lpstr>In 2016, 95% of servers were vulnerable to Man in the Middle Attacks </vt:lpstr>
      <vt:lpstr>How are these attacks done?</vt:lpstr>
      <vt:lpstr>How to Prevent MITM Attacks</vt:lpstr>
      <vt:lpstr>iFrame Injection Attacks </vt:lpstr>
      <vt:lpstr>What are iFrames?</vt:lpstr>
      <vt:lpstr>How does this become malicious?</vt:lpstr>
      <vt:lpstr>How to prevent XSS/iFrame attacks</vt:lpstr>
      <vt:lpstr>Buffer Overflow Attacks </vt:lpstr>
      <vt:lpstr>How can one Overflow Memory?</vt:lpstr>
      <vt:lpstr>WHY IS THE BASE POINTER SO VULNERABLE? </vt:lpstr>
      <vt:lpstr>Why is this so dangerous?</vt:lpstr>
      <vt:lpstr>HOW TO PREVENT BUFFER OVERFLOWS</vt:lpstr>
      <vt:lpstr>Brute Force Attack  </vt:lpstr>
      <vt:lpstr>How can this be done?</vt:lpstr>
      <vt:lpstr>How to prevent Brute Force Attacks</vt:lpstr>
      <vt:lpstr>Overall Security Necessary for a Website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Websites</dc:title>
  <dc:creator>McClellan, Mackenzie L.</dc:creator>
  <cp:lastModifiedBy>McClellan, Mackenzie L.</cp:lastModifiedBy>
  <cp:revision>3</cp:revision>
  <dcterms:created xsi:type="dcterms:W3CDTF">2021-08-01T22:01:57Z</dcterms:created>
  <dcterms:modified xsi:type="dcterms:W3CDTF">2021-09-07T22:13:06Z</dcterms:modified>
</cp:coreProperties>
</file>