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52ACC-EA99-944E-86FC-5C81A10742BA}" v="27" dt="2021-08-12T16:54:18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5"/>
    <p:restoredTop sz="96197"/>
  </p:normalViewPr>
  <p:slideViewPr>
    <p:cSldViewPr snapToGrid="0" snapToObjects="1">
      <p:cViewPr varScale="1">
        <p:scale>
          <a:sx n="118" d="100"/>
          <a:sy n="118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3F1AC-DECF-4BAB-AAA4-EECBC4D71E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635546-447F-47B3-BA24-4E8F4C6920CB}">
      <dgm:prSet/>
      <dgm:spPr/>
      <dgm:t>
        <a:bodyPr/>
        <a:lstStyle/>
        <a:p>
          <a:r>
            <a:rPr lang="en-US"/>
            <a:t>Failing to update systems</a:t>
          </a:r>
        </a:p>
      </dgm:t>
    </dgm:pt>
    <dgm:pt modelId="{311F6E69-5E0C-4395-BB89-C8E4B1BAAFE9}" type="parTrans" cxnId="{98FF28A3-F1B7-4FC6-BDFD-9036A17FC098}">
      <dgm:prSet/>
      <dgm:spPr/>
      <dgm:t>
        <a:bodyPr/>
        <a:lstStyle/>
        <a:p>
          <a:endParaRPr lang="en-US"/>
        </a:p>
      </dgm:t>
    </dgm:pt>
    <dgm:pt modelId="{03DACA73-12BE-4A14-891F-6FCF609B8E2F}" type="sibTrans" cxnId="{98FF28A3-F1B7-4FC6-BDFD-9036A17FC098}">
      <dgm:prSet/>
      <dgm:spPr/>
      <dgm:t>
        <a:bodyPr/>
        <a:lstStyle/>
        <a:p>
          <a:endParaRPr lang="en-US"/>
        </a:p>
      </dgm:t>
    </dgm:pt>
    <dgm:pt modelId="{03BDC6AA-0C72-43C6-8B74-1BE4BDD8A4C6}">
      <dgm:prSet/>
      <dgm:spPr/>
      <dgm:t>
        <a:bodyPr/>
        <a:lstStyle/>
        <a:p>
          <a:r>
            <a:rPr lang="en-US"/>
            <a:t>Unsecure encryption of personal data</a:t>
          </a:r>
        </a:p>
      </dgm:t>
    </dgm:pt>
    <dgm:pt modelId="{52629831-1632-489E-B195-5B16380BB5F7}" type="parTrans" cxnId="{B648BB5A-C6DF-4A60-A93E-B37AF2ED6E85}">
      <dgm:prSet/>
      <dgm:spPr/>
      <dgm:t>
        <a:bodyPr/>
        <a:lstStyle/>
        <a:p>
          <a:endParaRPr lang="en-US"/>
        </a:p>
      </dgm:t>
    </dgm:pt>
    <dgm:pt modelId="{73B0DA7D-6699-4514-A56B-EEE295DA92B2}" type="sibTrans" cxnId="{B648BB5A-C6DF-4A60-A93E-B37AF2ED6E85}">
      <dgm:prSet/>
      <dgm:spPr/>
      <dgm:t>
        <a:bodyPr/>
        <a:lstStyle/>
        <a:p>
          <a:endParaRPr lang="en-US"/>
        </a:p>
      </dgm:t>
    </dgm:pt>
    <dgm:pt modelId="{507CF6D5-B999-4EEF-8165-17EAD2A6EB2D}">
      <dgm:prSet/>
      <dgm:spPr/>
      <dgm:t>
        <a:bodyPr/>
        <a:lstStyle/>
        <a:p>
          <a:r>
            <a:rPr lang="en-US"/>
            <a:t>Using unsecure networks to send data </a:t>
          </a:r>
        </a:p>
      </dgm:t>
    </dgm:pt>
    <dgm:pt modelId="{C82B3B65-7FD5-4D87-93A9-01F7E96BB362}" type="parTrans" cxnId="{87421D3B-1AD4-4E27-AF29-97B06C3A974A}">
      <dgm:prSet/>
      <dgm:spPr/>
      <dgm:t>
        <a:bodyPr/>
        <a:lstStyle/>
        <a:p>
          <a:endParaRPr lang="en-US"/>
        </a:p>
      </dgm:t>
    </dgm:pt>
    <dgm:pt modelId="{7F4FD0A4-9489-4F82-B9A2-DCA4C3DED420}" type="sibTrans" cxnId="{87421D3B-1AD4-4E27-AF29-97B06C3A974A}">
      <dgm:prSet/>
      <dgm:spPr/>
      <dgm:t>
        <a:bodyPr/>
        <a:lstStyle/>
        <a:p>
          <a:endParaRPr lang="en-US"/>
        </a:p>
      </dgm:t>
    </dgm:pt>
    <dgm:pt modelId="{D70380AF-409C-4250-8387-FCB46C10DE19}">
      <dgm:prSet/>
      <dgm:spPr/>
      <dgm:t>
        <a:bodyPr/>
        <a:lstStyle/>
        <a:p>
          <a:r>
            <a:rPr lang="en-US"/>
            <a:t>Built-in vulnerability to malicious websites</a:t>
          </a:r>
        </a:p>
      </dgm:t>
    </dgm:pt>
    <dgm:pt modelId="{4F1A4DDF-4C97-4DC5-BEE8-808132A61448}" type="parTrans" cxnId="{90082F7F-287E-4584-ACAA-495B882763B7}">
      <dgm:prSet/>
      <dgm:spPr/>
      <dgm:t>
        <a:bodyPr/>
        <a:lstStyle/>
        <a:p>
          <a:endParaRPr lang="en-US"/>
        </a:p>
      </dgm:t>
    </dgm:pt>
    <dgm:pt modelId="{B22FA8AC-6848-432E-BD6B-F44DB3D5D1AA}" type="sibTrans" cxnId="{90082F7F-287E-4584-ACAA-495B882763B7}">
      <dgm:prSet/>
      <dgm:spPr/>
      <dgm:t>
        <a:bodyPr/>
        <a:lstStyle/>
        <a:p>
          <a:endParaRPr lang="en-US"/>
        </a:p>
      </dgm:t>
    </dgm:pt>
    <dgm:pt modelId="{41F15729-044C-4320-A394-E83AD3F96BE0}" type="pres">
      <dgm:prSet presAssocID="{8003F1AC-DECF-4BAB-AAA4-EECBC4D71E6C}" presName="root" presStyleCnt="0">
        <dgm:presLayoutVars>
          <dgm:dir/>
          <dgm:resizeHandles val="exact"/>
        </dgm:presLayoutVars>
      </dgm:prSet>
      <dgm:spPr/>
    </dgm:pt>
    <dgm:pt modelId="{F9D06449-BE19-48BF-A8CC-6E2A5F5C13FE}" type="pres">
      <dgm:prSet presAssocID="{2D635546-447F-47B3-BA24-4E8F4C6920CB}" presName="compNode" presStyleCnt="0"/>
      <dgm:spPr/>
    </dgm:pt>
    <dgm:pt modelId="{A80C4819-2D30-47E4-869E-5EDDE95F487C}" type="pres">
      <dgm:prSet presAssocID="{2D635546-447F-47B3-BA24-4E8F4C6920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B9B3703-4BF9-4CE0-A8C0-747EE6B8020B}" type="pres">
      <dgm:prSet presAssocID="{2D635546-447F-47B3-BA24-4E8F4C6920CB}" presName="spaceRect" presStyleCnt="0"/>
      <dgm:spPr/>
    </dgm:pt>
    <dgm:pt modelId="{B1A688FE-DE3E-49E4-9994-A717546EDCD9}" type="pres">
      <dgm:prSet presAssocID="{2D635546-447F-47B3-BA24-4E8F4C6920CB}" presName="textRect" presStyleLbl="revTx" presStyleIdx="0" presStyleCnt="4">
        <dgm:presLayoutVars>
          <dgm:chMax val="1"/>
          <dgm:chPref val="1"/>
        </dgm:presLayoutVars>
      </dgm:prSet>
      <dgm:spPr/>
    </dgm:pt>
    <dgm:pt modelId="{AC8C94CA-860C-47BA-819A-B1B094644914}" type="pres">
      <dgm:prSet presAssocID="{03DACA73-12BE-4A14-891F-6FCF609B8E2F}" presName="sibTrans" presStyleCnt="0"/>
      <dgm:spPr/>
    </dgm:pt>
    <dgm:pt modelId="{768E23B2-AE8A-4267-8266-5DFD82B6FB4B}" type="pres">
      <dgm:prSet presAssocID="{03BDC6AA-0C72-43C6-8B74-1BE4BDD8A4C6}" presName="compNode" presStyleCnt="0"/>
      <dgm:spPr/>
    </dgm:pt>
    <dgm:pt modelId="{7FD85A36-B7C8-4189-A7F8-0CDA93120AE6}" type="pres">
      <dgm:prSet presAssocID="{03BDC6AA-0C72-43C6-8B74-1BE4BDD8A4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79B5546-9D3E-4C8F-9706-95A717A802AB}" type="pres">
      <dgm:prSet presAssocID="{03BDC6AA-0C72-43C6-8B74-1BE4BDD8A4C6}" presName="spaceRect" presStyleCnt="0"/>
      <dgm:spPr/>
    </dgm:pt>
    <dgm:pt modelId="{7B3833F6-07D0-4823-BF08-8FE34695ECA0}" type="pres">
      <dgm:prSet presAssocID="{03BDC6AA-0C72-43C6-8B74-1BE4BDD8A4C6}" presName="textRect" presStyleLbl="revTx" presStyleIdx="1" presStyleCnt="4">
        <dgm:presLayoutVars>
          <dgm:chMax val="1"/>
          <dgm:chPref val="1"/>
        </dgm:presLayoutVars>
      </dgm:prSet>
      <dgm:spPr/>
    </dgm:pt>
    <dgm:pt modelId="{A971723D-ED8C-49D2-ADD9-4CB3D4312B3A}" type="pres">
      <dgm:prSet presAssocID="{73B0DA7D-6699-4514-A56B-EEE295DA92B2}" presName="sibTrans" presStyleCnt="0"/>
      <dgm:spPr/>
    </dgm:pt>
    <dgm:pt modelId="{984C98B7-ACA3-4EF0-A670-8B1D77AD12FE}" type="pres">
      <dgm:prSet presAssocID="{507CF6D5-B999-4EEF-8165-17EAD2A6EB2D}" presName="compNode" presStyleCnt="0"/>
      <dgm:spPr/>
    </dgm:pt>
    <dgm:pt modelId="{BE3067C4-42EA-4224-A5C4-6ED524ECCFA5}" type="pres">
      <dgm:prSet presAssocID="{507CF6D5-B999-4EEF-8165-17EAD2A6EB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0DEABC1-A597-4D3B-BFD1-CD0368816D3A}" type="pres">
      <dgm:prSet presAssocID="{507CF6D5-B999-4EEF-8165-17EAD2A6EB2D}" presName="spaceRect" presStyleCnt="0"/>
      <dgm:spPr/>
    </dgm:pt>
    <dgm:pt modelId="{C5EFD497-A21C-4CEA-B35B-E3C11BEAC39C}" type="pres">
      <dgm:prSet presAssocID="{507CF6D5-B999-4EEF-8165-17EAD2A6EB2D}" presName="textRect" presStyleLbl="revTx" presStyleIdx="2" presStyleCnt="4">
        <dgm:presLayoutVars>
          <dgm:chMax val="1"/>
          <dgm:chPref val="1"/>
        </dgm:presLayoutVars>
      </dgm:prSet>
      <dgm:spPr/>
    </dgm:pt>
    <dgm:pt modelId="{D639815A-F53B-4149-BC12-B3C776E3DA62}" type="pres">
      <dgm:prSet presAssocID="{7F4FD0A4-9489-4F82-B9A2-DCA4C3DED420}" presName="sibTrans" presStyleCnt="0"/>
      <dgm:spPr/>
    </dgm:pt>
    <dgm:pt modelId="{CF6679F6-4E9F-41D4-BB40-7EC5B57FEA11}" type="pres">
      <dgm:prSet presAssocID="{D70380AF-409C-4250-8387-FCB46C10DE19}" presName="compNode" presStyleCnt="0"/>
      <dgm:spPr/>
    </dgm:pt>
    <dgm:pt modelId="{75F02E6C-7A1D-4E2E-8359-D8702FA3A228}" type="pres">
      <dgm:prSet presAssocID="{D70380AF-409C-4250-8387-FCB46C10DE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B6B1CA2-865D-46E8-9F09-76FCD03D6893}" type="pres">
      <dgm:prSet presAssocID="{D70380AF-409C-4250-8387-FCB46C10DE19}" presName="spaceRect" presStyleCnt="0"/>
      <dgm:spPr/>
    </dgm:pt>
    <dgm:pt modelId="{BBEAC640-3D67-4D65-84BC-742F27F30E25}" type="pres">
      <dgm:prSet presAssocID="{D70380AF-409C-4250-8387-FCB46C10DE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421D3B-1AD4-4E27-AF29-97B06C3A974A}" srcId="{8003F1AC-DECF-4BAB-AAA4-EECBC4D71E6C}" destId="{507CF6D5-B999-4EEF-8165-17EAD2A6EB2D}" srcOrd="2" destOrd="0" parTransId="{C82B3B65-7FD5-4D87-93A9-01F7E96BB362}" sibTransId="{7F4FD0A4-9489-4F82-B9A2-DCA4C3DED420}"/>
    <dgm:cxn modelId="{B648BB5A-C6DF-4A60-A93E-B37AF2ED6E85}" srcId="{8003F1AC-DECF-4BAB-AAA4-EECBC4D71E6C}" destId="{03BDC6AA-0C72-43C6-8B74-1BE4BDD8A4C6}" srcOrd="1" destOrd="0" parTransId="{52629831-1632-489E-B195-5B16380BB5F7}" sibTransId="{73B0DA7D-6699-4514-A56B-EEE295DA92B2}"/>
    <dgm:cxn modelId="{90082F7F-287E-4584-ACAA-495B882763B7}" srcId="{8003F1AC-DECF-4BAB-AAA4-EECBC4D71E6C}" destId="{D70380AF-409C-4250-8387-FCB46C10DE19}" srcOrd="3" destOrd="0" parTransId="{4F1A4DDF-4C97-4DC5-BEE8-808132A61448}" sibTransId="{B22FA8AC-6848-432E-BD6B-F44DB3D5D1AA}"/>
    <dgm:cxn modelId="{2FCAAA81-9108-4A2D-9147-862E36075A2D}" type="presOf" srcId="{03BDC6AA-0C72-43C6-8B74-1BE4BDD8A4C6}" destId="{7B3833F6-07D0-4823-BF08-8FE34695ECA0}" srcOrd="0" destOrd="0" presId="urn:microsoft.com/office/officeart/2018/2/layout/IconLabelList"/>
    <dgm:cxn modelId="{F8E6718F-A4FB-45CA-862F-ECAD66B1F645}" type="presOf" srcId="{507CF6D5-B999-4EEF-8165-17EAD2A6EB2D}" destId="{C5EFD497-A21C-4CEA-B35B-E3C11BEAC39C}" srcOrd="0" destOrd="0" presId="urn:microsoft.com/office/officeart/2018/2/layout/IconLabelList"/>
    <dgm:cxn modelId="{9F2740A1-7BE0-43C0-8690-FC65E35B2650}" type="presOf" srcId="{8003F1AC-DECF-4BAB-AAA4-EECBC4D71E6C}" destId="{41F15729-044C-4320-A394-E83AD3F96BE0}" srcOrd="0" destOrd="0" presId="urn:microsoft.com/office/officeart/2018/2/layout/IconLabelList"/>
    <dgm:cxn modelId="{98FF28A3-F1B7-4FC6-BDFD-9036A17FC098}" srcId="{8003F1AC-DECF-4BAB-AAA4-EECBC4D71E6C}" destId="{2D635546-447F-47B3-BA24-4E8F4C6920CB}" srcOrd="0" destOrd="0" parTransId="{311F6E69-5E0C-4395-BB89-C8E4B1BAAFE9}" sibTransId="{03DACA73-12BE-4A14-891F-6FCF609B8E2F}"/>
    <dgm:cxn modelId="{6FDB9CC5-547C-47BE-A38A-EF15A269F35E}" type="presOf" srcId="{D70380AF-409C-4250-8387-FCB46C10DE19}" destId="{BBEAC640-3D67-4D65-84BC-742F27F30E25}" srcOrd="0" destOrd="0" presId="urn:microsoft.com/office/officeart/2018/2/layout/IconLabelList"/>
    <dgm:cxn modelId="{575D54F4-0FEA-4B6D-9B60-58A56D072A76}" type="presOf" srcId="{2D635546-447F-47B3-BA24-4E8F4C6920CB}" destId="{B1A688FE-DE3E-49E4-9994-A717546EDCD9}" srcOrd="0" destOrd="0" presId="urn:microsoft.com/office/officeart/2018/2/layout/IconLabelList"/>
    <dgm:cxn modelId="{6A4C0F0B-DA78-4ACB-9837-F993CCB33993}" type="presParOf" srcId="{41F15729-044C-4320-A394-E83AD3F96BE0}" destId="{F9D06449-BE19-48BF-A8CC-6E2A5F5C13FE}" srcOrd="0" destOrd="0" presId="urn:microsoft.com/office/officeart/2018/2/layout/IconLabelList"/>
    <dgm:cxn modelId="{C1BC91BF-37D5-4B15-B5F5-476981F408CB}" type="presParOf" srcId="{F9D06449-BE19-48BF-A8CC-6E2A5F5C13FE}" destId="{A80C4819-2D30-47E4-869E-5EDDE95F487C}" srcOrd="0" destOrd="0" presId="urn:microsoft.com/office/officeart/2018/2/layout/IconLabelList"/>
    <dgm:cxn modelId="{F34162E5-1BE7-4EDD-8404-B94538DAB848}" type="presParOf" srcId="{F9D06449-BE19-48BF-A8CC-6E2A5F5C13FE}" destId="{2B9B3703-4BF9-4CE0-A8C0-747EE6B8020B}" srcOrd="1" destOrd="0" presId="urn:microsoft.com/office/officeart/2018/2/layout/IconLabelList"/>
    <dgm:cxn modelId="{E01A64FC-B787-4AC9-B249-37034F349EF2}" type="presParOf" srcId="{F9D06449-BE19-48BF-A8CC-6E2A5F5C13FE}" destId="{B1A688FE-DE3E-49E4-9994-A717546EDCD9}" srcOrd="2" destOrd="0" presId="urn:microsoft.com/office/officeart/2018/2/layout/IconLabelList"/>
    <dgm:cxn modelId="{EB5CC463-8AFA-44B7-A3DD-7E648F6E0536}" type="presParOf" srcId="{41F15729-044C-4320-A394-E83AD3F96BE0}" destId="{AC8C94CA-860C-47BA-819A-B1B094644914}" srcOrd="1" destOrd="0" presId="urn:microsoft.com/office/officeart/2018/2/layout/IconLabelList"/>
    <dgm:cxn modelId="{639463DC-74A8-4E3E-AD16-FFE3B30A3973}" type="presParOf" srcId="{41F15729-044C-4320-A394-E83AD3F96BE0}" destId="{768E23B2-AE8A-4267-8266-5DFD82B6FB4B}" srcOrd="2" destOrd="0" presId="urn:microsoft.com/office/officeart/2018/2/layout/IconLabelList"/>
    <dgm:cxn modelId="{0FBAF059-A445-470E-8BB9-5B7C520F8919}" type="presParOf" srcId="{768E23B2-AE8A-4267-8266-5DFD82B6FB4B}" destId="{7FD85A36-B7C8-4189-A7F8-0CDA93120AE6}" srcOrd="0" destOrd="0" presId="urn:microsoft.com/office/officeart/2018/2/layout/IconLabelList"/>
    <dgm:cxn modelId="{6D14CDA5-F33C-454A-A686-62D97632BD51}" type="presParOf" srcId="{768E23B2-AE8A-4267-8266-5DFD82B6FB4B}" destId="{E79B5546-9D3E-4C8F-9706-95A717A802AB}" srcOrd="1" destOrd="0" presId="urn:microsoft.com/office/officeart/2018/2/layout/IconLabelList"/>
    <dgm:cxn modelId="{204D243E-C550-4E64-B09E-FBDE5875DD2A}" type="presParOf" srcId="{768E23B2-AE8A-4267-8266-5DFD82B6FB4B}" destId="{7B3833F6-07D0-4823-BF08-8FE34695ECA0}" srcOrd="2" destOrd="0" presId="urn:microsoft.com/office/officeart/2018/2/layout/IconLabelList"/>
    <dgm:cxn modelId="{DA666CFD-2275-4A44-AD7F-81EC2FB6A271}" type="presParOf" srcId="{41F15729-044C-4320-A394-E83AD3F96BE0}" destId="{A971723D-ED8C-49D2-ADD9-4CB3D4312B3A}" srcOrd="3" destOrd="0" presId="urn:microsoft.com/office/officeart/2018/2/layout/IconLabelList"/>
    <dgm:cxn modelId="{355A93A1-475F-4CBD-85A4-6AE17BF4EAA8}" type="presParOf" srcId="{41F15729-044C-4320-A394-E83AD3F96BE0}" destId="{984C98B7-ACA3-4EF0-A670-8B1D77AD12FE}" srcOrd="4" destOrd="0" presId="urn:microsoft.com/office/officeart/2018/2/layout/IconLabelList"/>
    <dgm:cxn modelId="{84C70D19-2973-40AF-8179-481921D025E4}" type="presParOf" srcId="{984C98B7-ACA3-4EF0-A670-8B1D77AD12FE}" destId="{BE3067C4-42EA-4224-A5C4-6ED524ECCFA5}" srcOrd="0" destOrd="0" presId="urn:microsoft.com/office/officeart/2018/2/layout/IconLabelList"/>
    <dgm:cxn modelId="{C20F3796-0B70-4286-A9CA-55963B0584E9}" type="presParOf" srcId="{984C98B7-ACA3-4EF0-A670-8B1D77AD12FE}" destId="{40DEABC1-A597-4D3B-BFD1-CD0368816D3A}" srcOrd="1" destOrd="0" presId="urn:microsoft.com/office/officeart/2018/2/layout/IconLabelList"/>
    <dgm:cxn modelId="{95ACDFC8-7525-4821-98BF-AF2E1CA2C155}" type="presParOf" srcId="{984C98B7-ACA3-4EF0-A670-8B1D77AD12FE}" destId="{C5EFD497-A21C-4CEA-B35B-E3C11BEAC39C}" srcOrd="2" destOrd="0" presId="urn:microsoft.com/office/officeart/2018/2/layout/IconLabelList"/>
    <dgm:cxn modelId="{7C20FF9A-0D51-40CE-A213-7057C6D87058}" type="presParOf" srcId="{41F15729-044C-4320-A394-E83AD3F96BE0}" destId="{D639815A-F53B-4149-BC12-B3C776E3DA62}" srcOrd="5" destOrd="0" presId="urn:microsoft.com/office/officeart/2018/2/layout/IconLabelList"/>
    <dgm:cxn modelId="{FEF106DE-3701-438D-8AF1-8B62043B4B87}" type="presParOf" srcId="{41F15729-044C-4320-A394-E83AD3F96BE0}" destId="{CF6679F6-4E9F-41D4-BB40-7EC5B57FEA11}" srcOrd="6" destOrd="0" presId="urn:microsoft.com/office/officeart/2018/2/layout/IconLabelList"/>
    <dgm:cxn modelId="{4B093858-E93C-4EBE-956C-3A9C634EE3EB}" type="presParOf" srcId="{CF6679F6-4E9F-41D4-BB40-7EC5B57FEA11}" destId="{75F02E6C-7A1D-4E2E-8359-D8702FA3A228}" srcOrd="0" destOrd="0" presId="urn:microsoft.com/office/officeart/2018/2/layout/IconLabelList"/>
    <dgm:cxn modelId="{7B49FD96-C9BD-4CF4-9C1A-675AB622040B}" type="presParOf" srcId="{CF6679F6-4E9F-41D4-BB40-7EC5B57FEA11}" destId="{0B6B1CA2-865D-46E8-9F09-76FCD03D6893}" srcOrd="1" destOrd="0" presId="urn:microsoft.com/office/officeart/2018/2/layout/IconLabelList"/>
    <dgm:cxn modelId="{7DBD7691-809F-4A28-BCB6-0E36FDBA2FBF}" type="presParOf" srcId="{CF6679F6-4E9F-41D4-BB40-7EC5B57FEA11}" destId="{BBEAC640-3D67-4D65-84BC-742F27F30E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4819-2D30-47E4-869E-5EDDE95F487C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88FE-DE3E-49E4-9994-A717546EDCD9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Failing to update systems</a:t>
          </a:r>
        </a:p>
      </dsp:txBody>
      <dsp:txXfrm>
        <a:off x="460038" y="1803954"/>
        <a:ext cx="2064425" cy="720000"/>
      </dsp:txXfrm>
    </dsp:sp>
    <dsp:sp modelId="{7FD85A36-B7C8-4189-A7F8-0CDA93120AE6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833F6-07D0-4823-BF08-8FE34695ECA0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Unsecure encryption of personal data</a:t>
          </a:r>
        </a:p>
      </dsp:txBody>
      <dsp:txXfrm>
        <a:off x="2885737" y="1803954"/>
        <a:ext cx="2064425" cy="720000"/>
      </dsp:txXfrm>
    </dsp:sp>
    <dsp:sp modelId="{BE3067C4-42EA-4224-A5C4-6ED524ECCFA5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D497-A21C-4CEA-B35B-E3C11BEAC39C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unsecure networks to send data </a:t>
          </a:r>
        </a:p>
      </dsp:txBody>
      <dsp:txXfrm>
        <a:off x="5311437" y="1803954"/>
        <a:ext cx="2064425" cy="720000"/>
      </dsp:txXfrm>
    </dsp:sp>
    <dsp:sp modelId="{75F02E6C-7A1D-4E2E-8359-D8702FA3A228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AC640-3D67-4D65-84BC-742F27F30E25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Built-in vulnerability to malicious websites</a:t>
          </a:r>
        </a:p>
      </dsp:txBody>
      <dsp:txXfrm>
        <a:off x="7737136" y="1803954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6EF0-FAEA-AB41-A3FC-D098DA23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00C4-5691-8D41-9615-E58F80E80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Mackenzie McClellan</a:t>
            </a:r>
          </a:p>
        </p:txBody>
      </p:sp>
    </p:spTree>
    <p:extLst>
      <p:ext uri="{BB962C8B-B14F-4D97-AF65-F5344CB8AC3E}">
        <p14:creationId xmlns:p14="http://schemas.microsoft.com/office/powerpoint/2010/main" val="14271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133887-D843-F74E-B9E3-60C3E4907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Small businesses need to build necessary security infrastructure to prevent these attacks in order to protect the company and customer's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29275-7B00-6B4C-949B-2752368B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does a website need security?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C3C1-64FA-AE43-8482-895BDF373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>
                <a:solidFill>
                  <a:schemeClr val="bg1"/>
                </a:solidFill>
              </a:rPr>
              <a:t>There is a successful hacker attack every 39 seconds</a:t>
            </a:r>
          </a:p>
          <a:p>
            <a:pPr marL="0"/>
            <a:r>
              <a:rPr lang="en-US">
                <a:solidFill>
                  <a:schemeClr val="bg1"/>
                </a:solidFill>
              </a:rPr>
              <a:t>43% attacks target small businesses</a:t>
            </a:r>
          </a:p>
          <a:p>
            <a:pPr marL="0"/>
            <a:r>
              <a:rPr lang="en-US">
                <a:solidFill>
                  <a:schemeClr val="bg1"/>
                </a:solidFill>
              </a:rPr>
              <a:t>44 records are stolen a seconds, about 3.8 million annually </a:t>
            </a:r>
          </a:p>
          <a:p>
            <a:pPr marL="0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Globe of the Earth One line drawing | Line drawing tattoos, Earth drawing, Globe  drawing">
            <a:extLst>
              <a:ext uri="{FF2B5EF4-FFF2-40B4-BE49-F238E27FC236}">
                <a16:creationId xmlns:a16="http://schemas.microsoft.com/office/drawing/2014/main" id="{A0A3C9E3-C9E5-6A44-B701-2F4A7D7AB2B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0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D82D-806C-A94A-8C45-BAB51AC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95% </a:t>
            </a:r>
            <a:r>
              <a:rPr lang="en-US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breaches are due to human error</a:t>
            </a:r>
          </a:p>
        </p:txBody>
      </p:sp>
    </p:spTree>
    <p:extLst>
      <p:ext uri="{BB962C8B-B14F-4D97-AF65-F5344CB8AC3E}">
        <p14:creationId xmlns:p14="http://schemas.microsoft.com/office/powerpoint/2010/main" val="28876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D856-EF93-C04E-A83A-AD2F2DF6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How can this happen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A1106-7974-411B-BA6A-05C38EB33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906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3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3C480-F17E-3648-9DE8-0DAFA524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6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Corporate attacks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F3E2-4B24-484E-B522-B774ACE5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9109" y="1059838"/>
            <a:ext cx="4665397" cy="4738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In most cases, a hacker can create ransomware, which will encrypt a company’s files under a different key so the business will not have access to it.  With the files under their control, most hackers will hold it for ransom. </a:t>
            </a:r>
          </a:p>
        </p:txBody>
      </p:sp>
    </p:spTree>
    <p:extLst>
      <p:ext uri="{BB962C8B-B14F-4D97-AF65-F5344CB8AC3E}">
        <p14:creationId xmlns:p14="http://schemas.microsoft.com/office/powerpoint/2010/main" val="29263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982C7-DCF9-6840-AEFD-A4686764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Small business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0F4B-2E3A-374B-8756-A7831089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404040"/>
                </a:solidFill>
              </a:rPr>
              <a:t>A hacker targets smaller companies to gain access to personal data to be used on a much larger scale, like identity theft or fraudulent activity </a:t>
            </a:r>
          </a:p>
        </p:txBody>
      </p:sp>
    </p:spTree>
    <p:extLst>
      <p:ext uri="{BB962C8B-B14F-4D97-AF65-F5344CB8AC3E}">
        <p14:creationId xmlns:p14="http://schemas.microsoft.com/office/powerpoint/2010/main" val="101587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96D0-D088-664D-B85A-F42254DF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44" y="1689393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WHY SMALL BUSINESSES?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282F-6E91-7047-8131-7874FA0CD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386" y="3110084"/>
            <a:ext cx="3066937" cy="17396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Small business usually have the lack of security infrastructure that bigger corporations do. This makes easy targets for attackers to steal personal data</a:t>
            </a:r>
          </a:p>
        </p:txBody>
      </p:sp>
      <p:sp>
        <p:nvSpPr>
          <p:cNvPr id="2052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yber Security Data Animation Hd Stock Video - Download Video Clip Now -  iStock">
            <a:extLst>
              <a:ext uri="{FF2B5EF4-FFF2-40B4-BE49-F238E27FC236}">
                <a16:creationId xmlns:a16="http://schemas.microsoft.com/office/drawing/2014/main" id="{8C9577AA-3E33-8D47-85B9-933771D8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689393"/>
            <a:ext cx="6227064" cy="34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7F0F2-A230-7143-A0F7-8DC96883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400" kern="1200" cap="all" spc="200" baseline="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88% </a:t>
            </a:r>
            <a:r>
              <a:rPr lang="en-US" sz="44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of small business owners believe they are vulnerable to these attacks</a:t>
            </a:r>
          </a:p>
        </p:txBody>
      </p:sp>
    </p:spTree>
    <p:extLst>
      <p:ext uri="{BB962C8B-B14F-4D97-AF65-F5344CB8AC3E}">
        <p14:creationId xmlns:p14="http://schemas.microsoft.com/office/powerpoint/2010/main" val="180935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3D919-AB13-F247-9653-5D8786DFE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04" y="1822673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In a data security survey, 21% of respondents said they trust  brands to keep their personal information secure</a:t>
            </a:r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DE488ED5-3324-CB49-9A26-C965629C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770931"/>
            <a:ext cx="6250769" cy="51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10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15772</TotalTime>
  <Words>231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Intro to cyber security</vt:lpstr>
      <vt:lpstr>Why does a website need security?</vt:lpstr>
      <vt:lpstr>95% of breaches are due to human error</vt:lpstr>
      <vt:lpstr>How can this happen</vt:lpstr>
      <vt:lpstr>Big Corporate attacks</vt:lpstr>
      <vt:lpstr>Small business attacks</vt:lpstr>
      <vt:lpstr>WHY SMALL BUSINESSES?</vt:lpstr>
      <vt:lpstr>88% of small business owners believe they are vulnerable to these attacks</vt:lpstr>
      <vt:lpstr>In a data security survey, 21% of respondents said they trust  brands to keep their personal information secure</vt:lpstr>
      <vt:lpstr>Small businesses need to build necessary security infrastructure to prevent these attacks in order to protect the company and customer's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cyber security</dc:title>
  <dc:creator>McClellan, Mackenzie L.</dc:creator>
  <cp:lastModifiedBy>McClellan, Mackenzie L.</cp:lastModifiedBy>
  <cp:revision>2</cp:revision>
  <dcterms:created xsi:type="dcterms:W3CDTF">2021-07-26T16:46:50Z</dcterms:created>
  <dcterms:modified xsi:type="dcterms:W3CDTF">2021-09-07T22:09:44Z</dcterms:modified>
</cp:coreProperties>
</file>