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32"/>
  </p:notesMasterIdLst>
  <p:sldIdLst>
    <p:sldId id="256" r:id="rId2"/>
    <p:sldId id="257" r:id="rId3"/>
    <p:sldId id="276" r:id="rId4"/>
    <p:sldId id="258" r:id="rId5"/>
    <p:sldId id="277" r:id="rId6"/>
    <p:sldId id="278" r:id="rId7"/>
    <p:sldId id="275" r:id="rId8"/>
    <p:sldId id="264" r:id="rId9"/>
    <p:sldId id="279" r:id="rId10"/>
    <p:sldId id="280" r:id="rId11"/>
    <p:sldId id="281" r:id="rId12"/>
    <p:sldId id="282" r:id="rId13"/>
    <p:sldId id="261" r:id="rId14"/>
    <p:sldId id="283" r:id="rId15"/>
    <p:sldId id="284" r:id="rId16"/>
    <p:sldId id="285" r:id="rId17"/>
    <p:sldId id="260" r:id="rId18"/>
    <p:sldId id="266" r:id="rId19"/>
    <p:sldId id="262" r:id="rId20"/>
    <p:sldId id="267" r:id="rId21"/>
    <p:sldId id="286" r:id="rId22"/>
    <p:sldId id="287" r:id="rId23"/>
    <p:sldId id="288" r:id="rId24"/>
    <p:sldId id="269" r:id="rId25"/>
    <p:sldId id="270" r:id="rId26"/>
    <p:sldId id="272" r:id="rId27"/>
    <p:sldId id="273"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B1F2C-64A7-2646-8113-2FD18406E9D9}" v="28" dt="2021-08-26T00:55:49.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5"/>
    <p:restoredTop sz="59366"/>
  </p:normalViewPr>
  <p:slideViewPr>
    <p:cSldViewPr snapToGrid="0" snapToObjects="1">
      <p:cViewPr varScale="1">
        <p:scale>
          <a:sx n="70" d="100"/>
          <a:sy n="70" d="100"/>
        </p:scale>
        <p:origin x="2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FB2B3-C5DA-4C01-B37F-B5EFB037D6C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0E94BF0-D27A-4225-B31C-8FBF4A221D4E}">
      <dgm:prSet/>
      <dgm:spPr/>
      <dgm:t>
        <a:bodyPr/>
        <a:lstStyle/>
        <a:p>
          <a:pPr>
            <a:lnSpc>
              <a:spcPct val="100000"/>
            </a:lnSpc>
            <a:defRPr b="1"/>
          </a:pPr>
          <a:r>
            <a:rPr lang="en-US"/>
            <a:t>WEBSITE SCANNER </a:t>
          </a:r>
        </a:p>
      </dgm:t>
    </dgm:pt>
    <dgm:pt modelId="{0AFEB992-8C12-409C-900B-2311E4DE8F48}" type="parTrans" cxnId="{8F8F7C15-5C9B-4F9A-BCA0-A96A514E4A8C}">
      <dgm:prSet/>
      <dgm:spPr/>
      <dgm:t>
        <a:bodyPr/>
        <a:lstStyle/>
        <a:p>
          <a:endParaRPr lang="en-US"/>
        </a:p>
      </dgm:t>
    </dgm:pt>
    <dgm:pt modelId="{0B5D4B75-6BB7-404A-8BEA-C716C02A7245}" type="sibTrans" cxnId="{8F8F7C15-5C9B-4F9A-BCA0-A96A514E4A8C}">
      <dgm:prSet/>
      <dgm:spPr/>
      <dgm:t>
        <a:bodyPr/>
        <a:lstStyle/>
        <a:p>
          <a:endParaRPr lang="en-US"/>
        </a:p>
      </dgm:t>
    </dgm:pt>
    <dgm:pt modelId="{1DB7251F-7F53-414C-8239-8505EB89B89E}">
      <dgm:prSet/>
      <dgm:spPr/>
      <dgm:t>
        <a:bodyPr/>
        <a:lstStyle/>
        <a:p>
          <a:pPr>
            <a:lnSpc>
              <a:spcPct val="100000"/>
            </a:lnSpc>
            <a:defRPr b="1"/>
          </a:pPr>
          <a:r>
            <a:rPr lang="en-US"/>
            <a:t>CUSTOMER FEEDBACK</a:t>
          </a:r>
        </a:p>
      </dgm:t>
    </dgm:pt>
    <dgm:pt modelId="{6B6FEFAD-B4BD-4E33-957A-CA13AC3C2721}" type="parTrans" cxnId="{516ECAAE-E181-4512-B5E6-D911C3D14B9D}">
      <dgm:prSet/>
      <dgm:spPr/>
      <dgm:t>
        <a:bodyPr/>
        <a:lstStyle/>
        <a:p>
          <a:endParaRPr lang="en-US"/>
        </a:p>
      </dgm:t>
    </dgm:pt>
    <dgm:pt modelId="{76A339A1-C5F9-4AF0-B194-BE6DEF772CAB}" type="sibTrans" cxnId="{516ECAAE-E181-4512-B5E6-D911C3D14B9D}">
      <dgm:prSet/>
      <dgm:spPr/>
      <dgm:t>
        <a:bodyPr/>
        <a:lstStyle/>
        <a:p>
          <a:endParaRPr lang="en-US"/>
        </a:p>
      </dgm:t>
    </dgm:pt>
    <dgm:pt modelId="{4EB43D01-B4C1-42A0-BC7B-D6E371094ABF}">
      <dgm:prSet/>
      <dgm:spPr/>
      <dgm:t>
        <a:bodyPr/>
        <a:lstStyle/>
        <a:p>
          <a:pPr>
            <a:lnSpc>
              <a:spcPct val="100000"/>
            </a:lnSpc>
            <a:defRPr b="1"/>
          </a:pPr>
          <a:r>
            <a:rPr lang="en-US"/>
            <a:t>SELF-TESTING AND EXPERIENCE </a:t>
          </a:r>
        </a:p>
      </dgm:t>
    </dgm:pt>
    <dgm:pt modelId="{8EF08C98-C0FA-4FD2-9A91-E8838044AFE6}" type="parTrans" cxnId="{5453B66D-E45A-43A8-BECC-5BC21F789A79}">
      <dgm:prSet/>
      <dgm:spPr/>
      <dgm:t>
        <a:bodyPr/>
        <a:lstStyle/>
        <a:p>
          <a:endParaRPr lang="en-US"/>
        </a:p>
      </dgm:t>
    </dgm:pt>
    <dgm:pt modelId="{027AB90A-E908-4E30-8D75-1CFE111C2346}" type="sibTrans" cxnId="{5453B66D-E45A-43A8-BECC-5BC21F789A79}">
      <dgm:prSet/>
      <dgm:spPr/>
      <dgm:t>
        <a:bodyPr/>
        <a:lstStyle/>
        <a:p>
          <a:endParaRPr lang="en-US"/>
        </a:p>
      </dgm:t>
    </dgm:pt>
    <dgm:pt modelId="{3936FFD5-5CBB-44E3-AA3E-DEC753B5D0F3}" type="pres">
      <dgm:prSet presAssocID="{D76FB2B3-C5DA-4C01-B37F-B5EFB037D6CB}" presName="root" presStyleCnt="0">
        <dgm:presLayoutVars>
          <dgm:dir/>
          <dgm:resizeHandles val="exact"/>
        </dgm:presLayoutVars>
      </dgm:prSet>
      <dgm:spPr/>
    </dgm:pt>
    <dgm:pt modelId="{BE0F65BC-EE6A-4128-97D7-D670ABD6F545}" type="pres">
      <dgm:prSet presAssocID="{A0E94BF0-D27A-4225-B31C-8FBF4A221D4E}" presName="compNode" presStyleCnt="0"/>
      <dgm:spPr/>
    </dgm:pt>
    <dgm:pt modelId="{B8B219D1-911B-4252-9C67-9ED953BEA486}" type="pres">
      <dgm:prSet presAssocID="{A0E94BF0-D27A-4225-B31C-8FBF4A221D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990E0449-009B-4DA0-BE0A-0454A427CEB6}" type="pres">
      <dgm:prSet presAssocID="{A0E94BF0-D27A-4225-B31C-8FBF4A221D4E}" presName="iconSpace" presStyleCnt="0"/>
      <dgm:spPr/>
    </dgm:pt>
    <dgm:pt modelId="{0516D6B7-816F-4B43-84C4-4B6716410B85}" type="pres">
      <dgm:prSet presAssocID="{A0E94BF0-D27A-4225-B31C-8FBF4A221D4E}" presName="parTx" presStyleLbl="revTx" presStyleIdx="0" presStyleCnt="6">
        <dgm:presLayoutVars>
          <dgm:chMax val="0"/>
          <dgm:chPref val="0"/>
        </dgm:presLayoutVars>
      </dgm:prSet>
      <dgm:spPr/>
    </dgm:pt>
    <dgm:pt modelId="{9F33AFD8-0BA6-4F52-891D-5C6543AFC697}" type="pres">
      <dgm:prSet presAssocID="{A0E94BF0-D27A-4225-B31C-8FBF4A221D4E}" presName="txSpace" presStyleCnt="0"/>
      <dgm:spPr/>
    </dgm:pt>
    <dgm:pt modelId="{166F9BA2-3311-4D81-8F1E-CC36773BE6FD}" type="pres">
      <dgm:prSet presAssocID="{A0E94BF0-D27A-4225-B31C-8FBF4A221D4E}" presName="desTx" presStyleLbl="revTx" presStyleIdx="1" presStyleCnt="6">
        <dgm:presLayoutVars/>
      </dgm:prSet>
      <dgm:spPr/>
    </dgm:pt>
    <dgm:pt modelId="{9D83363D-2533-4FCE-BF6B-8B43839755E8}" type="pres">
      <dgm:prSet presAssocID="{0B5D4B75-6BB7-404A-8BEA-C716C02A7245}" presName="sibTrans" presStyleCnt="0"/>
      <dgm:spPr/>
    </dgm:pt>
    <dgm:pt modelId="{2EE3BDF7-1C7C-4D31-90CD-50E1943A01F5}" type="pres">
      <dgm:prSet presAssocID="{1DB7251F-7F53-414C-8239-8505EB89B89E}" presName="compNode" presStyleCnt="0"/>
      <dgm:spPr/>
    </dgm:pt>
    <dgm:pt modelId="{F5CAFA0C-380B-4DC9-96FE-B1970295BF81}" type="pres">
      <dgm:prSet presAssocID="{1DB7251F-7F53-414C-8239-8505EB89B8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4C770630-4B0A-4418-B754-741F878D660B}" type="pres">
      <dgm:prSet presAssocID="{1DB7251F-7F53-414C-8239-8505EB89B89E}" presName="iconSpace" presStyleCnt="0"/>
      <dgm:spPr/>
    </dgm:pt>
    <dgm:pt modelId="{04691952-311A-4C3F-A309-1863E6AC96AF}" type="pres">
      <dgm:prSet presAssocID="{1DB7251F-7F53-414C-8239-8505EB89B89E}" presName="parTx" presStyleLbl="revTx" presStyleIdx="2" presStyleCnt="6">
        <dgm:presLayoutVars>
          <dgm:chMax val="0"/>
          <dgm:chPref val="0"/>
        </dgm:presLayoutVars>
      </dgm:prSet>
      <dgm:spPr/>
    </dgm:pt>
    <dgm:pt modelId="{FF97401C-0B2C-463D-9945-E4C5B22D1DC8}" type="pres">
      <dgm:prSet presAssocID="{1DB7251F-7F53-414C-8239-8505EB89B89E}" presName="txSpace" presStyleCnt="0"/>
      <dgm:spPr/>
    </dgm:pt>
    <dgm:pt modelId="{6083B117-E883-458F-B277-086D4F297892}" type="pres">
      <dgm:prSet presAssocID="{1DB7251F-7F53-414C-8239-8505EB89B89E}" presName="desTx" presStyleLbl="revTx" presStyleIdx="3" presStyleCnt="6">
        <dgm:presLayoutVars/>
      </dgm:prSet>
      <dgm:spPr/>
    </dgm:pt>
    <dgm:pt modelId="{CCAA95DE-BB0B-4084-BE1D-7BC69C9F4D7E}" type="pres">
      <dgm:prSet presAssocID="{76A339A1-C5F9-4AF0-B194-BE6DEF772CAB}" presName="sibTrans" presStyleCnt="0"/>
      <dgm:spPr/>
    </dgm:pt>
    <dgm:pt modelId="{4998008A-5383-4EB6-A3DF-B4C7D883DFF6}" type="pres">
      <dgm:prSet presAssocID="{4EB43D01-B4C1-42A0-BC7B-D6E371094ABF}" presName="compNode" presStyleCnt="0"/>
      <dgm:spPr/>
    </dgm:pt>
    <dgm:pt modelId="{2FEFAF5C-1488-4A51-BB68-952DE5FA7726}" type="pres">
      <dgm:prSet presAssocID="{4EB43D01-B4C1-42A0-BC7B-D6E371094A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729F9D61-0371-46DC-BF5B-D2EA050FAB6F}" type="pres">
      <dgm:prSet presAssocID="{4EB43D01-B4C1-42A0-BC7B-D6E371094ABF}" presName="iconSpace" presStyleCnt="0"/>
      <dgm:spPr/>
    </dgm:pt>
    <dgm:pt modelId="{13CB2726-1D6D-427F-881F-88185F630963}" type="pres">
      <dgm:prSet presAssocID="{4EB43D01-B4C1-42A0-BC7B-D6E371094ABF}" presName="parTx" presStyleLbl="revTx" presStyleIdx="4" presStyleCnt="6">
        <dgm:presLayoutVars>
          <dgm:chMax val="0"/>
          <dgm:chPref val="0"/>
        </dgm:presLayoutVars>
      </dgm:prSet>
      <dgm:spPr/>
    </dgm:pt>
    <dgm:pt modelId="{9F3B00F4-55C0-4841-948D-BC750095516C}" type="pres">
      <dgm:prSet presAssocID="{4EB43D01-B4C1-42A0-BC7B-D6E371094ABF}" presName="txSpace" presStyleCnt="0"/>
      <dgm:spPr/>
    </dgm:pt>
    <dgm:pt modelId="{F1663EE1-DCD3-443A-9442-2EE198409EA0}" type="pres">
      <dgm:prSet presAssocID="{4EB43D01-B4C1-42A0-BC7B-D6E371094ABF}" presName="desTx" presStyleLbl="revTx" presStyleIdx="5" presStyleCnt="6">
        <dgm:presLayoutVars/>
      </dgm:prSet>
      <dgm:spPr/>
    </dgm:pt>
  </dgm:ptLst>
  <dgm:cxnLst>
    <dgm:cxn modelId="{8F8F7C15-5C9B-4F9A-BCA0-A96A514E4A8C}" srcId="{D76FB2B3-C5DA-4C01-B37F-B5EFB037D6CB}" destId="{A0E94BF0-D27A-4225-B31C-8FBF4A221D4E}" srcOrd="0" destOrd="0" parTransId="{0AFEB992-8C12-409C-900B-2311E4DE8F48}" sibTransId="{0B5D4B75-6BB7-404A-8BEA-C716C02A7245}"/>
    <dgm:cxn modelId="{5453B66D-E45A-43A8-BECC-5BC21F789A79}" srcId="{D76FB2B3-C5DA-4C01-B37F-B5EFB037D6CB}" destId="{4EB43D01-B4C1-42A0-BC7B-D6E371094ABF}" srcOrd="2" destOrd="0" parTransId="{8EF08C98-C0FA-4FD2-9A91-E8838044AFE6}" sibTransId="{027AB90A-E908-4E30-8D75-1CFE111C2346}"/>
    <dgm:cxn modelId="{6851ED94-DF22-4C1A-8C53-E0C055766619}" type="presOf" srcId="{4EB43D01-B4C1-42A0-BC7B-D6E371094ABF}" destId="{13CB2726-1D6D-427F-881F-88185F630963}" srcOrd="0" destOrd="0" presId="urn:microsoft.com/office/officeart/2018/2/layout/IconLabelDescriptionList"/>
    <dgm:cxn modelId="{516ECAAE-E181-4512-B5E6-D911C3D14B9D}" srcId="{D76FB2B3-C5DA-4C01-B37F-B5EFB037D6CB}" destId="{1DB7251F-7F53-414C-8239-8505EB89B89E}" srcOrd="1" destOrd="0" parTransId="{6B6FEFAD-B4BD-4E33-957A-CA13AC3C2721}" sibTransId="{76A339A1-C5F9-4AF0-B194-BE6DEF772CAB}"/>
    <dgm:cxn modelId="{D33C18D7-15E2-416B-A430-B162F4BB3740}" type="presOf" srcId="{D76FB2B3-C5DA-4C01-B37F-B5EFB037D6CB}" destId="{3936FFD5-5CBB-44E3-AA3E-DEC753B5D0F3}" srcOrd="0" destOrd="0" presId="urn:microsoft.com/office/officeart/2018/2/layout/IconLabelDescriptionList"/>
    <dgm:cxn modelId="{117F5BE4-A3A5-44B8-A0E7-E601BB90C6B8}" type="presOf" srcId="{1DB7251F-7F53-414C-8239-8505EB89B89E}" destId="{04691952-311A-4C3F-A309-1863E6AC96AF}" srcOrd="0" destOrd="0" presId="urn:microsoft.com/office/officeart/2018/2/layout/IconLabelDescriptionList"/>
    <dgm:cxn modelId="{6087F1FE-8E79-46B2-B4C2-ED750F91D3F4}" type="presOf" srcId="{A0E94BF0-D27A-4225-B31C-8FBF4A221D4E}" destId="{0516D6B7-816F-4B43-84C4-4B6716410B85}" srcOrd="0" destOrd="0" presId="urn:microsoft.com/office/officeart/2018/2/layout/IconLabelDescriptionList"/>
    <dgm:cxn modelId="{6A2B4C04-AE00-46E2-91C1-727EDA269133}" type="presParOf" srcId="{3936FFD5-5CBB-44E3-AA3E-DEC753B5D0F3}" destId="{BE0F65BC-EE6A-4128-97D7-D670ABD6F545}" srcOrd="0" destOrd="0" presId="urn:microsoft.com/office/officeart/2018/2/layout/IconLabelDescriptionList"/>
    <dgm:cxn modelId="{320E312F-F9E0-4E9E-A165-7BF2A98CDCFB}" type="presParOf" srcId="{BE0F65BC-EE6A-4128-97D7-D670ABD6F545}" destId="{B8B219D1-911B-4252-9C67-9ED953BEA486}" srcOrd="0" destOrd="0" presId="urn:microsoft.com/office/officeart/2018/2/layout/IconLabelDescriptionList"/>
    <dgm:cxn modelId="{5D463426-BA7B-4AA2-BB02-F18D763B639B}" type="presParOf" srcId="{BE0F65BC-EE6A-4128-97D7-D670ABD6F545}" destId="{990E0449-009B-4DA0-BE0A-0454A427CEB6}" srcOrd="1" destOrd="0" presId="urn:microsoft.com/office/officeart/2018/2/layout/IconLabelDescriptionList"/>
    <dgm:cxn modelId="{0A21A5F0-4528-4869-99B2-A2D6F81862F6}" type="presParOf" srcId="{BE0F65BC-EE6A-4128-97D7-D670ABD6F545}" destId="{0516D6B7-816F-4B43-84C4-4B6716410B85}" srcOrd="2" destOrd="0" presId="urn:microsoft.com/office/officeart/2018/2/layout/IconLabelDescriptionList"/>
    <dgm:cxn modelId="{D3AE1844-45B5-44AE-8611-69810D3CF368}" type="presParOf" srcId="{BE0F65BC-EE6A-4128-97D7-D670ABD6F545}" destId="{9F33AFD8-0BA6-4F52-891D-5C6543AFC697}" srcOrd="3" destOrd="0" presId="urn:microsoft.com/office/officeart/2018/2/layout/IconLabelDescriptionList"/>
    <dgm:cxn modelId="{6AE17E28-1966-47AF-8029-5C5C0661019D}" type="presParOf" srcId="{BE0F65BC-EE6A-4128-97D7-D670ABD6F545}" destId="{166F9BA2-3311-4D81-8F1E-CC36773BE6FD}" srcOrd="4" destOrd="0" presId="urn:microsoft.com/office/officeart/2018/2/layout/IconLabelDescriptionList"/>
    <dgm:cxn modelId="{6177B908-EB70-4900-9648-EC37206F7837}" type="presParOf" srcId="{3936FFD5-5CBB-44E3-AA3E-DEC753B5D0F3}" destId="{9D83363D-2533-4FCE-BF6B-8B43839755E8}" srcOrd="1" destOrd="0" presId="urn:microsoft.com/office/officeart/2018/2/layout/IconLabelDescriptionList"/>
    <dgm:cxn modelId="{CE3ADAE7-5915-4043-8299-7D87CE01A01E}" type="presParOf" srcId="{3936FFD5-5CBB-44E3-AA3E-DEC753B5D0F3}" destId="{2EE3BDF7-1C7C-4D31-90CD-50E1943A01F5}" srcOrd="2" destOrd="0" presId="urn:microsoft.com/office/officeart/2018/2/layout/IconLabelDescriptionList"/>
    <dgm:cxn modelId="{1156902E-D6E7-4FB7-910F-52466E4B0D9F}" type="presParOf" srcId="{2EE3BDF7-1C7C-4D31-90CD-50E1943A01F5}" destId="{F5CAFA0C-380B-4DC9-96FE-B1970295BF81}" srcOrd="0" destOrd="0" presId="urn:microsoft.com/office/officeart/2018/2/layout/IconLabelDescriptionList"/>
    <dgm:cxn modelId="{AF56D0E1-2969-4CED-9FF5-DCD7C64C99A0}" type="presParOf" srcId="{2EE3BDF7-1C7C-4D31-90CD-50E1943A01F5}" destId="{4C770630-4B0A-4418-B754-741F878D660B}" srcOrd="1" destOrd="0" presId="urn:microsoft.com/office/officeart/2018/2/layout/IconLabelDescriptionList"/>
    <dgm:cxn modelId="{C24003C1-1128-45BE-BA43-0E9A84DB3558}" type="presParOf" srcId="{2EE3BDF7-1C7C-4D31-90CD-50E1943A01F5}" destId="{04691952-311A-4C3F-A309-1863E6AC96AF}" srcOrd="2" destOrd="0" presId="urn:microsoft.com/office/officeart/2018/2/layout/IconLabelDescriptionList"/>
    <dgm:cxn modelId="{3E76DFB6-E1AF-4BDC-B627-81FAF860A313}" type="presParOf" srcId="{2EE3BDF7-1C7C-4D31-90CD-50E1943A01F5}" destId="{FF97401C-0B2C-463D-9945-E4C5B22D1DC8}" srcOrd="3" destOrd="0" presId="urn:microsoft.com/office/officeart/2018/2/layout/IconLabelDescriptionList"/>
    <dgm:cxn modelId="{6F111426-61F6-49A1-9D78-58930578F59A}" type="presParOf" srcId="{2EE3BDF7-1C7C-4D31-90CD-50E1943A01F5}" destId="{6083B117-E883-458F-B277-086D4F297892}" srcOrd="4" destOrd="0" presId="urn:microsoft.com/office/officeart/2018/2/layout/IconLabelDescriptionList"/>
    <dgm:cxn modelId="{DAB03289-6406-4B1C-9B49-B50A84A19DA4}" type="presParOf" srcId="{3936FFD5-5CBB-44E3-AA3E-DEC753B5D0F3}" destId="{CCAA95DE-BB0B-4084-BE1D-7BC69C9F4D7E}" srcOrd="3" destOrd="0" presId="urn:microsoft.com/office/officeart/2018/2/layout/IconLabelDescriptionList"/>
    <dgm:cxn modelId="{EADD6196-5763-4C01-AB20-11EE033F1914}" type="presParOf" srcId="{3936FFD5-5CBB-44E3-AA3E-DEC753B5D0F3}" destId="{4998008A-5383-4EB6-A3DF-B4C7D883DFF6}" srcOrd="4" destOrd="0" presId="urn:microsoft.com/office/officeart/2018/2/layout/IconLabelDescriptionList"/>
    <dgm:cxn modelId="{15E32BF5-8DFE-4F3D-9DFF-B8F415013816}" type="presParOf" srcId="{4998008A-5383-4EB6-A3DF-B4C7D883DFF6}" destId="{2FEFAF5C-1488-4A51-BB68-952DE5FA7726}" srcOrd="0" destOrd="0" presId="urn:microsoft.com/office/officeart/2018/2/layout/IconLabelDescriptionList"/>
    <dgm:cxn modelId="{DCE6EBCF-435F-450F-AD82-F8A42CDC904C}" type="presParOf" srcId="{4998008A-5383-4EB6-A3DF-B4C7D883DFF6}" destId="{729F9D61-0371-46DC-BF5B-D2EA050FAB6F}" srcOrd="1" destOrd="0" presId="urn:microsoft.com/office/officeart/2018/2/layout/IconLabelDescriptionList"/>
    <dgm:cxn modelId="{33EC021F-06CB-4C7D-AF99-DA42A9E42DAE}" type="presParOf" srcId="{4998008A-5383-4EB6-A3DF-B4C7D883DFF6}" destId="{13CB2726-1D6D-427F-881F-88185F630963}" srcOrd="2" destOrd="0" presId="urn:microsoft.com/office/officeart/2018/2/layout/IconLabelDescriptionList"/>
    <dgm:cxn modelId="{88B7A3C5-F43D-4C19-AEA6-36C4D9EE0893}" type="presParOf" srcId="{4998008A-5383-4EB6-A3DF-B4C7D883DFF6}" destId="{9F3B00F4-55C0-4841-948D-BC750095516C}" srcOrd="3" destOrd="0" presId="urn:microsoft.com/office/officeart/2018/2/layout/IconLabelDescriptionList"/>
    <dgm:cxn modelId="{9C304601-4B3C-4EC5-926B-8FC7D8A995B1}" type="presParOf" srcId="{4998008A-5383-4EB6-A3DF-B4C7D883DFF6}" destId="{F1663EE1-DCD3-443A-9442-2EE198409EA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2B8D1-ED01-44D1-A977-CCE24E87447E}"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1F392C26-AB57-46EE-BD39-E8431F95115B}">
      <dgm:prSet/>
      <dgm:spPr/>
      <dgm:t>
        <a:bodyPr/>
        <a:lstStyle/>
        <a:p>
          <a:r>
            <a:rPr lang="en-US"/>
            <a:t>8 characters</a:t>
          </a:r>
        </a:p>
      </dgm:t>
    </dgm:pt>
    <dgm:pt modelId="{2B1E5F65-5012-4C10-AE2A-D148ABEDDB1C}" type="parTrans" cxnId="{A145755F-2C48-4923-8409-99CA419ACFC1}">
      <dgm:prSet/>
      <dgm:spPr/>
      <dgm:t>
        <a:bodyPr/>
        <a:lstStyle/>
        <a:p>
          <a:endParaRPr lang="en-US"/>
        </a:p>
      </dgm:t>
    </dgm:pt>
    <dgm:pt modelId="{1D93B589-2F31-4EB2-83F2-4CC5B02347F2}" type="sibTrans" cxnId="{A145755F-2C48-4923-8409-99CA419ACFC1}">
      <dgm:prSet/>
      <dgm:spPr/>
      <dgm:t>
        <a:bodyPr/>
        <a:lstStyle/>
        <a:p>
          <a:endParaRPr lang="en-US"/>
        </a:p>
      </dgm:t>
    </dgm:pt>
    <dgm:pt modelId="{31038313-4867-486A-9A1C-4EDF4755B2F5}">
      <dgm:prSet/>
      <dgm:spPr/>
      <dgm:t>
        <a:bodyPr/>
        <a:lstStyle/>
        <a:p>
          <a:r>
            <a:rPr lang="en-US"/>
            <a:t>1 number </a:t>
          </a:r>
        </a:p>
      </dgm:t>
    </dgm:pt>
    <dgm:pt modelId="{449CCD52-E582-4F55-84C4-48179D012B83}" type="parTrans" cxnId="{8300B93D-ADB5-4BA5-B2C9-5084B98FFAE6}">
      <dgm:prSet/>
      <dgm:spPr/>
      <dgm:t>
        <a:bodyPr/>
        <a:lstStyle/>
        <a:p>
          <a:endParaRPr lang="en-US"/>
        </a:p>
      </dgm:t>
    </dgm:pt>
    <dgm:pt modelId="{6D0E0213-A802-433C-A2EC-576C5F6E716F}" type="sibTrans" cxnId="{8300B93D-ADB5-4BA5-B2C9-5084B98FFAE6}">
      <dgm:prSet/>
      <dgm:spPr/>
      <dgm:t>
        <a:bodyPr/>
        <a:lstStyle/>
        <a:p>
          <a:endParaRPr lang="en-US"/>
        </a:p>
      </dgm:t>
    </dgm:pt>
    <dgm:pt modelId="{81ACC9A1-36FE-4574-96E5-A4781024A3C4}">
      <dgm:prSet/>
      <dgm:spPr/>
      <dgm:t>
        <a:bodyPr/>
        <a:lstStyle/>
        <a:p>
          <a:r>
            <a:rPr lang="en-US"/>
            <a:t>1 capital letter </a:t>
          </a:r>
        </a:p>
      </dgm:t>
    </dgm:pt>
    <dgm:pt modelId="{E33641DB-E39D-4500-846C-0D3D262F8A94}" type="parTrans" cxnId="{B6013D7E-E728-467E-BB63-DC3A940E1A6B}">
      <dgm:prSet/>
      <dgm:spPr/>
      <dgm:t>
        <a:bodyPr/>
        <a:lstStyle/>
        <a:p>
          <a:endParaRPr lang="en-US"/>
        </a:p>
      </dgm:t>
    </dgm:pt>
    <dgm:pt modelId="{C8BD1910-0236-4CDB-BDB0-6A22D9F00115}" type="sibTrans" cxnId="{B6013D7E-E728-467E-BB63-DC3A940E1A6B}">
      <dgm:prSet/>
      <dgm:spPr/>
      <dgm:t>
        <a:bodyPr/>
        <a:lstStyle/>
        <a:p>
          <a:endParaRPr lang="en-US"/>
        </a:p>
      </dgm:t>
    </dgm:pt>
    <dgm:pt modelId="{A1B4BB13-FFF1-4BF9-97CC-9415ADBCE288}">
      <dgm:prSet/>
      <dgm:spPr/>
      <dgm:t>
        <a:bodyPr/>
        <a:lstStyle/>
        <a:p>
          <a:r>
            <a:rPr lang="en-US"/>
            <a:t>1 special character (limited)</a:t>
          </a:r>
        </a:p>
      </dgm:t>
    </dgm:pt>
    <dgm:pt modelId="{3E6387BE-672D-4BF8-840B-52D1E6576E06}" type="parTrans" cxnId="{6388FF71-82CB-4624-9162-4EA388BF2757}">
      <dgm:prSet/>
      <dgm:spPr/>
      <dgm:t>
        <a:bodyPr/>
        <a:lstStyle/>
        <a:p>
          <a:endParaRPr lang="en-US"/>
        </a:p>
      </dgm:t>
    </dgm:pt>
    <dgm:pt modelId="{7A6A2A5E-9533-495D-8699-DEE565710018}" type="sibTrans" cxnId="{6388FF71-82CB-4624-9162-4EA388BF2757}">
      <dgm:prSet/>
      <dgm:spPr/>
      <dgm:t>
        <a:bodyPr/>
        <a:lstStyle/>
        <a:p>
          <a:endParaRPr lang="en-US"/>
        </a:p>
      </dgm:t>
    </dgm:pt>
    <dgm:pt modelId="{74CAF1E6-AB3C-44F7-B30E-F56F9600948A}">
      <dgm:prSet/>
      <dgm:spPr/>
      <dgm:t>
        <a:bodyPr/>
        <a:lstStyle/>
        <a:p>
          <a:r>
            <a:rPr lang="en-US"/>
            <a:t>No name/private information used</a:t>
          </a:r>
        </a:p>
      </dgm:t>
    </dgm:pt>
    <dgm:pt modelId="{64EB1F88-566D-4D31-8CDE-2570AC5BE37F}" type="parTrans" cxnId="{BC9457DC-13A6-4AAA-BC06-FB12111EF44B}">
      <dgm:prSet/>
      <dgm:spPr/>
      <dgm:t>
        <a:bodyPr/>
        <a:lstStyle/>
        <a:p>
          <a:endParaRPr lang="en-US"/>
        </a:p>
      </dgm:t>
    </dgm:pt>
    <dgm:pt modelId="{CF526C2A-784C-4933-B709-46A032F98EDF}" type="sibTrans" cxnId="{BC9457DC-13A6-4AAA-BC06-FB12111EF44B}">
      <dgm:prSet/>
      <dgm:spPr/>
      <dgm:t>
        <a:bodyPr/>
        <a:lstStyle/>
        <a:p>
          <a:endParaRPr lang="en-US"/>
        </a:p>
      </dgm:t>
    </dgm:pt>
    <dgm:pt modelId="{D0282A46-2E31-2945-BB47-BD50085ED3D2}" type="pres">
      <dgm:prSet presAssocID="{14F2B8D1-ED01-44D1-A977-CCE24E87447E}" presName="diagram" presStyleCnt="0">
        <dgm:presLayoutVars>
          <dgm:dir/>
          <dgm:resizeHandles val="exact"/>
        </dgm:presLayoutVars>
      </dgm:prSet>
      <dgm:spPr/>
    </dgm:pt>
    <dgm:pt modelId="{F7A9232B-E1C5-A94F-8DAC-05D48DCC23CC}" type="pres">
      <dgm:prSet presAssocID="{1F392C26-AB57-46EE-BD39-E8431F95115B}" presName="arrow" presStyleLbl="node1" presStyleIdx="0" presStyleCnt="5">
        <dgm:presLayoutVars>
          <dgm:bulletEnabled val="1"/>
        </dgm:presLayoutVars>
      </dgm:prSet>
      <dgm:spPr/>
    </dgm:pt>
    <dgm:pt modelId="{2E981FF9-B486-2545-8F0F-8E54F349A302}" type="pres">
      <dgm:prSet presAssocID="{31038313-4867-486A-9A1C-4EDF4755B2F5}" presName="arrow" presStyleLbl="node1" presStyleIdx="1" presStyleCnt="5">
        <dgm:presLayoutVars>
          <dgm:bulletEnabled val="1"/>
        </dgm:presLayoutVars>
      </dgm:prSet>
      <dgm:spPr/>
    </dgm:pt>
    <dgm:pt modelId="{122EBE91-5AC9-7649-8E3D-1162E9E2CE38}" type="pres">
      <dgm:prSet presAssocID="{81ACC9A1-36FE-4574-96E5-A4781024A3C4}" presName="arrow" presStyleLbl="node1" presStyleIdx="2" presStyleCnt="5">
        <dgm:presLayoutVars>
          <dgm:bulletEnabled val="1"/>
        </dgm:presLayoutVars>
      </dgm:prSet>
      <dgm:spPr/>
    </dgm:pt>
    <dgm:pt modelId="{31DCB078-B42A-A349-AD6F-BE7E21B7F750}" type="pres">
      <dgm:prSet presAssocID="{A1B4BB13-FFF1-4BF9-97CC-9415ADBCE288}" presName="arrow" presStyleLbl="node1" presStyleIdx="3" presStyleCnt="5">
        <dgm:presLayoutVars>
          <dgm:bulletEnabled val="1"/>
        </dgm:presLayoutVars>
      </dgm:prSet>
      <dgm:spPr/>
    </dgm:pt>
    <dgm:pt modelId="{90849A20-C26B-F440-9132-B7691F37FC2F}" type="pres">
      <dgm:prSet presAssocID="{74CAF1E6-AB3C-44F7-B30E-F56F9600948A}" presName="arrow" presStyleLbl="node1" presStyleIdx="4" presStyleCnt="5">
        <dgm:presLayoutVars>
          <dgm:bulletEnabled val="1"/>
        </dgm:presLayoutVars>
      </dgm:prSet>
      <dgm:spPr/>
    </dgm:pt>
  </dgm:ptLst>
  <dgm:cxnLst>
    <dgm:cxn modelId="{8453B005-3024-9B47-9D7C-398F033F6543}" type="presOf" srcId="{81ACC9A1-36FE-4574-96E5-A4781024A3C4}" destId="{122EBE91-5AC9-7649-8E3D-1162E9E2CE38}" srcOrd="0" destOrd="0" presId="urn:microsoft.com/office/officeart/2005/8/layout/arrow5"/>
    <dgm:cxn modelId="{0A3E9C12-2E29-2C42-AE0B-356E701F3915}" type="presOf" srcId="{1F392C26-AB57-46EE-BD39-E8431F95115B}" destId="{F7A9232B-E1C5-A94F-8DAC-05D48DCC23CC}" srcOrd="0" destOrd="0" presId="urn:microsoft.com/office/officeart/2005/8/layout/arrow5"/>
    <dgm:cxn modelId="{495DBE12-7E78-3F47-A03A-B46682D3A17B}" type="presOf" srcId="{A1B4BB13-FFF1-4BF9-97CC-9415ADBCE288}" destId="{31DCB078-B42A-A349-AD6F-BE7E21B7F750}" srcOrd="0" destOrd="0" presId="urn:microsoft.com/office/officeart/2005/8/layout/arrow5"/>
    <dgm:cxn modelId="{F401C324-3F28-8441-A844-FF44D9D72902}" type="presOf" srcId="{74CAF1E6-AB3C-44F7-B30E-F56F9600948A}" destId="{90849A20-C26B-F440-9132-B7691F37FC2F}" srcOrd="0" destOrd="0" presId="urn:microsoft.com/office/officeart/2005/8/layout/arrow5"/>
    <dgm:cxn modelId="{8300B93D-ADB5-4BA5-B2C9-5084B98FFAE6}" srcId="{14F2B8D1-ED01-44D1-A977-CCE24E87447E}" destId="{31038313-4867-486A-9A1C-4EDF4755B2F5}" srcOrd="1" destOrd="0" parTransId="{449CCD52-E582-4F55-84C4-48179D012B83}" sibTransId="{6D0E0213-A802-433C-A2EC-576C5F6E716F}"/>
    <dgm:cxn modelId="{6412D257-0C37-3E4F-A0D7-178FF5DFAEA7}" type="presOf" srcId="{31038313-4867-486A-9A1C-4EDF4755B2F5}" destId="{2E981FF9-B486-2545-8F0F-8E54F349A302}" srcOrd="0" destOrd="0" presId="urn:microsoft.com/office/officeart/2005/8/layout/arrow5"/>
    <dgm:cxn modelId="{A145755F-2C48-4923-8409-99CA419ACFC1}" srcId="{14F2B8D1-ED01-44D1-A977-CCE24E87447E}" destId="{1F392C26-AB57-46EE-BD39-E8431F95115B}" srcOrd="0" destOrd="0" parTransId="{2B1E5F65-5012-4C10-AE2A-D148ABEDDB1C}" sibTransId="{1D93B589-2F31-4EB2-83F2-4CC5B02347F2}"/>
    <dgm:cxn modelId="{6388FF71-82CB-4624-9162-4EA388BF2757}" srcId="{14F2B8D1-ED01-44D1-A977-CCE24E87447E}" destId="{A1B4BB13-FFF1-4BF9-97CC-9415ADBCE288}" srcOrd="3" destOrd="0" parTransId="{3E6387BE-672D-4BF8-840B-52D1E6576E06}" sibTransId="{7A6A2A5E-9533-495D-8699-DEE565710018}"/>
    <dgm:cxn modelId="{B6013D7E-E728-467E-BB63-DC3A940E1A6B}" srcId="{14F2B8D1-ED01-44D1-A977-CCE24E87447E}" destId="{81ACC9A1-36FE-4574-96E5-A4781024A3C4}" srcOrd="2" destOrd="0" parTransId="{E33641DB-E39D-4500-846C-0D3D262F8A94}" sibTransId="{C8BD1910-0236-4CDB-BDB0-6A22D9F00115}"/>
    <dgm:cxn modelId="{0636FAAA-BF22-864B-8B54-591180DF1355}" type="presOf" srcId="{14F2B8D1-ED01-44D1-A977-CCE24E87447E}" destId="{D0282A46-2E31-2945-BB47-BD50085ED3D2}" srcOrd="0" destOrd="0" presId="urn:microsoft.com/office/officeart/2005/8/layout/arrow5"/>
    <dgm:cxn modelId="{BC9457DC-13A6-4AAA-BC06-FB12111EF44B}" srcId="{14F2B8D1-ED01-44D1-A977-CCE24E87447E}" destId="{74CAF1E6-AB3C-44F7-B30E-F56F9600948A}" srcOrd="4" destOrd="0" parTransId="{64EB1F88-566D-4D31-8CDE-2570AC5BE37F}" sibTransId="{CF526C2A-784C-4933-B709-46A032F98EDF}"/>
    <dgm:cxn modelId="{197A350A-EA86-9540-B987-68859009C10A}" type="presParOf" srcId="{D0282A46-2E31-2945-BB47-BD50085ED3D2}" destId="{F7A9232B-E1C5-A94F-8DAC-05D48DCC23CC}" srcOrd="0" destOrd="0" presId="urn:microsoft.com/office/officeart/2005/8/layout/arrow5"/>
    <dgm:cxn modelId="{8B43D0A5-99CE-674D-AC60-4AD0C509D929}" type="presParOf" srcId="{D0282A46-2E31-2945-BB47-BD50085ED3D2}" destId="{2E981FF9-B486-2545-8F0F-8E54F349A302}" srcOrd="1" destOrd="0" presId="urn:microsoft.com/office/officeart/2005/8/layout/arrow5"/>
    <dgm:cxn modelId="{8FC74339-B4F5-644F-B99C-01BDC2BD62C9}" type="presParOf" srcId="{D0282A46-2E31-2945-BB47-BD50085ED3D2}" destId="{122EBE91-5AC9-7649-8E3D-1162E9E2CE38}" srcOrd="2" destOrd="0" presId="urn:microsoft.com/office/officeart/2005/8/layout/arrow5"/>
    <dgm:cxn modelId="{D84D86BF-AA1F-E74F-BAE3-2DAA491405F8}" type="presParOf" srcId="{D0282A46-2E31-2945-BB47-BD50085ED3D2}" destId="{31DCB078-B42A-A349-AD6F-BE7E21B7F750}" srcOrd="3" destOrd="0" presId="urn:microsoft.com/office/officeart/2005/8/layout/arrow5"/>
    <dgm:cxn modelId="{D397477B-7759-5F4B-B0A6-761F3931F0A5}" type="presParOf" srcId="{D0282A46-2E31-2945-BB47-BD50085ED3D2}" destId="{90849A20-C26B-F440-9132-B7691F37FC2F}" srcOrd="4"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19D1-911B-4252-9C67-9ED953BEA486}">
      <dsp:nvSpPr>
        <dsp:cNvPr id="0" name=""/>
        <dsp:cNvSpPr/>
      </dsp:nvSpPr>
      <dsp:spPr>
        <a:xfrm>
          <a:off x="6515" y="1106716"/>
          <a:ext cx="1033593" cy="1033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6D6B7-816F-4B43-84C4-4B6716410B85}">
      <dsp:nvSpPr>
        <dsp:cNvPr id="0" name=""/>
        <dsp:cNvSpPr/>
      </dsp:nvSpPr>
      <dsp:spPr>
        <a:xfrm>
          <a:off x="6515" y="2218182"/>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WEBSITE SCANNER </a:t>
          </a:r>
        </a:p>
      </dsp:txBody>
      <dsp:txXfrm>
        <a:off x="6515" y="2218182"/>
        <a:ext cx="2953125" cy="442968"/>
      </dsp:txXfrm>
    </dsp:sp>
    <dsp:sp modelId="{166F9BA2-3311-4D81-8F1E-CC36773BE6FD}">
      <dsp:nvSpPr>
        <dsp:cNvPr id="0" name=""/>
        <dsp:cNvSpPr/>
      </dsp:nvSpPr>
      <dsp:spPr>
        <a:xfrm>
          <a:off x="6515" y="2697371"/>
          <a:ext cx="2953125" cy="220335"/>
        </a:xfrm>
        <a:prstGeom prst="rect">
          <a:avLst/>
        </a:prstGeom>
        <a:noFill/>
        <a:ln>
          <a:noFill/>
        </a:ln>
        <a:effectLst/>
      </dsp:spPr>
      <dsp:style>
        <a:lnRef idx="0">
          <a:scrgbClr r="0" g="0" b="0"/>
        </a:lnRef>
        <a:fillRef idx="0">
          <a:scrgbClr r="0" g="0" b="0"/>
        </a:fillRef>
        <a:effectRef idx="0">
          <a:scrgbClr r="0" g="0" b="0"/>
        </a:effectRef>
        <a:fontRef idx="minor"/>
      </dsp:style>
    </dsp:sp>
    <dsp:sp modelId="{F5CAFA0C-380B-4DC9-96FE-B1970295BF81}">
      <dsp:nvSpPr>
        <dsp:cNvPr id="0" name=""/>
        <dsp:cNvSpPr/>
      </dsp:nvSpPr>
      <dsp:spPr>
        <a:xfrm>
          <a:off x="3476437" y="1106716"/>
          <a:ext cx="1033593" cy="1033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91952-311A-4C3F-A309-1863E6AC96AF}">
      <dsp:nvSpPr>
        <dsp:cNvPr id="0" name=""/>
        <dsp:cNvSpPr/>
      </dsp:nvSpPr>
      <dsp:spPr>
        <a:xfrm>
          <a:off x="3476437" y="2218182"/>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CUSTOMER FEEDBACK</a:t>
          </a:r>
        </a:p>
      </dsp:txBody>
      <dsp:txXfrm>
        <a:off x="3476437" y="2218182"/>
        <a:ext cx="2953125" cy="442968"/>
      </dsp:txXfrm>
    </dsp:sp>
    <dsp:sp modelId="{6083B117-E883-458F-B277-086D4F297892}">
      <dsp:nvSpPr>
        <dsp:cNvPr id="0" name=""/>
        <dsp:cNvSpPr/>
      </dsp:nvSpPr>
      <dsp:spPr>
        <a:xfrm>
          <a:off x="3476437" y="2697371"/>
          <a:ext cx="2953125" cy="220335"/>
        </a:xfrm>
        <a:prstGeom prst="rect">
          <a:avLst/>
        </a:prstGeom>
        <a:noFill/>
        <a:ln>
          <a:noFill/>
        </a:ln>
        <a:effectLst/>
      </dsp:spPr>
      <dsp:style>
        <a:lnRef idx="0">
          <a:scrgbClr r="0" g="0" b="0"/>
        </a:lnRef>
        <a:fillRef idx="0">
          <a:scrgbClr r="0" g="0" b="0"/>
        </a:fillRef>
        <a:effectRef idx="0">
          <a:scrgbClr r="0" g="0" b="0"/>
        </a:effectRef>
        <a:fontRef idx="minor"/>
      </dsp:style>
    </dsp:sp>
    <dsp:sp modelId="{2FEFAF5C-1488-4A51-BB68-952DE5FA7726}">
      <dsp:nvSpPr>
        <dsp:cNvPr id="0" name=""/>
        <dsp:cNvSpPr/>
      </dsp:nvSpPr>
      <dsp:spPr>
        <a:xfrm>
          <a:off x="6946359" y="1106716"/>
          <a:ext cx="1033593" cy="1033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B2726-1D6D-427F-881F-88185F630963}">
      <dsp:nvSpPr>
        <dsp:cNvPr id="0" name=""/>
        <dsp:cNvSpPr/>
      </dsp:nvSpPr>
      <dsp:spPr>
        <a:xfrm>
          <a:off x="6946359" y="2218182"/>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SELF-TESTING AND EXPERIENCE </a:t>
          </a:r>
        </a:p>
      </dsp:txBody>
      <dsp:txXfrm>
        <a:off x="6946359" y="2218182"/>
        <a:ext cx="2953125" cy="442968"/>
      </dsp:txXfrm>
    </dsp:sp>
    <dsp:sp modelId="{F1663EE1-DCD3-443A-9442-2EE198409EA0}">
      <dsp:nvSpPr>
        <dsp:cNvPr id="0" name=""/>
        <dsp:cNvSpPr/>
      </dsp:nvSpPr>
      <dsp:spPr>
        <a:xfrm>
          <a:off x="6946359" y="2697371"/>
          <a:ext cx="2953125" cy="22033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9232B-E1C5-A94F-8DAC-05D48DCC23CC}">
      <dsp:nvSpPr>
        <dsp:cNvPr id="0" name=""/>
        <dsp:cNvSpPr/>
      </dsp:nvSpPr>
      <dsp:spPr>
        <a:xfrm>
          <a:off x="4609631" y="1004"/>
          <a:ext cx="1949652" cy="194965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8 characters</a:t>
          </a:r>
        </a:p>
      </dsp:txBody>
      <dsp:txXfrm>
        <a:off x="5097044" y="1004"/>
        <a:ext cx="974826" cy="1608463"/>
      </dsp:txXfrm>
    </dsp:sp>
    <dsp:sp modelId="{2E981FF9-B486-2545-8F0F-8E54F349A302}">
      <dsp:nvSpPr>
        <dsp:cNvPr id="0" name=""/>
        <dsp:cNvSpPr/>
      </dsp:nvSpPr>
      <dsp:spPr>
        <a:xfrm rot="4320000">
          <a:off x="6243956" y="1188410"/>
          <a:ext cx="1949652" cy="194965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1 number </a:t>
          </a:r>
        </a:p>
      </dsp:txBody>
      <dsp:txXfrm rot="-5400000">
        <a:off x="6576796" y="1623106"/>
        <a:ext cx="1608463" cy="974826"/>
      </dsp:txXfrm>
    </dsp:sp>
    <dsp:sp modelId="{122EBE91-5AC9-7649-8E3D-1162E9E2CE38}">
      <dsp:nvSpPr>
        <dsp:cNvPr id="0" name=""/>
        <dsp:cNvSpPr/>
      </dsp:nvSpPr>
      <dsp:spPr>
        <a:xfrm rot="8640000">
          <a:off x="5619700" y="3109674"/>
          <a:ext cx="1949652" cy="194965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1 capital letter </a:t>
          </a:r>
        </a:p>
      </dsp:txBody>
      <dsp:txXfrm rot="10800000">
        <a:off x="6207386" y="3418282"/>
        <a:ext cx="974826" cy="1608463"/>
      </dsp:txXfrm>
    </dsp:sp>
    <dsp:sp modelId="{31DCB078-B42A-A349-AD6F-BE7E21B7F750}">
      <dsp:nvSpPr>
        <dsp:cNvPr id="0" name=""/>
        <dsp:cNvSpPr/>
      </dsp:nvSpPr>
      <dsp:spPr>
        <a:xfrm rot="12960000">
          <a:off x="3599563" y="3109674"/>
          <a:ext cx="1949652" cy="194965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1 special character (limited)</a:t>
          </a:r>
        </a:p>
      </dsp:txBody>
      <dsp:txXfrm rot="10800000">
        <a:off x="3986703" y="3418282"/>
        <a:ext cx="974826" cy="1608463"/>
      </dsp:txXfrm>
    </dsp:sp>
    <dsp:sp modelId="{90849A20-C26B-F440-9132-B7691F37FC2F}">
      <dsp:nvSpPr>
        <dsp:cNvPr id="0" name=""/>
        <dsp:cNvSpPr/>
      </dsp:nvSpPr>
      <dsp:spPr>
        <a:xfrm rot="17280000">
          <a:off x="2975307" y="1188410"/>
          <a:ext cx="1949652" cy="194965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No name/private information used</a:t>
          </a:r>
        </a:p>
      </dsp:txBody>
      <dsp:txXfrm rot="5400000">
        <a:off x="2983657" y="1623106"/>
        <a:ext cx="1608463" cy="97482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29615-69ED-3349-851D-CDBB1702B264}" type="datetimeFigureOut">
              <a:rPr lang="en-US" smtClean="0"/>
              <a:t>9/7/21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440D4-9090-F745-99C6-64977CA7784B}" type="slidenum">
              <a:rPr lang="en-US" smtClean="0"/>
              <a:t>‹#›</a:t>
            </a:fld>
            <a:endParaRPr lang="en-US"/>
          </a:p>
        </p:txBody>
      </p:sp>
    </p:spTree>
    <p:extLst>
      <p:ext uri="{BB962C8B-B14F-4D97-AF65-F5344CB8AC3E}">
        <p14:creationId xmlns:p14="http://schemas.microsoft.com/office/powerpoint/2010/main" val="237214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Mackenzie </a:t>
            </a:r>
            <a:r>
              <a:rPr lang="en-US" dirty="0" err="1"/>
              <a:t>mcclellan</a:t>
            </a:r>
            <a:r>
              <a:rPr lang="en-US" dirty="0"/>
              <a:t> and I will be teaching how to implement security into a website.</a:t>
            </a:r>
          </a:p>
        </p:txBody>
      </p:sp>
      <p:sp>
        <p:nvSpPr>
          <p:cNvPr id="4" name="Slide Number Placeholder 3"/>
          <p:cNvSpPr>
            <a:spLocks noGrp="1"/>
          </p:cNvSpPr>
          <p:nvPr>
            <p:ph type="sldNum" sz="quarter" idx="5"/>
          </p:nvPr>
        </p:nvSpPr>
        <p:spPr/>
        <p:txBody>
          <a:bodyPr/>
          <a:lstStyle/>
          <a:p>
            <a:fld id="{711440D4-9090-F745-99C6-64977CA7784B}" type="slidenum">
              <a:rPr lang="en-US" smtClean="0"/>
              <a:t>1</a:t>
            </a:fld>
            <a:endParaRPr lang="en-US"/>
          </a:p>
        </p:txBody>
      </p:sp>
    </p:spTree>
    <p:extLst>
      <p:ext uri="{BB962C8B-B14F-4D97-AF65-F5344CB8AC3E}">
        <p14:creationId xmlns:p14="http://schemas.microsoft.com/office/powerpoint/2010/main" val="1735016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said before, amazon web services have many add-ons for a user to implement into their website. This includes a web application firewall, As said before, this firewall will attack common breach patterns, while giving the owner the freedom to create security rules that can protect against SQL injection attacks a XSS attacks. </a:t>
            </a:r>
          </a:p>
          <a:p>
            <a:pPr marL="0" indent="0">
              <a:buNone/>
            </a:pPr>
            <a:r>
              <a:rPr lang="en-US" dirty="0"/>
              <a:t>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10</a:t>
            </a:fld>
            <a:endParaRPr lang="en-US"/>
          </a:p>
        </p:txBody>
      </p:sp>
    </p:spTree>
    <p:extLst>
      <p:ext uri="{BB962C8B-B14F-4D97-AF65-F5344CB8AC3E}">
        <p14:creationId xmlns:p14="http://schemas.microsoft.com/office/powerpoint/2010/main" val="3336532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Another company is </a:t>
            </a:r>
            <a:r>
              <a:rPr lang="en-US" dirty="0" err="1"/>
              <a:t>Prophaze</a:t>
            </a:r>
            <a:r>
              <a:rPr lang="en-US" dirty="0"/>
              <a:t>. </a:t>
            </a:r>
            <a:r>
              <a:rPr lang="en-US" dirty="0" err="1"/>
              <a:t>Prophaze</a:t>
            </a:r>
            <a:r>
              <a:rPr lang="en-US" dirty="0"/>
              <a:t> is a free, behavioral based application security. It supports AWS, Oracle and IBM cloud, so one does not have to add the paid services or work around connecting it to the host.</a:t>
            </a:r>
          </a:p>
          <a:p>
            <a:pPr marL="0" indent="0">
              <a:buNone/>
            </a:pPr>
            <a:r>
              <a:rPr lang="en-US" dirty="0"/>
              <a:t>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11</a:t>
            </a:fld>
            <a:endParaRPr lang="en-US"/>
          </a:p>
        </p:txBody>
      </p:sp>
    </p:spTree>
    <p:extLst>
      <p:ext uri="{BB962C8B-B14F-4D97-AF65-F5344CB8AC3E}">
        <p14:creationId xmlns:p14="http://schemas.microsoft.com/office/powerpoint/2010/main" val="14385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cap="all" spc="300" dirty="0">
                <a:solidFill>
                  <a:schemeClr val="tx2"/>
                </a:solidFill>
              </a:rPr>
              <a:t>If one is looking for a cheap addition to add security, </a:t>
            </a:r>
            <a:r>
              <a:rPr lang="en-US" sz="1200" b="1" cap="all" spc="300" dirty="0" err="1">
                <a:solidFill>
                  <a:schemeClr val="tx2">
                    <a:lumMod val="50000"/>
                    <a:lumOff val="50000"/>
                  </a:schemeClr>
                </a:solidFill>
              </a:rPr>
              <a:t>Prophaze</a:t>
            </a:r>
            <a:r>
              <a:rPr lang="en-US" sz="1200" b="1" cap="all" spc="300" dirty="0">
                <a:solidFill>
                  <a:schemeClr val="tx2"/>
                </a:solidFill>
              </a:rPr>
              <a:t> is the way to go. Otherwise, if one is looking for top of the line, easy to add security, </a:t>
            </a:r>
            <a:r>
              <a:rPr lang="en-US" sz="1200" b="1" cap="all" spc="300" dirty="0">
                <a:solidFill>
                  <a:schemeClr val="tx2">
                    <a:lumMod val="50000"/>
                    <a:lumOff val="50000"/>
                  </a:schemeClr>
                </a:solidFill>
              </a:rPr>
              <a:t>AWS WAF</a:t>
            </a:r>
            <a:r>
              <a:rPr lang="en-US" sz="1200" b="1" cap="all" spc="300" dirty="0">
                <a:solidFill>
                  <a:schemeClr val="tx2"/>
                </a:solidFill>
              </a:rPr>
              <a:t> is the best option.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12</a:t>
            </a:fld>
            <a:endParaRPr lang="en-US"/>
          </a:p>
        </p:txBody>
      </p:sp>
    </p:spTree>
    <p:extLst>
      <p:ext uri="{BB962C8B-B14F-4D97-AF65-F5344CB8AC3E}">
        <p14:creationId xmlns:p14="http://schemas.microsoft.com/office/powerpoint/2010/main" val="243155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Content management systems(CMS) are used on websites to store all web content in one place, this is makes updates more effortless and quicker. This can help save a small business time and money by providing plugins and tools for keeping a website up to date. Also allowing for non-technological start-ups to build an effortless website by providing hassle-free publishing. This is not necessarily required, and Bluehost and </a:t>
            </a:r>
            <a:r>
              <a:rPr lang="en-US" dirty="0" err="1"/>
              <a:t>aws</a:t>
            </a:r>
            <a:r>
              <a:rPr lang="en-US" dirty="0"/>
              <a:t> have their own versions that are suitable for this system, but if one was not using these add-ons, or  looking for an easier way to publish and update, </a:t>
            </a:r>
            <a:r>
              <a:rPr lang="en-US" dirty="0" err="1"/>
              <a:t>i</a:t>
            </a:r>
            <a:r>
              <a:rPr lang="en-US" dirty="0"/>
              <a:t> would go down this route.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13</a:t>
            </a:fld>
            <a:endParaRPr lang="en-US"/>
          </a:p>
        </p:txBody>
      </p:sp>
    </p:spTree>
    <p:extLst>
      <p:ext uri="{BB962C8B-B14F-4D97-AF65-F5344CB8AC3E}">
        <p14:creationId xmlns:p14="http://schemas.microsoft.com/office/powerpoint/2010/main" val="224880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company is </a:t>
            </a:r>
            <a:r>
              <a:rPr lang="en-US" dirty="0" err="1"/>
              <a:t>joomlA</a:t>
            </a:r>
            <a:r>
              <a:rPr lang="en-US" dirty="0"/>
              <a:t>. JOOMLA is an award-winning Content Management System that can fit any start-ups needs. It is a free, downloadable system that provides web-based management.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14</a:t>
            </a:fld>
            <a:endParaRPr lang="en-US"/>
          </a:p>
        </p:txBody>
      </p:sp>
    </p:spTree>
    <p:extLst>
      <p:ext uri="{BB962C8B-B14F-4D97-AF65-F5344CB8AC3E}">
        <p14:creationId xmlns:p14="http://schemas.microsoft.com/office/powerpoint/2010/main" val="3071144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Drupal, like JOOMLA, is a free content management system that one can download right off the internet. Drupal also can create a whole website from scratch to suit the needs of your website.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15</a:t>
            </a:fld>
            <a:endParaRPr lang="en-US"/>
          </a:p>
        </p:txBody>
      </p:sp>
    </p:spTree>
    <p:extLst>
      <p:ext uri="{BB962C8B-B14F-4D97-AF65-F5344CB8AC3E}">
        <p14:creationId xmlns:p14="http://schemas.microsoft.com/office/powerpoint/2010/main" val="366422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cap="all" dirty="0">
                <a:solidFill>
                  <a:schemeClr val="tx2"/>
                </a:solidFill>
                <a:latin typeface="+mn-lt"/>
                <a:ea typeface="+mn-ea"/>
                <a:cs typeface="+mn-cs"/>
              </a:rPr>
              <a:t>Both Options are trustworthy and free, either one is </a:t>
            </a:r>
            <a:r>
              <a:rPr lang="en-US" sz="1200" i="1" kern="1200" cap="all" dirty="0">
                <a:solidFill>
                  <a:schemeClr val="tx2">
                    <a:lumMod val="50000"/>
                    <a:lumOff val="50000"/>
                  </a:schemeClr>
                </a:solidFill>
                <a:latin typeface="+mn-lt"/>
                <a:ea typeface="+mn-ea"/>
                <a:cs typeface="+mn-cs"/>
              </a:rPr>
              <a:t>perfect</a:t>
            </a:r>
            <a:r>
              <a:rPr lang="en-US" sz="1200" i="1" kern="1200" cap="all" dirty="0">
                <a:solidFill>
                  <a:schemeClr val="tx2"/>
                </a:solidFill>
                <a:latin typeface="+mn-lt"/>
                <a:ea typeface="+mn-ea"/>
                <a:cs typeface="+mn-cs"/>
              </a:rPr>
              <a:t> for a start-up</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16</a:t>
            </a:fld>
            <a:endParaRPr lang="en-US"/>
          </a:p>
        </p:txBody>
      </p:sp>
    </p:spTree>
    <p:extLst>
      <p:ext uri="{BB962C8B-B14F-4D97-AF65-F5344CB8AC3E}">
        <p14:creationId xmlns:p14="http://schemas.microsoft.com/office/powerpoint/2010/main" val="2853746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an up-to-date website is so </a:t>
            </a:r>
            <a:r>
              <a:rPr lang="en-US" dirty="0" err="1"/>
              <a:t>incredinly</a:t>
            </a:r>
            <a:r>
              <a:rPr lang="en-US" dirty="0"/>
              <a:t> important for sustaining security. Updating new version releases of companies used on one’s website like </a:t>
            </a:r>
            <a:r>
              <a:rPr lang="en-US" dirty="0" err="1"/>
              <a:t>aws</a:t>
            </a:r>
            <a:r>
              <a:rPr lang="en-US" dirty="0"/>
              <a:t>, </a:t>
            </a:r>
            <a:r>
              <a:rPr lang="en-US" dirty="0" err="1"/>
              <a:t>bluehost</a:t>
            </a:r>
            <a:r>
              <a:rPr lang="en-US" dirty="0"/>
              <a:t>, and </a:t>
            </a:r>
            <a:r>
              <a:rPr lang="en-US" dirty="0" err="1"/>
              <a:t>joomla</a:t>
            </a:r>
            <a:r>
              <a:rPr lang="en-US" dirty="0"/>
              <a:t> is most beneficial. These are constantly being corrected, and in turn, becomes less vulnerable to security threats. If one does not update these patches, an attackers can use the bug patched in the update against you, and use it to infiltrate.</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17</a:t>
            </a:fld>
            <a:endParaRPr lang="en-US"/>
          </a:p>
        </p:txBody>
      </p:sp>
    </p:spTree>
    <p:extLst>
      <p:ext uri="{BB962C8B-B14F-4D97-AF65-F5344CB8AC3E}">
        <p14:creationId xmlns:p14="http://schemas.microsoft.com/office/powerpoint/2010/main" val="1190899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lumMod val="50000"/>
                    <a:lumOff val="50000"/>
                  </a:schemeClr>
                </a:solidFill>
              </a:rPr>
              <a:t>Self</a:t>
            </a:r>
            <a:r>
              <a:rPr lang="en-US" sz="1200" dirty="0"/>
              <a:t> Testing and updating are the most essential step in cybersecurity as well. Finding vulnerabilities in your own website and patching them is always beneficial for the security of your website</a:t>
            </a:r>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18</a:t>
            </a:fld>
            <a:endParaRPr lang="en-US"/>
          </a:p>
        </p:txBody>
      </p:sp>
    </p:spTree>
    <p:extLst>
      <p:ext uri="{BB962C8B-B14F-4D97-AF65-F5344CB8AC3E}">
        <p14:creationId xmlns:p14="http://schemas.microsoft.com/office/powerpoint/2010/main" val="2724386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all" spc="200" dirty="0">
                <a:solidFill>
                  <a:schemeClr val="tx2">
                    <a:lumMod val="50000"/>
                    <a:lumOff val="50000"/>
                  </a:schemeClr>
                </a:solidFill>
              </a:rPr>
              <a:t>95% </a:t>
            </a:r>
            <a:r>
              <a:rPr lang="en-US" sz="1200" cap="all" spc="200" dirty="0"/>
              <a:t>of breaches are due to human error. Patching your website is something that should always be happening.</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19</a:t>
            </a:fld>
            <a:endParaRPr lang="en-US"/>
          </a:p>
        </p:txBody>
      </p:sp>
    </p:spTree>
    <p:extLst>
      <p:ext uri="{BB962C8B-B14F-4D97-AF65-F5344CB8AC3E}">
        <p14:creationId xmlns:p14="http://schemas.microsoft.com/office/powerpoint/2010/main" val="355092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 a website, a domain name and host are required. Finding a domain host with the right amount of security is tricky.</a:t>
            </a:r>
          </a:p>
        </p:txBody>
      </p:sp>
      <p:sp>
        <p:nvSpPr>
          <p:cNvPr id="4" name="Slide Number Placeholder 3"/>
          <p:cNvSpPr>
            <a:spLocks noGrp="1"/>
          </p:cNvSpPr>
          <p:nvPr>
            <p:ph type="sldNum" sz="quarter" idx="5"/>
          </p:nvPr>
        </p:nvSpPr>
        <p:spPr/>
        <p:txBody>
          <a:bodyPr/>
          <a:lstStyle/>
          <a:p>
            <a:fld id="{711440D4-9090-F745-99C6-64977CA7784B}" type="slidenum">
              <a:rPr lang="en-US" smtClean="0"/>
              <a:t>2</a:t>
            </a:fld>
            <a:endParaRPr lang="en-US"/>
          </a:p>
        </p:txBody>
      </p:sp>
    </p:spTree>
    <p:extLst>
      <p:ext uri="{BB962C8B-B14F-4D97-AF65-F5344CB8AC3E}">
        <p14:creationId xmlns:p14="http://schemas.microsoft.com/office/powerpoint/2010/main" val="3109934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ways one can test security, like said before self-testing and customer feedback gives an idea on what needs to be changed, but there is also a scan that you can do that tests the security and tells the owner where there are potential flaws are.</a:t>
            </a:r>
          </a:p>
        </p:txBody>
      </p:sp>
      <p:sp>
        <p:nvSpPr>
          <p:cNvPr id="4" name="Slide Number Placeholder 3"/>
          <p:cNvSpPr>
            <a:spLocks noGrp="1"/>
          </p:cNvSpPr>
          <p:nvPr>
            <p:ph type="sldNum" sz="quarter" idx="5"/>
          </p:nvPr>
        </p:nvSpPr>
        <p:spPr/>
        <p:txBody>
          <a:bodyPr/>
          <a:lstStyle/>
          <a:p>
            <a:fld id="{711440D4-9090-F745-99C6-64977CA7784B}" type="slidenum">
              <a:rPr lang="en-US" smtClean="0"/>
              <a:t>20</a:t>
            </a:fld>
            <a:endParaRPr lang="en-US"/>
          </a:p>
        </p:txBody>
      </p:sp>
    </p:spTree>
    <p:extLst>
      <p:ext uri="{BB962C8B-B14F-4D97-AF65-F5344CB8AC3E}">
        <p14:creationId xmlns:p14="http://schemas.microsoft.com/office/powerpoint/2010/main" val="1997503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these tests are provided by google. The google malware checker is free, easy to do, and accurately detects for flagged objects that are susceptible to attacks.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21</a:t>
            </a:fld>
            <a:endParaRPr lang="en-US"/>
          </a:p>
        </p:txBody>
      </p:sp>
    </p:spTree>
    <p:extLst>
      <p:ext uri="{BB962C8B-B14F-4D97-AF65-F5344CB8AC3E}">
        <p14:creationId xmlns:p14="http://schemas.microsoft.com/office/powerpoint/2010/main" val="1545718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option is </a:t>
            </a:r>
            <a:r>
              <a:rPr lang="en-US" dirty="0" err="1"/>
              <a:t>sitelock</a:t>
            </a:r>
            <a:r>
              <a:rPr lang="en-US" dirty="0"/>
              <a:t>, </a:t>
            </a:r>
            <a:r>
              <a:rPr lang="en-US" dirty="0" err="1"/>
              <a:t>Sitelock</a:t>
            </a:r>
            <a:r>
              <a:rPr lang="en-US" dirty="0"/>
              <a:t> is a subscription that automatically checks and removes identified malware. Which is especially beneficial for users that don’t want to manually scan.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22</a:t>
            </a:fld>
            <a:endParaRPr lang="en-US"/>
          </a:p>
        </p:txBody>
      </p:sp>
    </p:spTree>
    <p:extLst>
      <p:ext uri="{BB962C8B-B14F-4D97-AF65-F5344CB8AC3E}">
        <p14:creationId xmlns:p14="http://schemas.microsoft.com/office/powerpoint/2010/main" val="860111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what level of security that one wants to check there is plenty of options. If One was looking for protection 24/7, </a:t>
            </a:r>
            <a:r>
              <a:rPr lang="en-US" dirty="0" err="1">
                <a:solidFill>
                  <a:schemeClr val="tx2">
                    <a:lumMod val="50000"/>
                    <a:lumOff val="50000"/>
                  </a:schemeClr>
                </a:solidFill>
              </a:rPr>
              <a:t>Sitelock</a:t>
            </a:r>
            <a:r>
              <a:rPr lang="en-US" dirty="0"/>
              <a:t> is the path to take, other wise </a:t>
            </a:r>
            <a:r>
              <a:rPr lang="en-US" dirty="0">
                <a:solidFill>
                  <a:schemeClr val="tx2">
                    <a:lumMod val="50000"/>
                    <a:lumOff val="50000"/>
                  </a:schemeClr>
                </a:solidFill>
              </a:rPr>
              <a:t>GMD</a:t>
            </a:r>
            <a:r>
              <a:rPr lang="en-US" dirty="0"/>
              <a:t> is a good choice as well for a quick check.</a:t>
            </a:r>
          </a:p>
        </p:txBody>
      </p:sp>
      <p:sp>
        <p:nvSpPr>
          <p:cNvPr id="4" name="Slide Number Placeholder 3"/>
          <p:cNvSpPr>
            <a:spLocks noGrp="1"/>
          </p:cNvSpPr>
          <p:nvPr>
            <p:ph type="sldNum" sz="quarter" idx="5"/>
          </p:nvPr>
        </p:nvSpPr>
        <p:spPr/>
        <p:txBody>
          <a:bodyPr/>
          <a:lstStyle/>
          <a:p>
            <a:fld id="{711440D4-9090-F745-99C6-64977CA7784B}" type="slidenum">
              <a:rPr lang="en-US" smtClean="0"/>
              <a:t>23</a:t>
            </a:fld>
            <a:endParaRPr lang="en-US"/>
          </a:p>
        </p:txBody>
      </p:sp>
    </p:spTree>
    <p:extLst>
      <p:ext uri="{BB962C8B-B14F-4D97-AF65-F5344CB8AC3E}">
        <p14:creationId xmlns:p14="http://schemas.microsoft.com/office/powerpoint/2010/main" val="261821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a:t>
            </a:r>
            <a:r>
              <a:rPr lang="en-US" sz="1200" b="1" cap="all" spc="300" dirty="0"/>
              <a:t>Having passwords requirements are the first line of defense against unauthorized users</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24</a:t>
            </a:fld>
            <a:endParaRPr lang="en-US"/>
          </a:p>
        </p:txBody>
      </p:sp>
    </p:spTree>
    <p:extLst>
      <p:ext uri="{BB962C8B-B14F-4D97-AF65-F5344CB8AC3E}">
        <p14:creationId xmlns:p14="http://schemas.microsoft.com/office/powerpoint/2010/main" val="1674458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recommended password must have at least, 8 characters, 1 number, 1 capital letter, 1 special character, and no correlation to public information, like name or birthday, </a:t>
            </a:r>
          </a:p>
        </p:txBody>
      </p:sp>
      <p:sp>
        <p:nvSpPr>
          <p:cNvPr id="4" name="Slide Number Placeholder 3"/>
          <p:cNvSpPr>
            <a:spLocks noGrp="1"/>
          </p:cNvSpPr>
          <p:nvPr>
            <p:ph type="sldNum" sz="quarter" idx="5"/>
          </p:nvPr>
        </p:nvSpPr>
        <p:spPr/>
        <p:txBody>
          <a:bodyPr/>
          <a:lstStyle/>
          <a:p>
            <a:fld id="{711440D4-9090-F745-99C6-64977CA7784B}" type="slidenum">
              <a:rPr lang="en-US" smtClean="0"/>
              <a:t>25</a:t>
            </a:fld>
            <a:endParaRPr lang="en-US"/>
          </a:p>
        </p:txBody>
      </p:sp>
    </p:spTree>
    <p:extLst>
      <p:ext uri="{BB962C8B-B14F-4D97-AF65-F5344CB8AC3E}">
        <p14:creationId xmlns:p14="http://schemas.microsoft.com/office/powerpoint/2010/main" val="3437737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For extra security, especially against man in the middle attacks, having an SSL certificate to encrypt your data between the website and webserver is extremely beneficial , some application firewalls provide this, like </a:t>
            </a:r>
            <a:r>
              <a:rPr lang="en-US" dirty="0" err="1"/>
              <a:t>cloudfare</a:t>
            </a:r>
            <a:r>
              <a:rPr lang="en-US" dirty="0"/>
              <a:t>. </a:t>
            </a:r>
          </a:p>
        </p:txBody>
      </p:sp>
      <p:sp>
        <p:nvSpPr>
          <p:cNvPr id="4" name="Slide Number Placeholder 3"/>
          <p:cNvSpPr>
            <a:spLocks noGrp="1"/>
          </p:cNvSpPr>
          <p:nvPr>
            <p:ph type="sldNum" sz="quarter" idx="5"/>
          </p:nvPr>
        </p:nvSpPr>
        <p:spPr/>
        <p:txBody>
          <a:bodyPr/>
          <a:lstStyle/>
          <a:p>
            <a:fld id="{711440D4-9090-F745-99C6-64977CA7784B}" type="slidenum">
              <a:rPr lang="en-US" smtClean="0"/>
              <a:t>26</a:t>
            </a:fld>
            <a:endParaRPr lang="en-US"/>
          </a:p>
        </p:txBody>
      </p:sp>
    </p:spTree>
    <p:extLst>
      <p:ext uri="{BB962C8B-B14F-4D97-AF65-F5344CB8AC3E}">
        <p14:creationId xmlns:p14="http://schemas.microsoft.com/office/powerpoint/2010/main" val="2326726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Becoming SSL certified also adds comfort to the costumer because their browser will recognize the browser as secure when visiting</a:t>
            </a:r>
            <a:r>
              <a:rPr lang="en-US" dirty="0"/>
              <a:t>.</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27</a:t>
            </a:fld>
            <a:endParaRPr lang="en-US"/>
          </a:p>
        </p:txBody>
      </p:sp>
    </p:spTree>
    <p:extLst>
      <p:ext uri="{BB962C8B-B14F-4D97-AF65-F5344CB8AC3E}">
        <p14:creationId xmlns:p14="http://schemas.microsoft.com/office/powerpoint/2010/main" val="2926241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this is mind, I have set two example plans that one could choose to go down. Starting with </a:t>
            </a:r>
            <a:r>
              <a:rPr lang="en-US" dirty="0" err="1"/>
              <a:t>bluehost</a:t>
            </a:r>
            <a:r>
              <a:rPr lang="en-US" dirty="0"/>
              <a:t>, then the firewall </a:t>
            </a:r>
            <a:r>
              <a:rPr lang="en-US" dirty="0" err="1"/>
              <a:t>prophaze</a:t>
            </a:r>
            <a:r>
              <a:rPr lang="en-US" dirty="0"/>
              <a:t> and then the optional  content management system JOOMLA, then site lock, that will constantly </a:t>
            </a:r>
            <a:r>
              <a:rPr lang="en-US" dirty="0" err="1"/>
              <a:t>deflaw</a:t>
            </a:r>
            <a:r>
              <a:rPr lang="en-US" dirty="0"/>
              <a:t> your site, and lastly the </a:t>
            </a:r>
            <a:r>
              <a:rPr lang="en-US" dirty="0" err="1"/>
              <a:t>ssl</a:t>
            </a:r>
            <a:r>
              <a:rPr lang="en-US" dirty="0"/>
              <a:t> certificate. </a:t>
            </a:r>
          </a:p>
        </p:txBody>
      </p:sp>
      <p:sp>
        <p:nvSpPr>
          <p:cNvPr id="4" name="Slide Number Placeholder 3"/>
          <p:cNvSpPr>
            <a:spLocks noGrp="1"/>
          </p:cNvSpPr>
          <p:nvPr>
            <p:ph type="sldNum" sz="quarter" idx="5"/>
          </p:nvPr>
        </p:nvSpPr>
        <p:spPr/>
        <p:txBody>
          <a:bodyPr/>
          <a:lstStyle/>
          <a:p>
            <a:fld id="{711440D4-9090-F745-99C6-64977CA7784B}" type="slidenum">
              <a:rPr lang="en-US" smtClean="0"/>
              <a:t>28</a:t>
            </a:fld>
            <a:endParaRPr lang="en-US"/>
          </a:p>
        </p:txBody>
      </p:sp>
    </p:spTree>
    <p:extLst>
      <p:ext uri="{BB962C8B-B14F-4D97-AF65-F5344CB8AC3E}">
        <p14:creationId xmlns:p14="http://schemas.microsoft.com/office/powerpoint/2010/main" val="1477507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plan will start off with amazon web services and the web application firewall, followed by the optional JOOMLA, and then the free google malware detection, ending with the </a:t>
            </a:r>
            <a:r>
              <a:rPr lang="en-US" dirty="0" err="1"/>
              <a:t>ssl</a:t>
            </a:r>
            <a:r>
              <a:rPr lang="en-US" dirty="0"/>
              <a:t> certificate. </a:t>
            </a:r>
          </a:p>
        </p:txBody>
      </p:sp>
      <p:sp>
        <p:nvSpPr>
          <p:cNvPr id="4" name="Slide Number Placeholder 3"/>
          <p:cNvSpPr>
            <a:spLocks noGrp="1"/>
          </p:cNvSpPr>
          <p:nvPr>
            <p:ph type="sldNum" sz="quarter" idx="5"/>
          </p:nvPr>
        </p:nvSpPr>
        <p:spPr/>
        <p:txBody>
          <a:bodyPr/>
          <a:lstStyle/>
          <a:p>
            <a:fld id="{711440D4-9090-F745-99C6-64977CA7784B}" type="slidenum">
              <a:rPr lang="en-US" smtClean="0"/>
              <a:t>29</a:t>
            </a:fld>
            <a:endParaRPr lang="en-US"/>
          </a:p>
        </p:txBody>
      </p:sp>
    </p:spTree>
    <p:extLst>
      <p:ext uri="{BB962C8B-B14F-4D97-AF65-F5344CB8AC3E}">
        <p14:creationId xmlns:p14="http://schemas.microsoft.com/office/powerpoint/2010/main" val="212228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first suggestion for a hosting system is amazon web services. </a:t>
            </a:r>
            <a:r>
              <a:rPr lang="en-US" sz="1200" dirty="0"/>
              <a:t>Amazon Web Services(AWS) makes flexible pricing models their main selling point when becoming a partner. While a company can just do the baseline or add all their services, like a web application firewall, AWS can grow with you. Allowing one to have all their necessary components in one paid service that they can add/delete at any time.</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3</a:t>
            </a:fld>
            <a:endParaRPr lang="en-US"/>
          </a:p>
        </p:txBody>
      </p:sp>
    </p:spTree>
    <p:extLst>
      <p:ext uri="{BB962C8B-B14F-4D97-AF65-F5344CB8AC3E}">
        <p14:creationId xmlns:p14="http://schemas.microsoft.com/office/powerpoint/2010/main" val="3072092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Strong Password Requirements and consistently patching your own website needs to be apart of </a:t>
            </a:r>
            <a:r>
              <a:rPr lang="en-US" dirty="0">
                <a:solidFill>
                  <a:schemeClr val="tx2">
                    <a:lumMod val="50000"/>
                    <a:lumOff val="50000"/>
                  </a:schemeClr>
                </a:solidFill>
              </a:rPr>
              <a:t>both plans </a:t>
            </a:r>
          </a:p>
          <a:p>
            <a:endParaRPr lang="en-US" dirty="0">
              <a:solidFill>
                <a:schemeClr val="tx2">
                  <a:lumMod val="50000"/>
                  <a:lumOff val="50000"/>
                </a:schemeClr>
              </a:solidFill>
            </a:endParaRPr>
          </a:p>
          <a:p>
            <a:r>
              <a:rPr lang="en-US" dirty="0">
                <a:solidFill>
                  <a:schemeClr val="tx2">
                    <a:lumMod val="50000"/>
                    <a:lumOff val="50000"/>
                  </a:schemeClr>
                </a:solidFill>
              </a:rPr>
              <a:t>Although there are many variations of this plan in which one could choose to go down, any of these steps will be valuable to the security of a website. Thank you. </a:t>
            </a:r>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30</a:t>
            </a:fld>
            <a:endParaRPr lang="en-US"/>
          </a:p>
        </p:txBody>
      </p:sp>
    </p:spTree>
    <p:extLst>
      <p:ext uri="{BB962C8B-B14F-4D97-AF65-F5344CB8AC3E}">
        <p14:creationId xmlns:p14="http://schemas.microsoft.com/office/powerpoint/2010/main" val="4247192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Is </a:t>
            </a:r>
            <a:r>
              <a:rPr lang="en-US" dirty="0" err="1"/>
              <a:t>bluehost</a:t>
            </a:r>
            <a:r>
              <a:rPr lang="en-US" dirty="0"/>
              <a:t>. </a:t>
            </a:r>
            <a:r>
              <a:rPr lang="en-US" sz="1200" dirty="0" err="1"/>
              <a:t>BlueHost</a:t>
            </a:r>
            <a:r>
              <a:rPr lang="en-US" sz="1200" dirty="0"/>
              <a:t> is a prime example of a great host with added security. They have a feature called Web Application Firewall(WAF) which monitors and protects against attacks, like SQL injection and XSS attacks.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4</a:t>
            </a:fld>
            <a:endParaRPr lang="en-US"/>
          </a:p>
        </p:txBody>
      </p:sp>
    </p:spTree>
    <p:extLst>
      <p:ext uri="{BB962C8B-B14F-4D97-AF65-F5344CB8AC3E}">
        <p14:creationId xmlns:p14="http://schemas.microsoft.com/office/powerpoint/2010/main" val="298664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both great options with customer support and security, but </a:t>
            </a:r>
            <a:r>
              <a:rPr lang="en-US" dirty="0" err="1"/>
              <a:t>bluehost</a:t>
            </a:r>
            <a:r>
              <a:rPr lang="en-US" dirty="0"/>
              <a:t> lacks the flexibility that </a:t>
            </a:r>
            <a:r>
              <a:rPr lang="en-US" dirty="0" err="1"/>
              <a:t>aws</a:t>
            </a:r>
            <a:r>
              <a:rPr lang="en-US" dirty="0"/>
              <a:t> offers, but </a:t>
            </a:r>
            <a:r>
              <a:rPr lang="en-US" dirty="0" err="1"/>
              <a:t>aws</a:t>
            </a:r>
            <a:r>
              <a:rPr lang="en-US" dirty="0"/>
              <a:t> is hard for a user who lacks the knowledge of what they need to make a </a:t>
            </a:r>
            <a:r>
              <a:rPr lang="en-US" dirty="0" err="1"/>
              <a:t>secuer</a:t>
            </a:r>
            <a:r>
              <a:rPr lang="en-US" dirty="0"/>
              <a:t> website because those items need to be added.</a:t>
            </a:r>
          </a:p>
        </p:txBody>
      </p:sp>
      <p:sp>
        <p:nvSpPr>
          <p:cNvPr id="4" name="Slide Number Placeholder 3"/>
          <p:cNvSpPr>
            <a:spLocks noGrp="1"/>
          </p:cNvSpPr>
          <p:nvPr>
            <p:ph type="sldNum" sz="quarter" idx="5"/>
          </p:nvPr>
        </p:nvSpPr>
        <p:spPr/>
        <p:txBody>
          <a:bodyPr/>
          <a:lstStyle/>
          <a:p>
            <a:fld id="{711440D4-9090-F745-99C6-64977CA7784B}" type="slidenum">
              <a:rPr lang="en-US" smtClean="0"/>
              <a:t>5</a:t>
            </a:fld>
            <a:endParaRPr lang="en-US"/>
          </a:p>
        </p:txBody>
      </p:sp>
    </p:spTree>
    <p:extLst>
      <p:ext uri="{BB962C8B-B14F-4D97-AF65-F5344CB8AC3E}">
        <p14:creationId xmlns:p14="http://schemas.microsoft.com/office/powerpoint/2010/main" val="378185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cap="all" spc="300" dirty="0">
                <a:solidFill>
                  <a:schemeClr val="tx2"/>
                </a:solidFill>
              </a:rPr>
              <a:t>For a start-up looking something that will grow with them and is eager to learn about the different components of hosting a website, </a:t>
            </a:r>
            <a:r>
              <a:rPr lang="en-US" sz="1200" b="1" cap="all" spc="300" dirty="0">
                <a:solidFill>
                  <a:schemeClr val="tx2">
                    <a:lumMod val="50000"/>
                    <a:lumOff val="50000"/>
                  </a:schemeClr>
                </a:solidFill>
              </a:rPr>
              <a:t>Amazon Web Services </a:t>
            </a:r>
            <a:r>
              <a:rPr lang="en-US" sz="1200" b="1" cap="all" spc="300" dirty="0">
                <a:solidFill>
                  <a:schemeClr val="tx2"/>
                </a:solidFill>
              </a:rPr>
              <a:t>is the best option.</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6</a:t>
            </a:fld>
            <a:endParaRPr lang="en-US"/>
          </a:p>
        </p:txBody>
      </p:sp>
    </p:spTree>
    <p:extLst>
      <p:ext uri="{BB962C8B-B14F-4D97-AF65-F5344CB8AC3E}">
        <p14:creationId xmlns:p14="http://schemas.microsoft.com/office/powerpoint/2010/main" val="212312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does not have to worry about making the wrong decision either because One can change their hosting systems at any time. One company will copy the executable files over to any company that one wants to move on to. As a company grows, a more suitable host can be more adequate!</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7</a:t>
            </a:fld>
            <a:endParaRPr lang="en-US"/>
          </a:p>
        </p:txBody>
      </p:sp>
    </p:spTree>
    <p:extLst>
      <p:ext uri="{BB962C8B-B14F-4D97-AF65-F5344CB8AC3E}">
        <p14:creationId xmlns:p14="http://schemas.microsoft.com/office/powerpoint/2010/main" val="82553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The second thing is a web application firewall, A web application firewall is useful to have on its own as well if a hosting system does not offer it, as it will monitor the traffic on one’s website and prevent some attacks</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8</a:t>
            </a:fld>
            <a:endParaRPr lang="en-US"/>
          </a:p>
        </p:txBody>
      </p:sp>
    </p:spTree>
    <p:extLst>
      <p:ext uri="{BB962C8B-B14F-4D97-AF65-F5344CB8AC3E}">
        <p14:creationId xmlns:p14="http://schemas.microsoft.com/office/powerpoint/2010/main" val="44884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great example if this is </a:t>
            </a:r>
            <a:r>
              <a:rPr lang="en-US" dirty="0" err="1"/>
              <a:t>cloudfare</a:t>
            </a:r>
            <a:r>
              <a:rPr lang="en-US" dirty="0"/>
              <a:t>. </a:t>
            </a:r>
            <a:r>
              <a:rPr lang="en-US" dirty="0" err="1"/>
              <a:t>Cloudfare</a:t>
            </a:r>
            <a:r>
              <a:rPr lang="en-US" dirty="0"/>
              <a:t> is a web infrastructure and security company that offers free to enterprise level security. This includes more than just a web application firewall, but includes SSL certificates, Content Delivery Network, and waiting room regulation. They have options to upgrade as well, in which will help prevent crashes due to too many requests to your website. </a:t>
            </a:r>
          </a:p>
          <a:p>
            <a:endParaRPr lang="en-US" dirty="0"/>
          </a:p>
        </p:txBody>
      </p:sp>
      <p:sp>
        <p:nvSpPr>
          <p:cNvPr id="4" name="Slide Number Placeholder 3"/>
          <p:cNvSpPr>
            <a:spLocks noGrp="1"/>
          </p:cNvSpPr>
          <p:nvPr>
            <p:ph type="sldNum" sz="quarter" idx="5"/>
          </p:nvPr>
        </p:nvSpPr>
        <p:spPr/>
        <p:txBody>
          <a:bodyPr/>
          <a:lstStyle/>
          <a:p>
            <a:fld id="{711440D4-9090-F745-99C6-64977CA7784B}" type="slidenum">
              <a:rPr lang="en-US" smtClean="0"/>
              <a:t>9</a:t>
            </a:fld>
            <a:endParaRPr lang="en-US"/>
          </a:p>
        </p:txBody>
      </p:sp>
    </p:spTree>
    <p:extLst>
      <p:ext uri="{BB962C8B-B14F-4D97-AF65-F5344CB8AC3E}">
        <p14:creationId xmlns:p14="http://schemas.microsoft.com/office/powerpoint/2010/main" val="350101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0886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4781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623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9/7/21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391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5230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010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5326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3636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7651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216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9/7/21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7641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9/7/21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628223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wa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prophaz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oomla.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support.google.com/tagmanager/answer/6328489?hl=e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s://www.sitelock.com/products/website-scann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slides/_rels/slide29.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29.xml"/><Relationship Id="rId16"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3.svg"/><Relationship Id="rId11" Type="http://schemas.openxmlformats.org/officeDocument/2006/relationships/image" Target="../media/image36.png"/><Relationship Id="rId5" Type="http://schemas.openxmlformats.org/officeDocument/2006/relationships/image" Target="../media/image42.png"/><Relationship Id="rId15" Type="http://schemas.openxmlformats.org/officeDocument/2006/relationships/image" Target="../media/image38.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 Id="rId14" Type="http://schemas.openxmlformats.org/officeDocument/2006/relationships/image" Target="../media/image41.svg"/></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websi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bluehost.com/?utm_source=google&amp;utm_medium=brandsearch&amp;gclid=Cj0KCQjwu7OIBhCsARIsALxCUaP6gmbEkkdNJrJX2qwuL6qgwqCCuWrGdV5ilTRs0U63w0B35u3mgWgaAvDdEALw_wcB&amp;gclsrc=aw.ds&amp;nclid=jB_htHGQdXeyfux3coqvIVbBhCywKuRByAAXW5vGi3EhW0ys1kb2kPAy0p0yS3nZ&amp;utm_campaign=affiliate-link_searchbrandpromo_PPC"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hyperlink" Target="https://www.cloudflare.com/plans/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D4211-9A10-6548-B164-14980B22D64A}"/>
              </a:ext>
            </a:extLst>
          </p:cNvPr>
          <p:cNvSpPr>
            <a:spLocks noGrp="1"/>
          </p:cNvSpPr>
          <p:nvPr>
            <p:ph type="ctrTitle"/>
          </p:nvPr>
        </p:nvSpPr>
        <p:spPr>
          <a:xfrm>
            <a:off x="1104899" y="2355112"/>
            <a:ext cx="6933112" cy="3237615"/>
          </a:xfrm>
        </p:spPr>
        <p:txBody>
          <a:bodyPr>
            <a:normAutofit/>
          </a:bodyPr>
          <a:lstStyle/>
          <a:p>
            <a:pPr algn="l"/>
            <a:r>
              <a:rPr lang="en-US" dirty="0"/>
              <a:t>Executable Security in a Website</a:t>
            </a:r>
          </a:p>
        </p:txBody>
      </p:sp>
      <p:sp>
        <p:nvSpPr>
          <p:cNvPr id="3" name="Subtitle 2">
            <a:extLst>
              <a:ext uri="{FF2B5EF4-FFF2-40B4-BE49-F238E27FC236}">
                <a16:creationId xmlns:a16="http://schemas.microsoft.com/office/drawing/2014/main" id="{6BD75935-D413-D64F-B7AD-326998D568F8}"/>
              </a:ext>
            </a:extLst>
          </p:cNvPr>
          <p:cNvSpPr>
            <a:spLocks noGrp="1"/>
          </p:cNvSpPr>
          <p:nvPr>
            <p:ph type="subTitle" idx="1"/>
          </p:nvPr>
        </p:nvSpPr>
        <p:spPr>
          <a:xfrm>
            <a:off x="1104899" y="1265273"/>
            <a:ext cx="5916873" cy="1066522"/>
          </a:xfrm>
        </p:spPr>
        <p:txBody>
          <a:bodyPr>
            <a:normAutofit/>
          </a:bodyPr>
          <a:lstStyle/>
          <a:p>
            <a:pPr algn="l"/>
            <a:r>
              <a:rPr lang="en-US"/>
              <a:t>Mackenzie McClellan</a:t>
            </a:r>
          </a:p>
        </p:txBody>
      </p:sp>
      <p:pic>
        <p:nvPicPr>
          <p:cNvPr id="18" name="Picture 3">
            <a:extLst>
              <a:ext uri="{FF2B5EF4-FFF2-40B4-BE49-F238E27FC236}">
                <a16:creationId xmlns:a16="http://schemas.microsoft.com/office/drawing/2014/main" id="{DA748F30-C4F6-4C6E-BD96-90EE7F12EE1D}"/>
              </a:ext>
            </a:extLst>
          </p:cNvPr>
          <p:cNvPicPr>
            <a:picLocks noChangeAspect="1"/>
          </p:cNvPicPr>
          <p:nvPr/>
        </p:nvPicPr>
        <p:blipFill rotWithShape="1">
          <a:blip r:embed="rId3"/>
          <a:srcRect l="71044" r="925"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23" name="Straight Connector 2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71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3C75FDF-F9B7-4849-AFA2-0308CB0FE3E9}"/>
              </a:ext>
            </a:extLst>
          </p:cNvPr>
          <p:cNvSpPr>
            <a:spLocks noGrp="1"/>
          </p:cNvSpPr>
          <p:nvPr>
            <p:ph type="title"/>
          </p:nvPr>
        </p:nvSpPr>
        <p:spPr>
          <a:xfrm>
            <a:off x="664431" y="1102360"/>
            <a:ext cx="3812717" cy="4724400"/>
          </a:xfrm>
        </p:spPr>
        <p:txBody>
          <a:bodyPr anchor="ctr">
            <a:normAutofit/>
          </a:bodyPr>
          <a:lstStyle/>
          <a:p>
            <a:r>
              <a:rPr lang="en-US" sz="4100" dirty="0">
                <a:hlinkClick r:id="rId3"/>
              </a:rPr>
              <a:t>AWS Web application Firewall</a:t>
            </a:r>
            <a:endParaRPr lang="en-US" sz="4100" dirty="0"/>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823A30-199B-A148-9A92-A77D4BF41C38}"/>
              </a:ext>
            </a:extLst>
          </p:cNvPr>
          <p:cNvSpPr>
            <a:spLocks noGrp="1"/>
          </p:cNvSpPr>
          <p:nvPr>
            <p:ph idx="1"/>
          </p:nvPr>
        </p:nvSpPr>
        <p:spPr>
          <a:xfrm>
            <a:off x="5797686" y="533399"/>
            <a:ext cx="5683114" cy="5771481"/>
          </a:xfrm>
        </p:spPr>
        <p:txBody>
          <a:bodyPr anchor="ctr">
            <a:normAutofit/>
          </a:bodyPr>
          <a:lstStyle/>
          <a:p>
            <a:pPr marL="0" indent="0">
              <a:buNone/>
            </a:pPr>
            <a:r>
              <a:rPr lang="en-US" dirty="0"/>
              <a:t>Amazon Web Services provide this as part of their package add-ons. As said before, this firewall will attack common breach patterns, while giving the owner the freedom to create security rules that can protect against SQL injection attacks a XSS attacks. </a:t>
            </a:r>
          </a:p>
          <a:p>
            <a:pPr marL="0" indent="0">
              <a:buNone/>
            </a:pPr>
            <a:r>
              <a:rPr lang="en-US" dirty="0"/>
              <a:t>	</a:t>
            </a:r>
          </a:p>
          <a:p>
            <a:pPr marL="0" indent="0">
              <a:buNone/>
            </a:pPr>
            <a:r>
              <a:rPr lang="en-US" dirty="0"/>
              <a:t>	~ 10 a month </a:t>
            </a:r>
          </a:p>
        </p:txBody>
      </p:sp>
      <p:pic>
        <p:nvPicPr>
          <p:cNvPr id="5" name="Graphic 4" descr="Money outline">
            <a:extLst>
              <a:ext uri="{FF2B5EF4-FFF2-40B4-BE49-F238E27FC236}">
                <a16:creationId xmlns:a16="http://schemas.microsoft.com/office/drawing/2014/main" id="{61AE8DBD-6B38-4345-AB2D-D36D4EC72B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7685" y="4237892"/>
            <a:ext cx="914400" cy="914400"/>
          </a:xfrm>
          <a:prstGeom prst="rect">
            <a:avLst/>
          </a:prstGeom>
        </p:spPr>
      </p:pic>
    </p:spTree>
    <p:extLst>
      <p:ext uri="{BB962C8B-B14F-4D97-AF65-F5344CB8AC3E}">
        <p14:creationId xmlns:p14="http://schemas.microsoft.com/office/powerpoint/2010/main" val="37668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FF8E6A-C4CD-4549-B5E7-6A0A3774BD46}"/>
              </a:ext>
            </a:extLst>
          </p:cNvPr>
          <p:cNvSpPr>
            <a:spLocks noGrp="1"/>
          </p:cNvSpPr>
          <p:nvPr>
            <p:ph type="title"/>
          </p:nvPr>
        </p:nvSpPr>
        <p:spPr>
          <a:xfrm>
            <a:off x="1129553" y="638174"/>
            <a:ext cx="10529048" cy="1476375"/>
          </a:xfrm>
        </p:spPr>
        <p:txBody>
          <a:bodyPr>
            <a:normAutofit/>
          </a:bodyPr>
          <a:lstStyle/>
          <a:p>
            <a:r>
              <a:rPr lang="en-US" dirty="0">
                <a:hlinkClick r:id="rId3"/>
              </a:rPr>
              <a:t>Prophaze </a:t>
            </a:r>
            <a:endParaRPr lang="en-US" dirty="0"/>
          </a:p>
        </p:txBody>
      </p:sp>
      <p:cxnSp>
        <p:nvCxnSpPr>
          <p:cNvPr id="79" name="Straight Connector 78">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99E4F4-344B-6342-BFBE-15B29E0F426D}"/>
              </a:ext>
            </a:extLst>
          </p:cNvPr>
          <p:cNvSpPr>
            <a:spLocks noGrp="1"/>
          </p:cNvSpPr>
          <p:nvPr>
            <p:ph idx="1"/>
          </p:nvPr>
        </p:nvSpPr>
        <p:spPr>
          <a:xfrm>
            <a:off x="1129553" y="2114549"/>
            <a:ext cx="4632341" cy="4190331"/>
          </a:xfrm>
        </p:spPr>
        <p:txBody>
          <a:bodyPr>
            <a:normAutofit/>
          </a:bodyPr>
          <a:lstStyle/>
          <a:p>
            <a:pPr marL="0" indent="0">
              <a:buNone/>
            </a:pPr>
            <a:r>
              <a:rPr lang="en-US" dirty="0"/>
              <a:t>Prophaze is a free, behavioral based application security. It supports AWS, Oracle and IBM cloud, so one does not have to add the paid services or work around connecting it to the host.</a:t>
            </a:r>
          </a:p>
          <a:p>
            <a:pPr marL="0" indent="0">
              <a:buNone/>
            </a:pPr>
            <a:r>
              <a:rPr lang="en-US" dirty="0"/>
              <a:t>	</a:t>
            </a:r>
          </a:p>
          <a:p>
            <a:pPr marL="0" indent="0">
              <a:buNone/>
            </a:pPr>
            <a:r>
              <a:rPr lang="en-US" dirty="0"/>
              <a:t>	Free</a:t>
            </a:r>
          </a:p>
        </p:txBody>
      </p:sp>
      <p:cxnSp>
        <p:nvCxnSpPr>
          <p:cNvPr id="81" name="Straight Connector 80">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Prophaze WAF - Prejon">
            <a:extLst>
              <a:ext uri="{FF2B5EF4-FFF2-40B4-BE49-F238E27FC236}">
                <a16:creationId xmlns:a16="http://schemas.microsoft.com/office/drawing/2014/main" id="{204F6CE2-0978-5E4F-A8DE-646D01C9D52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48437" y="2783944"/>
            <a:ext cx="5110163" cy="287126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Money outline">
            <a:extLst>
              <a:ext uri="{FF2B5EF4-FFF2-40B4-BE49-F238E27FC236}">
                <a16:creationId xmlns:a16="http://schemas.microsoft.com/office/drawing/2014/main" id="{62287BAA-30A5-E241-99CA-8CB996512F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0301" y="4272330"/>
            <a:ext cx="914400" cy="914400"/>
          </a:xfrm>
          <a:prstGeom prst="rect">
            <a:avLst/>
          </a:prstGeom>
        </p:spPr>
      </p:pic>
    </p:spTree>
    <p:extLst>
      <p:ext uri="{BB962C8B-B14F-4D97-AF65-F5344CB8AC3E}">
        <p14:creationId xmlns:p14="http://schemas.microsoft.com/office/powerpoint/2010/main" val="73044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75E168E-7D32-9D4F-8CDA-646DB03E85A8}"/>
              </a:ext>
            </a:extLst>
          </p:cNvPr>
          <p:cNvSpPr>
            <a:spLocks noGrp="1"/>
          </p:cNvSpPr>
          <p:nvPr>
            <p:ph type="body" idx="1"/>
          </p:nvPr>
        </p:nvSpPr>
        <p:spPr>
          <a:xfrm>
            <a:off x="2564091" y="3468822"/>
            <a:ext cx="8208498" cy="1259620"/>
          </a:xfrm>
        </p:spPr>
        <p:txBody>
          <a:bodyPr vert="horz" lIns="91440" tIns="45720" rIns="91440" bIns="45720" rtlCol="0" anchor="ctr">
            <a:noAutofit/>
          </a:bodyPr>
          <a:lstStyle/>
          <a:p>
            <a:pPr algn="ctr">
              <a:lnSpc>
                <a:spcPct val="110000"/>
              </a:lnSpc>
            </a:pPr>
            <a:r>
              <a:rPr lang="en-US" sz="4400" b="1" cap="all" spc="300" dirty="0">
                <a:solidFill>
                  <a:schemeClr val="tx2"/>
                </a:solidFill>
              </a:rPr>
              <a:t>If one is looking for a cheap addition to add security, </a:t>
            </a:r>
            <a:r>
              <a:rPr lang="en-US" sz="4400" b="1" cap="all" spc="300" dirty="0">
                <a:solidFill>
                  <a:schemeClr val="tx2">
                    <a:lumMod val="50000"/>
                    <a:lumOff val="50000"/>
                  </a:schemeClr>
                </a:solidFill>
              </a:rPr>
              <a:t>Prophaze</a:t>
            </a:r>
            <a:r>
              <a:rPr lang="en-US" sz="4400" b="1" cap="all" spc="300" dirty="0">
                <a:solidFill>
                  <a:schemeClr val="tx2"/>
                </a:solidFill>
              </a:rPr>
              <a:t> is the way to go. Otherwise, if one is looking for top of the line, easy to add security, </a:t>
            </a:r>
            <a:r>
              <a:rPr lang="en-US" sz="4400" b="1" cap="all" spc="300" dirty="0">
                <a:solidFill>
                  <a:schemeClr val="tx2">
                    <a:lumMod val="50000"/>
                    <a:lumOff val="50000"/>
                  </a:schemeClr>
                </a:solidFill>
              </a:rPr>
              <a:t>AWS WAF</a:t>
            </a:r>
            <a:r>
              <a:rPr lang="en-US" sz="4400" b="1" cap="all" spc="300" dirty="0">
                <a:solidFill>
                  <a:schemeClr val="tx2"/>
                </a:solidFill>
              </a:rPr>
              <a:t> is the best option. </a:t>
            </a:r>
          </a:p>
        </p:txBody>
      </p:sp>
      <p:cxnSp>
        <p:nvCxnSpPr>
          <p:cNvPr id="26" name="Straight Connector 25">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18C3BC0-AD09-0D43-A459-85F293DBBE1B}"/>
              </a:ext>
            </a:extLst>
          </p:cNvPr>
          <p:cNvSpPr>
            <a:spLocks noGrp="1"/>
          </p:cNvSpPr>
          <p:nvPr>
            <p:ph type="title"/>
          </p:nvPr>
        </p:nvSpPr>
        <p:spPr>
          <a:xfrm>
            <a:off x="664431" y="1102360"/>
            <a:ext cx="3812717" cy="4724400"/>
          </a:xfrm>
        </p:spPr>
        <p:txBody>
          <a:bodyPr anchor="ctr">
            <a:normAutofit/>
          </a:bodyPr>
          <a:lstStyle/>
          <a:p>
            <a:r>
              <a:rPr lang="en-US" sz="3700"/>
              <a:t>Content Management system</a:t>
            </a:r>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CBBD62-8F24-0248-BEB4-1196E06FD9CF}"/>
              </a:ext>
            </a:extLst>
          </p:cNvPr>
          <p:cNvSpPr>
            <a:spLocks noGrp="1"/>
          </p:cNvSpPr>
          <p:nvPr>
            <p:ph idx="1"/>
          </p:nvPr>
        </p:nvSpPr>
        <p:spPr>
          <a:xfrm>
            <a:off x="5797686" y="533399"/>
            <a:ext cx="5683114" cy="5771481"/>
          </a:xfrm>
        </p:spPr>
        <p:txBody>
          <a:bodyPr anchor="ctr">
            <a:normAutofit/>
          </a:bodyPr>
          <a:lstStyle/>
          <a:p>
            <a:pPr marL="0" indent="0">
              <a:buNone/>
            </a:pPr>
            <a:r>
              <a:rPr lang="en-US" dirty="0"/>
              <a:t>Content management systems(CMS) are used on websites to store all web content in one place, this is makes updates more effortless and quicker. This can help save a small business time and money by providing plugins and tools for keeping a website up to date. Also allowing for non-technological start-ups to build an effortless website by providing hassle-free publishing. </a:t>
            </a:r>
          </a:p>
        </p:txBody>
      </p:sp>
    </p:spTree>
    <p:extLst>
      <p:ext uri="{BB962C8B-B14F-4D97-AF65-F5344CB8AC3E}">
        <p14:creationId xmlns:p14="http://schemas.microsoft.com/office/powerpoint/2010/main" val="156895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C052E-67D6-FF4F-96C9-B4127F6C13AF}"/>
              </a:ext>
            </a:extLst>
          </p:cNvPr>
          <p:cNvSpPr>
            <a:spLocks noGrp="1"/>
          </p:cNvSpPr>
          <p:nvPr>
            <p:ph type="title"/>
          </p:nvPr>
        </p:nvSpPr>
        <p:spPr>
          <a:xfrm>
            <a:off x="7218705" y="542926"/>
            <a:ext cx="4439894" cy="1668143"/>
          </a:xfrm>
        </p:spPr>
        <p:txBody>
          <a:bodyPr>
            <a:normAutofit/>
          </a:bodyPr>
          <a:lstStyle/>
          <a:p>
            <a:r>
              <a:rPr lang="en-US" dirty="0">
                <a:hlinkClick r:id="rId3"/>
              </a:rPr>
              <a:t>JOOMLA!</a:t>
            </a:r>
            <a:endParaRPr lang="en-US" dirty="0"/>
          </a:p>
        </p:txBody>
      </p:sp>
      <p:pic>
        <p:nvPicPr>
          <p:cNvPr id="7170" name="Picture 2" descr="Pros and Cons of Joomla! | Informatics Inc.">
            <a:extLst>
              <a:ext uri="{FF2B5EF4-FFF2-40B4-BE49-F238E27FC236}">
                <a16:creationId xmlns:a16="http://schemas.microsoft.com/office/drawing/2014/main" id="{E86544F0-E3E7-0D44-BC8A-A82F310C450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3400" y="2401340"/>
            <a:ext cx="5270053" cy="205532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2F4B59-6151-0B4D-A360-93D7B0ACF250}"/>
              </a:ext>
            </a:extLst>
          </p:cNvPr>
          <p:cNvSpPr>
            <a:spLocks noGrp="1"/>
          </p:cNvSpPr>
          <p:nvPr>
            <p:ph idx="1"/>
          </p:nvPr>
        </p:nvSpPr>
        <p:spPr>
          <a:xfrm>
            <a:off x="7218706" y="2211069"/>
            <a:ext cx="4439894" cy="4113531"/>
          </a:xfrm>
        </p:spPr>
        <p:txBody>
          <a:bodyPr>
            <a:normAutofit/>
          </a:bodyPr>
          <a:lstStyle/>
          <a:p>
            <a:pPr marL="0" indent="0">
              <a:buNone/>
            </a:pPr>
            <a:r>
              <a:rPr lang="en-US" dirty="0"/>
              <a:t>JOOMLA is an award-winning Content Management System that can fit any start-ups needs. It is a free, downloadable system that provides web-based management. </a:t>
            </a:r>
          </a:p>
          <a:p>
            <a:pPr marL="0" indent="0">
              <a:buNone/>
            </a:pPr>
            <a:endParaRPr lang="en-US" dirty="0"/>
          </a:p>
          <a:p>
            <a:pPr marL="0" indent="0">
              <a:buNone/>
            </a:pPr>
            <a:r>
              <a:rPr lang="en-US" dirty="0"/>
              <a:t>	Free</a:t>
            </a:r>
          </a:p>
        </p:txBody>
      </p:sp>
      <p:pic>
        <p:nvPicPr>
          <p:cNvPr id="5" name="Graphic 4" descr="Money outline">
            <a:extLst>
              <a:ext uri="{FF2B5EF4-FFF2-40B4-BE49-F238E27FC236}">
                <a16:creationId xmlns:a16="http://schemas.microsoft.com/office/drawing/2014/main" id="{E57C588A-EA56-7F4C-94F7-DF1FBCC61A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1453" y="4334656"/>
            <a:ext cx="914400" cy="914400"/>
          </a:xfrm>
          <a:prstGeom prst="rect">
            <a:avLst/>
          </a:prstGeom>
        </p:spPr>
      </p:pic>
    </p:spTree>
    <p:extLst>
      <p:ext uri="{BB962C8B-B14F-4D97-AF65-F5344CB8AC3E}">
        <p14:creationId xmlns:p14="http://schemas.microsoft.com/office/powerpoint/2010/main" val="76615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3315-0BF5-D446-9F75-9D563B9AC7CC}"/>
              </a:ext>
            </a:extLst>
          </p:cNvPr>
          <p:cNvSpPr>
            <a:spLocks noGrp="1"/>
          </p:cNvSpPr>
          <p:nvPr>
            <p:ph type="title"/>
          </p:nvPr>
        </p:nvSpPr>
        <p:spPr>
          <a:xfrm>
            <a:off x="1114426" y="533400"/>
            <a:ext cx="4529138" cy="1671639"/>
          </a:xfrm>
        </p:spPr>
        <p:txBody>
          <a:bodyPr>
            <a:normAutofit/>
          </a:bodyPr>
          <a:lstStyle/>
          <a:p>
            <a:r>
              <a:rPr lang="en-US" dirty="0"/>
              <a:t>Drupal</a:t>
            </a:r>
          </a:p>
        </p:txBody>
      </p:sp>
      <p:sp>
        <p:nvSpPr>
          <p:cNvPr id="3" name="Content Placeholder 2">
            <a:extLst>
              <a:ext uri="{FF2B5EF4-FFF2-40B4-BE49-F238E27FC236}">
                <a16:creationId xmlns:a16="http://schemas.microsoft.com/office/drawing/2014/main" id="{E937067B-9EB2-A54D-88B8-241607554839}"/>
              </a:ext>
            </a:extLst>
          </p:cNvPr>
          <p:cNvSpPr>
            <a:spLocks noGrp="1"/>
          </p:cNvSpPr>
          <p:nvPr>
            <p:ph idx="1"/>
          </p:nvPr>
        </p:nvSpPr>
        <p:spPr>
          <a:xfrm>
            <a:off x="1104900" y="2205038"/>
            <a:ext cx="4405314" cy="4119561"/>
          </a:xfrm>
        </p:spPr>
        <p:txBody>
          <a:bodyPr>
            <a:normAutofit/>
          </a:bodyPr>
          <a:lstStyle/>
          <a:p>
            <a:pPr marL="0" indent="0">
              <a:buNone/>
            </a:pPr>
            <a:r>
              <a:rPr lang="en-US" dirty="0"/>
              <a:t>Drupal, like JOOMLA, is a free content management system that one can download right off the internet. Drupal also can create a whole website from scratch to suit the needs of your website. </a:t>
            </a:r>
          </a:p>
          <a:p>
            <a:pPr marL="0" indent="0">
              <a:buNone/>
            </a:pPr>
            <a:endParaRPr lang="en-US" dirty="0"/>
          </a:p>
          <a:p>
            <a:pPr marL="0" indent="0">
              <a:buNone/>
            </a:pPr>
            <a:r>
              <a:rPr lang="en-US" dirty="0"/>
              <a:t>	Free download</a:t>
            </a:r>
          </a:p>
          <a:p>
            <a:pPr marL="0" indent="0">
              <a:buNone/>
            </a:pPr>
            <a:r>
              <a:rPr lang="en-US" dirty="0"/>
              <a:t>	10,000-40,000 per website</a:t>
            </a:r>
          </a:p>
        </p:txBody>
      </p:sp>
      <p:cxnSp>
        <p:nvCxnSpPr>
          <p:cNvPr id="73" name="Straight Connector 72">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Why Drupal is best CMS for website development | by Jessica Nails | Medium">
            <a:extLst>
              <a:ext uri="{FF2B5EF4-FFF2-40B4-BE49-F238E27FC236}">
                <a16:creationId xmlns:a16="http://schemas.microsoft.com/office/drawing/2014/main" id="{3BD85DE6-177A-2E42-93DA-2B74E41E32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2239995"/>
            <a:ext cx="5562600" cy="237801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Money outline">
            <a:extLst>
              <a:ext uri="{FF2B5EF4-FFF2-40B4-BE49-F238E27FC236}">
                <a16:creationId xmlns:a16="http://schemas.microsoft.com/office/drawing/2014/main" id="{9CF91C40-BCC3-C14F-99ED-E56D98D6DD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2463" y="4774221"/>
            <a:ext cx="779586" cy="779586"/>
          </a:xfrm>
          <a:prstGeom prst="rect">
            <a:avLst/>
          </a:prstGeom>
        </p:spPr>
      </p:pic>
      <p:pic>
        <p:nvPicPr>
          <p:cNvPr id="7" name="Graphic 6" descr="Money outline">
            <a:extLst>
              <a:ext uri="{FF2B5EF4-FFF2-40B4-BE49-F238E27FC236}">
                <a16:creationId xmlns:a16="http://schemas.microsoft.com/office/drawing/2014/main" id="{8FC84280-A6B3-4440-BC47-DD184DB7AC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2463" y="5337514"/>
            <a:ext cx="779585" cy="779585"/>
          </a:xfrm>
          <a:prstGeom prst="rect">
            <a:avLst/>
          </a:prstGeom>
        </p:spPr>
      </p:pic>
    </p:spTree>
    <p:extLst>
      <p:ext uri="{BB962C8B-B14F-4D97-AF65-F5344CB8AC3E}">
        <p14:creationId xmlns:p14="http://schemas.microsoft.com/office/powerpoint/2010/main" val="169868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BE9D3906-2326-41A8-81ED-03D3A38FB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98FDB75-8534-4735-AF49-9D2EAF7D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C4EF532-641A-4CC5-A071-83BEEC207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7704"/>
            <a:ext cx="12192000" cy="4850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267E44-C4BC-AA4B-B642-D84DB17296D7}"/>
              </a:ext>
            </a:extLst>
          </p:cNvPr>
          <p:cNvSpPr txBox="1"/>
          <p:nvPr/>
        </p:nvSpPr>
        <p:spPr>
          <a:xfrm>
            <a:off x="1945640" y="2470991"/>
            <a:ext cx="8320095" cy="35310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600" i="1" cap="all" dirty="0">
                <a:solidFill>
                  <a:schemeClr val="tx2"/>
                </a:solidFill>
                <a:latin typeface="+mj-lt"/>
                <a:ea typeface="+mj-ea"/>
                <a:cs typeface="+mj-cs"/>
              </a:rPr>
              <a:t>Both Options are trustworthy and free, either one is </a:t>
            </a:r>
            <a:r>
              <a:rPr lang="en-US" sz="4600" i="1" cap="all" dirty="0">
                <a:solidFill>
                  <a:schemeClr val="tx2">
                    <a:lumMod val="50000"/>
                    <a:lumOff val="50000"/>
                  </a:schemeClr>
                </a:solidFill>
                <a:latin typeface="+mj-lt"/>
                <a:ea typeface="+mj-ea"/>
                <a:cs typeface="+mj-cs"/>
              </a:rPr>
              <a:t>perfect</a:t>
            </a:r>
            <a:r>
              <a:rPr lang="en-US" sz="4600" i="1" cap="all" dirty="0">
                <a:solidFill>
                  <a:schemeClr val="tx2"/>
                </a:solidFill>
                <a:latin typeface="+mj-lt"/>
                <a:ea typeface="+mj-ea"/>
                <a:cs typeface="+mj-cs"/>
              </a:rPr>
              <a:t> for a start-up</a:t>
            </a:r>
          </a:p>
        </p:txBody>
      </p:sp>
      <p:cxnSp>
        <p:nvCxnSpPr>
          <p:cNvPr id="27" name="Straight Connector 26">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0" y="0"/>
            <a:ext cx="2856752" cy="110114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 y="0"/>
            <a:ext cx="2342778" cy="6398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DCD855-D96C-473A-8E64-CF7DBA501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522450" cy="124281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 y="4029740"/>
            <a:ext cx="2610296" cy="28654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425223" y="494414"/>
            <a:ext cx="1766777" cy="626958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04B14B-9533-46E5-A48D-58ECB1B40B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99484" y="0"/>
            <a:ext cx="1392516" cy="49866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stCxn id="15" idx="3"/>
          </p:cNvCxnSpPr>
          <p:nvPr>
            <p:extLst>
              <p:ext uri="{386F3935-93C4-4BCD-93E2-E3B085C9AB24}">
                <p16:designElem xmlns:p16="http://schemas.microsoft.com/office/powerpoint/2015/main" val="1"/>
              </p:ext>
            </p:extLst>
          </p:nvPr>
        </p:nvCxnSpPr>
        <p:spPr>
          <a:xfrm flipH="1">
            <a:off x="7129130" y="4432852"/>
            <a:ext cx="5062870" cy="24251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18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2A4DA8-8AA2-8347-A696-D475621BD980}"/>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dirty="0"/>
              <a:t>Up-to-date Website</a:t>
            </a:r>
          </a:p>
        </p:txBody>
      </p:sp>
      <p:pic>
        <p:nvPicPr>
          <p:cNvPr id="2050" name="Picture 2" descr="Changes from Google&amp;#39;s December Core Update - MailUp Blog">
            <a:extLst>
              <a:ext uri="{FF2B5EF4-FFF2-40B4-BE49-F238E27FC236}">
                <a16:creationId xmlns:a16="http://schemas.microsoft.com/office/drawing/2014/main" id="{BE9BFF53-26B2-0A4A-BA77-AA6421B7F4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400" y="1946798"/>
            <a:ext cx="5270053" cy="29644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Connector 88">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D31693-331D-BA4E-AC3A-0D6C3019032D}"/>
              </a:ext>
            </a:extLst>
          </p:cNvPr>
          <p:cNvSpPr>
            <a:spLocks noGrp="1"/>
          </p:cNvSpPr>
          <p:nvPr>
            <p:ph sz="half" idx="1"/>
          </p:nvPr>
        </p:nvSpPr>
        <p:spPr>
          <a:xfrm>
            <a:off x="7218706" y="2211069"/>
            <a:ext cx="4439894" cy="4113531"/>
          </a:xfrm>
        </p:spPr>
        <p:txBody>
          <a:bodyPr vert="horz" lIns="91440" tIns="45720" rIns="91440" bIns="45720" rtlCol="0">
            <a:normAutofit/>
          </a:bodyPr>
          <a:lstStyle/>
          <a:p>
            <a:pPr marL="0" indent="0">
              <a:buNone/>
            </a:pPr>
            <a:r>
              <a:rPr lang="en-US" dirty="0"/>
              <a:t>Maintaining an up-to-date website is important for sustaining security. Updating new version releases of companies used on one’s website is most beneficial. These are constantly being corrected, and in turn, becomes less vulnerable to security threats. </a:t>
            </a:r>
          </a:p>
        </p:txBody>
      </p:sp>
    </p:spTree>
    <p:extLst>
      <p:ext uri="{BB962C8B-B14F-4D97-AF65-F5344CB8AC3E}">
        <p14:creationId xmlns:p14="http://schemas.microsoft.com/office/powerpoint/2010/main" val="236742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BE9D3906-2326-41A8-81ED-03D3A38FB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98FDB75-8534-4735-AF49-9D2EAF7D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C4EF532-641A-4CC5-A071-83BEEC207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7704"/>
            <a:ext cx="12192000" cy="4850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42431-A8EB-4C4C-8DA5-AA52BD80A591}"/>
              </a:ext>
            </a:extLst>
          </p:cNvPr>
          <p:cNvSpPr>
            <a:spLocks noGrp="1"/>
          </p:cNvSpPr>
          <p:nvPr>
            <p:ph type="title"/>
          </p:nvPr>
        </p:nvSpPr>
        <p:spPr>
          <a:xfrm>
            <a:off x="1945640" y="2470991"/>
            <a:ext cx="8320095" cy="3531087"/>
          </a:xfrm>
        </p:spPr>
        <p:txBody>
          <a:bodyPr vert="horz" lIns="91440" tIns="45720" rIns="91440" bIns="45720" rtlCol="0" anchor="ctr">
            <a:normAutofit fontScale="90000"/>
          </a:bodyPr>
          <a:lstStyle/>
          <a:p>
            <a:r>
              <a:rPr lang="en-US" sz="6100" dirty="0">
                <a:solidFill>
                  <a:schemeClr val="tx2">
                    <a:lumMod val="50000"/>
                    <a:lumOff val="50000"/>
                  </a:schemeClr>
                </a:solidFill>
              </a:rPr>
              <a:t>Self</a:t>
            </a:r>
            <a:r>
              <a:rPr lang="en-US" sz="6100" dirty="0"/>
              <a:t> Testing and updating are the most essential step in cybersecurity </a:t>
            </a:r>
          </a:p>
        </p:txBody>
      </p:sp>
      <p:cxnSp>
        <p:nvCxnSpPr>
          <p:cNvPr id="27" name="Straight Connector 26">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0" y="0"/>
            <a:ext cx="2856752" cy="110114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 y="0"/>
            <a:ext cx="2342778" cy="6398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DCD855-D96C-473A-8E64-CF7DBA501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522450" cy="124281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 y="4029740"/>
            <a:ext cx="2610296" cy="28654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425223" y="494414"/>
            <a:ext cx="1766777" cy="626958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04B14B-9533-46E5-A48D-58ECB1B40B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99484" y="0"/>
            <a:ext cx="1392516" cy="49866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stCxn id="15" idx="3"/>
          </p:cNvCxnSpPr>
          <p:nvPr>
            <p:extLst>
              <p:ext uri="{386F3935-93C4-4BCD-93E2-E3B085C9AB24}">
                <p16:designElem xmlns:p16="http://schemas.microsoft.com/office/powerpoint/2015/main" val="1"/>
              </p:ext>
            </p:extLst>
          </p:nvPr>
        </p:nvCxnSpPr>
        <p:spPr>
          <a:xfrm flipH="1">
            <a:off x="7129130" y="4432852"/>
            <a:ext cx="5062870" cy="24251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37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72FF2FFB-67C2-4A77-8FD2-E4C844009C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 y="647699"/>
            <a:ext cx="5562600" cy="5562600"/>
          </a:xfrm>
          <a:prstGeom prst="rect">
            <a:avLst/>
          </a:prstGeom>
        </p:spPr>
      </p:pic>
      <p:sp>
        <p:nvSpPr>
          <p:cNvPr id="3" name="Content Placeholder 2">
            <a:extLst>
              <a:ext uri="{FF2B5EF4-FFF2-40B4-BE49-F238E27FC236}">
                <a16:creationId xmlns:a16="http://schemas.microsoft.com/office/drawing/2014/main" id="{166E2C57-8AC0-4947-BA09-D0D27F4F42B5}"/>
              </a:ext>
            </a:extLst>
          </p:cNvPr>
          <p:cNvSpPr>
            <a:spLocks noGrp="1"/>
          </p:cNvSpPr>
          <p:nvPr>
            <p:ph idx="1"/>
          </p:nvPr>
        </p:nvSpPr>
        <p:spPr>
          <a:xfrm>
            <a:off x="6681789" y="2290762"/>
            <a:ext cx="4572428" cy="4033837"/>
          </a:xfrm>
        </p:spPr>
        <p:txBody>
          <a:bodyPr anchor="t">
            <a:normAutofit/>
          </a:bodyPr>
          <a:lstStyle/>
          <a:p>
            <a:pPr marL="0" indent="0">
              <a:buNone/>
            </a:pPr>
            <a:r>
              <a:rPr lang="en-US" sz="3200" cap="all" spc="200" dirty="0">
                <a:solidFill>
                  <a:schemeClr val="tx2">
                    <a:lumMod val="50000"/>
                    <a:lumOff val="50000"/>
                  </a:schemeClr>
                </a:solidFill>
              </a:rPr>
              <a:t>95% </a:t>
            </a:r>
            <a:r>
              <a:rPr lang="en-US" sz="3200" cap="all" spc="200" dirty="0"/>
              <a:t>of breaches are due to human error. Patching your website is something that should always be happening.</a:t>
            </a:r>
          </a:p>
        </p:txBody>
      </p:sp>
      <p:cxnSp>
        <p:nvCxnSpPr>
          <p:cNvPr id="18" name="Straight Connector 17">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A6C5E94C-F38E-4613-A45E-B3E546DEE57B}"/>
              </a:ext>
            </a:extLst>
          </p:cNvPr>
          <p:cNvPicPr>
            <a:picLocks noChangeAspect="1"/>
          </p:cNvPicPr>
          <p:nvPr/>
        </p:nvPicPr>
        <p:blipFill rotWithShape="1">
          <a:blip r:embed="rId3"/>
          <a:srcRect l="35935" r="6614"/>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F70AE301-766E-8E4C-BCC2-F49F2C86FEBC}"/>
              </a:ext>
            </a:extLst>
          </p:cNvPr>
          <p:cNvSpPr>
            <a:spLocks noGrp="1"/>
          </p:cNvSpPr>
          <p:nvPr>
            <p:ph type="title"/>
          </p:nvPr>
        </p:nvSpPr>
        <p:spPr>
          <a:xfrm>
            <a:off x="1104901" y="467834"/>
            <a:ext cx="6132605" cy="1738422"/>
          </a:xfrm>
        </p:spPr>
        <p:txBody>
          <a:bodyPr vert="horz" lIns="91440" tIns="45720" rIns="91440" bIns="45720" rtlCol="0" anchor="ctr">
            <a:normAutofit/>
          </a:bodyPr>
          <a:lstStyle/>
          <a:p>
            <a:r>
              <a:rPr lang="en-US"/>
              <a:t>Finding the right Host </a:t>
            </a:r>
          </a:p>
        </p:txBody>
      </p:sp>
      <p:cxnSp>
        <p:nvCxnSpPr>
          <p:cNvPr id="48" name="Straight Connector 47">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B561CA-4213-D545-9773-E94C8C59E3B5}"/>
              </a:ext>
            </a:extLst>
          </p:cNvPr>
          <p:cNvSpPr>
            <a:spLocks noGrp="1"/>
          </p:cNvSpPr>
          <p:nvPr>
            <p:ph sz="half" idx="1"/>
          </p:nvPr>
        </p:nvSpPr>
        <p:spPr>
          <a:xfrm>
            <a:off x="1104902" y="2206255"/>
            <a:ext cx="5487146" cy="4118345"/>
          </a:xfrm>
        </p:spPr>
        <p:txBody>
          <a:bodyPr vert="horz" lIns="91440" tIns="45720" rIns="91440" bIns="45720" rtlCol="0">
            <a:normAutofit/>
          </a:bodyPr>
          <a:lstStyle/>
          <a:p>
            <a:pPr marL="0" indent="0">
              <a:buNone/>
            </a:pPr>
            <a:r>
              <a:rPr lang="en-US" dirty="0"/>
              <a:t>When building a website, a domain name and host are required. Finding a domain host with the right amount of security is tricky.</a:t>
            </a:r>
          </a:p>
        </p:txBody>
      </p:sp>
    </p:spTree>
    <p:extLst>
      <p:ext uri="{BB962C8B-B14F-4D97-AF65-F5344CB8AC3E}">
        <p14:creationId xmlns:p14="http://schemas.microsoft.com/office/powerpoint/2010/main" val="136956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C0D8-3837-BA4E-A625-B4A032212E3C}"/>
              </a:ext>
            </a:extLst>
          </p:cNvPr>
          <p:cNvSpPr>
            <a:spLocks noGrp="1"/>
          </p:cNvSpPr>
          <p:nvPr>
            <p:ph type="title"/>
          </p:nvPr>
        </p:nvSpPr>
        <p:spPr>
          <a:xfrm>
            <a:off x="1143000" y="533401"/>
            <a:ext cx="10279966" cy="1382156"/>
          </a:xfrm>
        </p:spPr>
        <p:txBody>
          <a:bodyPr/>
          <a:lstStyle/>
          <a:p>
            <a:r>
              <a:rPr lang="en-US" dirty="0"/>
              <a:t>WAYS TO TEST A WESITE’S SECURITY</a:t>
            </a:r>
          </a:p>
        </p:txBody>
      </p:sp>
      <p:graphicFrame>
        <p:nvGraphicFramePr>
          <p:cNvPr id="5" name="Content Placeholder 2">
            <a:extLst>
              <a:ext uri="{FF2B5EF4-FFF2-40B4-BE49-F238E27FC236}">
                <a16:creationId xmlns:a16="http://schemas.microsoft.com/office/drawing/2014/main" id="{5775424E-44A9-44E1-ACA6-FDD704B6D0E2}"/>
              </a:ext>
            </a:extLst>
          </p:cNvPr>
          <p:cNvGraphicFramePr>
            <a:graphicFrameLocks noGrp="1"/>
          </p:cNvGraphicFramePr>
          <p:nvPr>
            <p:ph idx="1"/>
            <p:extLst>
              <p:ext uri="{D42A27DB-BD31-4B8C-83A1-F6EECF244321}">
                <p14:modId xmlns:p14="http://schemas.microsoft.com/office/powerpoint/2010/main" val="3040603464"/>
              </p:ext>
            </p:extLst>
          </p:nvPr>
        </p:nvGraphicFramePr>
        <p:xfrm>
          <a:off x="1143000" y="2009554"/>
          <a:ext cx="9906000" cy="4024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243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D71FE6E-C30E-C944-8D74-6121DFCBEC74}"/>
              </a:ext>
            </a:extLst>
          </p:cNvPr>
          <p:cNvSpPr>
            <a:spLocks noGrp="1"/>
          </p:cNvSpPr>
          <p:nvPr>
            <p:ph type="title"/>
          </p:nvPr>
        </p:nvSpPr>
        <p:spPr>
          <a:xfrm>
            <a:off x="664431" y="1102360"/>
            <a:ext cx="3812717" cy="4724400"/>
          </a:xfrm>
        </p:spPr>
        <p:txBody>
          <a:bodyPr anchor="ctr">
            <a:normAutofit/>
          </a:bodyPr>
          <a:lstStyle/>
          <a:p>
            <a:r>
              <a:rPr lang="en-US" dirty="0">
                <a:hlinkClick r:id="rId3"/>
              </a:rPr>
              <a:t>Google malware detection</a:t>
            </a:r>
            <a:endParaRPr lang="en-US" dirty="0"/>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A20FFC-4F2E-2D49-A9A2-1C9EE1573994}"/>
              </a:ext>
            </a:extLst>
          </p:cNvPr>
          <p:cNvSpPr>
            <a:spLocks noGrp="1"/>
          </p:cNvSpPr>
          <p:nvPr>
            <p:ph idx="1"/>
          </p:nvPr>
        </p:nvSpPr>
        <p:spPr>
          <a:xfrm>
            <a:off x="5797686" y="533399"/>
            <a:ext cx="5683114" cy="5771481"/>
          </a:xfrm>
        </p:spPr>
        <p:txBody>
          <a:bodyPr anchor="ctr">
            <a:normAutofit/>
          </a:bodyPr>
          <a:lstStyle/>
          <a:p>
            <a:pPr marL="0" indent="0">
              <a:buNone/>
            </a:pPr>
            <a:r>
              <a:rPr lang="en-US" dirty="0"/>
              <a:t>The google malware checker is free, easy to do, and accurately detects for flagged objects that are susceptible to attacks. </a:t>
            </a:r>
          </a:p>
          <a:p>
            <a:pPr marL="0" indent="0">
              <a:buNone/>
            </a:pPr>
            <a:endParaRPr lang="en-US" dirty="0"/>
          </a:p>
          <a:p>
            <a:pPr marL="0" indent="0">
              <a:buNone/>
            </a:pPr>
            <a:r>
              <a:rPr lang="en-US" dirty="0"/>
              <a:t>	Free</a:t>
            </a:r>
          </a:p>
        </p:txBody>
      </p:sp>
      <p:pic>
        <p:nvPicPr>
          <p:cNvPr id="5" name="Graphic 4" descr="Money outline">
            <a:extLst>
              <a:ext uri="{FF2B5EF4-FFF2-40B4-BE49-F238E27FC236}">
                <a16:creationId xmlns:a16="http://schemas.microsoft.com/office/drawing/2014/main" id="{AECCA7F7-9561-784B-824D-2F0AA6F8D8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7685" y="3745523"/>
            <a:ext cx="914400" cy="914400"/>
          </a:xfrm>
          <a:prstGeom prst="rect">
            <a:avLst/>
          </a:prstGeom>
        </p:spPr>
      </p:pic>
    </p:spTree>
    <p:extLst>
      <p:ext uri="{BB962C8B-B14F-4D97-AF65-F5344CB8AC3E}">
        <p14:creationId xmlns:p14="http://schemas.microsoft.com/office/powerpoint/2010/main" val="138658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0645-6201-CF42-82CB-86B771BD2D45}"/>
              </a:ext>
            </a:extLst>
          </p:cNvPr>
          <p:cNvSpPr>
            <a:spLocks noGrp="1"/>
          </p:cNvSpPr>
          <p:nvPr>
            <p:ph type="title"/>
          </p:nvPr>
        </p:nvSpPr>
        <p:spPr/>
        <p:txBody>
          <a:bodyPr/>
          <a:lstStyle/>
          <a:p>
            <a:r>
              <a:rPr lang="en-US" dirty="0">
                <a:hlinkClick r:id="rId3"/>
              </a:rPr>
              <a:t>SITElock</a:t>
            </a:r>
            <a:endParaRPr lang="en-US" dirty="0"/>
          </a:p>
        </p:txBody>
      </p:sp>
      <p:sp>
        <p:nvSpPr>
          <p:cNvPr id="3" name="Content Placeholder 2">
            <a:extLst>
              <a:ext uri="{FF2B5EF4-FFF2-40B4-BE49-F238E27FC236}">
                <a16:creationId xmlns:a16="http://schemas.microsoft.com/office/drawing/2014/main" id="{52837519-84FD-334B-B1B1-4D1C3D1BE077}"/>
              </a:ext>
            </a:extLst>
          </p:cNvPr>
          <p:cNvSpPr>
            <a:spLocks noGrp="1"/>
          </p:cNvSpPr>
          <p:nvPr>
            <p:ph idx="1"/>
          </p:nvPr>
        </p:nvSpPr>
        <p:spPr>
          <a:xfrm>
            <a:off x="1143000" y="2009554"/>
            <a:ext cx="4512212" cy="4024424"/>
          </a:xfrm>
        </p:spPr>
        <p:txBody>
          <a:bodyPr/>
          <a:lstStyle/>
          <a:p>
            <a:pPr marL="0" indent="0">
              <a:buNone/>
            </a:pPr>
            <a:r>
              <a:rPr lang="en-US" dirty="0" err="1"/>
              <a:t>Sitelock</a:t>
            </a:r>
            <a:r>
              <a:rPr lang="en-US" dirty="0"/>
              <a:t> is a subscription that automatically checks and removes identified malware. </a:t>
            </a:r>
          </a:p>
          <a:p>
            <a:pPr marL="0" indent="0">
              <a:buNone/>
            </a:pPr>
            <a:endParaRPr lang="en-US" dirty="0"/>
          </a:p>
          <a:p>
            <a:pPr marL="0" indent="0">
              <a:buNone/>
            </a:pPr>
            <a:r>
              <a:rPr lang="en-US" dirty="0"/>
              <a:t>	9.99 a month (SMART)</a:t>
            </a:r>
          </a:p>
          <a:p>
            <a:pPr marL="0" indent="0">
              <a:buNone/>
            </a:pPr>
            <a:r>
              <a:rPr lang="en-US" dirty="0"/>
              <a:t>	</a:t>
            </a:r>
          </a:p>
          <a:p>
            <a:pPr marL="0" indent="0">
              <a:buNone/>
            </a:pPr>
            <a:r>
              <a:rPr lang="en-US" dirty="0"/>
              <a:t>	14.99 a month (SMART + automatic back-ups)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Logo&#10;&#10;Description automatically generated">
            <a:extLst>
              <a:ext uri="{FF2B5EF4-FFF2-40B4-BE49-F238E27FC236}">
                <a16:creationId xmlns:a16="http://schemas.microsoft.com/office/drawing/2014/main" id="{A35C5EC5-3B5D-1D45-A5E1-742823743CB5}"/>
              </a:ext>
            </a:extLst>
          </p:cNvPr>
          <p:cNvPicPr>
            <a:picLocks noChangeAspect="1"/>
          </p:cNvPicPr>
          <p:nvPr/>
        </p:nvPicPr>
        <p:blipFill>
          <a:blip r:embed="rId4"/>
          <a:stretch>
            <a:fillRect/>
          </a:stretch>
        </p:blipFill>
        <p:spPr>
          <a:xfrm>
            <a:off x="5655212" y="2331035"/>
            <a:ext cx="5998991" cy="1939681"/>
          </a:xfrm>
          <a:prstGeom prst="rect">
            <a:avLst/>
          </a:prstGeom>
        </p:spPr>
      </p:pic>
      <p:pic>
        <p:nvPicPr>
          <p:cNvPr id="7" name="Graphic 6" descr="Money outline">
            <a:extLst>
              <a:ext uri="{FF2B5EF4-FFF2-40B4-BE49-F238E27FC236}">
                <a16:creationId xmlns:a16="http://schemas.microsoft.com/office/drawing/2014/main" id="{AD303517-7C55-8045-A56D-B3A8CF8407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3000" y="3429000"/>
            <a:ext cx="914400" cy="914400"/>
          </a:xfrm>
          <a:prstGeom prst="rect">
            <a:avLst/>
          </a:prstGeom>
        </p:spPr>
      </p:pic>
      <p:pic>
        <p:nvPicPr>
          <p:cNvPr id="9" name="Graphic 8" descr="Money outline">
            <a:extLst>
              <a:ext uri="{FF2B5EF4-FFF2-40B4-BE49-F238E27FC236}">
                <a16:creationId xmlns:a16="http://schemas.microsoft.com/office/drawing/2014/main" id="{1A7F9CBF-7DA1-2840-B230-D28957A9A8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3000" y="4377609"/>
            <a:ext cx="914400" cy="914400"/>
          </a:xfrm>
          <a:prstGeom prst="rect">
            <a:avLst/>
          </a:prstGeom>
        </p:spPr>
      </p:pic>
    </p:spTree>
    <p:extLst>
      <p:ext uri="{BB962C8B-B14F-4D97-AF65-F5344CB8AC3E}">
        <p14:creationId xmlns:p14="http://schemas.microsoft.com/office/powerpoint/2010/main" val="32351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0F71-2E82-A240-8D28-E47DB1A8D45E}"/>
              </a:ext>
            </a:extLst>
          </p:cNvPr>
          <p:cNvSpPr>
            <a:spLocks noGrp="1"/>
          </p:cNvSpPr>
          <p:nvPr>
            <p:ph type="title"/>
          </p:nvPr>
        </p:nvSpPr>
        <p:spPr>
          <a:xfrm>
            <a:off x="1143000" y="533401"/>
            <a:ext cx="9745394" cy="5164014"/>
          </a:xfrm>
        </p:spPr>
        <p:txBody>
          <a:bodyPr/>
          <a:lstStyle/>
          <a:p>
            <a:r>
              <a:rPr lang="en-US" dirty="0"/>
              <a:t>Depending on what level of security that one wants to check there is plenty of options. If One was looking for protection 24/7, </a:t>
            </a:r>
            <a:r>
              <a:rPr lang="en-US" dirty="0" err="1">
                <a:solidFill>
                  <a:schemeClr val="tx2">
                    <a:lumMod val="50000"/>
                    <a:lumOff val="50000"/>
                  </a:schemeClr>
                </a:solidFill>
              </a:rPr>
              <a:t>Sitelock</a:t>
            </a:r>
            <a:r>
              <a:rPr lang="en-US" dirty="0"/>
              <a:t> is the path to take, other wise </a:t>
            </a:r>
            <a:r>
              <a:rPr lang="en-US" dirty="0">
                <a:solidFill>
                  <a:schemeClr val="tx2">
                    <a:lumMod val="50000"/>
                    <a:lumOff val="50000"/>
                  </a:schemeClr>
                </a:solidFill>
              </a:rPr>
              <a:t>GMD</a:t>
            </a:r>
            <a:r>
              <a:rPr lang="en-US" dirty="0"/>
              <a:t> is a good choice as well for a quick check.</a:t>
            </a:r>
          </a:p>
        </p:txBody>
      </p:sp>
    </p:spTree>
    <p:extLst>
      <p:ext uri="{BB962C8B-B14F-4D97-AF65-F5344CB8AC3E}">
        <p14:creationId xmlns:p14="http://schemas.microsoft.com/office/powerpoint/2010/main" val="3297116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00D25-EA3C-BD4C-87D9-E0C9ABDBF5F3}"/>
              </a:ext>
            </a:extLst>
          </p:cNvPr>
          <p:cNvSpPr>
            <a:spLocks noGrp="1"/>
          </p:cNvSpPr>
          <p:nvPr>
            <p:ph type="title"/>
          </p:nvPr>
        </p:nvSpPr>
        <p:spPr>
          <a:xfrm>
            <a:off x="2194560" y="1239078"/>
            <a:ext cx="7802880" cy="3231543"/>
          </a:xfrm>
        </p:spPr>
        <p:txBody>
          <a:bodyPr vert="horz" lIns="91440" tIns="45720" rIns="91440" bIns="45720" rtlCol="0" anchor="b">
            <a:normAutofit/>
          </a:bodyPr>
          <a:lstStyle/>
          <a:p>
            <a:pPr algn="ctr"/>
            <a:r>
              <a:rPr lang="en-US" sz="6600"/>
              <a:t>Strong &amp; Secure Passwords</a:t>
            </a:r>
          </a:p>
        </p:txBody>
      </p:sp>
      <p:sp>
        <p:nvSpPr>
          <p:cNvPr id="3" name="Content Placeholder 2">
            <a:extLst>
              <a:ext uri="{FF2B5EF4-FFF2-40B4-BE49-F238E27FC236}">
                <a16:creationId xmlns:a16="http://schemas.microsoft.com/office/drawing/2014/main" id="{89A856EC-B08F-D842-A771-BE1C040F67D2}"/>
              </a:ext>
            </a:extLst>
          </p:cNvPr>
          <p:cNvSpPr>
            <a:spLocks noGrp="1"/>
          </p:cNvSpPr>
          <p:nvPr>
            <p:ph idx="1"/>
          </p:nvPr>
        </p:nvSpPr>
        <p:spPr>
          <a:xfrm>
            <a:off x="3017520" y="4617719"/>
            <a:ext cx="6156961" cy="1259620"/>
          </a:xfrm>
        </p:spPr>
        <p:txBody>
          <a:bodyPr vert="horz" lIns="91440" tIns="45720" rIns="91440" bIns="45720" rtlCol="0" anchor="ctr">
            <a:normAutofit/>
          </a:bodyPr>
          <a:lstStyle/>
          <a:p>
            <a:pPr marL="0" indent="0" algn="ctr">
              <a:lnSpc>
                <a:spcPct val="120000"/>
              </a:lnSpc>
              <a:buNone/>
            </a:pPr>
            <a:r>
              <a:rPr lang="en-US" sz="1800" b="1" cap="all" spc="300" dirty="0"/>
              <a:t>Having passwords requirements are the first line of defense against unauthorized users</a:t>
            </a:r>
          </a:p>
        </p:txBody>
      </p:sp>
      <p:cxnSp>
        <p:nvCxnSpPr>
          <p:cNvPr id="26" name="Straight Connector 25">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11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122F7E-BE38-4ED6-B882-31F599E0D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44226B-D7D2-40B5-9D20-C68AEA43A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2EC542-85CF-4333-82BD-70DDC109C9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5447BF-E72B-4645-8E07-957506640728}"/>
              </a:ext>
            </a:extLst>
          </p:cNvPr>
          <p:cNvSpPr>
            <a:spLocks noGrp="1"/>
          </p:cNvSpPr>
          <p:nvPr>
            <p:ph type="title"/>
          </p:nvPr>
        </p:nvSpPr>
        <p:spPr>
          <a:xfrm>
            <a:off x="5053013" y="427059"/>
            <a:ext cx="6337658" cy="806890"/>
          </a:xfrm>
        </p:spPr>
        <p:txBody>
          <a:bodyPr>
            <a:normAutofit/>
          </a:bodyPr>
          <a:lstStyle/>
          <a:p>
            <a:pPr algn="r"/>
            <a:r>
              <a:rPr lang="en-US" sz="2000"/>
              <a:t>A Recommended password must have at least…</a:t>
            </a:r>
          </a:p>
        </p:txBody>
      </p:sp>
      <p:graphicFrame>
        <p:nvGraphicFramePr>
          <p:cNvPr id="5" name="Content Placeholder 2">
            <a:extLst>
              <a:ext uri="{FF2B5EF4-FFF2-40B4-BE49-F238E27FC236}">
                <a16:creationId xmlns:a16="http://schemas.microsoft.com/office/drawing/2014/main" id="{AB4A00AB-660C-421F-802E-D50351A106CB}"/>
              </a:ext>
            </a:extLst>
          </p:cNvPr>
          <p:cNvGraphicFramePr>
            <a:graphicFrameLocks noGrp="1"/>
          </p:cNvGraphicFramePr>
          <p:nvPr>
            <p:ph idx="1"/>
            <p:extLst>
              <p:ext uri="{D42A27DB-BD31-4B8C-83A1-F6EECF244321}">
                <p14:modId xmlns:p14="http://schemas.microsoft.com/office/powerpoint/2010/main" val="1247787487"/>
              </p:ext>
            </p:extLst>
          </p:nvPr>
        </p:nvGraphicFramePr>
        <p:xfrm>
          <a:off x="511542" y="1370610"/>
          <a:ext cx="11168916" cy="5060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32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5660B5D-5978-6F45-9638-DA2FCEBE3EEF}"/>
              </a:ext>
            </a:extLst>
          </p:cNvPr>
          <p:cNvSpPr>
            <a:spLocks noGrp="1"/>
          </p:cNvSpPr>
          <p:nvPr>
            <p:ph type="title"/>
          </p:nvPr>
        </p:nvSpPr>
        <p:spPr>
          <a:xfrm>
            <a:off x="664431" y="1102360"/>
            <a:ext cx="3812717" cy="4724400"/>
          </a:xfrm>
        </p:spPr>
        <p:txBody>
          <a:bodyPr anchor="ctr">
            <a:normAutofit/>
          </a:bodyPr>
          <a:lstStyle/>
          <a:p>
            <a:r>
              <a:rPr lang="en-US" sz="4100" dirty="0"/>
              <a:t>Secure socket layer CERTIFICATE </a:t>
            </a:r>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C772A6-3CB6-F144-8F07-C39940C24B9C}"/>
              </a:ext>
            </a:extLst>
          </p:cNvPr>
          <p:cNvSpPr>
            <a:spLocks noGrp="1"/>
          </p:cNvSpPr>
          <p:nvPr>
            <p:ph idx="1"/>
          </p:nvPr>
        </p:nvSpPr>
        <p:spPr>
          <a:xfrm>
            <a:off x="5797686" y="533399"/>
            <a:ext cx="5683114" cy="5771481"/>
          </a:xfrm>
        </p:spPr>
        <p:txBody>
          <a:bodyPr anchor="ctr">
            <a:normAutofit/>
          </a:bodyPr>
          <a:lstStyle/>
          <a:p>
            <a:pPr marL="0" indent="0">
              <a:buNone/>
            </a:pPr>
            <a:r>
              <a:rPr lang="en-US" dirty="0"/>
              <a:t>For extra security, especially against man in the middle attacks, having an SSL certificate to encrypt your data between the website and webserver.</a:t>
            </a:r>
          </a:p>
        </p:txBody>
      </p:sp>
    </p:spTree>
    <p:extLst>
      <p:ext uri="{BB962C8B-B14F-4D97-AF65-F5344CB8AC3E}">
        <p14:creationId xmlns:p14="http://schemas.microsoft.com/office/powerpoint/2010/main" val="3469281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Why It Is Mandatory to Have an SSL Certificate on Your Website -  Omniconvert Blog">
            <a:extLst>
              <a:ext uri="{FF2B5EF4-FFF2-40B4-BE49-F238E27FC236}">
                <a16:creationId xmlns:a16="http://schemas.microsoft.com/office/drawing/2014/main" id="{AEA816C4-CE3D-3442-9FA2-2653EC770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399" y="2014539"/>
            <a:ext cx="5029200" cy="28289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68AE9D-D548-A941-BC98-FCB24CBA8C53}"/>
              </a:ext>
            </a:extLst>
          </p:cNvPr>
          <p:cNvSpPr>
            <a:spLocks noGrp="1"/>
          </p:cNvSpPr>
          <p:nvPr>
            <p:ph idx="1"/>
          </p:nvPr>
        </p:nvSpPr>
        <p:spPr>
          <a:xfrm>
            <a:off x="6096001" y="2224729"/>
            <a:ext cx="5435010" cy="4099872"/>
          </a:xfrm>
        </p:spPr>
        <p:txBody>
          <a:bodyPr>
            <a:normAutofit/>
          </a:bodyPr>
          <a:lstStyle/>
          <a:p>
            <a:pPr marL="0" indent="0">
              <a:buNone/>
            </a:pPr>
            <a:r>
              <a:rPr lang="en-US" sz="3200" dirty="0"/>
              <a:t>Becoming SSL certified also adds comfort to the costumer because their browser will recognize the browser as secure when visiting</a:t>
            </a:r>
            <a:r>
              <a:rPr lang="en-US" dirty="0"/>
              <a:t>.</a:t>
            </a:r>
          </a:p>
        </p:txBody>
      </p:sp>
    </p:spTree>
    <p:extLst>
      <p:ext uri="{BB962C8B-B14F-4D97-AF65-F5344CB8AC3E}">
        <p14:creationId xmlns:p14="http://schemas.microsoft.com/office/powerpoint/2010/main" val="544144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1 outline">
            <a:extLst>
              <a:ext uri="{FF2B5EF4-FFF2-40B4-BE49-F238E27FC236}">
                <a16:creationId xmlns:a16="http://schemas.microsoft.com/office/drawing/2014/main" id="{BC96B280-1A6F-A94F-85D6-EEEB08EB4C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1175" y="226367"/>
            <a:ext cx="914400" cy="914400"/>
          </a:xfrm>
          <a:prstGeom prst="rect">
            <a:avLst/>
          </a:prstGeom>
        </p:spPr>
      </p:pic>
      <p:sp>
        <p:nvSpPr>
          <p:cNvPr id="4" name="TextBox 3">
            <a:extLst>
              <a:ext uri="{FF2B5EF4-FFF2-40B4-BE49-F238E27FC236}">
                <a16:creationId xmlns:a16="http://schemas.microsoft.com/office/drawing/2014/main" id="{ECBD51E0-4C19-7F4F-BC8A-BE8D39F70247}"/>
              </a:ext>
            </a:extLst>
          </p:cNvPr>
          <p:cNvSpPr txBox="1"/>
          <p:nvPr/>
        </p:nvSpPr>
        <p:spPr>
          <a:xfrm>
            <a:off x="2405575" y="452734"/>
            <a:ext cx="2461846" cy="461665"/>
          </a:xfrm>
          <a:prstGeom prst="rect">
            <a:avLst/>
          </a:prstGeom>
          <a:noFill/>
        </p:spPr>
        <p:txBody>
          <a:bodyPr wrap="square" rtlCol="0">
            <a:spAutoFit/>
          </a:bodyPr>
          <a:lstStyle/>
          <a:p>
            <a:r>
              <a:rPr lang="en-US" sz="2400" dirty="0" err="1"/>
              <a:t>BlueHost</a:t>
            </a:r>
            <a:endParaRPr lang="en-US" sz="2400" dirty="0"/>
          </a:p>
        </p:txBody>
      </p:sp>
      <p:pic>
        <p:nvPicPr>
          <p:cNvPr id="6" name="Graphic 5" descr="Badge outline">
            <a:extLst>
              <a:ext uri="{FF2B5EF4-FFF2-40B4-BE49-F238E27FC236}">
                <a16:creationId xmlns:a16="http://schemas.microsoft.com/office/drawing/2014/main" id="{AB9AFD0B-0FDE-854E-BF0E-1376C22A99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2098" y="1322546"/>
            <a:ext cx="914400" cy="914400"/>
          </a:xfrm>
          <a:prstGeom prst="rect">
            <a:avLst/>
          </a:prstGeom>
        </p:spPr>
      </p:pic>
      <p:pic>
        <p:nvPicPr>
          <p:cNvPr id="9" name="Graphic 8" descr="Badge 3 outline">
            <a:extLst>
              <a:ext uri="{FF2B5EF4-FFF2-40B4-BE49-F238E27FC236}">
                <a16:creationId xmlns:a16="http://schemas.microsoft.com/office/drawing/2014/main" id="{DE779C3B-7442-7D4B-91ED-860F7FA6D3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54548" y="2514600"/>
            <a:ext cx="914400" cy="914400"/>
          </a:xfrm>
          <a:prstGeom prst="rect">
            <a:avLst/>
          </a:prstGeom>
        </p:spPr>
      </p:pic>
      <p:sp>
        <p:nvSpPr>
          <p:cNvPr id="10" name="TextBox 9">
            <a:extLst>
              <a:ext uri="{FF2B5EF4-FFF2-40B4-BE49-F238E27FC236}">
                <a16:creationId xmlns:a16="http://schemas.microsoft.com/office/drawing/2014/main" id="{4FC70533-BF82-5D42-A73D-FFB3332A3AF5}"/>
              </a:ext>
            </a:extLst>
          </p:cNvPr>
          <p:cNvSpPr txBox="1"/>
          <p:nvPr/>
        </p:nvSpPr>
        <p:spPr>
          <a:xfrm>
            <a:off x="3737317" y="1482173"/>
            <a:ext cx="2358683" cy="461665"/>
          </a:xfrm>
          <a:prstGeom prst="rect">
            <a:avLst/>
          </a:prstGeom>
          <a:noFill/>
        </p:spPr>
        <p:txBody>
          <a:bodyPr wrap="square" rtlCol="0">
            <a:spAutoFit/>
          </a:bodyPr>
          <a:lstStyle/>
          <a:p>
            <a:r>
              <a:rPr lang="en-US" sz="2400" dirty="0" err="1"/>
              <a:t>Prophaze</a:t>
            </a:r>
            <a:endParaRPr lang="en-US" sz="2400" dirty="0"/>
          </a:p>
        </p:txBody>
      </p:sp>
      <p:pic>
        <p:nvPicPr>
          <p:cNvPr id="12" name="Graphic 11" descr="Badge 4 outline">
            <a:extLst>
              <a:ext uri="{FF2B5EF4-FFF2-40B4-BE49-F238E27FC236}">
                <a16:creationId xmlns:a16="http://schemas.microsoft.com/office/drawing/2014/main" id="{815A4CB9-0010-A34A-A261-63391055D01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83722" y="3701534"/>
            <a:ext cx="914400" cy="914400"/>
          </a:xfrm>
          <a:prstGeom prst="rect">
            <a:avLst/>
          </a:prstGeom>
        </p:spPr>
      </p:pic>
      <p:sp>
        <p:nvSpPr>
          <p:cNvPr id="15" name="TextBox 14">
            <a:extLst>
              <a:ext uri="{FF2B5EF4-FFF2-40B4-BE49-F238E27FC236}">
                <a16:creationId xmlns:a16="http://schemas.microsoft.com/office/drawing/2014/main" id="{C255F004-7672-F646-9B57-AB57B4F5B60D}"/>
              </a:ext>
            </a:extLst>
          </p:cNvPr>
          <p:cNvSpPr txBox="1"/>
          <p:nvPr/>
        </p:nvSpPr>
        <p:spPr>
          <a:xfrm>
            <a:off x="4867421" y="2738711"/>
            <a:ext cx="1795975" cy="461665"/>
          </a:xfrm>
          <a:prstGeom prst="rect">
            <a:avLst/>
          </a:prstGeom>
          <a:noFill/>
        </p:spPr>
        <p:txBody>
          <a:bodyPr wrap="square" rtlCol="0">
            <a:spAutoFit/>
          </a:bodyPr>
          <a:lstStyle/>
          <a:p>
            <a:r>
              <a:rPr lang="en-US" sz="2400" dirty="0" err="1"/>
              <a:t>SiteLock</a:t>
            </a:r>
            <a:endParaRPr lang="en-US" sz="2400" dirty="0"/>
          </a:p>
        </p:txBody>
      </p:sp>
      <p:sp>
        <p:nvSpPr>
          <p:cNvPr id="16" name="TextBox 15">
            <a:extLst>
              <a:ext uri="{FF2B5EF4-FFF2-40B4-BE49-F238E27FC236}">
                <a16:creationId xmlns:a16="http://schemas.microsoft.com/office/drawing/2014/main" id="{11968AD1-10C9-9E46-A560-27426D68F12B}"/>
              </a:ext>
            </a:extLst>
          </p:cNvPr>
          <p:cNvSpPr txBox="1"/>
          <p:nvPr/>
        </p:nvSpPr>
        <p:spPr>
          <a:xfrm>
            <a:off x="5498122" y="3926879"/>
            <a:ext cx="2536874" cy="461665"/>
          </a:xfrm>
          <a:prstGeom prst="rect">
            <a:avLst/>
          </a:prstGeom>
          <a:noFill/>
        </p:spPr>
        <p:txBody>
          <a:bodyPr wrap="square" rtlCol="0">
            <a:spAutoFit/>
          </a:bodyPr>
          <a:lstStyle/>
          <a:p>
            <a:r>
              <a:rPr lang="en-US" sz="2400" dirty="0"/>
              <a:t>SSL Certificate</a:t>
            </a:r>
          </a:p>
        </p:txBody>
      </p:sp>
      <p:pic>
        <p:nvPicPr>
          <p:cNvPr id="20" name="Graphic 19" descr="Line arrow: Clockwise curve with solid fill">
            <a:extLst>
              <a:ext uri="{FF2B5EF4-FFF2-40B4-BE49-F238E27FC236}">
                <a16:creationId xmlns:a16="http://schemas.microsoft.com/office/drawing/2014/main" id="{0C158B57-CE33-6846-B5C2-5767B098F0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9959615">
            <a:off x="3668550" y="413314"/>
            <a:ext cx="1174968" cy="1174968"/>
          </a:xfrm>
          <a:prstGeom prst="rect">
            <a:avLst/>
          </a:prstGeom>
        </p:spPr>
      </p:pic>
      <p:pic>
        <p:nvPicPr>
          <p:cNvPr id="21" name="Graphic 20" descr="Line arrow: Clockwise curve with solid fill">
            <a:extLst>
              <a:ext uri="{FF2B5EF4-FFF2-40B4-BE49-F238E27FC236}">
                <a16:creationId xmlns:a16="http://schemas.microsoft.com/office/drawing/2014/main" id="{3F019CA5-4F84-2A41-868E-A44E3A5222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9959615">
            <a:off x="4893669" y="1583452"/>
            <a:ext cx="1174968" cy="1174968"/>
          </a:xfrm>
          <a:prstGeom prst="rect">
            <a:avLst/>
          </a:prstGeom>
        </p:spPr>
      </p:pic>
      <p:pic>
        <p:nvPicPr>
          <p:cNvPr id="22" name="Graphic 21" descr="Line arrow: Clockwise curve with solid fill">
            <a:extLst>
              <a:ext uri="{FF2B5EF4-FFF2-40B4-BE49-F238E27FC236}">
                <a16:creationId xmlns:a16="http://schemas.microsoft.com/office/drawing/2014/main" id="{00FB0284-94E7-5740-A9A5-5051C218F9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9959615">
            <a:off x="5925301" y="2795064"/>
            <a:ext cx="1174968" cy="1174968"/>
          </a:xfrm>
          <a:prstGeom prst="rect">
            <a:avLst/>
          </a:prstGeom>
        </p:spPr>
      </p:pic>
      <p:pic>
        <p:nvPicPr>
          <p:cNvPr id="24" name="Graphic 23" descr="Dollar outline">
            <a:extLst>
              <a:ext uri="{FF2B5EF4-FFF2-40B4-BE49-F238E27FC236}">
                <a16:creationId xmlns:a16="http://schemas.microsoft.com/office/drawing/2014/main" id="{DA5F222B-01B9-0746-AED6-ADB58F835BE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57403" y="4918627"/>
            <a:ext cx="914400" cy="914400"/>
          </a:xfrm>
          <a:prstGeom prst="rect">
            <a:avLst/>
          </a:prstGeom>
        </p:spPr>
      </p:pic>
      <p:pic>
        <p:nvPicPr>
          <p:cNvPr id="25" name="Graphic 24" descr="Line arrow: Clockwise curve with solid fill">
            <a:extLst>
              <a:ext uri="{FF2B5EF4-FFF2-40B4-BE49-F238E27FC236}">
                <a16:creationId xmlns:a16="http://schemas.microsoft.com/office/drawing/2014/main" id="{9C461282-66D0-A84D-8485-40594C10C6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9959615">
            <a:off x="7209873" y="4006855"/>
            <a:ext cx="1174968" cy="1174968"/>
          </a:xfrm>
          <a:prstGeom prst="rect">
            <a:avLst/>
          </a:prstGeom>
        </p:spPr>
      </p:pic>
      <p:sp>
        <p:nvSpPr>
          <p:cNvPr id="26" name="TextBox 25">
            <a:extLst>
              <a:ext uri="{FF2B5EF4-FFF2-40B4-BE49-F238E27FC236}">
                <a16:creationId xmlns:a16="http://schemas.microsoft.com/office/drawing/2014/main" id="{998F1630-EBFC-BE4F-B1DC-7B5A2C35BD82}"/>
              </a:ext>
            </a:extLst>
          </p:cNvPr>
          <p:cNvSpPr txBox="1"/>
          <p:nvPr/>
        </p:nvSpPr>
        <p:spPr>
          <a:xfrm>
            <a:off x="6663396" y="5125948"/>
            <a:ext cx="2677552" cy="461665"/>
          </a:xfrm>
          <a:prstGeom prst="rect">
            <a:avLst/>
          </a:prstGeom>
          <a:noFill/>
        </p:spPr>
        <p:txBody>
          <a:bodyPr wrap="square" rtlCol="0">
            <a:spAutoFit/>
          </a:bodyPr>
          <a:lstStyle/>
          <a:p>
            <a:r>
              <a:rPr lang="en-US" sz="2400" dirty="0">
                <a:solidFill>
                  <a:schemeClr val="tx2">
                    <a:lumMod val="50000"/>
                    <a:lumOff val="50000"/>
                  </a:schemeClr>
                </a:solidFill>
              </a:rPr>
              <a:t>18.98</a:t>
            </a:r>
            <a:r>
              <a:rPr lang="en-US" sz="2400" dirty="0"/>
              <a:t> a month</a:t>
            </a:r>
          </a:p>
        </p:txBody>
      </p:sp>
      <p:sp>
        <p:nvSpPr>
          <p:cNvPr id="27" name="TextBox 26">
            <a:extLst>
              <a:ext uri="{FF2B5EF4-FFF2-40B4-BE49-F238E27FC236}">
                <a16:creationId xmlns:a16="http://schemas.microsoft.com/office/drawing/2014/main" id="{F6728919-F413-0E42-AD04-B48BA387794A}"/>
              </a:ext>
            </a:extLst>
          </p:cNvPr>
          <p:cNvSpPr txBox="1"/>
          <p:nvPr/>
        </p:nvSpPr>
        <p:spPr>
          <a:xfrm>
            <a:off x="9469902" y="750843"/>
            <a:ext cx="4304714" cy="707886"/>
          </a:xfrm>
          <a:prstGeom prst="rect">
            <a:avLst/>
          </a:prstGeom>
          <a:noFill/>
        </p:spPr>
        <p:txBody>
          <a:bodyPr wrap="square" rtlCol="0">
            <a:spAutoFit/>
          </a:bodyPr>
          <a:lstStyle/>
          <a:p>
            <a:r>
              <a:rPr lang="en-US" sz="4000" b="1" dirty="0"/>
              <a:t>PLAN 1</a:t>
            </a:r>
          </a:p>
        </p:txBody>
      </p:sp>
      <p:sp>
        <p:nvSpPr>
          <p:cNvPr id="2" name="TextBox 1">
            <a:extLst>
              <a:ext uri="{FF2B5EF4-FFF2-40B4-BE49-F238E27FC236}">
                <a16:creationId xmlns:a16="http://schemas.microsoft.com/office/drawing/2014/main" id="{895C19F4-FCA6-024B-8520-554E5DE85B07}"/>
              </a:ext>
            </a:extLst>
          </p:cNvPr>
          <p:cNvSpPr txBox="1"/>
          <p:nvPr/>
        </p:nvSpPr>
        <p:spPr>
          <a:xfrm>
            <a:off x="5896474" y="1835007"/>
            <a:ext cx="1430684" cy="584775"/>
          </a:xfrm>
          <a:prstGeom prst="rect">
            <a:avLst/>
          </a:prstGeom>
          <a:noFill/>
        </p:spPr>
        <p:txBody>
          <a:bodyPr wrap="square" rtlCol="0">
            <a:spAutoFit/>
          </a:bodyPr>
          <a:lstStyle/>
          <a:p>
            <a:r>
              <a:rPr lang="en-US" sz="1600" dirty="0"/>
              <a:t>+ JOOMLA (optional)</a:t>
            </a:r>
          </a:p>
        </p:txBody>
      </p:sp>
    </p:spTree>
    <p:extLst>
      <p:ext uri="{BB962C8B-B14F-4D97-AF65-F5344CB8AC3E}">
        <p14:creationId xmlns:p14="http://schemas.microsoft.com/office/powerpoint/2010/main" val="1979677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adge 1 outline">
            <a:extLst>
              <a:ext uri="{FF2B5EF4-FFF2-40B4-BE49-F238E27FC236}">
                <a16:creationId xmlns:a16="http://schemas.microsoft.com/office/drawing/2014/main" id="{EE98023F-BCCD-7D40-98BF-1A107812E8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6430" y="578059"/>
            <a:ext cx="914400" cy="914400"/>
          </a:xfrm>
          <a:prstGeom prst="rect">
            <a:avLst/>
          </a:prstGeom>
        </p:spPr>
      </p:pic>
      <p:sp>
        <p:nvSpPr>
          <p:cNvPr id="3" name="TextBox 2">
            <a:extLst>
              <a:ext uri="{FF2B5EF4-FFF2-40B4-BE49-F238E27FC236}">
                <a16:creationId xmlns:a16="http://schemas.microsoft.com/office/drawing/2014/main" id="{8834BC5D-7429-B641-8D6E-66BEDB1E6D78}"/>
              </a:ext>
            </a:extLst>
          </p:cNvPr>
          <p:cNvSpPr txBox="1"/>
          <p:nvPr/>
        </p:nvSpPr>
        <p:spPr>
          <a:xfrm>
            <a:off x="2250830" y="850593"/>
            <a:ext cx="3123028" cy="461665"/>
          </a:xfrm>
          <a:prstGeom prst="rect">
            <a:avLst/>
          </a:prstGeom>
          <a:noFill/>
        </p:spPr>
        <p:txBody>
          <a:bodyPr wrap="square" rtlCol="0">
            <a:spAutoFit/>
          </a:bodyPr>
          <a:lstStyle/>
          <a:p>
            <a:r>
              <a:rPr lang="en-US" sz="2400" dirty="0"/>
              <a:t>Amazon Web Services</a:t>
            </a:r>
          </a:p>
        </p:txBody>
      </p:sp>
      <p:pic>
        <p:nvPicPr>
          <p:cNvPr id="5" name="Graphic 4" descr="Add outline">
            <a:extLst>
              <a:ext uri="{FF2B5EF4-FFF2-40B4-BE49-F238E27FC236}">
                <a16:creationId xmlns:a16="http://schemas.microsoft.com/office/drawing/2014/main" id="{FF634663-9F1D-9847-97F0-7A0CA60B72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5144" y="1492459"/>
            <a:ext cx="457200" cy="457200"/>
          </a:xfrm>
          <a:prstGeom prst="rect">
            <a:avLst/>
          </a:prstGeom>
        </p:spPr>
      </p:pic>
      <p:sp>
        <p:nvSpPr>
          <p:cNvPr id="6" name="TextBox 5">
            <a:extLst>
              <a:ext uri="{FF2B5EF4-FFF2-40B4-BE49-F238E27FC236}">
                <a16:creationId xmlns:a16="http://schemas.microsoft.com/office/drawing/2014/main" id="{12063BF8-DB15-DB47-A983-C9EE2E95547F}"/>
              </a:ext>
            </a:extLst>
          </p:cNvPr>
          <p:cNvSpPr txBox="1"/>
          <p:nvPr/>
        </p:nvSpPr>
        <p:spPr>
          <a:xfrm>
            <a:off x="3812344" y="1603717"/>
            <a:ext cx="2869810" cy="369332"/>
          </a:xfrm>
          <a:prstGeom prst="rect">
            <a:avLst/>
          </a:prstGeom>
          <a:noFill/>
        </p:spPr>
        <p:txBody>
          <a:bodyPr wrap="square" rtlCol="0">
            <a:spAutoFit/>
          </a:bodyPr>
          <a:lstStyle/>
          <a:p>
            <a:r>
              <a:rPr lang="en-US" dirty="0"/>
              <a:t>AWS Web Application Firewall</a:t>
            </a:r>
          </a:p>
        </p:txBody>
      </p:sp>
      <p:pic>
        <p:nvPicPr>
          <p:cNvPr id="8" name="Graphic 7" descr="Badge outline">
            <a:extLst>
              <a:ext uri="{FF2B5EF4-FFF2-40B4-BE49-F238E27FC236}">
                <a16:creationId xmlns:a16="http://schemas.microsoft.com/office/drawing/2014/main" id="{D15BB92D-99A6-1840-87D4-50B757B79F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12344" y="2264508"/>
            <a:ext cx="914400" cy="914400"/>
          </a:xfrm>
          <a:prstGeom prst="rect">
            <a:avLst/>
          </a:prstGeom>
        </p:spPr>
      </p:pic>
      <p:sp>
        <p:nvSpPr>
          <p:cNvPr id="10" name="TextBox 9">
            <a:extLst>
              <a:ext uri="{FF2B5EF4-FFF2-40B4-BE49-F238E27FC236}">
                <a16:creationId xmlns:a16="http://schemas.microsoft.com/office/drawing/2014/main" id="{C851FCFD-17E2-F84F-B680-C5E7C5D5026F}"/>
              </a:ext>
            </a:extLst>
          </p:cNvPr>
          <p:cNvSpPr txBox="1"/>
          <p:nvPr/>
        </p:nvSpPr>
        <p:spPr>
          <a:xfrm>
            <a:off x="4726744" y="2490875"/>
            <a:ext cx="2433711" cy="461665"/>
          </a:xfrm>
          <a:prstGeom prst="rect">
            <a:avLst/>
          </a:prstGeom>
          <a:noFill/>
        </p:spPr>
        <p:txBody>
          <a:bodyPr wrap="square" rtlCol="0">
            <a:spAutoFit/>
          </a:bodyPr>
          <a:lstStyle/>
          <a:p>
            <a:r>
              <a:rPr lang="en-US" sz="2400" dirty="0"/>
              <a:t>JOOMLA!</a:t>
            </a:r>
          </a:p>
        </p:txBody>
      </p:sp>
      <p:pic>
        <p:nvPicPr>
          <p:cNvPr id="12" name="Graphic 11" descr="Badge 3 outline">
            <a:extLst>
              <a:ext uri="{FF2B5EF4-FFF2-40B4-BE49-F238E27FC236}">
                <a16:creationId xmlns:a16="http://schemas.microsoft.com/office/drawing/2014/main" id="{FD6CF9FC-ED43-264B-95DF-805A22562E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90049" y="3317719"/>
            <a:ext cx="914400" cy="914400"/>
          </a:xfrm>
          <a:prstGeom prst="rect">
            <a:avLst/>
          </a:prstGeom>
        </p:spPr>
      </p:pic>
      <p:sp>
        <p:nvSpPr>
          <p:cNvPr id="13" name="TextBox 12">
            <a:extLst>
              <a:ext uri="{FF2B5EF4-FFF2-40B4-BE49-F238E27FC236}">
                <a16:creationId xmlns:a16="http://schemas.microsoft.com/office/drawing/2014/main" id="{4CE8B690-7E06-8042-BBFC-5212D1A1861D}"/>
              </a:ext>
            </a:extLst>
          </p:cNvPr>
          <p:cNvSpPr txBox="1"/>
          <p:nvPr/>
        </p:nvSpPr>
        <p:spPr>
          <a:xfrm>
            <a:off x="5704449" y="3544087"/>
            <a:ext cx="3924886" cy="461665"/>
          </a:xfrm>
          <a:prstGeom prst="rect">
            <a:avLst/>
          </a:prstGeom>
          <a:noFill/>
        </p:spPr>
        <p:txBody>
          <a:bodyPr wrap="square" rtlCol="0">
            <a:spAutoFit/>
          </a:bodyPr>
          <a:lstStyle/>
          <a:p>
            <a:r>
              <a:rPr lang="en-US" sz="2400" dirty="0"/>
              <a:t>GOOGLE MALWARE DETECTION</a:t>
            </a:r>
          </a:p>
        </p:txBody>
      </p:sp>
      <p:pic>
        <p:nvPicPr>
          <p:cNvPr id="14" name="Graphic 13" descr="Badge 4 outline">
            <a:extLst>
              <a:ext uri="{FF2B5EF4-FFF2-40B4-BE49-F238E27FC236}">
                <a16:creationId xmlns:a16="http://schemas.microsoft.com/office/drawing/2014/main" id="{7038FD1C-167B-8246-81A5-BC50C934CD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06085" y="4401180"/>
            <a:ext cx="914400" cy="914400"/>
          </a:xfrm>
          <a:prstGeom prst="rect">
            <a:avLst/>
          </a:prstGeom>
        </p:spPr>
      </p:pic>
      <p:sp>
        <p:nvSpPr>
          <p:cNvPr id="15" name="TextBox 14">
            <a:extLst>
              <a:ext uri="{FF2B5EF4-FFF2-40B4-BE49-F238E27FC236}">
                <a16:creationId xmlns:a16="http://schemas.microsoft.com/office/drawing/2014/main" id="{F7CE5B93-C753-C241-ABA7-2828A65E7013}"/>
              </a:ext>
            </a:extLst>
          </p:cNvPr>
          <p:cNvSpPr txBox="1"/>
          <p:nvPr/>
        </p:nvSpPr>
        <p:spPr>
          <a:xfrm>
            <a:off x="6848620" y="4639299"/>
            <a:ext cx="2536874" cy="461665"/>
          </a:xfrm>
          <a:prstGeom prst="rect">
            <a:avLst/>
          </a:prstGeom>
          <a:noFill/>
        </p:spPr>
        <p:txBody>
          <a:bodyPr wrap="square" rtlCol="0">
            <a:spAutoFit/>
          </a:bodyPr>
          <a:lstStyle/>
          <a:p>
            <a:r>
              <a:rPr lang="en-US" sz="2400" dirty="0"/>
              <a:t>SSL Certificate</a:t>
            </a:r>
          </a:p>
        </p:txBody>
      </p:sp>
      <p:pic>
        <p:nvPicPr>
          <p:cNvPr id="17" name="Graphic 16" descr="Dollar outline">
            <a:extLst>
              <a:ext uri="{FF2B5EF4-FFF2-40B4-BE49-F238E27FC236}">
                <a16:creationId xmlns:a16="http://schemas.microsoft.com/office/drawing/2014/main" id="{622EFF17-18BF-6D44-906B-3B3C38343E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16725" y="5315580"/>
            <a:ext cx="914400" cy="914400"/>
          </a:xfrm>
          <a:prstGeom prst="rect">
            <a:avLst/>
          </a:prstGeom>
        </p:spPr>
      </p:pic>
      <p:sp>
        <p:nvSpPr>
          <p:cNvPr id="18" name="TextBox 17">
            <a:extLst>
              <a:ext uri="{FF2B5EF4-FFF2-40B4-BE49-F238E27FC236}">
                <a16:creationId xmlns:a16="http://schemas.microsoft.com/office/drawing/2014/main" id="{497E272C-4D5B-8E49-945B-E94D973F61A1}"/>
              </a:ext>
            </a:extLst>
          </p:cNvPr>
          <p:cNvSpPr txBox="1"/>
          <p:nvPr/>
        </p:nvSpPr>
        <p:spPr>
          <a:xfrm>
            <a:off x="7859150" y="5445114"/>
            <a:ext cx="2677552" cy="461665"/>
          </a:xfrm>
          <a:prstGeom prst="rect">
            <a:avLst/>
          </a:prstGeom>
          <a:noFill/>
        </p:spPr>
        <p:txBody>
          <a:bodyPr wrap="square" rtlCol="0">
            <a:spAutoFit/>
          </a:bodyPr>
          <a:lstStyle/>
          <a:p>
            <a:r>
              <a:rPr lang="en-US" sz="2400" dirty="0">
                <a:solidFill>
                  <a:schemeClr val="tx2">
                    <a:lumMod val="50000"/>
                    <a:lumOff val="50000"/>
                  </a:schemeClr>
                </a:solidFill>
              </a:rPr>
              <a:t>~50</a:t>
            </a:r>
            <a:r>
              <a:rPr lang="en-US" sz="2400" dirty="0"/>
              <a:t> a month</a:t>
            </a:r>
          </a:p>
        </p:txBody>
      </p:sp>
      <p:pic>
        <p:nvPicPr>
          <p:cNvPr id="19" name="Graphic 18" descr="Line arrow: Clockwise curve with solid fill">
            <a:extLst>
              <a:ext uri="{FF2B5EF4-FFF2-40B4-BE49-F238E27FC236}">
                <a16:creationId xmlns:a16="http://schemas.microsoft.com/office/drawing/2014/main" id="{E386FE69-11CB-A94D-A208-FFC046F2755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9959615">
            <a:off x="6063758" y="2587397"/>
            <a:ext cx="992436" cy="992436"/>
          </a:xfrm>
          <a:prstGeom prst="rect">
            <a:avLst/>
          </a:prstGeom>
        </p:spPr>
      </p:pic>
      <p:pic>
        <p:nvPicPr>
          <p:cNvPr id="20" name="Graphic 19" descr="Line arrow: Clockwise curve with solid fill">
            <a:extLst>
              <a:ext uri="{FF2B5EF4-FFF2-40B4-BE49-F238E27FC236}">
                <a16:creationId xmlns:a16="http://schemas.microsoft.com/office/drawing/2014/main" id="{6C3C4F32-BCA5-7A47-9416-14950A5834E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9959615">
            <a:off x="7585100" y="3884396"/>
            <a:ext cx="841881" cy="841881"/>
          </a:xfrm>
          <a:prstGeom prst="rect">
            <a:avLst/>
          </a:prstGeom>
        </p:spPr>
      </p:pic>
      <p:pic>
        <p:nvPicPr>
          <p:cNvPr id="21" name="Graphic 20" descr="Line arrow: Clockwise curve with solid fill">
            <a:extLst>
              <a:ext uri="{FF2B5EF4-FFF2-40B4-BE49-F238E27FC236}">
                <a16:creationId xmlns:a16="http://schemas.microsoft.com/office/drawing/2014/main" id="{A480B68F-E674-4645-97E1-BEFDD9896B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9959615">
            <a:off x="8529980" y="4704414"/>
            <a:ext cx="841881" cy="841881"/>
          </a:xfrm>
          <a:prstGeom prst="rect">
            <a:avLst/>
          </a:prstGeom>
        </p:spPr>
      </p:pic>
      <p:sp>
        <p:nvSpPr>
          <p:cNvPr id="22" name="TextBox 21">
            <a:extLst>
              <a:ext uri="{FF2B5EF4-FFF2-40B4-BE49-F238E27FC236}">
                <a16:creationId xmlns:a16="http://schemas.microsoft.com/office/drawing/2014/main" id="{CD8E893C-C7BB-0B45-A3C7-1F5C4565C6E8}"/>
              </a:ext>
            </a:extLst>
          </p:cNvPr>
          <p:cNvSpPr txBox="1"/>
          <p:nvPr/>
        </p:nvSpPr>
        <p:spPr>
          <a:xfrm>
            <a:off x="9469902" y="750843"/>
            <a:ext cx="4304714" cy="707886"/>
          </a:xfrm>
          <a:prstGeom prst="rect">
            <a:avLst/>
          </a:prstGeom>
          <a:noFill/>
        </p:spPr>
        <p:txBody>
          <a:bodyPr wrap="square" rtlCol="0">
            <a:spAutoFit/>
          </a:bodyPr>
          <a:lstStyle/>
          <a:p>
            <a:r>
              <a:rPr lang="en-US" sz="4000" b="1" dirty="0"/>
              <a:t>PLAN 2</a:t>
            </a:r>
          </a:p>
        </p:txBody>
      </p:sp>
    </p:spTree>
    <p:extLst>
      <p:ext uri="{BB962C8B-B14F-4D97-AF65-F5344CB8AC3E}">
        <p14:creationId xmlns:p14="http://schemas.microsoft.com/office/powerpoint/2010/main" val="231661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DD743-F974-204E-967C-E6BC48656A86}"/>
              </a:ext>
            </a:extLst>
          </p:cNvPr>
          <p:cNvSpPr>
            <a:spLocks noGrp="1"/>
          </p:cNvSpPr>
          <p:nvPr>
            <p:ph type="title"/>
          </p:nvPr>
        </p:nvSpPr>
        <p:spPr>
          <a:xfrm>
            <a:off x="1114426" y="533400"/>
            <a:ext cx="4529138" cy="1671639"/>
          </a:xfrm>
        </p:spPr>
        <p:txBody>
          <a:bodyPr>
            <a:normAutofit/>
          </a:bodyPr>
          <a:lstStyle/>
          <a:p>
            <a:r>
              <a:rPr lang="en-US" dirty="0">
                <a:hlinkClick r:id="rId3"/>
              </a:rPr>
              <a:t>Amazon web Services</a:t>
            </a:r>
            <a:endParaRPr lang="en-US" dirty="0"/>
          </a:p>
        </p:txBody>
      </p:sp>
      <p:sp>
        <p:nvSpPr>
          <p:cNvPr id="3" name="Content Placeholder 2">
            <a:extLst>
              <a:ext uri="{FF2B5EF4-FFF2-40B4-BE49-F238E27FC236}">
                <a16:creationId xmlns:a16="http://schemas.microsoft.com/office/drawing/2014/main" id="{BE1F5F56-602E-E74E-A290-491CBC6C0755}"/>
              </a:ext>
            </a:extLst>
          </p:cNvPr>
          <p:cNvSpPr>
            <a:spLocks noGrp="1"/>
          </p:cNvSpPr>
          <p:nvPr>
            <p:ph idx="1"/>
          </p:nvPr>
        </p:nvSpPr>
        <p:spPr>
          <a:xfrm>
            <a:off x="1104900" y="2205038"/>
            <a:ext cx="4405314" cy="4119561"/>
          </a:xfrm>
        </p:spPr>
        <p:txBody>
          <a:bodyPr>
            <a:normAutofit/>
          </a:bodyPr>
          <a:lstStyle/>
          <a:p>
            <a:pPr marL="0" indent="0">
              <a:lnSpc>
                <a:spcPct val="90000"/>
              </a:lnSpc>
              <a:buNone/>
            </a:pPr>
            <a:r>
              <a:rPr lang="en-US" sz="2000" dirty="0"/>
              <a:t>Amazon Web Services(AWS) makes flexible pricing models their main selling point when becoming a partner. While a company can just do the baseline or add all their services, like a web application firewall, AWS can grow with you. Allowing one to have all their necessary components in one paid service that they can add/delete at any time.</a:t>
            </a:r>
          </a:p>
          <a:p>
            <a:pPr marL="0" indent="0">
              <a:lnSpc>
                <a:spcPct val="90000"/>
              </a:lnSpc>
              <a:buNone/>
            </a:pPr>
            <a:endParaRPr lang="en-US" sz="2000" dirty="0"/>
          </a:p>
          <a:p>
            <a:pPr marL="0" indent="0">
              <a:lnSpc>
                <a:spcPct val="90000"/>
              </a:lnSpc>
              <a:buNone/>
            </a:pPr>
            <a:endParaRPr lang="en-US" sz="2000" dirty="0"/>
          </a:p>
          <a:p>
            <a:pPr marL="0" indent="0">
              <a:lnSpc>
                <a:spcPct val="90000"/>
              </a:lnSpc>
              <a:buNone/>
            </a:pPr>
            <a:r>
              <a:rPr lang="en-US" sz="2000" dirty="0"/>
              <a:t>	Pay as you go </a:t>
            </a:r>
          </a:p>
        </p:txBody>
      </p:sp>
      <p:cxnSp>
        <p:nvCxnSpPr>
          <p:cNvPr id="73" name="Straight Connector 72">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Why migrate to the AWS cloud? - Dunham Connect">
            <a:extLst>
              <a:ext uri="{FF2B5EF4-FFF2-40B4-BE49-F238E27FC236}">
                <a16:creationId xmlns:a16="http://schemas.microsoft.com/office/drawing/2014/main" id="{4EB84D85-AEEF-5141-A1A2-70E920EF96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1" y="1864519"/>
            <a:ext cx="5562600" cy="312896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Money outline">
            <a:extLst>
              <a:ext uri="{FF2B5EF4-FFF2-40B4-BE49-F238E27FC236}">
                <a16:creationId xmlns:a16="http://schemas.microsoft.com/office/drawing/2014/main" id="{98AE9D6B-AC98-DC4D-9C0E-24E2DC8048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270" y="4953000"/>
            <a:ext cx="914400" cy="914400"/>
          </a:xfrm>
          <a:prstGeom prst="rect">
            <a:avLst/>
          </a:prstGeom>
        </p:spPr>
      </p:pic>
    </p:spTree>
    <p:extLst>
      <p:ext uri="{BB962C8B-B14F-4D97-AF65-F5344CB8AC3E}">
        <p14:creationId xmlns:p14="http://schemas.microsoft.com/office/powerpoint/2010/main" val="396244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89E4-E46F-3640-AE29-3B883EA6E82F}"/>
              </a:ext>
            </a:extLst>
          </p:cNvPr>
          <p:cNvSpPr>
            <a:spLocks noGrp="1"/>
          </p:cNvSpPr>
          <p:nvPr>
            <p:ph type="title"/>
          </p:nvPr>
        </p:nvSpPr>
        <p:spPr>
          <a:xfrm>
            <a:off x="1143000" y="533400"/>
            <a:ext cx="10294034" cy="4868593"/>
          </a:xfrm>
        </p:spPr>
        <p:txBody>
          <a:bodyPr>
            <a:normAutofit/>
          </a:bodyPr>
          <a:lstStyle/>
          <a:p>
            <a:r>
              <a:rPr lang="en-US" dirty="0"/>
              <a:t>In addition, Strong Password Requirements and consistently patching your own website needs to be apart of </a:t>
            </a:r>
            <a:r>
              <a:rPr lang="en-US" dirty="0">
                <a:solidFill>
                  <a:schemeClr val="tx2">
                    <a:lumMod val="50000"/>
                    <a:lumOff val="50000"/>
                  </a:schemeClr>
                </a:solidFill>
              </a:rPr>
              <a:t>both plans </a:t>
            </a:r>
          </a:p>
        </p:txBody>
      </p:sp>
    </p:spTree>
    <p:extLst>
      <p:ext uri="{BB962C8B-B14F-4D97-AF65-F5344CB8AC3E}">
        <p14:creationId xmlns:p14="http://schemas.microsoft.com/office/powerpoint/2010/main" val="177652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C8B86-07E0-EB43-8E43-26433224668A}"/>
              </a:ext>
            </a:extLst>
          </p:cNvPr>
          <p:cNvSpPr>
            <a:spLocks noGrp="1"/>
          </p:cNvSpPr>
          <p:nvPr>
            <p:ph type="title"/>
          </p:nvPr>
        </p:nvSpPr>
        <p:spPr>
          <a:xfrm>
            <a:off x="1129553" y="511309"/>
            <a:ext cx="9577116" cy="1221957"/>
          </a:xfrm>
        </p:spPr>
        <p:txBody>
          <a:bodyPr vert="horz" lIns="91440" tIns="45720" rIns="91440" bIns="45720" rtlCol="0" anchor="ctr">
            <a:normAutofit/>
          </a:bodyPr>
          <a:lstStyle/>
          <a:p>
            <a:r>
              <a:rPr lang="en-US" sz="4400" dirty="0">
                <a:hlinkClick r:id="rId3"/>
              </a:rPr>
              <a:t>BlueHost</a:t>
            </a:r>
            <a:endParaRPr lang="en-US" sz="4400" dirty="0"/>
          </a:p>
        </p:txBody>
      </p:sp>
      <p:cxnSp>
        <p:nvCxnSpPr>
          <p:cNvPr id="89" name="Straight Connector 88">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DA4D35-A7A3-6644-ACA3-4A5EE5699ACA}"/>
              </a:ext>
            </a:extLst>
          </p:cNvPr>
          <p:cNvSpPr>
            <a:spLocks noGrp="1"/>
          </p:cNvSpPr>
          <p:nvPr>
            <p:ph type="body" sz="half" idx="2"/>
          </p:nvPr>
        </p:nvSpPr>
        <p:spPr>
          <a:xfrm>
            <a:off x="1189687" y="2623301"/>
            <a:ext cx="5479065" cy="3063593"/>
          </a:xfrm>
        </p:spPr>
        <p:txBody>
          <a:bodyPr vert="horz" lIns="91440" tIns="45720" rIns="91440" bIns="45720" rtlCol="0" anchor="ctr">
            <a:normAutofit/>
          </a:bodyPr>
          <a:lstStyle/>
          <a:p>
            <a:r>
              <a:rPr lang="en-US" sz="2400" dirty="0" err="1"/>
              <a:t>BlueHost</a:t>
            </a:r>
            <a:r>
              <a:rPr lang="en-US" sz="2400" dirty="0"/>
              <a:t> is a prime example of a great host with added security. They have a feature called Web Application Firewall(WAF) which monitors and protects against attacks, like SQL injection and XSS attacks. </a:t>
            </a:r>
          </a:p>
          <a:p>
            <a:r>
              <a:rPr lang="en-US" sz="2400" dirty="0"/>
              <a:t>	</a:t>
            </a:r>
          </a:p>
          <a:p>
            <a:r>
              <a:rPr lang="en-US" sz="2400" dirty="0"/>
              <a:t>	8.99 a month</a:t>
            </a:r>
          </a:p>
        </p:txBody>
      </p:sp>
      <p:pic>
        <p:nvPicPr>
          <p:cNvPr id="1026" name="Picture 2" descr="Bluehost Web Hosting Review | PCMag">
            <a:extLst>
              <a:ext uri="{FF2B5EF4-FFF2-40B4-BE49-F238E27FC236}">
                <a16:creationId xmlns:a16="http://schemas.microsoft.com/office/drawing/2014/main" id="{E4F299C4-1FF4-5240-8C8B-8DFBF03D06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620" r="21932" b="1"/>
          <a:stretch/>
        </p:blipFill>
        <p:spPr bwMode="auto">
          <a:xfrm>
            <a:off x="7225552" y="1995117"/>
            <a:ext cx="4966447" cy="486288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Connector 94">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Money outline">
            <a:extLst>
              <a:ext uri="{FF2B5EF4-FFF2-40B4-BE49-F238E27FC236}">
                <a16:creationId xmlns:a16="http://schemas.microsoft.com/office/drawing/2014/main" id="{1802A779-F304-C342-BF4D-586F55DA35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8172" y="4824647"/>
            <a:ext cx="914400" cy="914400"/>
          </a:xfrm>
          <a:prstGeom prst="rect">
            <a:avLst/>
          </a:prstGeom>
        </p:spPr>
      </p:pic>
    </p:spTree>
    <p:extLst>
      <p:ext uri="{BB962C8B-B14F-4D97-AF65-F5344CB8AC3E}">
        <p14:creationId xmlns:p14="http://schemas.microsoft.com/office/powerpoint/2010/main" val="118330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0C54-1B6B-B846-B9F4-3CE489B8B08F}"/>
              </a:ext>
            </a:extLst>
          </p:cNvPr>
          <p:cNvSpPr>
            <a:spLocks noGrp="1"/>
          </p:cNvSpPr>
          <p:nvPr>
            <p:ph type="title"/>
          </p:nvPr>
        </p:nvSpPr>
        <p:spPr/>
        <p:txBody>
          <a:bodyPr/>
          <a:lstStyle/>
          <a:p>
            <a:br>
              <a:rPr lang="en-US" dirty="0"/>
            </a:br>
            <a:r>
              <a:rPr lang="en-US" dirty="0"/>
              <a:t>			AWS		</a:t>
            </a:r>
            <a:r>
              <a:rPr lang="en-US" dirty="0" err="1"/>
              <a:t>BlueHost</a:t>
            </a:r>
            <a:endParaRPr lang="en-US" dirty="0"/>
          </a:p>
        </p:txBody>
      </p:sp>
      <p:sp>
        <p:nvSpPr>
          <p:cNvPr id="3" name="Content Placeholder 2">
            <a:extLst>
              <a:ext uri="{FF2B5EF4-FFF2-40B4-BE49-F238E27FC236}">
                <a16:creationId xmlns:a16="http://schemas.microsoft.com/office/drawing/2014/main" id="{0AD86A66-3864-FA4A-93F5-68135E032714}"/>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Security</a:t>
            </a:r>
          </a:p>
          <a:p>
            <a:pPr marL="0" indent="0">
              <a:buNone/>
            </a:pPr>
            <a:endParaRPr lang="en-US" dirty="0"/>
          </a:p>
          <a:p>
            <a:pPr marL="0" indent="0">
              <a:buNone/>
            </a:pPr>
            <a:r>
              <a:rPr lang="en-US" dirty="0"/>
              <a:t>Flexibility </a:t>
            </a:r>
          </a:p>
          <a:p>
            <a:pPr marL="0" indent="0">
              <a:buNone/>
            </a:pPr>
            <a:endParaRPr lang="en-US" dirty="0"/>
          </a:p>
          <a:p>
            <a:pPr marL="0" indent="0">
              <a:buNone/>
            </a:pPr>
            <a:r>
              <a:rPr lang="en-US" dirty="0"/>
              <a:t>User friendly</a:t>
            </a:r>
          </a:p>
          <a:p>
            <a:pPr marL="0" indent="0">
              <a:buNone/>
            </a:pPr>
            <a:r>
              <a:rPr lang="en-US" sz="1200" dirty="0"/>
              <a:t>(easy to learn)</a:t>
            </a:r>
          </a:p>
          <a:p>
            <a:pPr marL="0" indent="0">
              <a:buNone/>
            </a:pPr>
            <a:endParaRPr lang="en-US" sz="1200" dirty="0"/>
          </a:p>
          <a:p>
            <a:pPr marL="0" indent="0">
              <a:buNone/>
            </a:pPr>
            <a:r>
              <a:rPr lang="en-US" dirty="0"/>
              <a:t>Customer support</a:t>
            </a:r>
          </a:p>
          <a:p>
            <a:pPr marL="0" indent="0">
              <a:buNone/>
            </a:pPr>
            <a:endParaRPr lang="en-US" sz="1100" dirty="0"/>
          </a:p>
          <a:p>
            <a:pPr marL="0" indent="0">
              <a:buNone/>
            </a:pPr>
            <a:endParaRPr lang="en-US" dirty="0"/>
          </a:p>
          <a:p>
            <a:pPr marL="0" indent="0">
              <a:buNone/>
            </a:pPr>
            <a:endParaRPr lang="en-US" dirty="0"/>
          </a:p>
          <a:p>
            <a:pPr marL="0" indent="0">
              <a:buNone/>
            </a:pPr>
            <a:endParaRPr lang="en-US" dirty="0"/>
          </a:p>
        </p:txBody>
      </p:sp>
      <p:pic>
        <p:nvPicPr>
          <p:cNvPr id="5" name="Graphic 4" descr="Checkmark outline">
            <a:extLst>
              <a:ext uri="{FF2B5EF4-FFF2-40B4-BE49-F238E27FC236}">
                <a16:creationId xmlns:a16="http://schemas.microsoft.com/office/drawing/2014/main" id="{F79AF2AC-88B2-AE48-A321-89A5CD634D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5083" y="2127739"/>
            <a:ext cx="914400" cy="914400"/>
          </a:xfrm>
          <a:prstGeom prst="rect">
            <a:avLst/>
          </a:prstGeom>
        </p:spPr>
      </p:pic>
      <p:pic>
        <p:nvPicPr>
          <p:cNvPr id="7" name="Graphic 6" descr="Checkmark outline">
            <a:extLst>
              <a:ext uri="{FF2B5EF4-FFF2-40B4-BE49-F238E27FC236}">
                <a16:creationId xmlns:a16="http://schemas.microsoft.com/office/drawing/2014/main" id="{B8CDF430-B479-9048-96B8-C1544D2578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1566" y="2127739"/>
            <a:ext cx="914400" cy="914400"/>
          </a:xfrm>
          <a:prstGeom prst="rect">
            <a:avLst/>
          </a:prstGeom>
        </p:spPr>
      </p:pic>
      <p:pic>
        <p:nvPicPr>
          <p:cNvPr id="9" name="Graphic 8" descr="Checkmark outline">
            <a:extLst>
              <a:ext uri="{FF2B5EF4-FFF2-40B4-BE49-F238E27FC236}">
                <a16:creationId xmlns:a16="http://schemas.microsoft.com/office/drawing/2014/main" id="{105C7494-51DB-5247-83F9-1262ABEB61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1566" y="4021766"/>
            <a:ext cx="914400" cy="914400"/>
          </a:xfrm>
          <a:prstGeom prst="rect">
            <a:avLst/>
          </a:prstGeom>
        </p:spPr>
      </p:pic>
      <p:pic>
        <p:nvPicPr>
          <p:cNvPr id="11" name="Graphic 10" descr="Checkmark outline">
            <a:extLst>
              <a:ext uri="{FF2B5EF4-FFF2-40B4-BE49-F238E27FC236}">
                <a16:creationId xmlns:a16="http://schemas.microsoft.com/office/drawing/2014/main" id="{A210569A-5FC7-DE4F-93EF-F44976CC54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35083" y="3107366"/>
            <a:ext cx="914400" cy="914400"/>
          </a:xfrm>
          <a:prstGeom prst="rect">
            <a:avLst/>
          </a:prstGeom>
        </p:spPr>
      </p:pic>
      <p:pic>
        <p:nvPicPr>
          <p:cNvPr id="13" name="Graphic 12" descr="Checkmark outline">
            <a:extLst>
              <a:ext uri="{FF2B5EF4-FFF2-40B4-BE49-F238E27FC236}">
                <a16:creationId xmlns:a16="http://schemas.microsoft.com/office/drawing/2014/main" id="{CAB7072E-0BF5-794E-8212-C804B512F7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1566" y="4934838"/>
            <a:ext cx="914400" cy="914400"/>
          </a:xfrm>
          <a:prstGeom prst="rect">
            <a:avLst/>
          </a:prstGeom>
        </p:spPr>
      </p:pic>
      <p:pic>
        <p:nvPicPr>
          <p:cNvPr id="15" name="Graphic 14" descr="Checkmark outline">
            <a:extLst>
              <a:ext uri="{FF2B5EF4-FFF2-40B4-BE49-F238E27FC236}">
                <a16:creationId xmlns:a16="http://schemas.microsoft.com/office/drawing/2014/main" id="{591E37AA-7F31-124E-9C13-E4B8AE4B60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35083" y="4936166"/>
            <a:ext cx="914400" cy="914400"/>
          </a:xfrm>
          <a:prstGeom prst="rect">
            <a:avLst/>
          </a:prstGeom>
        </p:spPr>
      </p:pic>
    </p:spTree>
    <p:extLst>
      <p:ext uri="{BB962C8B-B14F-4D97-AF65-F5344CB8AC3E}">
        <p14:creationId xmlns:p14="http://schemas.microsoft.com/office/powerpoint/2010/main" val="30984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331B009-611F-F145-892E-58BF4517E508}"/>
              </a:ext>
            </a:extLst>
          </p:cNvPr>
          <p:cNvSpPr>
            <a:spLocks noGrp="1"/>
          </p:cNvSpPr>
          <p:nvPr>
            <p:ph type="body" idx="1"/>
          </p:nvPr>
        </p:nvSpPr>
        <p:spPr>
          <a:xfrm>
            <a:off x="2420736" y="5193707"/>
            <a:ext cx="7665720" cy="1159099"/>
          </a:xfrm>
        </p:spPr>
        <p:txBody>
          <a:bodyPr vert="horz" lIns="91440" tIns="45720" rIns="91440" bIns="45720" rtlCol="0" anchor="b">
            <a:noAutofit/>
          </a:bodyPr>
          <a:lstStyle/>
          <a:p>
            <a:pPr algn="ctr">
              <a:lnSpc>
                <a:spcPct val="110000"/>
              </a:lnSpc>
            </a:pPr>
            <a:r>
              <a:rPr lang="en-US" sz="4400" b="1" cap="all" spc="300" dirty="0">
                <a:solidFill>
                  <a:schemeClr val="tx2"/>
                </a:solidFill>
              </a:rPr>
              <a:t>For a start-up looking something that will grow with them and is eager to learn about the different components of hosting a website, </a:t>
            </a:r>
            <a:r>
              <a:rPr lang="en-US" sz="4400" b="1" cap="all" spc="300" dirty="0">
                <a:solidFill>
                  <a:schemeClr val="tx2">
                    <a:lumMod val="50000"/>
                    <a:lumOff val="50000"/>
                  </a:schemeClr>
                </a:solidFill>
              </a:rPr>
              <a:t>Amazon Web Services </a:t>
            </a:r>
            <a:r>
              <a:rPr lang="en-US" sz="4400" b="1" cap="all" spc="300" dirty="0">
                <a:solidFill>
                  <a:schemeClr val="tx2"/>
                </a:solidFill>
              </a:rPr>
              <a:t>is the best option.</a:t>
            </a:r>
          </a:p>
        </p:txBody>
      </p:sp>
      <p:cxnSp>
        <p:nvCxnSpPr>
          <p:cNvPr id="24" name="Straight Connector 23">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9882" y="0"/>
            <a:ext cx="4318598" cy="133719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87595" y="0"/>
            <a:ext cx="1466711" cy="685800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C10EA2-1BD8-4267-AA7D-AB8CCA53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482080" y="4171575"/>
            <a:ext cx="5739800" cy="2686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96432" y="1116305"/>
            <a:ext cx="1895568" cy="574169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78150" y="4219"/>
            <a:ext cx="3227294" cy="30814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75F78-4912-4FB5-834D-1817BF0A2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56" y="4619"/>
            <a:ext cx="2771388" cy="7738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9880" y="5342966"/>
            <a:ext cx="8964704" cy="15150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D63B7-196F-054C-8209-FF3082D8041D}"/>
              </a:ext>
            </a:extLst>
          </p:cNvPr>
          <p:cNvSpPr>
            <a:spLocks noGrp="1"/>
          </p:cNvSpPr>
          <p:nvPr>
            <p:ph type="title"/>
          </p:nvPr>
        </p:nvSpPr>
        <p:spPr>
          <a:xfrm>
            <a:off x="7218705" y="542926"/>
            <a:ext cx="4439894" cy="1668143"/>
          </a:xfrm>
        </p:spPr>
        <p:txBody>
          <a:bodyPr>
            <a:normAutofit/>
          </a:bodyPr>
          <a:lstStyle/>
          <a:p>
            <a:r>
              <a:rPr lang="en-US" sz="3400"/>
              <a:t>Want to change hosting systems?</a:t>
            </a:r>
          </a:p>
        </p:txBody>
      </p:sp>
      <p:pic>
        <p:nvPicPr>
          <p:cNvPr id="7" name="Graphic 6" descr="Photocopier">
            <a:extLst>
              <a:ext uri="{FF2B5EF4-FFF2-40B4-BE49-F238E27FC236}">
                <a16:creationId xmlns:a16="http://schemas.microsoft.com/office/drawing/2014/main" id="{1917A6B1-7ACD-4214-B070-1E77D38116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 y="793973"/>
            <a:ext cx="5270053" cy="5270053"/>
          </a:xfrm>
          <a:prstGeom prst="rect">
            <a:avLst/>
          </a:prstGeom>
        </p:spPr>
      </p:pic>
      <p:cxnSp>
        <p:nvCxnSpPr>
          <p:cNvPr id="14" name="Straight Connector 13">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5A4DEB-2C98-0E41-8B8E-A2820AF9D92D}"/>
              </a:ext>
            </a:extLst>
          </p:cNvPr>
          <p:cNvSpPr>
            <a:spLocks noGrp="1"/>
          </p:cNvSpPr>
          <p:nvPr>
            <p:ph idx="1"/>
          </p:nvPr>
        </p:nvSpPr>
        <p:spPr>
          <a:xfrm>
            <a:off x="7218706" y="2211069"/>
            <a:ext cx="4439894" cy="4113531"/>
          </a:xfrm>
        </p:spPr>
        <p:txBody>
          <a:bodyPr>
            <a:normAutofit/>
          </a:bodyPr>
          <a:lstStyle/>
          <a:p>
            <a:pPr marL="0" indent="0">
              <a:buNone/>
            </a:pPr>
            <a:r>
              <a:rPr lang="en-US" dirty="0"/>
              <a:t>One can change their hosting systems at any time. One company will copy the executable files over to any company that one wants to move on to. As a company grows, a more suitable host can be more adequate!</a:t>
            </a:r>
          </a:p>
        </p:txBody>
      </p:sp>
    </p:spTree>
    <p:extLst>
      <p:ext uri="{BB962C8B-B14F-4D97-AF65-F5344CB8AC3E}">
        <p14:creationId xmlns:p14="http://schemas.microsoft.com/office/powerpoint/2010/main" val="357552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Disconnected">
            <a:extLst>
              <a:ext uri="{FF2B5EF4-FFF2-40B4-BE49-F238E27FC236}">
                <a16:creationId xmlns:a16="http://schemas.microsoft.com/office/drawing/2014/main" id="{3EE34A25-664B-4781-B4ED-9ABDB575BA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 y="793973"/>
            <a:ext cx="5270053" cy="5270053"/>
          </a:xfrm>
          <a:prstGeom prst="rect">
            <a:avLst/>
          </a:prstGeom>
        </p:spPr>
      </p:pic>
      <p:cxnSp>
        <p:nvCxnSpPr>
          <p:cNvPr id="15" name="Straight Connector 1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BF04DF-8F4E-D14F-AD22-08FFC050F095}"/>
              </a:ext>
            </a:extLst>
          </p:cNvPr>
          <p:cNvSpPr txBox="1"/>
          <p:nvPr/>
        </p:nvSpPr>
        <p:spPr>
          <a:xfrm>
            <a:off x="7292279" y="1372234"/>
            <a:ext cx="4439894" cy="4113531"/>
          </a:xfrm>
          <a:prstGeom prst="rect">
            <a:avLst/>
          </a:prstGeom>
        </p:spPr>
        <p:txBody>
          <a:bodyPr vert="horz" lIns="91440" tIns="45720" rIns="91440" bIns="45720" rtlCol="0">
            <a:normAutofit lnSpcReduction="10000"/>
          </a:bodyPr>
          <a:lstStyle/>
          <a:p>
            <a:pPr>
              <a:spcAft>
                <a:spcPts val="600"/>
              </a:spcAft>
              <a:buSzPct val="80000"/>
            </a:pPr>
            <a:r>
              <a:rPr lang="en-US" sz="4000" dirty="0">
                <a:solidFill>
                  <a:schemeClr val="tx2"/>
                </a:solidFill>
              </a:rPr>
              <a:t>A web application firewall is useful to have on its own as well, as it will monitor the traffic on one’s website and prevent some attacks</a:t>
            </a:r>
          </a:p>
        </p:txBody>
      </p:sp>
    </p:spTree>
    <p:extLst>
      <p:ext uri="{BB962C8B-B14F-4D97-AF65-F5344CB8AC3E}">
        <p14:creationId xmlns:p14="http://schemas.microsoft.com/office/powerpoint/2010/main" val="226663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1593F-66DF-BC46-BF7A-32DE8F8C47A7}"/>
              </a:ext>
            </a:extLst>
          </p:cNvPr>
          <p:cNvSpPr>
            <a:spLocks noGrp="1"/>
          </p:cNvSpPr>
          <p:nvPr>
            <p:ph type="title"/>
          </p:nvPr>
        </p:nvSpPr>
        <p:spPr>
          <a:xfrm>
            <a:off x="1129553" y="511309"/>
            <a:ext cx="9577116" cy="1221957"/>
          </a:xfrm>
        </p:spPr>
        <p:txBody>
          <a:bodyPr anchor="ctr">
            <a:normAutofit/>
          </a:bodyPr>
          <a:lstStyle/>
          <a:p>
            <a:r>
              <a:rPr lang="en-US" dirty="0">
                <a:hlinkClick r:id="rId3"/>
              </a:rPr>
              <a:t>Cloud Fare </a:t>
            </a:r>
            <a:endParaRPr lang="en-US" dirty="0"/>
          </a:p>
        </p:txBody>
      </p:sp>
      <p:cxnSp>
        <p:nvCxnSpPr>
          <p:cNvPr id="75" name="Straight Connector 74">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3F37E8-B488-5848-B870-75801403A643}"/>
              </a:ext>
            </a:extLst>
          </p:cNvPr>
          <p:cNvSpPr>
            <a:spLocks noGrp="1"/>
          </p:cNvSpPr>
          <p:nvPr>
            <p:ph idx="1"/>
          </p:nvPr>
        </p:nvSpPr>
        <p:spPr>
          <a:xfrm>
            <a:off x="1129553" y="2420471"/>
            <a:ext cx="5479065" cy="3884410"/>
          </a:xfrm>
        </p:spPr>
        <p:txBody>
          <a:bodyPr anchor="ctr">
            <a:normAutofit/>
          </a:bodyPr>
          <a:lstStyle/>
          <a:p>
            <a:pPr marL="0" indent="0">
              <a:buNone/>
            </a:pPr>
            <a:r>
              <a:rPr lang="en-US" dirty="0" err="1"/>
              <a:t>Cloudfare</a:t>
            </a:r>
            <a:r>
              <a:rPr lang="en-US" dirty="0"/>
              <a:t> is a web infrastructure and security company that offers free to enterprise level security. This includes more than just a WAF, but includes SSL certificates, Content Delivery Network, and waiting room regulation.</a:t>
            </a:r>
          </a:p>
          <a:p>
            <a:pPr marL="0" indent="0">
              <a:buNone/>
            </a:pPr>
            <a:r>
              <a:rPr lang="en-US" dirty="0"/>
              <a:t>	20 a month (Pro)</a:t>
            </a:r>
          </a:p>
          <a:p>
            <a:pPr marL="0" indent="0">
              <a:buNone/>
            </a:pPr>
            <a:r>
              <a:rPr lang="en-US" dirty="0"/>
              <a:t>	200 a month (Business(+waiting room regulation))</a:t>
            </a:r>
          </a:p>
        </p:txBody>
      </p:sp>
      <p:pic>
        <p:nvPicPr>
          <p:cNvPr id="5122" name="Picture 2" descr="Cloudflare (@Cloudflare) | Twitter">
            <a:extLst>
              <a:ext uri="{FF2B5EF4-FFF2-40B4-BE49-F238E27FC236}">
                <a16:creationId xmlns:a16="http://schemas.microsoft.com/office/drawing/2014/main" id="{4FE5CF6C-BAF0-7543-B33C-30B677E0A8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5" r="-1" b="-1"/>
          <a:stretch/>
        </p:blipFill>
        <p:spPr bwMode="auto">
          <a:xfrm>
            <a:off x="7225552" y="1995117"/>
            <a:ext cx="4966447" cy="4862884"/>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Money outline">
            <a:extLst>
              <a:ext uri="{FF2B5EF4-FFF2-40B4-BE49-F238E27FC236}">
                <a16:creationId xmlns:a16="http://schemas.microsoft.com/office/drawing/2014/main" id="{7CB8D45F-F35C-CD4C-8F31-9ED64D8B59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7717" y="4549970"/>
            <a:ext cx="642636" cy="642636"/>
          </a:xfrm>
          <a:prstGeom prst="rect">
            <a:avLst/>
          </a:prstGeom>
        </p:spPr>
      </p:pic>
      <p:pic>
        <p:nvPicPr>
          <p:cNvPr id="7" name="Graphic 6" descr="Money outline">
            <a:extLst>
              <a:ext uri="{FF2B5EF4-FFF2-40B4-BE49-F238E27FC236}">
                <a16:creationId xmlns:a16="http://schemas.microsoft.com/office/drawing/2014/main" id="{6F927791-404D-B645-9379-DA066E0A71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4865" y="5106106"/>
            <a:ext cx="642637" cy="642637"/>
          </a:xfrm>
          <a:prstGeom prst="rect">
            <a:avLst/>
          </a:prstGeom>
        </p:spPr>
      </p:pic>
    </p:spTree>
    <p:extLst>
      <p:ext uri="{BB962C8B-B14F-4D97-AF65-F5344CB8AC3E}">
        <p14:creationId xmlns:p14="http://schemas.microsoft.com/office/powerpoint/2010/main" val="1367756959"/>
      </p:ext>
    </p:extLst>
  </p:cSld>
  <p:clrMapOvr>
    <a:masterClrMapping/>
  </p:clrMapOvr>
</p:sld>
</file>

<file path=ppt/theme/theme1.xml><?xml version="1.0" encoding="utf-8"?>
<a:theme xmlns:a="http://schemas.openxmlformats.org/drawingml/2006/main" name="AngleLinesVTI">
  <a:themeElements>
    <a:clrScheme name="AnalogousFromRegularSeedRightStep">
      <a:dk1>
        <a:srgbClr val="000000"/>
      </a:dk1>
      <a:lt1>
        <a:srgbClr val="FFFFFF"/>
      </a:lt1>
      <a:dk2>
        <a:srgbClr val="32231C"/>
      </a:dk2>
      <a:lt2>
        <a:srgbClr val="F3F0F0"/>
      </a:lt2>
      <a:accent1>
        <a:srgbClr val="20B3B1"/>
      </a:accent1>
      <a:accent2>
        <a:srgbClr val="1788D5"/>
      </a:accent2>
      <a:accent3>
        <a:srgbClr val="294BE7"/>
      </a:accent3>
      <a:accent4>
        <a:srgbClr val="582FD9"/>
      </a:accent4>
      <a:accent5>
        <a:srgbClr val="A529E7"/>
      </a:accent5>
      <a:accent6>
        <a:srgbClr val="D517C7"/>
      </a:accent6>
      <a:hlink>
        <a:srgbClr val="BF3F41"/>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27871</TotalTime>
  <Words>2318</Words>
  <Application>Microsoft Macintosh PowerPoint</Application>
  <PresentationFormat>Widescreen</PresentationFormat>
  <Paragraphs>165</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Univers Condensed Light</vt:lpstr>
      <vt:lpstr>Walbaum Display Light</vt:lpstr>
      <vt:lpstr>AngleLinesVTI</vt:lpstr>
      <vt:lpstr>Executable Security in a Website</vt:lpstr>
      <vt:lpstr>Finding the right Host </vt:lpstr>
      <vt:lpstr>Amazon web Services</vt:lpstr>
      <vt:lpstr>BlueHost</vt:lpstr>
      <vt:lpstr>    AWS  BlueHost</vt:lpstr>
      <vt:lpstr>PowerPoint Presentation</vt:lpstr>
      <vt:lpstr>Want to change hosting systems?</vt:lpstr>
      <vt:lpstr>PowerPoint Presentation</vt:lpstr>
      <vt:lpstr>Cloud Fare </vt:lpstr>
      <vt:lpstr>AWS Web application Firewall</vt:lpstr>
      <vt:lpstr>Prophaze </vt:lpstr>
      <vt:lpstr>PowerPoint Presentation</vt:lpstr>
      <vt:lpstr>Content Management system</vt:lpstr>
      <vt:lpstr>JOOMLA!</vt:lpstr>
      <vt:lpstr>Drupal</vt:lpstr>
      <vt:lpstr>PowerPoint Presentation</vt:lpstr>
      <vt:lpstr>Up-to-date Website</vt:lpstr>
      <vt:lpstr>Self Testing and updating are the most essential step in cybersecurity </vt:lpstr>
      <vt:lpstr>PowerPoint Presentation</vt:lpstr>
      <vt:lpstr>WAYS TO TEST A WESITE’S SECURITY</vt:lpstr>
      <vt:lpstr>Google malware detection</vt:lpstr>
      <vt:lpstr>SITElock</vt:lpstr>
      <vt:lpstr>Depending on what level of security that one wants to check there is plenty of options. If One was looking for protection 24/7, Sitelock is the path to take, other wise GMD is a good choice as well for a quick check.</vt:lpstr>
      <vt:lpstr>Strong &amp; Secure Passwords</vt:lpstr>
      <vt:lpstr>A Recommended password must have at least…</vt:lpstr>
      <vt:lpstr>Secure socket layer CERTIFICATE </vt:lpstr>
      <vt:lpstr>PowerPoint Presentation</vt:lpstr>
      <vt:lpstr>PowerPoint Presentation</vt:lpstr>
      <vt:lpstr>PowerPoint Presentation</vt:lpstr>
      <vt:lpstr>In addition, Strong Password Requirements and consistently patching your own website needs to be apart of both plans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Execute Security in a Website</dc:title>
  <dc:creator>McClellan, Mackenzie L.</dc:creator>
  <cp:lastModifiedBy>McClellan, Mackenzie L.</cp:lastModifiedBy>
  <cp:revision>2</cp:revision>
  <dcterms:created xsi:type="dcterms:W3CDTF">2021-08-06T14:25:26Z</dcterms:created>
  <dcterms:modified xsi:type="dcterms:W3CDTF">2021-09-07T22:12:16Z</dcterms:modified>
</cp:coreProperties>
</file>