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0972800" cy="6172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F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7E1"/>
          </a:solidFill>
        </a:fill>
      </a:tcStyle>
    </a:wholeTbl>
    <a:band2H>
      <a:tcTxStyle b="def" i="def"/>
      <a:tcStyle>
        <a:tcBdr/>
        <a:fill>
          <a:solidFill>
            <a:srgbClr val="E6EC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CAD7"/>
          </a:solidFill>
        </a:fill>
      </a:tcStyle>
    </a:wholeTbl>
    <a:band2H>
      <a:tcTxStyle b="def" i="def"/>
      <a:tcStyle>
        <a:tcBdr/>
        <a:fill>
          <a:solidFill>
            <a:srgbClr val="FCE6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2F2F2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B3B3B3"/>
              </a:solidFill>
              <a:prstDash val="solid"/>
              <a:round/>
            </a:ln>
          </a:top>
          <a:bottom>
            <a:ln w="254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3B3B3"/>
              </a:solidFill>
              <a:prstDash val="solid"/>
              <a:round/>
            </a:ln>
          </a:top>
          <a:bottom>
            <a:ln w="254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E4E4"/>
          </a:solidFill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3B3B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3B3B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3B3B3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12700" cap="flat">
              <a:solidFill>
                <a:srgbClr val="B3B3B3"/>
              </a:solidFill>
              <a:prstDash val="solid"/>
              <a:round/>
            </a:ln>
          </a:top>
          <a:bottom>
            <a:ln w="127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solidFill>
            <a:srgbClr val="B3B3B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12700" cap="flat">
              <a:solidFill>
                <a:srgbClr val="B3B3B3"/>
              </a:solidFill>
              <a:prstDash val="solid"/>
              <a:round/>
            </a:ln>
          </a:top>
          <a:bottom>
            <a:ln w="127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solidFill>
            <a:srgbClr val="B3B3B3">
              <a:alpha val="20000"/>
            </a:srgbClr>
          </a:solidFill>
        </a:fill>
      </a:tcStyle>
    </a:firstCol>
    <a:lastRow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50800" cap="flat">
              <a:solidFill>
                <a:srgbClr val="B3B3B3"/>
              </a:solidFill>
              <a:prstDash val="solid"/>
              <a:round/>
            </a:ln>
          </a:top>
          <a:bottom>
            <a:ln w="127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12700" cap="flat">
              <a:solidFill>
                <a:srgbClr val="B3B3B3"/>
              </a:solidFill>
              <a:prstDash val="solid"/>
              <a:round/>
            </a:ln>
          </a:top>
          <a:bottom>
            <a:ln w="254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ransiti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28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1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" name="Google Shape;24;p7"/>
          <p:cNvSpPr/>
          <p:nvPr/>
        </p:nvSpPr>
        <p:spPr>
          <a:xfrm>
            <a:off x="0" y="-1"/>
            <a:ext cx="10972800" cy="53463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98348" y="2377738"/>
            <a:ext cx="9976201" cy="591001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37" name="Google Shape;26;p7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35" name="Google Shape;27;p7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" name="Google Shape;28;p7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8" name="Google Shape;29;p7" descr="Google Shape;29;p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45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48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Google Shape;31;p8"/>
          <p:cNvSpPr/>
          <p:nvPr/>
        </p:nvSpPr>
        <p:spPr>
          <a:xfrm>
            <a:off x="160019" y="1936463"/>
            <a:ext cx="10812902" cy="31812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51" name="Google Shape;32;p8"/>
          <p:cNvSpPr txBox="1"/>
          <p:nvPr/>
        </p:nvSpPr>
        <p:spPr>
          <a:xfrm>
            <a:off x="85027" y="664732"/>
            <a:ext cx="1511751" cy="2917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9900">
                <a:solidFill>
                  <a:schemeClr val="accent2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52" name="Google Shape;33;p8"/>
          <p:cNvSpPr txBox="1"/>
          <p:nvPr/>
        </p:nvSpPr>
        <p:spPr>
          <a:xfrm rot="10800000">
            <a:off x="9348954" y="3472208"/>
            <a:ext cx="1511751" cy="2917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9900">
                <a:solidFill>
                  <a:schemeClr val="accent2"/>
                </a:solidFill>
              </a:defRPr>
            </a:lvl1pPr>
          </a:lstStyle>
          <a:p>
            <a:pPr/>
            <a:r>
              <a:t>“</a:t>
            </a:r>
          </a:p>
        </p:txBody>
      </p:sp>
      <p:pic>
        <p:nvPicPr>
          <p:cNvPr id="53" name="Google Shape;34;p8" descr="Google Shape;34;p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ogo color"/>
          <p:cNvSpPr/>
          <p:nvPr/>
        </p:nvSpPr>
        <p:spPr>
          <a:xfrm>
            <a:off x="232515" y="226800"/>
            <a:ext cx="377651" cy="550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990000"/>
          </a:solidFill>
          <a:ln w="12700">
            <a:miter lim="400000"/>
          </a:ln>
        </p:spPr>
        <p:txBody>
          <a:bodyPr lIns="42120" tIns="42120" rIns="42120" bIns="42120"/>
          <a:lstStyle/>
          <a:p>
            <a:pPr defTabSz="822960">
              <a:spcBef>
                <a:spcPts val="800"/>
              </a:spcBef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61" name="Bottom bar"/>
          <p:cNvSpPr/>
          <p:nvPr/>
        </p:nvSpPr>
        <p:spPr>
          <a:xfrm>
            <a:off x="5715" y="5887079"/>
            <a:ext cx="10973880" cy="285121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2120" tIns="42120" rIns="42120" bIns="42120" anchor="ctr"/>
          <a:lstStyle/>
          <a:p>
            <a:pPr algn="ctr" defTabSz="822960">
              <a:spcBef>
                <a:spcPts val="3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Top bar"/>
          <p:cNvSpPr/>
          <p:nvPr/>
        </p:nvSpPr>
        <p:spPr>
          <a:xfrm>
            <a:off x="5715" y="0"/>
            <a:ext cx="10973880" cy="45361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2120" tIns="42120" rIns="42120" bIns="42120" anchor="ctr"/>
          <a:lstStyle/>
          <a:p>
            <a:pPr algn="ctr" defTabSz="822960">
              <a:spcBef>
                <a:spcPts val="3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xfrm>
            <a:off x="1602968" y="383514"/>
            <a:ext cx="8381137" cy="875445"/>
          </a:xfrm>
          <a:prstGeom prst="rect">
            <a:avLst/>
          </a:prstGeom>
        </p:spPr>
        <p:txBody>
          <a:bodyPr lIns="0" tIns="0" rIns="0" bIns="0"/>
          <a:lstStyle>
            <a:lvl1pPr defTabSz="822960">
              <a:lnSpc>
                <a:spcPct val="100000"/>
              </a:lnSpc>
              <a:defRPr b="1" sz="2600"/>
            </a:lvl1pPr>
          </a:lstStyle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idx="1"/>
          </p:nvPr>
        </p:nvSpPr>
        <p:spPr>
          <a:xfrm>
            <a:off x="1603035" y="1535759"/>
            <a:ext cx="8381137" cy="4091021"/>
          </a:xfrm>
          <a:prstGeom prst="rect">
            <a:avLst/>
          </a:prstGeom>
        </p:spPr>
        <p:txBody>
          <a:bodyPr lIns="0" tIns="0" rIns="0" bIns="0"/>
          <a:lstStyle>
            <a:lvl1pPr marL="176000" indent="-176000" defTabSz="822960">
              <a:lnSpc>
                <a:spcPct val="100000"/>
              </a:lnSpc>
              <a:spcBef>
                <a:spcPts val="300"/>
              </a:spcBef>
              <a:buClrTx/>
              <a:buSzPct val="100000"/>
              <a:buFontTx/>
              <a:buChar char="•"/>
              <a:defRPr sz="1600"/>
            </a:lvl1pPr>
            <a:lvl2pPr marL="392000" indent="-175999" defTabSz="822960">
              <a:lnSpc>
                <a:spcPct val="100000"/>
              </a:lnSpc>
              <a:spcBef>
                <a:spcPts val="300"/>
              </a:spcBef>
              <a:buClrTx/>
              <a:buSzPct val="100000"/>
              <a:buFontTx/>
              <a:buChar char="–"/>
              <a:defRPr sz="1600"/>
            </a:lvl2pPr>
            <a:lvl3pPr marL="593600" indent="-176000" defTabSz="822960">
              <a:lnSpc>
                <a:spcPct val="100000"/>
              </a:lnSpc>
              <a:spcBef>
                <a:spcPts val="300"/>
              </a:spcBef>
              <a:buClrTx/>
              <a:buSzPct val="100000"/>
              <a:buFontTx/>
              <a:buChar char="•"/>
              <a:defRPr sz="1600"/>
            </a:lvl3pPr>
            <a:lvl4pPr marL="806000" indent="-176000" defTabSz="822960">
              <a:lnSpc>
                <a:spcPct val="100000"/>
              </a:lnSpc>
              <a:spcBef>
                <a:spcPts val="300"/>
              </a:spcBef>
              <a:buClrTx/>
              <a:buSzPct val="100000"/>
              <a:buFontTx/>
              <a:buChar char="–"/>
              <a:defRPr sz="1600"/>
            </a:lvl4pPr>
            <a:lvl5pPr marL="1003999" indent="-176000" defTabSz="822960">
              <a:lnSpc>
                <a:spcPct val="100000"/>
              </a:lnSpc>
              <a:spcBef>
                <a:spcPts val="300"/>
              </a:spcBef>
              <a:buClrTx/>
              <a:buSzPct val="100000"/>
              <a:buFontTx/>
              <a:buChar char="»"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10361520" y="5966139"/>
            <a:ext cx="127001" cy="127001"/>
          </a:xfrm>
          <a:prstGeom prst="rect">
            <a:avLst/>
          </a:prstGeom>
        </p:spPr>
        <p:txBody>
          <a:bodyPr/>
          <a:lstStyle>
            <a:lvl1pPr defTabSz="822960">
              <a:spcBef>
                <a:spcPts val="300"/>
              </a:spcBef>
              <a:defRPr b="1" sz="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940" y="226800"/>
            <a:ext cx="1024489" cy="550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3" name="Group"/>
          <p:cNvGrpSpPr/>
          <p:nvPr/>
        </p:nvGrpSpPr>
        <p:grpSpPr>
          <a:xfrm>
            <a:off x="28218" y="5172791"/>
            <a:ext cx="671944" cy="701467"/>
            <a:chOff x="0" y="0"/>
            <a:chExt cx="671942" cy="701465"/>
          </a:xfrm>
        </p:grpSpPr>
        <p:sp>
          <p:nvSpPr>
            <p:cNvPr id="67" name="Logo color"/>
            <p:cNvSpPr/>
            <p:nvPr/>
          </p:nvSpPr>
          <p:spPr>
            <a:xfrm>
              <a:off x="2321" y="419194"/>
              <a:ext cx="108332" cy="15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2120" tIns="42120" rIns="42120" bIns="42120" numCol="1" anchor="t">
              <a:noAutofit/>
            </a:bodyPr>
            <a:lstStyle/>
            <a:p>
              <a:pPr defTabSz="822960">
                <a:spcBef>
                  <a:spcPts val="800"/>
                </a:spcBef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68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50528" y="425499"/>
              <a:ext cx="152103" cy="1453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71943" cy="3948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0293" y="464006"/>
              <a:ext cx="189326" cy="693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1296" y="417797"/>
              <a:ext cx="118853" cy="1614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98977" y="562325"/>
              <a:ext cx="258585" cy="139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4" name="Screenshot 2020-08-15 at 12.40.31.png" descr="Screenshot 2020-08-15 at 12.40.31.png"/>
          <p:cNvPicPr>
            <a:picLocks noChangeAspect="1"/>
          </p:cNvPicPr>
          <p:nvPr/>
        </p:nvPicPr>
        <p:blipFill>
          <a:blip r:embed="rId8">
            <a:extLst/>
          </a:blip>
          <a:srcRect l="0" t="0" r="1010" b="45168"/>
          <a:stretch>
            <a:fillRect/>
          </a:stretch>
        </p:blipFill>
        <p:spPr>
          <a:xfrm>
            <a:off x="3312043" y="5888819"/>
            <a:ext cx="1119969" cy="270129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UserProfile.Offices.Workarea_{{DocumentLanguage}}text"/>
          <p:cNvSpPr txBox="1"/>
          <p:nvPr/>
        </p:nvSpPr>
        <p:spPr>
          <a:xfrm>
            <a:off x="1214218" y="5966139"/>
            <a:ext cx="30573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822960">
              <a:defRPr b="1" sz="6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6" name="Unknown.png" descr="Unknown.png"/>
          <p:cNvPicPr>
            <a:picLocks noChangeAspect="1"/>
          </p:cNvPicPr>
          <p:nvPr/>
        </p:nvPicPr>
        <p:blipFill>
          <a:blip r:embed="rId9">
            <a:extLst/>
          </a:blip>
          <a:srcRect l="0" t="20495" r="0" b="20495"/>
          <a:stretch>
            <a:fillRect/>
          </a:stretch>
        </p:blipFill>
        <p:spPr>
          <a:xfrm>
            <a:off x="4424708" y="5894119"/>
            <a:ext cx="893245" cy="2489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2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5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394350" y="5833859"/>
            <a:ext cx="210469" cy="1973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Title Text"/>
          <p:cNvSpPr txBox="1"/>
          <p:nvPr>
            <p:ph type="title"/>
          </p:nvPr>
        </p:nvSpPr>
        <p:spPr>
          <a:xfrm>
            <a:off x="419641" y="649795"/>
            <a:ext cx="9976201" cy="59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436740" y="2103035"/>
            <a:ext cx="9948600" cy="371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" name="Google Shape;19;p6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9" name="Google Shape;20;p6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" name="Google Shape;21;p6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2" name="Google Shape;22;p6" descr="Google Shape;22;p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9144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3716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866900" marR="0" indent="-3810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860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7432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2004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6576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1148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10394350" y="5833859"/>
            <a:ext cx="127001" cy="1973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905255">
              <a:defRPr sz="3564"/>
            </a:pPr>
          </a:p>
        </p:txBody>
      </p:sp>
      <p:sp>
        <p:nvSpPr>
          <p:cNvPr id="87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8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991" y="366320"/>
            <a:ext cx="9670330" cy="5439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"/>
          <p:cNvSpPr txBox="1"/>
          <p:nvPr>
            <p:ph type="sldNum" sz="quarter" idx="2"/>
          </p:nvPr>
        </p:nvSpPr>
        <p:spPr>
          <a:xfrm>
            <a:off x="10394350" y="5833859"/>
            <a:ext cx="127001" cy="1973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" name="‘Standard layout’ - 1 monolithic kernel"/>
          <p:cNvSpPr txBox="1"/>
          <p:nvPr>
            <p:ph type="title"/>
          </p:nvPr>
        </p:nvSpPr>
        <p:spPr>
          <a:xfrm>
            <a:off x="422939" y="69565"/>
            <a:ext cx="9976202" cy="59100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‘Standard layout’ - 1 monolithic kernel</a:t>
            </a:r>
          </a:p>
        </p:txBody>
      </p:sp>
      <p:sp>
        <p:nvSpPr>
          <p:cNvPr id="92" name="1 big parallel loop - potentially with loops inside"/>
          <p:cNvSpPr txBox="1"/>
          <p:nvPr>
            <p:ph type="body" idx="1"/>
          </p:nvPr>
        </p:nvSpPr>
        <p:spPr>
          <a:xfrm>
            <a:off x="436740" y="868987"/>
            <a:ext cx="9948600" cy="4952849"/>
          </a:xfrm>
          <a:prstGeom prst="rect">
            <a:avLst/>
          </a:prstGeom>
        </p:spPr>
        <p:txBody>
          <a:bodyPr/>
          <a:lstStyle/>
          <a:p>
            <a:pPr/>
            <a:r>
              <a:t>1 big parallel loop - potentially with loops inside</a:t>
            </a:r>
          </a:p>
        </p:txBody>
      </p:sp>
      <p:sp>
        <p:nvSpPr>
          <p:cNvPr id="93" name="#pragma acc parallel loop num_gangs(numgangs) vector_length(vecsize)…"/>
          <p:cNvSpPr txBox="1"/>
          <p:nvPr/>
        </p:nvSpPr>
        <p:spPr>
          <a:xfrm>
            <a:off x="422939" y="1473323"/>
            <a:ext cx="5945062" cy="11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#pragma acc parallel loop num_gangs(numgangs) vector_length(vecsize)</a:t>
            </a:r>
          </a:p>
          <a:p>
            <a:pPr lvl="3"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  for (unsigned long pidx=0 ; pidx &lt; gpu_innerloop ; pidx++) {</a:t>
            </a:r>
            <a:br/>
            <a:r>
              <a:t>       … </a:t>
            </a:r>
            <a:br/>
            <a:r>
              <a:t>       raytrace(_particle);</a:t>
            </a:r>
            <a:br/>
            <a:r>
              <a:t>}</a:t>
            </a:r>
          </a:p>
        </p:txBody>
      </p:sp>
      <p:sp>
        <p:nvSpPr>
          <p:cNvPr id="94" name="With int raytrace(_class_particle* _particle) { /* single event propagation, called by mccode_main for mini:TRACE */…"/>
          <p:cNvSpPr txBox="1"/>
          <p:nvPr/>
        </p:nvSpPr>
        <p:spPr>
          <a:xfrm>
            <a:off x="3033451" y="79218"/>
            <a:ext cx="6890381" cy="206215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With</a:t>
            </a:r>
            <a:br/>
            <a:r>
              <a:t>int raytrace(_class_particle* _particle) { /* single event propagation, called by mccode_main for mini:TRACE */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…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_class_particle _particle_save=*_particle;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/* the main iteration loop for one incoming event */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while (!ABSORBED) { /* iterate event until absorbed */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/* send particle event to component instance, one after the other */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/* begin component arm=Arm() [1] */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/* coordinate change pr. comp, trace fct. pr. comp until the end of comp list / ABS*/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…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/* begin component source=Source_simple() [2] */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mccoordschange(_source_var._position_relative, _source_var._rotation_relative, _particle);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if (!ABSORBED &amp;&amp; _particle-&gt;_index == 2) {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…     </a:t>
            </a:r>
            <a:br/>
            <a:r>
              <a:t>    class_Source_simple_trace(&amp;_source_var, _particle);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/* restore-logic etc, then next comp */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…. 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  } /* while !ABSORBED */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  DEBUG_LEAVE()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particle_restore(_particle, &amp;_particle_save);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DEBUG_STATE()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  return(_particle-&gt;_index);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} /* raytrace */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/* loop to generate events and call raytrace() propagate them */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void raytrace_all(unsigned long long ncount, unsigned long seed) {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  /* CPU-loop */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unsigned long long loops;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loops = ceil((double)ncount/gpu_innerloop);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/* if on GPU, printf has been globally nullified, re-enable here */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#ifdef OPENACC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#undef strlen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#undef strcmp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#undef exit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#undef printf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#undef sprintf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#undef fprintf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#endif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  #ifdef OPENACC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if (ncount&gt;gpu_innerloop) {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printf("Defining %llu CPU loops around GPU kernel and adjusting ncount\n",loops);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mcset_ncount(loops*gpu_innerloop);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} else {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#endif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loops=1;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gpu_innerloop = ncount;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#ifdef OPENACC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}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#endif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  for (unsigned long long cloop=0; cloop&lt;loops; cloop++) {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#ifdef OPENACC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if (loops&gt;1) fprintf(stdout, "%d..", (int)cloop); fflush(stdout);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#endif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    /* if on GPU, re-nullify printf */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#ifdef OPENACC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#undef strlen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#undef strcmp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#undef exit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#undef printf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#undef sprintf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#undef fprintf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#endif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    #pragma acc parallel loop num_gangs(numgangs) vector_length(vecsize)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for (unsigned long pidx=0 ; pidx &lt; gpu_innerloop ; pidx++) {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 _class_particle particleN = mcgenstate(); // initial particle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 _class_particle* _particle = &amp;particleN;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 particleN._uid = pidx;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 #ifdef USE_MPI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 particleN._uid += mpi_node_rank * ncount; 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 #endif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      srandom(_hash((pidx+1)*(seed+1)));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 particle_uservar_init(_particle);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      raytrace(_particle);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} /* inner for */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seed = seed+gpu_innerloop;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} /* CPU for */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/* if on GPU, printf has been globally nullified, re-enable here */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#ifdef OPENACC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#undef strlen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#undef strcmp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#undef exit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#undef printf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#undef sprintf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#undef fprintf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#endif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MPI_MASTER(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printf("*** TRACE end *** \n");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10394350" y="5833859"/>
            <a:ext cx="127001" cy="1973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7" name="‘FUNNEL layout’  - potentially multiple kernels"/>
          <p:cNvSpPr txBox="1"/>
          <p:nvPr>
            <p:ph type="title"/>
          </p:nvPr>
        </p:nvSpPr>
        <p:spPr>
          <a:xfrm>
            <a:off x="422939" y="69565"/>
            <a:ext cx="9976202" cy="591001"/>
          </a:xfrm>
          <a:prstGeom prst="rect">
            <a:avLst/>
          </a:prstGeom>
        </p:spPr>
        <p:txBody>
          <a:bodyPr/>
          <a:lstStyle/>
          <a:p>
            <a:pPr defTabSz="722376">
              <a:defRPr sz="1817"/>
            </a:pPr>
            <a:r>
              <a:t>‘FUNNEL layout’ </a:t>
            </a:r>
            <a:br/>
            <a:r>
              <a:t>- potentially multiple kernels</a:t>
            </a:r>
          </a:p>
        </p:txBody>
      </p:sp>
      <p:sp>
        <p:nvSpPr>
          <p:cNvPr id="98" name="Particles traced  in bunches of  size ‘livebatchsize’:"/>
          <p:cNvSpPr txBox="1"/>
          <p:nvPr>
            <p:ph type="body" idx="1"/>
          </p:nvPr>
        </p:nvSpPr>
        <p:spPr>
          <a:xfrm>
            <a:off x="436740" y="868987"/>
            <a:ext cx="9948600" cy="4952849"/>
          </a:xfrm>
          <a:prstGeom prst="rect">
            <a:avLst/>
          </a:prstGeom>
        </p:spPr>
        <p:txBody>
          <a:bodyPr/>
          <a:lstStyle/>
          <a:p>
            <a:pPr/>
            <a:r>
              <a:t>Particles traced </a:t>
            </a:r>
            <a:br/>
            <a:r>
              <a:t>in bunches of </a:t>
            </a:r>
            <a:br/>
            <a:r>
              <a:t>size ‘livebatchsize’:</a:t>
            </a:r>
          </a:p>
        </p:txBody>
      </p:sp>
      <p:sp>
        <p:nvSpPr>
          <p:cNvPr id="99" name="void raytrace_all_funnel(unsigned long long ncount, unsigned long seed) {…"/>
          <p:cNvSpPr txBox="1"/>
          <p:nvPr/>
        </p:nvSpPr>
        <p:spPr>
          <a:xfrm>
            <a:off x="3698017" y="93664"/>
            <a:ext cx="7234285" cy="618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void raytrace_all_funnel(unsigned long long ncount, unsigned long seed) {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// set up outer (CPU) loop / particle batches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unsigned long long loops;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loops = ceil((double)ncount/gpu_innerloop);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…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// create particles struct and pointer arrays (same memory used by all batches)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_class_particle* particles = malloc(gpu_innerloop*sizeof(_class_particle));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_class_particle* pbuffer = malloc(gpu_innerloop*sizeof(_class_particle));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long livebatchsize = gpu_innerloop;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// outer loop / particle batches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for (unsigned long long cloop=0; cloop&lt;loops; cloop++) {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  if (loops&gt;1) fprintf(stdout, "%d..", (int)cloop); fflush(stdout);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  // init particles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  #pragma acc parallel loop present(particles[0:livebatchsize])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  for (unsigned long pidx=0 ; pidx &lt; livebatchsize ; pidx++) {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    // generate particle state, set loop index and seed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    particles[pidx] = mcgenstate();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    _class_particle* _particle = particles + pidx;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    _particle-&gt;_uid = pidx;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    #ifdef USE_MPI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    _particle-&gt;_uid += mpi_node_rank * ncount; 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    #endif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    srandom(_hash((pidx+1)*(seed+1))); // _particle-&gt;state usage built into srandom macro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    particle_uservar_init(_particle);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    }</a:t>
            </a:r>
          </a:p>
        </p:txBody>
      </p:sp>
      <p:sp>
        <p:nvSpPr>
          <p:cNvPr id="100" name="Followed by ‘grouped’ components, e.g. between SPLIT’s      #pragma acc parallel loop present(particles[0:livebatchsize])…"/>
          <p:cNvSpPr txBox="1"/>
          <p:nvPr/>
        </p:nvSpPr>
        <p:spPr>
          <a:xfrm>
            <a:off x="3133510" y="64515"/>
            <a:ext cx="6890380" cy="604317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>
                <a:solidFill>
                  <a:srgbClr val="000000"/>
                </a:solidFill>
              </a:defRPr>
            </a:pPr>
            <a:r>
              <a:t>Followed by ‘grouped’ components, e.g. between SPLIT’s</a:t>
            </a:r>
            <a:br/>
            <a:br/>
            <a:r>
              <a:t>    #pragma acc parallel loop present(particles[0:livebatchsize])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for (unsigned long pidx=0 ; pidx &lt; livebatchsize ; pidx++) {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  _class_particle* _particle = &amp;particles[pidx];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  _class_particle _particle_save;</a:t>
            </a:r>
          </a:p>
          <a:p>
            <a:pPr>
              <a:defRPr sz="1100">
                <a:solidFill>
                  <a:srgbClr val="000000"/>
                </a:solidFill>
              </a:defRPr>
            </a:pP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  // arm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if (!ABSORBED &amp;&amp; _particle-&gt;_index == 1) {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    _particle-&gt;_index++;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  }</a:t>
            </a:r>
            <a:br/>
            <a:r>
              <a:t>     // Comps up to monochromator in e.g. PSI_DMC</a:t>
            </a:r>
            <a:br/>
            <a:r>
              <a:t>    …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}</a:t>
            </a:r>
          </a:p>
          <a:p>
            <a:pPr>
              <a:defRPr sz="1100">
                <a:solidFill>
                  <a:srgbClr val="000000"/>
                </a:solidFill>
              </a:defRPr>
            </a:pP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// SPLIT with available livebatchsize 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long mult_foc_mono;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livebatchsize = sort_absorb_last(particles, pbuffer, livebatchsize, gpu_innerloop, 1, &amp;mult_foc_mono);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//printf("livebatchsize: %ld, split: %ld\n",  livebatchsize, mult);</a:t>
            </a:r>
            <a:br/>
            <a:br/>
            <a:r>
              <a:t>    #pragma acc parallel loop present(particles[0:livebatchsize])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for (unsigned long pidx=0 ; pidx &lt; livebatchsize ; pidx++) {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  _class_particle* _particle = &amp;particles[pidx];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  _class_particle _particle_save;</a:t>
            </a:r>
          </a:p>
          <a:p>
            <a:pPr>
              <a:defRPr sz="1100">
                <a:solidFill>
                  <a:srgbClr val="000000"/>
                </a:solidFill>
              </a:defRPr>
            </a:pP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  // foc_mono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if (!ABSORBED &amp;&amp; _particle-&gt;_index == 21) {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   …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      mccoordschange(_foc_mono_var._position_relative, _foc_mono_var._rotation_relative, _particle);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    _particle_save = *_particle;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    class_Monochromator_2foc_trace(&amp;_foc_mono_var, _particle);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    if (_particle-&gt;_restore)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    particle_restore(_particle, &amp;_particle_save);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    _particle-&gt;_index++;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   }</a:t>
            </a:r>
          </a:p>
          <a:p>
            <a:pPr>
              <a:defRPr sz="1100">
                <a:solidFill>
                  <a:srgbClr val="000000"/>
                </a:solidFill>
              </a:defRPr>
            </a:pP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   …</a:t>
            </a:r>
            <a:br/>
            <a:r>
              <a:t>}</a:t>
            </a:r>
            <a:br/>
          </a:p>
        </p:txBody>
      </p:sp>
      <p:sp>
        <p:nvSpPr>
          <p:cNvPr id="101" name="With a split, minimum:  1. Initial kernel…"/>
          <p:cNvSpPr txBox="1"/>
          <p:nvPr/>
        </p:nvSpPr>
        <p:spPr>
          <a:xfrm>
            <a:off x="422939" y="2298419"/>
            <a:ext cx="1842900" cy="11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With a split, minimum:</a:t>
            </a:r>
            <a:br/>
            <a:br/>
            <a:r>
              <a:t>1. Initial kernel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2. Sorting kernel</a:t>
            </a:r>
          </a:p>
          <a:p>
            <a:pPr>
              <a:defRPr>
                <a:solidFill>
                  <a:schemeClr val="accent1">
                    <a:lumOff val="-3333"/>
                  </a:schemeClr>
                </a:solidFill>
              </a:defRPr>
            </a:pPr>
            <a:r>
              <a:t>3. Second kernel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0394350" y="5833859"/>
            <a:ext cx="127001" cy="1973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‘MULTIKERNEL layout’  - potentially multiple kernels"/>
          <p:cNvSpPr txBox="1"/>
          <p:nvPr>
            <p:ph type="title"/>
          </p:nvPr>
        </p:nvSpPr>
        <p:spPr>
          <a:xfrm>
            <a:off x="422939" y="69565"/>
            <a:ext cx="9976202" cy="591001"/>
          </a:xfrm>
          <a:prstGeom prst="rect">
            <a:avLst/>
          </a:prstGeom>
        </p:spPr>
        <p:txBody>
          <a:bodyPr/>
          <a:lstStyle/>
          <a:p>
            <a:pPr defTabSz="722376">
              <a:defRPr sz="1817"/>
            </a:pPr>
            <a:r>
              <a:t>‘MULTIKERNEL layout’ </a:t>
            </a:r>
            <a:br/>
            <a:r>
              <a:t>- potentially multiple kernels</a:t>
            </a:r>
          </a:p>
        </p:txBody>
      </p:sp>
      <p:sp>
        <p:nvSpPr>
          <p:cNvPr id="105" name="Like FUNNEL but there will always be a kernel pr. comp…"/>
          <p:cNvSpPr txBox="1"/>
          <p:nvPr>
            <p:ph type="body" idx="1"/>
          </p:nvPr>
        </p:nvSpPr>
        <p:spPr>
          <a:xfrm>
            <a:off x="436740" y="868987"/>
            <a:ext cx="9948600" cy="4952849"/>
          </a:xfrm>
          <a:prstGeom prst="rect">
            <a:avLst/>
          </a:prstGeom>
        </p:spPr>
        <p:txBody>
          <a:bodyPr/>
          <a:lstStyle/>
          <a:p>
            <a:pPr/>
            <a:r>
              <a:t>Like FUNNEL but there will always be a kernel pr. comp</a:t>
            </a:r>
          </a:p>
          <a:p>
            <a:pPr/>
          </a:p>
          <a:p>
            <a:pPr/>
            <a:r>
              <a:t>Define to globally use / not use ‘absorption sort’ kernels in between comp kernels</a:t>
            </a:r>
          </a:p>
          <a:p>
            <a:pPr/>
          </a:p>
          <a:p>
            <a:pPr/>
            <a:r>
              <a:t>Rationale: </a:t>
            </a:r>
          </a:p>
          <a:p>
            <a:pPr lvl="1"/>
            <a:r>
              <a:t>Allow more fine-grained profiling?</a:t>
            </a:r>
          </a:p>
          <a:p>
            <a:pPr lvl="1"/>
            <a:r>
              <a:t>Alternative: Can we add pragmas for profiling / adding nvtx like points in acc regions?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itle &amp; Bullet">
  <a:themeElements>
    <a:clrScheme name="Title &amp; Bullet">
      <a:dk1>
        <a:srgbClr val="FFFFFF"/>
      </a:dk1>
      <a:lt1>
        <a:srgbClr val="B3B3B3"/>
      </a:lt1>
      <a:dk2>
        <a:srgbClr val="A7A7A7"/>
      </a:dk2>
      <a:lt2>
        <a:srgbClr val="535353"/>
      </a:lt2>
      <a:accent1>
        <a:srgbClr val="042251"/>
      </a:accent1>
      <a:accent2>
        <a:srgbClr val="0C4E9B"/>
      </a:accent2>
      <a:accent3>
        <a:srgbClr val="0080A7"/>
      </a:accent3>
      <a:accent4>
        <a:srgbClr val="FF5400"/>
      </a:accent4>
      <a:accent5>
        <a:srgbClr val="C2000B"/>
      </a:accent5>
      <a:accent6>
        <a:srgbClr val="F0047F"/>
      </a:accent6>
      <a:hlink>
        <a:srgbClr val="0000FF"/>
      </a:hlink>
      <a:folHlink>
        <a:srgbClr val="FF00FF"/>
      </a:folHlink>
    </a:clrScheme>
    <a:fontScheme name="Title &amp; Bulle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itle &amp; Bull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itle &amp; Bullet">
  <a:themeElements>
    <a:clrScheme name="Title &amp; Bull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42251"/>
      </a:accent1>
      <a:accent2>
        <a:srgbClr val="0C4E9B"/>
      </a:accent2>
      <a:accent3>
        <a:srgbClr val="0080A7"/>
      </a:accent3>
      <a:accent4>
        <a:srgbClr val="FF5400"/>
      </a:accent4>
      <a:accent5>
        <a:srgbClr val="C2000B"/>
      </a:accent5>
      <a:accent6>
        <a:srgbClr val="F0047F"/>
      </a:accent6>
      <a:hlink>
        <a:srgbClr val="0000FF"/>
      </a:hlink>
      <a:folHlink>
        <a:srgbClr val="FF00FF"/>
      </a:folHlink>
    </a:clrScheme>
    <a:fontScheme name="Title &amp; Bulle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itle &amp; Bull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