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972800" cy="6172200"/>
  <p:notesSz cx="7010400" cy="92964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Trebuchet MS" panose="020B0703020202090204" pitchFamily="3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  <p15:guide id="7" pos="288">
          <p15:clr>
            <a:srgbClr val="9AA0A6"/>
          </p15:clr>
        </p15:guide>
        <p15:guide id="8" pos="576">
          <p15:clr>
            <a:srgbClr val="9AA0A6"/>
          </p15:clr>
        </p15:guide>
        <p15:guide id="9" pos="6336">
          <p15:clr>
            <a:srgbClr val="9AA0A6"/>
          </p15:clr>
        </p15:guide>
        <p15:guide id="10" orient="horz" pos="3624">
          <p15:clr>
            <a:srgbClr val="9AA0A6"/>
          </p15:clr>
        </p15:guide>
        <p15:guide id="11" orient="horz" pos="3407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1FzlWhU83FgKwYrB0PmXKfjk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34" d="100"/>
          <a:sy n="134" d="100"/>
        </p:scale>
        <p:origin x="776" y="192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  <p:guide pos="288"/>
        <p:guide pos="576"/>
        <p:guide pos="6336"/>
        <p:guide orient="horz" pos="3624"/>
        <p:guide orient="horz" pos="34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933" y="240101"/>
            <a:ext cx="1209933" cy="3280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419641" y="64979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43674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▪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grpSp>
        <p:nvGrpSpPr>
          <p:cNvPr id="19" name="Google Shape;19;p6"/>
          <p:cNvGrpSpPr/>
          <p:nvPr/>
        </p:nvGrpSpPr>
        <p:grpSpPr>
          <a:xfrm>
            <a:off x="-28085" y="0"/>
            <a:ext cx="186972" cy="6172207"/>
            <a:chOff x="311342" y="0"/>
            <a:chExt cx="401400" cy="6172207"/>
          </a:xfrm>
        </p:grpSpPr>
        <p:sp>
          <p:nvSpPr>
            <p:cNvPr id="20" name="Google Shape;20;p6"/>
            <p:cNvSpPr/>
            <p:nvPr/>
          </p:nvSpPr>
          <p:spPr>
            <a:xfrm>
              <a:off x="311342" y="4638907"/>
              <a:ext cx="401400" cy="1533300"/>
            </a:xfrm>
            <a:prstGeom prst="rect">
              <a:avLst/>
            </a:prstGeom>
            <a:solidFill>
              <a:srgbClr val="F156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311342" y="0"/>
              <a:ext cx="401400" cy="5346300"/>
            </a:xfrm>
            <a:prstGeom prst="rect">
              <a:avLst/>
            </a:prstGeom>
            <a:solidFill>
              <a:srgbClr val="298E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3375" y="5702245"/>
            <a:ext cx="1089674" cy="3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Blue">
  <p:cSld name="Transition - Blu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0" y="0"/>
            <a:ext cx="10972800" cy="534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498348" y="2377739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7"/>
          <p:cNvGrpSpPr/>
          <p:nvPr/>
        </p:nvGrpSpPr>
        <p:grpSpPr>
          <a:xfrm>
            <a:off x="-28085" y="0"/>
            <a:ext cx="186972" cy="6172207"/>
            <a:chOff x="311342" y="0"/>
            <a:chExt cx="401400" cy="6172207"/>
          </a:xfrm>
        </p:grpSpPr>
        <p:sp>
          <p:nvSpPr>
            <p:cNvPr id="27" name="Google Shape;27;p7"/>
            <p:cNvSpPr/>
            <p:nvPr/>
          </p:nvSpPr>
          <p:spPr>
            <a:xfrm>
              <a:off x="311342" y="4638907"/>
              <a:ext cx="401400" cy="1533300"/>
            </a:xfrm>
            <a:prstGeom prst="rect">
              <a:avLst/>
            </a:prstGeom>
            <a:solidFill>
              <a:srgbClr val="F156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311342" y="0"/>
              <a:ext cx="401400" cy="5346300"/>
            </a:xfrm>
            <a:prstGeom prst="rect">
              <a:avLst/>
            </a:prstGeom>
            <a:solidFill>
              <a:srgbClr val="298E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3375" y="5702245"/>
            <a:ext cx="1089674" cy="3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160020" y="1936463"/>
            <a:ext cx="10812900" cy="31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39303" y="664732"/>
            <a:ext cx="16032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lang="en-US" sz="19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99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/>
          <p:nvPr/>
        </p:nvSpPr>
        <p:spPr>
          <a:xfrm rot="10800000">
            <a:off x="9303230" y="5125328"/>
            <a:ext cx="16032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lang="en-US" sz="19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99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3375" y="5702245"/>
            <a:ext cx="1089674" cy="3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"/>
          <p:cNvSpPr txBox="1">
            <a:spLocks noGrp="1"/>
          </p:cNvSpPr>
          <p:nvPr>
            <p:ph type="title"/>
          </p:nvPr>
        </p:nvSpPr>
        <p:spPr>
          <a:xfrm>
            <a:off x="421036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437392" y="210523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4"/>
          <p:cNvGrpSpPr/>
          <p:nvPr/>
        </p:nvGrpSpPr>
        <p:grpSpPr>
          <a:xfrm>
            <a:off x="-28085" y="0"/>
            <a:ext cx="186972" cy="6172207"/>
            <a:chOff x="311342" y="0"/>
            <a:chExt cx="401400" cy="6172207"/>
          </a:xfrm>
        </p:grpSpPr>
        <p:sp>
          <p:nvSpPr>
            <p:cNvPr id="12" name="Google Shape;12;p4"/>
            <p:cNvSpPr/>
            <p:nvPr/>
          </p:nvSpPr>
          <p:spPr>
            <a:xfrm>
              <a:off x="311342" y="4638907"/>
              <a:ext cx="401400" cy="1533300"/>
            </a:xfrm>
            <a:prstGeom prst="rect">
              <a:avLst/>
            </a:prstGeom>
            <a:solidFill>
              <a:srgbClr val="F156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"/>
            <p:cNvSpPr/>
            <p:nvPr/>
          </p:nvSpPr>
          <p:spPr>
            <a:xfrm>
              <a:off x="311342" y="0"/>
              <a:ext cx="401400" cy="5346300"/>
            </a:xfrm>
            <a:prstGeom prst="rect">
              <a:avLst/>
            </a:prstGeom>
            <a:solidFill>
              <a:srgbClr val="298E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539" y="5776357"/>
            <a:ext cx="899246" cy="23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/>
        </p:nvSpPr>
        <p:spPr>
          <a:xfrm>
            <a:off x="10394351" y="5851701"/>
            <a:ext cx="3210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fld id="{00000000-1234-1234-1234-123412341234}" type="slidenum">
              <a:rPr lang="en-US" sz="85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lang="en-US" sz="1050" b="0" i="0" u="none" strike="noStrike" cap="none">
                <a:solidFill>
                  <a:srgbClr val="3F8F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050" b="0" i="0" u="none" strike="noStrike" cap="none">
              <a:solidFill>
                <a:srgbClr val="3F8F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tif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7746140" y="137614"/>
            <a:ext cx="30133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Total presentation time is 3 minutes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 descr="McStas 'n' McXtrace logos">
            <a:extLst>
              <a:ext uri="{FF2B5EF4-FFF2-40B4-BE49-F238E27FC236}">
                <a16:creationId xmlns:a16="http://schemas.microsoft.com/office/drawing/2014/main" id="{E2FB57F8-6118-FD9E-9473-FA4CBE71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7" y="329959"/>
            <a:ext cx="35941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99F33C5-37EE-F8B0-E8E8-43585C5033BE}"/>
              </a:ext>
            </a:extLst>
          </p:cNvPr>
          <p:cNvGrpSpPr/>
          <p:nvPr/>
        </p:nvGrpSpPr>
        <p:grpSpPr>
          <a:xfrm>
            <a:off x="1142557" y="1507582"/>
            <a:ext cx="8701369" cy="1871199"/>
            <a:chOff x="361507" y="1469482"/>
            <a:chExt cx="8701369" cy="1871199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340F496B-52BA-9F7E-B596-50B8A9F10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59437" y="1543991"/>
              <a:ext cx="987055" cy="132018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8" name="unknown.png" descr="unknown.png">
              <a:extLst>
                <a:ext uri="{FF2B5EF4-FFF2-40B4-BE49-F238E27FC236}">
                  <a16:creationId xmlns:a16="http://schemas.microsoft.com/office/drawing/2014/main" id="{7464C53F-50F1-174B-8E5C-CFAE1369B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2901" r="14374" b="7194"/>
            <a:stretch>
              <a:fillRect/>
            </a:stretch>
          </p:blipFill>
          <p:spPr>
            <a:xfrm>
              <a:off x="2451562" y="1543990"/>
              <a:ext cx="1055839" cy="134739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25400" dir="5400000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99CC52DE-7DF6-D76E-8AF7-697BC32F6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9299" y="1503563"/>
              <a:ext cx="1055838" cy="1380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0D3ABF-FC19-692F-5513-D509B530B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41744" y="1508118"/>
              <a:ext cx="990600" cy="1371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B10C80-0F70-180D-E192-061D2DBB3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39566" y="1469482"/>
              <a:ext cx="905735" cy="142190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D7AE35-E658-25B3-32C9-A57B8878B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12464" y="1576020"/>
              <a:ext cx="1124295" cy="132133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8B300-48AA-CE0A-ABF1-9E05A6FCFAB7}"/>
                </a:ext>
              </a:extLst>
            </p:cNvPr>
            <p:cNvSpPr txBox="1"/>
            <p:nvPr/>
          </p:nvSpPr>
          <p:spPr>
            <a:xfrm>
              <a:off x="1118775" y="2940500"/>
              <a:ext cx="1223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1000" dirty="0"/>
                <a:t>Peter Willendrup</a:t>
              </a:r>
              <a:br>
                <a:rPr lang="en-DK" sz="1000" dirty="0"/>
              </a:br>
              <a:r>
                <a:rPr lang="en-DK" sz="1000" dirty="0"/>
                <a:t>DTU / ESS DMSC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5C3762-84B1-C144-ACC8-D1DFB25A23E0}"/>
                </a:ext>
              </a:extLst>
            </p:cNvPr>
            <p:cNvSpPr txBox="1"/>
            <p:nvPr/>
          </p:nvSpPr>
          <p:spPr>
            <a:xfrm>
              <a:off x="2451562" y="2940571"/>
              <a:ext cx="10711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1000" dirty="0"/>
                <a:t>Mads Bertelsen</a:t>
              </a:r>
              <a:br>
                <a:rPr lang="en-DK" sz="1000" dirty="0"/>
              </a:br>
              <a:r>
                <a:rPr lang="en-DK" sz="1000" dirty="0"/>
                <a:t>ESS DMSC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3FE22C-1AB0-016C-F2E2-F3C9B7A00820}"/>
                </a:ext>
              </a:extLst>
            </p:cNvPr>
            <p:cNvSpPr txBox="1"/>
            <p:nvPr/>
          </p:nvSpPr>
          <p:spPr>
            <a:xfrm>
              <a:off x="3794511" y="2940500"/>
              <a:ext cx="1192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1000" dirty="0"/>
                <a:t>Gregory S Tucker</a:t>
              </a:r>
              <a:br>
                <a:rPr lang="en-DK" sz="1000" dirty="0"/>
              </a:br>
              <a:r>
                <a:rPr lang="en-DK" sz="1000" dirty="0"/>
                <a:t>ESS DMSC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89A806-D4F4-23CF-9E9D-FFF7F7AFC73B}"/>
                </a:ext>
              </a:extLst>
            </p:cNvPr>
            <p:cNvSpPr txBox="1"/>
            <p:nvPr/>
          </p:nvSpPr>
          <p:spPr>
            <a:xfrm>
              <a:off x="5062101" y="2940500"/>
              <a:ext cx="1230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1000" dirty="0"/>
                <a:t>Emmanuel Farhi</a:t>
              </a:r>
              <a:br>
                <a:rPr lang="en-DK" sz="1000" dirty="0"/>
              </a:br>
              <a:r>
                <a:rPr lang="en-DK" sz="1000" dirty="0"/>
                <a:t>Synchrotron SOLEIL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1E5B60-F04A-A7D6-4A88-22837838DD6B}"/>
                </a:ext>
              </a:extLst>
            </p:cNvPr>
            <p:cNvSpPr txBox="1"/>
            <p:nvPr/>
          </p:nvSpPr>
          <p:spPr>
            <a:xfrm>
              <a:off x="6366969" y="2937619"/>
              <a:ext cx="1436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1000" dirty="0"/>
                <a:t>Tobias Weber</a:t>
              </a:r>
              <a:br>
                <a:rPr lang="en-DK" sz="1000" dirty="0"/>
              </a:br>
              <a:r>
                <a:rPr lang="en-DK" sz="1000" dirty="0"/>
                <a:t>Institut Laue-Langevin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05F9CE-69CE-B755-1528-35D170D3CC05}"/>
                </a:ext>
              </a:extLst>
            </p:cNvPr>
            <p:cNvSpPr txBox="1"/>
            <p:nvPr/>
          </p:nvSpPr>
          <p:spPr>
            <a:xfrm>
              <a:off x="7700002" y="2925987"/>
              <a:ext cx="1362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1000" dirty="0"/>
                <a:t>José Robledo</a:t>
              </a:r>
              <a:br>
                <a:rPr lang="en-DK" sz="1000" dirty="0"/>
              </a:br>
              <a:r>
                <a:rPr lang="en-DK" sz="1000" dirty="0"/>
                <a:t>FZ Jülich / IAS / JSC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DDAA6B-DFFA-622F-46E0-AC3E99B7DF55}"/>
                </a:ext>
              </a:extLst>
            </p:cNvPr>
            <p:cNvSpPr txBox="1"/>
            <p:nvPr/>
          </p:nvSpPr>
          <p:spPr>
            <a:xfrm>
              <a:off x="361507" y="2180435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dirty="0"/>
                <a:t>Team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67AA3E4-1167-EC63-DFFA-56549D3D3E1B}"/>
              </a:ext>
            </a:extLst>
          </p:cNvPr>
          <p:cNvSpPr txBox="1"/>
          <p:nvPr/>
        </p:nvSpPr>
        <p:spPr>
          <a:xfrm>
            <a:off x="4334101" y="115866"/>
            <a:ext cx="1620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https://mcstas.org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7D0CD-E11A-E4D9-58C5-3E1B3BEB69AE}"/>
              </a:ext>
            </a:extLst>
          </p:cNvPr>
          <p:cNvSpPr txBox="1"/>
          <p:nvPr/>
        </p:nvSpPr>
        <p:spPr>
          <a:xfrm>
            <a:off x="4334101" y="349212"/>
            <a:ext cx="1878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https://mcxtrace.org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535CF-97D4-A8E5-F416-8C08F2779CF4}"/>
              </a:ext>
            </a:extLst>
          </p:cNvPr>
          <p:cNvSpPr txBox="1"/>
          <p:nvPr/>
        </p:nvSpPr>
        <p:spPr>
          <a:xfrm>
            <a:off x="4343444" y="552104"/>
            <a:ext cx="3379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https://github.com/mccode-dev/McCode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4AD195-1259-7B0B-2CBE-D6FC77F511FB}"/>
              </a:ext>
            </a:extLst>
          </p:cNvPr>
          <p:cNvGrpSpPr/>
          <p:nvPr/>
        </p:nvGrpSpPr>
        <p:grpSpPr>
          <a:xfrm>
            <a:off x="2806466" y="3740811"/>
            <a:ext cx="4596848" cy="1825486"/>
            <a:chOff x="2244491" y="3664611"/>
            <a:chExt cx="4596848" cy="18254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83802E-9907-8673-50E9-5ACBDF4BBA9D}"/>
                </a:ext>
              </a:extLst>
            </p:cNvPr>
            <p:cNvSpPr txBox="1"/>
            <p:nvPr/>
          </p:nvSpPr>
          <p:spPr>
            <a:xfrm>
              <a:off x="2244491" y="4049342"/>
              <a:ext cx="1337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dirty="0"/>
                <a:t>Team Mentors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6B2B92-42F1-C237-D307-F42DE0952A7D}"/>
                </a:ext>
              </a:extLst>
            </p:cNvPr>
            <p:cNvSpPr txBox="1"/>
            <p:nvPr/>
          </p:nvSpPr>
          <p:spPr>
            <a:xfrm>
              <a:off x="3654650" y="5074599"/>
              <a:ext cx="13708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0" i="0" u="none" strike="noStrike" dirty="0">
                  <a:solidFill>
                    <a:srgbClr val="272727"/>
                  </a:solidFill>
                  <a:effectLst/>
                  <a:latin typeface="var(--custom-main-font,-apple-system,BlinkMacSystemFont,&quot;Segoe UI&quot;,Roboto,Helvetica,Arial,sans-serif,&quot;Apple Color Emoji&quot;,&quot;Segoe UI Emoji&quot;,&quot;Segoe UI Symbol&quot;)"/>
                </a:rPr>
                <a:t>Jan-Oliver Mirus</a:t>
              </a:r>
              <a:br>
                <a:rPr lang="en-DK" sz="1000" dirty="0"/>
              </a:br>
              <a:r>
                <a:rPr lang="en-DK" sz="1000" dirty="0"/>
                <a:t>FZ Jülich / IAS / JSC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0ACDD-7488-26A9-6475-58026FA64A6B}"/>
                </a:ext>
              </a:extLst>
            </p:cNvPr>
            <p:cNvSpPr txBox="1"/>
            <p:nvPr/>
          </p:nvSpPr>
          <p:spPr>
            <a:xfrm>
              <a:off x="5470451" y="5074599"/>
              <a:ext cx="13708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0" i="0" u="none" strike="noStrike" dirty="0">
                  <a:solidFill>
                    <a:srgbClr val="272727"/>
                  </a:solidFill>
                  <a:effectLst/>
                  <a:latin typeface="var(--custom-main-font,-apple-system,BlinkMacSystemFont,&quot;Segoe UI&quot;,Roboto,Helvetica,Arial,sans-serif,&quot;Apple Color Emoji&quot;,&quot;Segoe UI Emoji&quot;,&quot;Segoe UI Symbol&quot;)"/>
                </a:rPr>
                <a:t>Ilya Zhukov</a:t>
              </a:r>
              <a:br>
                <a:rPr lang="en-DK" sz="1000" dirty="0"/>
              </a:br>
              <a:r>
                <a:rPr lang="en-DK" sz="1000" dirty="0"/>
                <a:t>FZ Jülich / IAS / JSC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43DB8EE-DB68-72AE-9936-43E24F3E4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77217" y="3664611"/>
              <a:ext cx="948291" cy="1343412"/>
            </a:xfrm>
            <a:prstGeom prst="rect">
              <a:avLst/>
            </a:prstGeom>
          </p:spPr>
        </p:pic>
        <p:pic>
          <p:nvPicPr>
            <p:cNvPr id="3" name="Picture 2" descr="A white circle on an orange background&#10;&#10;AI-generated content may be incorrect.">
              <a:extLst>
                <a:ext uri="{FF2B5EF4-FFF2-40B4-BE49-F238E27FC236}">
                  <a16:creationId xmlns:a16="http://schemas.microsoft.com/office/drawing/2014/main" id="{7611122D-B31F-33FA-7FFA-90DE207E4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57056" y="3780074"/>
              <a:ext cx="1154090" cy="11540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;p9">
            <a:extLst>
              <a:ext uri="{FF2B5EF4-FFF2-40B4-BE49-F238E27FC236}">
                <a16:creationId xmlns:a16="http://schemas.microsoft.com/office/drawing/2014/main" id="{D582377A-501A-D845-BBD0-D40B8C58E8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641" y="64979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McStas</a:t>
            </a:r>
            <a:r>
              <a:rPr lang="en-US" dirty="0"/>
              <a:t> (neutrons) and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McXtrace</a:t>
            </a:r>
            <a:r>
              <a:rPr lang="en-US" dirty="0"/>
              <a:t> (X-rays)</a:t>
            </a:r>
            <a:endParaRPr dirty="0"/>
          </a:p>
        </p:txBody>
      </p:sp>
      <p:sp>
        <p:nvSpPr>
          <p:cNvPr id="7" name="Google Shape;48;p9">
            <a:extLst>
              <a:ext uri="{FF2B5EF4-FFF2-40B4-BE49-F238E27FC236}">
                <a16:creationId xmlns:a16="http://schemas.microsoft.com/office/drawing/2014/main" id="{22641C69-A2C3-16CC-487A-507CDA68E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7241" y="2351746"/>
            <a:ext cx="9948600" cy="278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Tell us about your application:</a:t>
            </a:r>
            <a:endParaRPr dirty="0"/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Algorithmic motif: Monte Carlo ray-tracing 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Language is (lex/</a:t>
            </a:r>
            <a:r>
              <a:rPr lang="en-US" dirty="0" err="1"/>
              <a:t>yacc</a:t>
            </a:r>
            <a:r>
              <a:rPr lang="en-US" dirty="0"/>
              <a:t>) DSL             ISO C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Libraries – mostly ‘internal’ but some GSL, </a:t>
            </a:r>
            <a:r>
              <a:rPr lang="en-US" dirty="0" err="1"/>
              <a:t>Xraylib</a:t>
            </a:r>
            <a:r>
              <a:rPr lang="en-US" dirty="0"/>
              <a:t>, MCPL, </a:t>
            </a:r>
            <a:r>
              <a:rPr lang="en-US" dirty="0" err="1"/>
              <a:t>NCrystal</a:t>
            </a:r>
            <a:endParaRPr dirty="0"/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Focus: Compute performance tuning, finding bottlenecks</a:t>
            </a:r>
            <a:endParaRPr dirty="0"/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GPU port via </a:t>
            </a:r>
            <a:r>
              <a:rPr lang="en-US" dirty="0" err="1"/>
              <a:t>OpenACC</a:t>
            </a:r>
            <a:r>
              <a:rPr lang="en-US" dirty="0"/>
              <a:t>, ~ 95% functional via:</a:t>
            </a:r>
          </a:p>
          <a:p>
            <a:pPr lvl="1"/>
            <a:r>
              <a:rPr lang="en-US" dirty="0"/>
              <a:t>Dresden Hackathon 2017, Espoo Hackathon 2019, own efforts.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B7EEF1-B2C8-B6D9-536F-22B6FA915985}"/>
              </a:ext>
            </a:extLst>
          </p:cNvPr>
          <p:cNvGrpSpPr/>
          <p:nvPr/>
        </p:nvGrpSpPr>
        <p:grpSpPr>
          <a:xfrm>
            <a:off x="4228438" y="3295650"/>
            <a:ext cx="616686" cy="220662"/>
            <a:chOff x="4199863" y="3080879"/>
            <a:chExt cx="616686" cy="220662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2F707FEF-5216-9339-DC31-C7FA0C33EE0D}"/>
                </a:ext>
              </a:extLst>
            </p:cNvPr>
            <p:cNvSpPr/>
            <p:nvPr/>
          </p:nvSpPr>
          <p:spPr>
            <a:xfrm flipV="1">
              <a:off x="4199863" y="3086098"/>
              <a:ext cx="616686" cy="2154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80036E-324C-8A15-364E-262C5C433385}"/>
                </a:ext>
              </a:extLst>
            </p:cNvPr>
            <p:cNvSpPr txBox="1"/>
            <p:nvPr/>
          </p:nvSpPr>
          <p:spPr>
            <a:xfrm>
              <a:off x="4210493" y="3080879"/>
              <a:ext cx="4667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800" dirty="0">
                  <a:solidFill>
                    <a:schemeClr val="bg1"/>
                  </a:solidFill>
                </a:rPr>
                <a:t>cogen</a:t>
              </a:r>
            </a:p>
          </p:txBody>
        </p:sp>
      </p:grpSp>
      <p:pic>
        <p:nvPicPr>
          <p:cNvPr id="11" name="Picture 2" descr="McStas 'n' McXtrace logos">
            <a:extLst>
              <a:ext uri="{FF2B5EF4-FFF2-40B4-BE49-F238E27FC236}">
                <a16:creationId xmlns:a16="http://schemas.microsoft.com/office/drawing/2014/main" id="{30288F92-E683-D703-D854-D2B85539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241" y="5548313"/>
            <a:ext cx="1833761" cy="57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59A7AB-3B3B-687D-1F2E-4D899B087D1E}"/>
              </a:ext>
            </a:extLst>
          </p:cNvPr>
          <p:cNvSpPr txBox="1"/>
          <p:nvPr/>
        </p:nvSpPr>
        <p:spPr>
          <a:xfrm>
            <a:off x="6659336" y="2163648"/>
            <a:ext cx="4346657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</a:pPr>
            <a:r>
              <a:rPr lang="en-US" dirty="0"/>
              <a:t>‘Particle beams to probe condensed matter’, design </a:t>
            </a:r>
            <a:r>
              <a:rPr lang="en-US" sz="1400" dirty="0"/>
              <a:t>‘scattering instrumentation’ at user facilities. </a:t>
            </a:r>
            <a:br>
              <a:rPr lang="en-US" sz="1400" dirty="0"/>
            </a:br>
            <a:r>
              <a:rPr lang="en-US" sz="1400" dirty="0"/>
              <a:t>N: </a:t>
            </a:r>
            <a:r>
              <a:rPr lang="en-US" dirty="0"/>
              <a:t>r</a:t>
            </a:r>
            <a:r>
              <a:rPr lang="en-US" sz="1400" dirty="0"/>
              <a:t>esearch reactors, spallation sources, </a:t>
            </a:r>
            <a:br>
              <a:rPr lang="en-US" sz="1400" dirty="0"/>
            </a:br>
            <a:r>
              <a:rPr lang="en-US" sz="1400" dirty="0"/>
              <a:t>X: labs, </a:t>
            </a:r>
            <a:r>
              <a:rPr lang="en-US" dirty="0"/>
              <a:t>s</a:t>
            </a:r>
            <a:r>
              <a:rPr lang="en-US" sz="1400" dirty="0"/>
              <a:t>ynchrotrons, FELs, space telescopes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8FAB-D0D3-890F-BA14-2F7FDF68E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760" y="0"/>
            <a:ext cx="2985040" cy="2161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7F00E-25F3-981E-5E7B-EF56F787C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678" y="505542"/>
            <a:ext cx="1868919" cy="1150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;p11">
            <a:extLst>
              <a:ext uri="{FF2B5EF4-FFF2-40B4-BE49-F238E27FC236}">
                <a16:creationId xmlns:a16="http://schemas.microsoft.com/office/drawing/2014/main" id="{975029FB-3890-88B6-F645-3C416A3866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641" y="64979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Goals</a:t>
            </a:r>
            <a:endParaRPr dirty="0"/>
          </a:p>
        </p:txBody>
      </p:sp>
      <p:sp>
        <p:nvSpPr>
          <p:cNvPr id="7" name="Google Shape;54;p11">
            <a:extLst>
              <a:ext uri="{FF2B5EF4-FFF2-40B4-BE49-F238E27FC236}">
                <a16:creationId xmlns:a16="http://schemas.microsoft.com/office/drawing/2014/main" id="{DBBC1CA4-39F8-952F-62C3-3C0F326B55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674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Learn to practically use, (master?) the Nvidia profilers/performance tools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Get a better understanding of the limitations of the current implementation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Try to identify obvious bottlenecks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Get ideas!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Hack!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Optimize!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Run simulations!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Have fun! :-) </a:t>
            </a:r>
          </a:p>
          <a:p>
            <a:pPr marL="10160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None/>
            </a:pPr>
            <a:endParaRPr dirty="0"/>
          </a:p>
        </p:txBody>
      </p:sp>
      <p:pic>
        <p:nvPicPr>
          <p:cNvPr id="8" name="Picture 2" descr="McStas 'n' McXtrace logos">
            <a:extLst>
              <a:ext uri="{FF2B5EF4-FFF2-40B4-BE49-F238E27FC236}">
                <a16:creationId xmlns:a16="http://schemas.microsoft.com/office/drawing/2014/main" id="{910405E2-AB0C-2738-82E4-8A6F00692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241" y="5548313"/>
            <a:ext cx="1833761" cy="57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een and white logo&#10;&#10;AI-generated content may be incorrect.">
            <a:extLst>
              <a:ext uri="{FF2B5EF4-FFF2-40B4-BE49-F238E27FC236}">
                <a16:creationId xmlns:a16="http://schemas.microsoft.com/office/drawing/2014/main" id="{0576410E-8AF9-0825-EA96-66B92507E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500" y="1025222"/>
            <a:ext cx="1856083" cy="955910"/>
          </a:xfrm>
          <a:prstGeom prst="rect">
            <a:avLst/>
          </a:prstGeom>
        </p:spPr>
      </p:pic>
      <p:pic>
        <p:nvPicPr>
          <p:cNvPr id="10" name="Picture 9" descr="A green and white logo&#10;&#10;AI-generated content may be incorrect.">
            <a:extLst>
              <a:ext uri="{FF2B5EF4-FFF2-40B4-BE49-F238E27FC236}">
                <a16:creationId xmlns:a16="http://schemas.microsoft.com/office/drawing/2014/main" id="{E6B04F6A-C509-2987-AB79-700214F79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150" y="1022618"/>
            <a:ext cx="1856083" cy="958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Custom 1">
      <a:dk1>
        <a:srgbClr val="B3B3B3"/>
      </a:dk1>
      <a:lt1>
        <a:srgbClr val="FFFFFF"/>
      </a:lt1>
      <a:dk2>
        <a:srgbClr val="000000"/>
      </a:dk2>
      <a:lt2>
        <a:srgbClr val="0C4E9B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C4E9B"/>
      </a:hlink>
      <a:folHlink>
        <a:srgbClr val="8686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245</Words>
  <Application>Microsoft Macintosh PowerPoint</Application>
  <PresentationFormat>Custom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Noto Sans Symbols</vt:lpstr>
      <vt:lpstr>Trebuchet MS</vt:lpstr>
      <vt:lpstr>Century Gothic</vt:lpstr>
      <vt:lpstr>var(--custom-main-font,-apple-system,BlinkMacSystemFont,"Segoe UI",Roboto,Helvetica,Arial,sans-serif,"Apple Color Emoji","Segoe UI Emoji","Segoe UI Symbol")</vt:lpstr>
      <vt:lpstr>Title &amp; Bullet</vt:lpstr>
      <vt:lpstr>PowerPoint Presentation</vt:lpstr>
      <vt:lpstr>McStas (neutrons) and  McXtrace (X-rays)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Izumi Barker</dc:creator>
  <cp:lastModifiedBy>Peter Kjær Willendrup</cp:lastModifiedBy>
  <cp:revision>7</cp:revision>
  <dcterms:modified xsi:type="dcterms:W3CDTF">2025-03-27T08:12:50Z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ibarker@nvidia.com</vt:lpwstr>
  </property>
  <property fmtid="{D5CDD505-2E9C-101B-9397-08002B2CF9AE}" pid="5" name="MSIP_Label_6b558183-044c-4105-8d9c-cea02a2a3d86_SetDate">
    <vt:lpwstr>2019-04-01T23:54:42.6001404Z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