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0972800" cy="6172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B3B3B3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F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7E1"/>
          </a:solidFill>
        </a:fill>
      </a:tcStyle>
    </a:wholeTbl>
    <a:band2H>
      <a:tcTxStyle b="def" i="def"/>
      <a:tcStyle>
        <a:tcBdr/>
        <a:fill>
          <a:solidFill>
            <a:srgbClr val="E6EC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7"/>
          </a:solidFill>
        </a:fill>
      </a:tcStyle>
    </a:wholeTbl>
    <a:band2H>
      <a:tcTxStyle b="def" i="def"/>
      <a:tcStyle>
        <a:tcBdr/>
        <a:fill>
          <a:solidFill>
            <a:srgbClr val="FCE6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2F2F2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B3B3B3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solidFill>
            <a:srgbClr val="B3B3B3">
              <a:alpha val="20000"/>
            </a:srgbClr>
          </a:solidFill>
        </a:fill>
      </a:tcStyle>
    </a:firstCol>
    <a:la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50800" cap="flat">
              <a:solidFill>
                <a:srgbClr val="B3B3B3"/>
              </a:solidFill>
              <a:prstDash val="solid"/>
              <a:round/>
            </a:ln>
          </a:top>
          <a:bottom>
            <a:ln w="127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B3B3B3"/>
        </a:fontRef>
        <a:srgbClr val="B3B3B3"/>
      </a:tcTxStyle>
      <a:tcStyle>
        <a:tcBdr>
          <a:left>
            <a:ln w="12700" cap="flat">
              <a:solidFill>
                <a:srgbClr val="B3B3B3"/>
              </a:solidFill>
              <a:prstDash val="solid"/>
              <a:round/>
            </a:ln>
          </a:left>
          <a:right>
            <a:ln w="12700" cap="flat">
              <a:solidFill>
                <a:srgbClr val="B3B3B3"/>
              </a:solidFill>
              <a:prstDash val="solid"/>
              <a:round/>
            </a:ln>
          </a:right>
          <a:top>
            <a:ln w="12700" cap="flat">
              <a:solidFill>
                <a:srgbClr val="B3B3B3"/>
              </a:solidFill>
              <a:prstDash val="solid"/>
              <a:round/>
            </a:ln>
          </a:top>
          <a:bottom>
            <a:ln w="25400" cap="flat">
              <a:solidFill>
                <a:srgbClr val="B3B3B3"/>
              </a:solidFill>
              <a:prstDash val="solid"/>
              <a:round/>
            </a:ln>
          </a:bottom>
          <a:insideH>
            <a:ln w="12700" cap="flat">
              <a:solidFill>
                <a:srgbClr val="B3B3B3"/>
              </a:solidFill>
              <a:prstDash val="solid"/>
              <a:round/>
            </a:ln>
          </a:insideH>
          <a:insideV>
            <a:ln w="12700" cap="flat">
              <a:solidFill>
                <a:srgbClr val="B3B3B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76791" y="661226"/>
            <a:ext cx="9976201" cy="591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34" name="Google Shape;25;p10" descr="Google Shape;25;p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1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4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" name="Google Shape;27;p7"/>
          <p:cNvSpPr/>
          <p:nvPr/>
        </p:nvSpPr>
        <p:spPr>
          <a:xfrm>
            <a:off x="0" y="-1"/>
            <a:ext cx="10972800" cy="53463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498348" y="2377738"/>
            <a:ext cx="9976201" cy="591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50" name="Google Shape;29;p7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48" name="Google Shape;30;p7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" name="Google Shape;31;p7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1" name="Google Shape;32;p7" descr="Google Shape;32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58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61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Google Shape;34;p8"/>
          <p:cNvSpPr/>
          <p:nvPr/>
        </p:nvSpPr>
        <p:spPr>
          <a:xfrm>
            <a:off x="160019" y="1936463"/>
            <a:ext cx="10812902" cy="31812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64" name="Google Shape;35;p8"/>
          <p:cNvSpPr txBox="1"/>
          <p:nvPr/>
        </p:nvSpPr>
        <p:spPr>
          <a:xfrm>
            <a:off x="85027" y="664732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65" name="Google Shape;36;p8"/>
          <p:cNvSpPr txBox="1"/>
          <p:nvPr/>
        </p:nvSpPr>
        <p:spPr>
          <a:xfrm rot="10800000">
            <a:off x="9348954" y="3472208"/>
            <a:ext cx="1511751" cy="2917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9900">
                <a:solidFill>
                  <a:schemeClr val="accent2"/>
                </a:solidFill>
              </a:defRPr>
            </a:lvl1pPr>
          </a:lstStyle>
          <a:p>
            <a:pPr/>
            <a:r>
              <a:t>“</a:t>
            </a:r>
          </a:p>
        </p:txBody>
      </p:sp>
      <p:pic>
        <p:nvPicPr>
          <p:cNvPr id="66" name="Google Shape;37;p8" descr="Google Shape;37;p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73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76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2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80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83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;p4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2" name="Google Shape;12;p4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Google Shape;13;p4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" name="Google Shape;14;p4" descr="Google Shape;14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539" y="5776357"/>
            <a:ext cx="899246" cy="2369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394350" y="5833859"/>
            <a:ext cx="210469" cy="19738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419641" y="649795"/>
            <a:ext cx="9976201" cy="59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36740" y="2103035"/>
            <a:ext cx="9948600" cy="371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" name="Google Shape;19;p6"/>
          <p:cNvGrpSpPr/>
          <p:nvPr/>
        </p:nvGrpSpPr>
        <p:grpSpPr>
          <a:xfrm>
            <a:off x="-28086" y="-1"/>
            <a:ext cx="186974" cy="6172209"/>
            <a:chOff x="0" y="0"/>
            <a:chExt cx="186972" cy="6172207"/>
          </a:xfrm>
        </p:grpSpPr>
        <p:sp>
          <p:nvSpPr>
            <p:cNvPr id="9" name="Google Shape;20;p6"/>
            <p:cNvSpPr/>
            <p:nvPr/>
          </p:nvSpPr>
          <p:spPr>
            <a:xfrm>
              <a:off x="-1" y="4638907"/>
              <a:ext cx="186974" cy="1533301"/>
            </a:xfrm>
            <a:prstGeom prst="rect">
              <a:avLst/>
            </a:prstGeom>
            <a:solidFill>
              <a:srgbClr val="F1562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Google Shape;21;p6"/>
            <p:cNvSpPr/>
            <p:nvPr/>
          </p:nvSpPr>
          <p:spPr>
            <a:xfrm>
              <a:off x="-1" y="-1"/>
              <a:ext cx="186974" cy="5346301"/>
            </a:xfrm>
            <a:prstGeom prst="rect">
              <a:avLst/>
            </a:prstGeom>
            <a:solidFill>
              <a:srgbClr val="298EC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2" name="Google Shape;22;p6" descr="Google Shape;22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3374" y="5702244"/>
            <a:ext cx="1089675" cy="311801"/>
          </a:xfrm>
          <a:prstGeom prst="rect">
            <a:avLst/>
          </a:prstGeom>
          <a:ln w="12700">
            <a:miter lim="400000"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9144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3716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866900" marR="0" indent="-3810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286000" marR="0" indent="-3556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7432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2004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6576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114800" marR="0" indent="-342900" algn="l" defTabSz="914400" rtl="0" latinLnBrk="0">
        <a:lnSpc>
          <a:spcPct val="90000"/>
        </a:lnSpc>
        <a:spcBef>
          <a:spcPts val="900"/>
        </a:spcBef>
        <a:spcAft>
          <a:spcPts val="0"/>
        </a:spcAft>
        <a:buClr>
          <a:srgbClr val="868686"/>
        </a:buClr>
        <a:buSzPts val="2000"/>
        <a:buFont typeface="Helvetica"/>
        <a:buChar char="»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2.tif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137" y="329959"/>
            <a:ext cx="3594101" cy="11176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" name="Group 1"/>
          <p:cNvGrpSpPr/>
          <p:nvPr/>
        </p:nvGrpSpPr>
        <p:grpSpPr>
          <a:xfrm>
            <a:off x="1188276" y="1507581"/>
            <a:ext cx="8614100" cy="1837776"/>
            <a:chOff x="0" y="0"/>
            <a:chExt cx="8614098" cy="1837774"/>
          </a:xfrm>
        </p:grpSpPr>
        <p:pic>
          <p:nvPicPr>
            <p:cNvPr id="9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52209" y="74508"/>
              <a:ext cx="987057" cy="132018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5" name="unknown.png" descr="unknown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2901" t="0" r="14374" b="7194"/>
            <a:stretch>
              <a:fillRect/>
            </a:stretch>
          </p:blipFill>
          <p:spPr>
            <a:xfrm>
              <a:off x="2044334" y="74507"/>
              <a:ext cx="1055840" cy="1347401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254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96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742072" y="34081"/>
              <a:ext cx="1055839" cy="13807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9" descr="Picture 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34516" y="38636"/>
              <a:ext cx="990601" cy="1371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10" descr="Picture 10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32339" y="0"/>
              <a:ext cx="905736" cy="14219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" name="Picture 11" descr="Picture 1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405237" y="106538"/>
              <a:ext cx="1124296" cy="13213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TextBox 12"/>
            <p:cNvSpPr txBox="1"/>
            <p:nvPr/>
          </p:nvSpPr>
          <p:spPr>
            <a:xfrm>
              <a:off x="757267" y="1471018"/>
              <a:ext cx="1134342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Peter Willendrup</a:t>
              </a:r>
              <a:br/>
              <a:r>
                <a:t>DTU / ESS DMSC</a:t>
              </a:r>
            </a:p>
          </p:txBody>
        </p:sp>
        <p:sp>
          <p:nvSpPr>
            <p:cNvPr id="101" name="TextBox 13"/>
            <p:cNvSpPr txBox="1"/>
            <p:nvPr/>
          </p:nvSpPr>
          <p:spPr>
            <a:xfrm>
              <a:off x="2090054" y="1471088"/>
              <a:ext cx="986506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Mads Bertelsen</a:t>
              </a:r>
              <a:br/>
              <a:r>
                <a:t>ESS DMSC</a:t>
              </a:r>
            </a:p>
          </p:txBody>
        </p:sp>
        <p:sp>
          <p:nvSpPr>
            <p:cNvPr id="102" name="TextBox 14"/>
            <p:cNvSpPr txBox="1"/>
            <p:nvPr/>
          </p:nvSpPr>
          <p:spPr>
            <a:xfrm>
              <a:off x="3433004" y="1471018"/>
              <a:ext cx="1099305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Gregory S Tucker</a:t>
              </a:r>
              <a:br/>
              <a:r>
                <a:t>ESS DMSC</a:t>
              </a:r>
            </a:p>
          </p:txBody>
        </p:sp>
        <p:sp>
          <p:nvSpPr>
            <p:cNvPr id="103" name="TextBox 15"/>
            <p:cNvSpPr txBox="1"/>
            <p:nvPr/>
          </p:nvSpPr>
          <p:spPr>
            <a:xfrm>
              <a:off x="4700594" y="1471018"/>
              <a:ext cx="1268907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Emmanuel Farhi</a:t>
              </a:r>
              <a:br/>
              <a:r>
                <a:t>Synchrotron SOLEIL</a:t>
              </a:r>
            </a:p>
          </p:txBody>
        </p:sp>
        <p:sp>
          <p:nvSpPr>
            <p:cNvPr id="104" name="TextBox 16"/>
            <p:cNvSpPr txBox="1"/>
            <p:nvPr/>
          </p:nvSpPr>
          <p:spPr>
            <a:xfrm>
              <a:off x="6005462" y="1468137"/>
              <a:ext cx="1353863" cy="36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Tobias Weber</a:t>
              </a:r>
              <a:br/>
              <a:r>
                <a:t>Institut Laue-Langevin</a:t>
              </a:r>
            </a:p>
          </p:txBody>
        </p:sp>
        <p:sp>
          <p:nvSpPr>
            <p:cNvPr id="105" name="TextBox 17"/>
            <p:cNvSpPr txBox="1"/>
            <p:nvPr/>
          </p:nvSpPr>
          <p:spPr>
            <a:xfrm>
              <a:off x="7338495" y="1456504"/>
              <a:ext cx="1275604" cy="366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000000"/>
                  </a:solidFill>
                </a:defRPr>
              </a:pPr>
              <a:r>
                <a:t>José Robledo</a:t>
              </a:r>
              <a:br/>
              <a:r>
                <a:t>FZ Jülich / IAS / JSC</a:t>
              </a: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0" y="710953"/>
              <a:ext cx="538917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</a:t>
              </a:r>
            </a:p>
          </p:txBody>
        </p:sp>
      </p:grpSp>
      <p:grpSp>
        <p:nvGrpSpPr>
          <p:cNvPr id="113" name="Group 3"/>
          <p:cNvGrpSpPr/>
          <p:nvPr/>
        </p:nvGrpSpPr>
        <p:grpSpPr>
          <a:xfrm>
            <a:off x="2852186" y="3740810"/>
            <a:ext cx="4501564" cy="1802075"/>
            <a:chOff x="0" y="0"/>
            <a:chExt cx="4501563" cy="1802073"/>
          </a:xfrm>
        </p:grpSpPr>
        <p:sp>
          <p:nvSpPr>
            <p:cNvPr id="108" name="TextBox 19"/>
            <p:cNvSpPr txBox="1"/>
            <p:nvPr/>
          </p:nvSpPr>
          <p:spPr>
            <a:xfrm>
              <a:off x="0" y="384730"/>
              <a:ext cx="1230583" cy="2888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Team Mentors</a:t>
              </a:r>
            </a:p>
          </p:txBody>
        </p:sp>
        <p:sp>
          <p:nvSpPr>
            <p:cNvPr id="109" name="TextBox 20"/>
            <p:cNvSpPr txBox="1"/>
            <p:nvPr/>
          </p:nvSpPr>
          <p:spPr>
            <a:xfrm>
              <a:off x="1410158" y="1409988"/>
              <a:ext cx="1275605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Jan-Oliver Mirus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sp>
          <p:nvSpPr>
            <p:cNvPr id="110" name="TextBox 21"/>
            <p:cNvSpPr txBox="1"/>
            <p:nvPr/>
          </p:nvSpPr>
          <p:spPr>
            <a:xfrm>
              <a:off x="3225960" y="1409988"/>
              <a:ext cx="1275604" cy="3920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100">
                  <a:solidFill>
                    <a:srgbClr val="272727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Ilya Zhukov</a:t>
              </a:r>
              <a:br/>
              <a:r>
                <a:rPr sz="10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rPr>
                <a:t>FZ Jülich / IAS / JSC</a:t>
              </a:r>
            </a:p>
          </p:txBody>
        </p:sp>
        <p:pic>
          <p:nvPicPr>
            <p:cNvPr id="111" name="Picture 22" descr="Picture 2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87006" y="0"/>
              <a:ext cx="948292" cy="1343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2" name="Picture 2" descr="Picture 2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6845" y="115462"/>
              <a:ext cx="1154091" cy="11540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17" name="Too many registers required pr. thread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Too many registers required pr. thread</a:t>
            </a:r>
          </a:p>
        </p:txBody>
      </p:sp>
      <p:sp>
        <p:nvSpPr>
          <p:cNvPr id="118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19" name="Screenshot 2025-04-08 at 16.52.18.png" descr="Screenshot 2025-04-08 at 16.52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5342615" y="1098974"/>
            <a:ext cx="4013580" cy="3691781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"/>
          <p:cNvSpPr txBox="1"/>
          <p:nvPr>
            <p:ph type="sldNum" sz="quarter" idx="2"/>
          </p:nvPr>
        </p:nvSpPr>
        <p:spPr>
          <a:xfrm>
            <a:off x="10394350" y="5833859"/>
            <a:ext cx="127001" cy="1973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We are likely blocked by our “arrays of struct”"/>
          <p:cNvSpPr txBox="1"/>
          <p:nvPr>
            <p:ph type="title"/>
          </p:nvPr>
        </p:nvSpPr>
        <p:spPr>
          <a:xfrm>
            <a:off x="498299" y="338334"/>
            <a:ext cx="9976202" cy="591001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</a:lstStyle>
          <a:p>
            <a:pPr/>
            <a:r>
              <a:t>We are likely blocked by our “arrays of struct”</a:t>
            </a:r>
          </a:p>
        </p:txBody>
      </p:sp>
      <p:sp>
        <p:nvSpPr>
          <p:cNvPr id="125" name="Even the ‘simplest of all cases’ is not great in this respect"/>
          <p:cNvSpPr txBox="1"/>
          <p:nvPr>
            <p:ph type="body" idx="1"/>
          </p:nvPr>
        </p:nvSpPr>
        <p:spPr>
          <a:xfrm>
            <a:off x="436740" y="977747"/>
            <a:ext cx="9948600" cy="5063376"/>
          </a:xfrm>
          <a:prstGeom prst="rect">
            <a:avLst/>
          </a:prstGeom>
        </p:spPr>
        <p:txBody>
          <a:bodyPr/>
          <a:lstStyle/>
          <a:p>
            <a:pPr/>
            <a:r>
              <a:t>Even the ‘simplest of all cases’ is not great in this respect</a:t>
            </a:r>
          </a:p>
        </p:txBody>
      </p:sp>
      <p:sp>
        <p:nvSpPr>
          <p:cNvPr id="126" name="Text"/>
          <p:cNvSpPr txBox="1"/>
          <p:nvPr/>
        </p:nvSpPr>
        <p:spPr>
          <a:xfrm>
            <a:off x="1099410" y="5127946"/>
            <a:ext cx="430224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/>
          </a:p>
        </p:txBody>
      </p:sp>
      <p:pic>
        <p:nvPicPr>
          <p:cNvPr id="127" name="Screenshot 2025-04-08 at 16.52.11.png" descr="Screenshot 2025-04-08 at 16.5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4310" y="1230623"/>
            <a:ext cx="8944180" cy="484414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H="1">
            <a:off x="5671337" y="1158869"/>
            <a:ext cx="1774836" cy="3455033"/>
          </a:xfrm>
          <a:prstGeom prst="line">
            <a:avLst/>
          </a:prstGeom>
          <a:ln w="25400">
            <a:solidFill>
              <a:schemeClr val="accent5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9" name="Google Shape;50;p9"/>
          <p:cNvSpPr txBox="1"/>
          <p:nvPr/>
        </p:nvSpPr>
        <p:spPr>
          <a:xfrm>
            <a:off x="422939" y="-55675"/>
            <a:ext cx="9976202" cy="59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>
            <a:normAutofit fontScale="100000" lnSpcReduction="0"/>
          </a:bodyPr>
          <a:lstStyle>
            <a:lvl1pPr defTabSz="905255">
              <a:lnSpc>
                <a:spcPct val="90000"/>
              </a:lnSpc>
              <a:defRPr sz="3564">
                <a:solidFill>
                  <a:srgbClr val="000000"/>
                </a:solidFill>
              </a:defRPr>
            </a:lvl1pPr>
          </a:lstStyle>
          <a:p>
            <a:pPr/>
            <a:r>
              <a:t>Profiler 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" name="Google Shape;55;p11"/>
          <p:cNvSpPr txBox="1"/>
          <p:nvPr>
            <p:ph type="title"/>
          </p:nvPr>
        </p:nvSpPr>
        <p:spPr>
          <a:xfrm>
            <a:off x="405840" y="101577"/>
            <a:ext cx="9976202" cy="591001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Progress and Goals</a:t>
            </a:r>
          </a:p>
        </p:txBody>
      </p:sp>
      <p:sp>
        <p:nvSpPr>
          <p:cNvPr id="133" name="Google Shape;56;p11"/>
          <p:cNvSpPr txBox="1"/>
          <p:nvPr>
            <p:ph type="body" idx="1"/>
          </p:nvPr>
        </p:nvSpPr>
        <p:spPr>
          <a:xfrm>
            <a:off x="419640" y="734095"/>
            <a:ext cx="9948602" cy="4011458"/>
          </a:xfrm>
          <a:prstGeom prst="rect">
            <a:avLst/>
          </a:prstGeom>
        </p:spPr>
        <p:txBody>
          <a:bodyPr/>
          <a:lstStyle/>
          <a:p>
            <a:pPr marL="420623" indent="-327152" defTabSz="841247">
              <a:spcBef>
                <a:spcPts val="800"/>
              </a:spcBef>
              <a:buSzPts val="1800"/>
              <a:defRPr sz="1840"/>
            </a:pPr>
            <a:r>
              <a:t>Tobias identified and corrected a thread race condition in a specific instrument / component</a:t>
            </a:r>
          </a:p>
          <a:p>
            <a:pPr marL="420623" indent="-327152" defTabSz="841247">
              <a:spcBef>
                <a:spcPts val="800"/>
              </a:spcBef>
              <a:buSzPts val="1800"/>
              <a:defRPr sz="1840"/>
            </a:pPr>
          </a:p>
          <a:p>
            <a:pPr marL="420623" indent="-327152" defTabSz="841247">
              <a:spcBef>
                <a:spcPts val="800"/>
              </a:spcBef>
              <a:buSzPts val="1800"/>
              <a:defRPr sz="1840"/>
            </a:pPr>
            <a:r>
              <a:t>Emmanuel tried chatbot hints for potential missing </a:t>
            </a:r>
            <a:br/>
            <a:r>
              <a:t>#pragma’s in key component codes… “Not so easy” ;-)</a:t>
            </a:r>
          </a:p>
          <a:p>
            <a:pPr marL="420623" indent="-327152" defTabSz="841247">
              <a:spcBef>
                <a:spcPts val="800"/>
              </a:spcBef>
              <a:buSzPts val="1800"/>
              <a:defRPr sz="1840"/>
            </a:pPr>
          </a:p>
          <a:p>
            <a:pPr marL="420623" indent="-327152" defTabSz="841247">
              <a:spcBef>
                <a:spcPts val="800"/>
              </a:spcBef>
              <a:buSzPts val="1800"/>
              <a:defRPr sz="1840"/>
            </a:pPr>
            <a:r>
              <a:t>Goals for today:</a:t>
            </a:r>
          </a:p>
          <a:p>
            <a:pPr lvl="1" marL="841247" indent="-327152" defTabSz="841247">
              <a:spcBef>
                <a:spcPts val="800"/>
              </a:spcBef>
              <a:buSzPts val="1800"/>
              <a:defRPr sz="1840"/>
            </a:pPr>
            <a:r>
              <a:t>More profiling</a:t>
            </a:r>
          </a:p>
          <a:p>
            <a:pPr lvl="1" marL="841247" indent="-327152" defTabSz="841247">
              <a:spcBef>
                <a:spcPts val="800"/>
              </a:spcBef>
              <a:buSzPts val="1800"/>
              <a:defRPr sz="1840"/>
            </a:pPr>
            <a:r>
              <a:t>Experiments with ‘struct with arrays’ approach</a:t>
            </a:r>
          </a:p>
          <a:p>
            <a:pPr lvl="1" marL="841247" indent="-327152" defTabSz="841247">
              <a:spcBef>
                <a:spcPts val="800"/>
              </a:spcBef>
              <a:buSzPts val="1800"/>
              <a:defRPr sz="1840"/>
            </a:pPr>
            <a:r>
              <a:t>Limit device-host-device transfers </a:t>
            </a:r>
            <a:br/>
            <a:r>
              <a:t>(only some data need to be loaded back to host)</a:t>
            </a:r>
          </a:p>
          <a:p>
            <a:pPr lvl="1" marL="841247" indent="-327152" defTabSz="841247">
              <a:spcBef>
                <a:spcPts val="800"/>
              </a:spcBef>
              <a:buSzPts val="1800"/>
              <a:defRPr sz="1840"/>
            </a:pPr>
            <a:r>
              <a:t>Take a look at alternative FUNNEL sorting algorithm (something readily provided in CUDA?)</a:t>
            </a:r>
          </a:p>
        </p:txBody>
      </p:sp>
      <p:pic>
        <p:nvPicPr>
          <p:cNvPr id="134" name="Screenshot 2025-04-08 at 17.36.54.png" descr="Screenshot 2025-04-08 at 17.36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6915" y="1093405"/>
            <a:ext cx="3255730" cy="2006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5;p4"/>
          <p:cNvSpPr txBox="1"/>
          <p:nvPr>
            <p:ph type="sldNum" sz="quarter" idx="2"/>
          </p:nvPr>
        </p:nvSpPr>
        <p:spPr>
          <a:xfrm>
            <a:off x="10588350" y="5869051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7" name="Google Shape;61;p12"/>
          <p:cNvSpPr txBox="1"/>
          <p:nvPr>
            <p:ph type="title"/>
          </p:nvPr>
        </p:nvSpPr>
        <p:spPr>
          <a:xfrm>
            <a:off x="419640" y="649795"/>
            <a:ext cx="9976202" cy="591002"/>
          </a:xfrm>
          <a:prstGeom prst="rect">
            <a:avLst/>
          </a:prstGeom>
        </p:spPr>
        <p:txBody>
          <a:bodyPr/>
          <a:lstStyle>
            <a:lvl1pPr defTabSz="905255">
              <a:defRPr sz="3564"/>
            </a:lvl1pPr>
          </a:lstStyle>
          <a:p>
            <a:pPr/>
            <a:r>
              <a:t>Problems and Solutions</a:t>
            </a:r>
          </a:p>
        </p:txBody>
      </p:sp>
      <p:sp>
        <p:nvSpPr>
          <p:cNvPr id="138" name="Google Shape;62;p12"/>
          <p:cNvSpPr txBox="1"/>
          <p:nvPr>
            <p:ph type="body" idx="1"/>
          </p:nvPr>
        </p:nvSpPr>
        <p:spPr>
          <a:xfrm>
            <a:off x="436739" y="2103035"/>
            <a:ext cx="9948602" cy="3718801"/>
          </a:xfrm>
          <a:prstGeom prst="rect">
            <a:avLst/>
          </a:prstGeom>
        </p:spPr>
        <p:txBody>
          <a:bodyPr/>
          <a:lstStyle/>
          <a:p>
            <a:pPr/>
            <a:r>
              <a:t>Refactoring to try out a new overall code structure is challenging </a:t>
            </a:r>
          </a:p>
          <a:p>
            <a:pPr lvl="1"/>
            <a:r>
              <a:t>Hack local c-file is error prone vs. lots of work needed to ‘fully integrate’ </a:t>
            </a:r>
          </a:p>
          <a:p>
            <a:pPr lvl="1"/>
            <a:r>
              <a:t>Limit device-host-device transfers </a:t>
            </a:r>
            <a:br/>
            <a:r>
              <a:t>(only some data need to be loaded back to host)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FFFFFF"/>
      </a:dk1>
      <a:lt1>
        <a:srgbClr val="B3B3B3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Title &amp; Bull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000FF"/>
      </a:hlink>
      <a:folHlink>
        <a:srgbClr val="FF00FF"/>
      </a:folHlink>
    </a:clrScheme>
    <a:fontScheme name="Title &amp; Bull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Title &amp; Bull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B3B3B3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