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0972800" cy="6172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7E1"/>
          </a:solidFill>
        </a:fill>
      </a:tcStyle>
    </a:wholeTbl>
    <a:band2H>
      <a:tcTxStyle b="def" i="def"/>
      <a:tcStyle>
        <a:tcBdr/>
        <a:fill>
          <a:solidFill>
            <a:srgbClr val="E6EC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7"/>
          </a:solidFill>
        </a:fill>
      </a:tcStyle>
    </a:wholeTbl>
    <a:band2H>
      <a:tcTxStyle b="def" i="def"/>
      <a:tcStyle>
        <a:tcBdr/>
        <a:fill>
          <a:solidFill>
            <a:srgbClr val="FCE6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4E4"/>
          </a:solidFill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28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1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76791" y="661226"/>
            <a:ext cx="9976201" cy="591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34" name="Google Shape;25;p10" descr="Google Shape;25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ansi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41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4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" name="Google Shape;27;p7"/>
          <p:cNvSpPr/>
          <p:nvPr/>
        </p:nvSpPr>
        <p:spPr>
          <a:xfrm>
            <a:off x="0" y="-1"/>
            <a:ext cx="10972800" cy="53463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498348" y="2377738"/>
            <a:ext cx="9976201" cy="59100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50" name="Google Shape;29;p7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48" name="Google Shape;30;p7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Google Shape;31;p7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1" name="Google Shape;32;p7" descr="Google Shape;32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58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61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Google Shape;34;p8"/>
          <p:cNvSpPr/>
          <p:nvPr/>
        </p:nvSpPr>
        <p:spPr>
          <a:xfrm>
            <a:off x="160019" y="1936463"/>
            <a:ext cx="10812902" cy="31812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64" name="Google Shape;35;p8"/>
          <p:cNvSpPr txBox="1"/>
          <p:nvPr/>
        </p:nvSpPr>
        <p:spPr>
          <a:xfrm>
            <a:off x="85027" y="664732"/>
            <a:ext cx="1511751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65" name="Google Shape;36;p8"/>
          <p:cNvSpPr txBox="1"/>
          <p:nvPr/>
        </p:nvSpPr>
        <p:spPr>
          <a:xfrm rot="10800000">
            <a:off x="9348954" y="3472208"/>
            <a:ext cx="1511751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pic>
        <p:nvPicPr>
          <p:cNvPr id="66" name="Google Shape;37;p8" descr="Google Shape;37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73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6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2" name="Google Shape;19;p6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80" name="Google Shape;20;p6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Google Shape;21;p6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83" name="Google Shape;22;p6" descr="Google Shape;22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2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394350" y="5833859"/>
            <a:ext cx="210469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419641" y="649795"/>
            <a:ext cx="9976201" cy="59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36740" y="2103035"/>
            <a:ext cx="9948600" cy="371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" name="Google Shape;19;p6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9" name="Google Shape;20;p6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Google Shape;21;p6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2" name="Google Shape;22;p6" descr="Google Shape;22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66900" marR="0" indent="-3810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2.ti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137" y="329959"/>
            <a:ext cx="3594101" cy="1117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Group 1"/>
          <p:cNvGrpSpPr/>
          <p:nvPr/>
        </p:nvGrpSpPr>
        <p:grpSpPr>
          <a:xfrm>
            <a:off x="1188276" y="1507581"/>
            <a:ext cx="8614100" cy="1837776"/>
            <a:chOff x="0" y="0"/>
            <a:chExt cx="8614098" cy="1837774"/>
          </a:xfrm>
        </p:grpSpPr>
        <p:pic>
          <p:nvPicPr>
            <p:cNvPr id="9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2209" y="74508"/>
              <a:ext cx="987057" cy="132018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5" name="unknown.png" descr="unknown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2901" t="0" r="14374" b="7194"/>
            <a:stretch>
              <a:fillRect/>
            </a:stretch>
          </p:blipFill>
          <p:spPr>
            <a:xfrm>
              <a:off x="2044334" y="74507"/>
              <a:ext cx="1055840" cy="134740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742072" y="34081"/>
              <a:ext cx="1055839" cy="1380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9" descr="Picture 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034516" y="38636"/>
              <a:ext cx="990601" cy="137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10" descr="Picture 1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432339" y="0"/>
              <a:ext cx="905736" cy="14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Picture 11" descr="Picture 1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405237" y="106538"/>
              <a:ext cx="1124296" cy="13213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TextBox 12"/>
            <p:cNvSpPr txBox="1"/>
            <p:nvPr/>
          </p:nvSpPr>
          <p:spPr>
            <a:xfrm>
              <a:off x="757267" y="1471018"/>
              <a:ext cx="1134342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Peter Willendrup</a:t>
              </a:r>
              <a:br/>
              <a:r>
                <a:t>DTU / ESS DMSC</a:t>
              </a:r>
            </a:p>
          </p:txBody>
        </p:sp>
        <p:sp>
          <p:nvSpPr>
            <p:cNvPr id="101" name="TextBox 13"/>
            <p:cNvSpPr txBox="1"/>
            <p:nvPr/>
          </p:nvSpPr>
          <p:spPr>
            <a:xfrm>
              <a:off x="2090054" y="1471088"/>
              <a:ext cx="986506" cy="366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Mads Bertelsen</a:t>
              </a:r>
              <a:br/>
              <a:r>
                <a:t>ESS DMSC</a:t>
              </a:r>
            </a:p>
          </p:txBody>
        </p:sp>
        <p:sp>
          <p:nvSpPr>
            <p:cNvPr id="102" name="TextBox 14"/>
            <p:cNvSpPr txBox="1"/>
            <p:nvPr/>
          </p:nvSpPr>
          <p:spPr>
            <a:xfrm>
              <a:off x="3433004" y="1471018"/>
              <a:ext cx="1099305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Gregory S Tucker</a:t>
              </a:r>
              <a:br/>
              <a:r>
                <a:t>ESS DMSC</a:t>
              </a:r>
            </a:p>
          </p:txBody>
        </p:sp>
        <p:sp>
          <p:nvSpPr>
            <p:cNvPr id="103" name="TextBox 15"/>
            <p:cNvSpPr txBox="1"/>
            <p:nvPr/>
          </p:nvSpPr>
          <p:spPr>
            <a:xfrm>
              <a:off x="4700594" y="1471018"/>
              <a:ext cx="1268907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Emmanuel Farhi</a:t>
              </a:r>
              <a:br/>
              <a:r>
                <a:t>Synchrotron SOLEIL</a:t>
              </a:r>
            </a:p>
          </p:txBody>
        </p:sp>
        <p:sp>
          <p:nvSpPr>
            <p:cNvPr id="104" name="TextBox 16"/>
            <p:cNvSpPr txBox="1"/>
            <p:nvPr/>
          </p:nvSpPr>
          <p:spPr>
            <a:xfrm>
              <a:off x="6005462" y="1468137"/>
              <a:ext cx="1353863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Tobias Weber</a:t>
              </a:r>
              <a:br/>
              <a:r>
                <a:t>Institut Laue-Langevin</a:t>
              </a:r>
            </a:p>
          </p:txBody>
        </p:sp>
        <p:sp>
          <p:nvSpPr>
            <p:cNvPr id="105" name="TextBox 17"/>
            <p:cNvSpPr txBox="1"/>
            <p:nvPr/>
          </p:nvSpPr>
          <p:spPr>
            <a:xfrm>
              <a:off x="7338495" y="1456504"/>
              <a:ext cx="1275604" cy="366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José Robledo</a:t>
              </a:r>
              <a:br/>
              <a:r>
                <a:t>FZ Jülich / IAS / JSC</a:t>
              </a:r>
            </a:p>
          </p:txBody>
        </p:sp>
        <p:sp>
          <p:nvSpPr>
            <p:cNvPr id="106" name="TextBox 18"/>
            <p:cNvSpPr txBox="1"/>
            <p:nvPr/>
          </p:nvSpPr>
          <p:spPr>
            <a:xfrm>
              <a:off x="0" y="710953"/>
              <a:ext cx="538917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Team</a:t>
              </a:r>
            </a:p>
          </p:txBody>
        </p:sp>
      </p:grpSp>
      <p:grpSp>
        <p:nvGrpSpPr>
          <p:cNvPr id="113" name="Group 3"/>
          <p:cNvGrpSpPr/>
          <p:nvPr/>
        </p:nvGrpSpPr>
        <p:grpSpPr>
          <a:xfrm>
            <a:off x="2852186" y="3740810"/>
            <a:ext cx="4501564" cy="1802075"/>
            <a:chOff x="0" y="0"/>
            <a:chExt cx="4501563" cy="1802073"/>
          </a:xfrm>
        </p:grpSpPr>
        <p:sp>
          <p:nvSpPr>
            <p:cNvPr id="108" name="TextBox 19"/>
            <p:cNvSpPr txBox="1"/>
            <p:nvPr/>
          </p:nvSpPr>
          <p:spPr>
            <a:xfrm>
              <a:off x="0" y="384730"/>
              <a:ext cx="1230583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Team Mentors</a:t>
              </a:r>
            </a:p>
          </p:txBody>
        </p:sp>
        <p:sp>
          <p:nvSpPr>
            <p:cNvPr id="109" name="TextBox 20"/>
            <p:cNvSpPr txBox="1"/>
            <p:nvPr/>
          </p:nvSpPr>
          <p:spPr>
            <a:xfrm>
              <a:off x="1410158" y="1409988"/>
              <a:ext cx="1275605" cy="39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100">
                  <a:solidFill>
                    <a:srgbClr val="272727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Jan-Oliver Mirus</a:t>
              </a:r>
              <a:br/>
              <a:r>
                <a: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rPr>
                <a:t>FZ Jülich / IAS / JSC</a:t>
              </a:r>
            </a:p>
          </p:txBody>
        </p:sp>
        <p:sp>
          <p:nvSpPr>
            <p:cNvPr id="110" name="TextBox 21"/>
            <p:cNvSpPr txBox="1"/>
            <p:nvPr/>
          </p:nvSpPr>
          <p:spPr>
            <a:xfrm>
              <a:off x="3225960" y="1409988"/>
              <a:ext cx="1275604" cy="39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100">
                  <a:solidFill>
                    <a:srgbClr val="272727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Ilya Zhukov</a:t>
              </a:r>
              <a:br/>
              <a:r>
                <a: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rPr>
                <a:t>FZ Jülich / IAS / JSC</a:t>
              </a:r>
            </a:p>
          </p:txBody>
        </p:sp>
        <p:pic>
          <p:nvPicPr>
            <p:cNvPr id="111" name="Picture 22" descr="Picture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387006" y="0"/>
              <a:ext cx="948292" cy="1343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Picture 2" descr="Picture 2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466845" y="115462"/>
              <a:ext cx="1154091" cy="11540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50;p9"/>
          <p:cNvSpPr txBox="1"/>
          <p:nvPr/>
        </p:nvSpPr>
        <p:spPr>
          <a:xfrm>
            <a:off x="220862" y="-126402"/>
            <a:ext cx="9976201" cy="5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>
            <a:lvl1pPr>
              <a:lnSpc>
                <a:spcPct val="90000"/>
              </a:lnSpc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Profiler Output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10394350" y="6379468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After restructure cogen “arrays of struct” -&gt; “struct with arrays”…"/>
          <p:cNvSpPr txBox="1"/>
          <p:nvPr>
            <p:ph type="title"/>
          </p:nvPr>
        </p:nvSpPr>
        <p:spPr>
          <a:xfrm>
            <a:off x="2715397" y="-126402"/>
            <a:ext cx="9976201" cy="59100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After </a:t>
            </a:r>
            <a:r>
              <a:rPr b="1"/>
              <a:t>restructure</a:t>
            </a:r>
            <a:r>
              <a:t> cogen “arrays of struct” -&gt; “struct with arrays”…</a:t>
            </a:r>
          </a:p>
        </p:txBody>
      </p:sp>
      <p:sp>
        <p:nvSpPr>
          <p:cNvPr id="118" name="Text"/>
          <p:cNvSpPr txBox="1"/>
          <p:nvPr/>
        </p:nvSpPr>
        <p:spPr>
          <a:xfrm>
            <a:off x="1099410" y="5127946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19" name="Screenshot 2025-04-09 at 18.48.40.png" descr="Screenshot 2025-04-09 at 18.48.40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357525" y="3175704"/>
            <a:ext cx="5730431" cy="3103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Screenshot 2025-04-09 at 18.48.36.png" descr="Screenshot 2025-04-09 at 18.48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05262" y="3175704"/>
            <a:ext cx="5730430" cy="3103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shot 2025-04-09 at 22.23.03.png" descr="Screenshot 2025-04-09 at 22.23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2149" y="721809"/>
            <a:ext cx="5681184" cy="2462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Screenshot 2025-04-09 at 22.23.29.png" descr="Screenshot 2025-04-09 at 22.23.2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75145" y="721809"/>
            <a:ext cx="5670196" cy="246245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“Reference” / monolithic kernel - 1e10 / 5 launches x2e9"/>
          <p:cNvSpPr txBox="1"/>
          <p:nvPr/>
        </p:nvSpPr>
        <p:spPr>
          <a:xfrm>
            <a:off x="893081" y="494512"/>
            <a:ext cx="443044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“Reference” / monolithic kernel - 1e10 / 5 launches x2e9</a:t>
            </a:r>
          </a:p>
        </p:txBody>
      </p:sp>
      <p:sp>
        <p:nvSpPr>
          <p:cNvPr id="124" name="“Struct of arrays” / monolithic kernel - 1e10 / 10k launches x1e6"/>
          <p:cNvSpPr txBox="1"/>
          <p:nvPr/>
        </p:nvSpPr>
        <p:spPr>
          <a:xfrm>
            <a:off x="5864621" y="494512"/>
            <a:ext cx="500334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“Struct of arrays” / monolithic kernel - 1e10 / 10k launches x1e6</a:t>
            </a:r>
          </a:p>
        </p:txBody>
      </p:sp>
      <p:sp>
        <p:nvSpPr>
          <p:cNvPr id="125" name="Main workforce: Mads &amp; Emmanuel"/>
          <p:cNvSpPr txBox="1"/>
          <p:nvPr/>
        </p:nvSpPr>
        <p:spPr>
          <a:xfrm>
            <a:off x="7406195" y="5008181"/>
            <a:ext cx="3186522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Off val="25000"/>
                  </a:schemeClr>
                </a:solidFill>
              </a:defRPr>
            </a:lvl1pPr>
          </a:lstStyle>
          <a:p>
            <a:pPr/>
            <a:r>
              <a:t>Main workforce: Mads &amp; Emmanuel</a:t>
            </a:r>
          </a:p>
        </p:txBody>
      </p:sp>
      <p:sp>
        <p:nvSpPr>
          <p:cNvPr id="126" name="Needs more work / pragma review, slightly slower for now"/>
          <p:cNvSpPr txBox="1"/>
          <p:nvPr/>
        </p:nvSpPr>
        <p:spPr>
          <a:xfrm>
            <a:off x="6097088" y="5599959"/>
            <a:ext cx="458844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Off val="25000"/>
                  </a:schemeClr>
                </a:solidFill>
              </a:defRPr>
            </a:lvl1pPr>
          </a:lstStyle>
          <a:p>
            <a:pPr/>
            <a:r>
              <a:t>Needs more work / pragma review, slightly slower for now</a:t>
            </a:r>
          </a:p>
        </p:txBody>
      </p:sp>
      <p:sp>
        <p:nvSpPr>
          <p:cNvPr id="127" name="Oval"/>
          <p:cNvSpPr/>
          <p:nvPr/>
        </p:nvSpPr>
        <p:spPr>
          <a:xfrm>
            <a:off x="4995010" y="1029494"/>
            <a:ext cx="594384" cy="286401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8" name="Oval"/>
          <p:cNvSpPr/>
          <p:nvPr/>
        </p:nvSpPr>
        <p:spPr>
          <a:xfrm>
            <a:off x="10588202" y="1029494"/>
            <a:ext cx="594384" cy="286401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Other news"/>
          <p:cNvSpPr txBox="1"/>
          <p:nvPr>
            <p:ph type="title"/>
          </p:nvPr>
        </p:nvSpPr>
        <p:spPr>
          <a:xfrm>
            <a:off x="498299" y="338334"/>
            <a:ext cx="9976202" cy="5910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Other news</a:t>
            </a:r>
          </a:p>
        </p:txBody>
      </p:sp>
      <p:sp>
        <p:nvSpPr>
          <p:cNvPr id="132" name="Tobias: more work on specific instr/problem TAS resolution, fully functional and good performance…"/>
          <p:cNvSpPr txBox="1"/>
          <p:nvPr>
            <p:ph type="body" idx="1"/>
          </p:nvPr>
        </p:nvSpPr>
        <p:spPr>
          <a:xfrm>
            <a:off x="436740" y="977747"/>
            <a:ext cx="9948600" cy="5063376"/>
          </a:xfrm>
          <a:prstGeom prst="rect">
            <a:avLst/>
          </a:prstGeom>
        </p:spPr>
        <p:txBody>
          <a:bodyPr/>
          <a:lstStyle/>
          <a:p>
            <a:pPr/>
            <a:r>
              <a:t>Tobias: more work on specific instr/problem</a:t>
            </a:r>
            <a:br/>
            <a:r>
              <a:t>TAS resolution, fully functional and good performance</a:t>
            </a:r>
            <a:br/>
            <a:br/>
            <a:br/>
          </a:p>
          <a:p>
            <a:pPr/>
            <a:r>
              <a:t>José: work understanding and readability of ‘sorting</a:t>
            </a:r>
            <a:br/>
            <a:r>
              <a:t>algorithm’ for FUNNEL mode. No measurable diff. yet.</a:t>
            </a:r>
            <a:br/>
            <a:br/>
          </a:p>
          <a:p>
            <a:pPr/>
            <a:r>
              <a:t>Peter: solution to avoid dev-&gt;host copy. No measurable difference</a:t>
            </a:r>
          </a:p>
        </p:txBody>
      </p:sp>
      <p:sp>
        <p:nvSpPr>
          <p:cNvPr id="133" name="Google Shape;50;p9"/>
          <p:cNvSpPr txBox="1"/>
          <p:nvPr/>
        </p:nvSpPr>
        <p:spPr>
          <a:xfrm>
            <a:off x="422939" y="-55675"/>
            <a:ext cx="9976202" cy="5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>
            <a:lvl1pPr defTabSz="905255">
              <a:lnSpc>
                <a:spcPct val="90000"/>
              </a:lnSpc>
              <a:defRPr sz="3564">
                <a:solidFill>
                  <a:srgbClr val="000000"/>
                </a:solidFill>
              </a:defRPr>
            </a:lvl1pPr>
          </a:lstStyle>
          <a:p>
            <a:pPr/>
            <a:r>
              <a:t>Other progress</a:t>
            </a:r>
          </a:p>
        </p:txBody>
      </p:sp>
      <p:pic>
        <p:nvPicPr>
          <p:cNvPr id="13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5954" y="132815"/>
            <a:ext cx="3741912" cy="2993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shot 2025-04-09 at 22.36.39.png" descr="Screenshot 2025-04-09 at 22.36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111" y="4209796"/>
            <a:ext cx="4892088" cy="947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shot 2025-04-09 at 22.38.10.png" descr="Screenshot 2025-04-09 at 22.38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13422" y="4209796"/>
            <a:ext cx="5172615" cy="94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Oval"/>
          <p:cNvSpPr/>
          <p:nvPr/>
        </p:nvSpPr>
        <p:spPr>
          <a:xfrm>
            <a:off x="3108342" y="4219439"/>
            <a:ext cx="1270001" cy="211528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Oval"/>
          <p:cNvSpPr/>
          <p:nvPr/>
        </p:nvSpPr>
        <p:spPr>
          <a:xfrm>
            <a:off x="8130806" y="4206739"/>
            <a:ext cx="1270001" cy="211528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Oval"/>
          <p:cNvSpPr/>
          <p:nvPr/>
        </p:nvSpPr>
        <p:spPr>
          <a:xfrm>
            <a:off x="5288022" y="4606263"/>
            <a:ext cx="1270001" cy="565601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0" name="Oval"/>
          <p:cNvSpPr/>
          <p:nvPr/>
        </p:nvSpPr>
        <p:spPr>
          <a:xfrm>
            <a:off x="310513" y="4606263"/>
            <a:ext cx="1270001" cy="565601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3" name="Google Shape;55;p11"/>
          <p:cNvSpPr txBox="1"/>
          <p:nvPr>
            <p:ph type="title"/>
          </p:nvPr>
        </p:nvSpPr>
        <p:spPr>
          <a:xfrm>
            <a:off x="405840" y="101577"/>
            <a:ext cx="9976202" cy="591001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Goals</a:t>
            </a:r>
          </a:p>
        </p:txBody>
      </p:sp>
      <p:sp>
        <p:nvSpPr>
          <p:cNvPr id="144" name="Google Shape;56;p11"/>
          <p:cNvSpPr txBox="1"/>
          <p:nvPr>
            <p:ph type="body" idx="1"/>
          </p:nvPr>
        </p:nvSpPr>
        <p:spPr>
          <a:xfrm>
            <a:off x="419640" y="734095"/>
            <a:ext cx="9948602" cy="4011458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Goals for today:</a:t>
            </a:r>
          </a:p>
          <a:p>
            <a:pPr lvl="1"/>
            <a:r>
              <a:t>More profiling / tuning of new structure layout</a:t>
            </a:r>
          </a:p>
          <a:p>
            <a:pPr lvl="1"/>
            <a:r>
              <a:t>Funnel-implementation for the new structure layout</a:t>
            </a:r>
          </a:p>
          <a:p>
            <a:pPr lvl="1"/>
            <a:r>
              <a:t>Benchmarking / critical look at ‘general vectorisation’ of CPU side code</a:t>
            </a:r>
          </a:p>
          <a:p>
            <a:pPr lvl="1"/>
            <a:r>
              <a:t>Closer look at specific hkl_search function in Single_crystal case</a:t>
            </a:r>
          </a:p>
          <a:p>
            <a:pPr lvl="1"/>
            <a:r>
              <a:t>Experiment with sort algorithm / try with thrust solution?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7" name="Google Shape;61;p12"/>
          <p:cNvSpPr txBox="1"/>
          <p:nvPr>
            <p:ph type="title"/>
          </p:nvPr>
        </p:nvSpPr>
        <p:spPr>
          <a:xfrm>
            <a:off x="419640" y="649795"/>
            <a:ext cx="9976202" cy="591002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Problems and Solutions</a:t>
            </a:r>
          </a:p>
        </p:txBody>
      </p:sp>
      <p:sp>
        <p:nvSpPr>
          <p:cNvPr id="148" name="Google Shape;62;p12"/>
          <p:cNvSpPr txBox="1"/>
          <p:nvPr>
            <p:ph type="body" idx="1"/>
          </p:nvPr>
        </p:nvSpPr>
        <p:spPr>
          <a:xfrm>
            <a:off x="436739" y="2103035"/>
            <a:ext cx="9948602" cy="3718801"/>
          </a:xfrm>
          <a:prstGeom prst="rect">
            <a:avLst/>
          </a:prstGeom>
        </p:spPr>
        <p:txBody>
          <a:bodyPr/>
          <a:lstStyle/>
          <a:p>
            <a:pPr/>
            <a:r>
              <a:t>Success restructuring code quickly but no speedup in sight</a:t>
            </a:r>
          </a:p>
          <a:p>
            <a:pPr lvl="1"/>
            <a:r>
              <a:t>Actual issue hiding somewhere else?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FFFFFF"/>
      </a:dk1>
      <a:lt1>
        <a:srgbClr val="B3B3B3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