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76791" y="661226"/>
            <a:ext cx="9976201" cy="59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" name="Google Shape;25;p10" descr="Google Shape;2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1;p4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41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27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50" name="Google Shape;29;p7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48" name="Google Shape;30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Google Shape;31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1" name="Google Shape;32;p7" descr="Google Shape;32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1;p4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5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Google Shape;34;p8"/>
          <p:cNvSpPr/>
          <p:nvPr/>
        </p:nvSpPr>
        <p:spPr>
          <a:xfrm>
            <a:off x="160019" y="1936462"/>
            <a:ext cx="10812902" cy="31812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Google Shape;35;p8"/>
          <p:cNvSpPr txBox="1"/>
          <p:nvPr/>
        </p:nvSpPr>
        <p:spPr>
          <a:xfrm>
            <a:off x="85027" y="664732"/>
            <a:ext cx="1511752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Google Shape;36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66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73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6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80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3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0"/>
            <a:ext cx="186974" cy="6172207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4"/>
          <p:cNvSpPr txBox="1"/>
          <p:nvPr>
            <p:ph type="sldNum" sz="quarter" idx="2"/>
          </p:nvPr>
        </p:nvSpPr>
        <p:spPr>
          <a:xfrm>
            <a:off x="10588350" y="5869050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37" y="329959"/>
            <a:ext cx="35941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1"/>
          <p:cNvGrpSpPr/>
          <p:nvPr/>
        </p:nvGrpSpPr>
        <p:grpSpPr>
          <a:xfrm>
            <a:off x="1188276" y="1507581"/>
            <a:ext cx="8614100" cy="1837776"/>
            <a:chOff x="0" y="0"/>
            <a:chExt cx="8614098" cy="1837774"/>
          </a:xfrm>
        </p:grpSpPr>
        <p:pic>
          <p:nvPicPr>
            <p:cNvPr id="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209" y="74508"/>
              <a:ext cx="987057" cy="13201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5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2901" t="0" r="14374" b="7194"/>
            <a:stretch>
              <a:fillRect/>
            </a:stretch>
          </p:blipFill>
          <p:spPr>
            <a:xfrm>
              <a:off x="2044334" y="74507"/>
              <a:ext cx="1055840" cy="13474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42072" y="34081"/>
              <a:ext cx="1055839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34516" y="38636"/>
              <a:ext cx="990601" cy="13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32339" y="0"/>
              <a:ext cx="905736" cy="14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11" descr="Picture 1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05237" y="106538"/>
              <a:ext cx="1124296" cy="132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TextBox 12"/>
            <p:cNvSpPr txBox="1"/>
            <p:nvPr/>
          </p:nvSpPr>
          <p:spPr>
            <a:xfrm>
              <a:off x="757267" y="1471018"/>
              <a:ext cx="1134342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Peter Willendrup</a:t>
              </a:r>
              <a:br/>
              <a:r>
                <a:t>DTU / ESS DMSC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2090054" y="1471088"/>
              <a:ext cx="986506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Mads Bertelsen</a:t>
              </a:r>
              <a:br/>
              <a:r>
                <a:t>ESS DMSC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33004" y="1471018"/>
              <a:ext cx="109930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Gregory S Tucker</a:t>
              </a:r>
              <a:br/>
              <a:r>
                <a:t>ESS DMSC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4700594" y="1471018"/>
              <a:ext cx="1268907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Emmanuel Farhi</a:t>
              </a:r>
              <a:br/>
              <a:r>
                <a:t>Synchrotron SOLEIL</a:t>
              </a:r>
            </a:p>
          </p:txBody>
        </p:sp>
        <p:sp>
          <p:nvSpPr>
            <p:cNvPr id="104" name="TextBox 16"/>
            <p:cNvSpPr txBox="1"/>
            <p:nvPr/>
          </p:nvSpPr>
          <p:spPr>
            <a:xfrm>
              <a:off x="6005462" y="1468137"/>
              <a:ext cx="1353863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Tobias Weber</a:t>
              </a:r>
              <a:br/>
              <a:r>
                <a:t>Institut Laue-Langevin</a:t>
              </a:r>
            </a:p>
          </p:txBody>
        </p:sp>
        <p:sp>
          <p:nvSpPr>
            <p:cNvPr id="105" name="TextBox 17"/>
            <p:cNvSpPr txBox="1"/>
            <p:nvPr/>
          </p:nvSpPr>
          <p:spPr>
            <a:xfrm>
              <a:off x="7338495" y="1456504"/>
              <a:ext cx="1275604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José Robledo</a:t>
              </a:r>
              <a:br/>
              <a:r>
                <a:t>FZ Jülich / IAS / JSC</a:t>
              </a: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0" y="710953"/>
              <a:ext cx="53891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</a:t>
              </a:r>
            </a:p>
          </p:txBody>
        </p:sp>
      </p:grpSp>
      <p:grpSp>
        <p:nvGrpSpPr>
          <p:cNvPr id="113" name="Group 3"/>
          <p:cNvGrpSpPr/>
          <p:nvPr/>
        </p:nvGrpSpPr>
        <p:grpSpPr>
          <a:xfrm>
            <a:off x="2852186" y="3740810"/>
            <a:ext cx="4501564" cy="1802075"/>
            <a:chOff x="0" y="0"/>
            <a:chExt cx="4501563" cy="1802073"/>
          </a:xfrm>
        </p:grpSpPr>
        <p:sp>
          <p:nvSpPr>
            <p:cNvPr id="108" name="TextBox 19"/>
            <p:cNvSpPr txBox="1"/>
            <p:nvPr/>
          </p:nvSpPr>
          <p:spPr>
            <a:xfrm>
              <a:off x="0" y="384730"/>
              <a:ext cx="1230583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 Mentors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1410158" y="1409988"/>
              <a:ext cx="1275605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Jan-Oliver Mirus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sp>
          <p:nvSpPr>
            <p:cNvPr id="110" name="TextBox 21"/>
            <p:cNvSpPr txBox="1"/>
            <p:nvPr/>
          </p:nvSpPr>
          <p:spPr>
            <a:xfrm>
              <a:off x="3225960" y="1409988"/>
              <a:ext cx="1275604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Ilya Zhukov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pic>
          <p:nvPicPr>
            <p:cNvPr id="111" name="Picture 22" descr="Picture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87006" y="0"/>
              <a:ext cx="948292" cy="1343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6845" y="115462"/>
              <a:ext cx="1154091" cy="115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17" name="Too many registers required pr. thread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Too many registers required pr. thread</a:t>
            </a:r>
          </a:p>
        </p:txBody>
      </p:sp>
      <p:sp>
        <p:nvSpPr>
          <p:cNvPr id="118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19" name="Screenshot 2025-04-08 at 16.52.18.png" descr="Screenshot 2025-04-08 at 16.52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5342615" y="1098974"/>
            <a:ext cx="4013580" cy="3691781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25" name="Even the ‘simplest of all cases’ is not great in this respect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Even the ‘simplest of all cases’ is not great in this respect</a:t>
            </a:r>
          </a:p>
        </p:txBody>
      </p:sp>
      <p:sp>
        <p:nvSpPr>
          <p:cNvPr id="126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27" name="Screenshot 2025-04-08 at 16.52.11.png" descr="Screenshot 2025-04-08 at 16.5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H="1">
            <a:off x="5671337" y="1158869"/>
            <a:ext cx="1774837" cy="3455033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9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We are likely blocked by our “arrays of struct”"/>
          <p:cNvSpPr txBox="1"/>
          <p:nvPr>
            <p:ph type="title"/>
          </p:nvPr>
        </p:nvSpPr>
        <p:spPr>
          <a:xfrm>
            <a:off x="343537" y="-7466"/>
            <a:ext cx="9976201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33" name="Even the ‘simplest of all cases’ is not great in this respect"/>
          <p:cNvSpPr txBox="1"/>
          <p:nvPr>
            <p:ph type="body" idx="1"/>
          </p:nvPr>
        </p:nvSpPr>
        <p:spPr>
          <a:xfrm>
            <a:off x="436740" y="758460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Even the ‘simplest of all cases’ is not great in this respect</a:t>
            </a:r>
          </a:p>
        </p:txBody>
      </p:sp>
      <p:sp>
        <p:nvSpPr>
          <p:cNvPr id="134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35" name="Screenshot 2025-04-08 at 16.52.11.png" descr="Screenshot 2025-04-08 at 16.5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e"/>
          <p:cNvSpPr/>
          <p:nvPr/>
        </p:nvSpPr>
        <p:spPr>
          <a:xfrm flipH="1">
            <a:off x="5780148" y="1147106"/>
            <a:ext cx="1468066" cy="3450092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5;p4"/>
          <p:cNvSpPr txBox="1"/>
          <p:nvPr>
            <p:ph type="sldNum" sz="quarter" idx="2"/>
          </p:nvPr>
        </p:nvSpPr>
        <p:spPr>
          <a:xfrm>
            <a:off x="10588350" y="5869050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Google Shape;55;p11"/>
          <p:cNvSpPr txBox="1"/>
          <p:nvPr>
            <p:ph type="title"/>
          </p:nvPr>
        </p:nvSpPr>
        <p:spPr>
          <a:xfrm>
            <a:off x="405840" y="101577"/>
            <a:ext cx="9976202" cy="591001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Progress and Goals</a:t>
            </a:r>
          </a:p>
        </p:txBody>
      </p:sp>
      <p:sp>
        <p:nvSpPr>
          <p:cNvPr id="140" name="Google Shape;56;p11"/>
          <p:cNvSpPr txBox="1"/>
          <p:nvPr>
            <p:ph type="body" idx="1"/>
          </p:nvPr>
        </p:nvSpPr>
        <p:spPr>
          <a:xfrm>
            <a:off x="419640" y="703784"/>
            <a:ext cx="9948602" cy="3718801"/>
          </a:xfrm>
          <a:prstGeom prst="rect">
            <a:avLst/>
          </a:prstGeom>
        </p:spPr>
        <p:txBody>
          <a:bodyPr/>
          <a:lstStyle/>
          <a:p>
            <a:pPr/>
            <a:r>
              <a:t>Tobias identified and corrected a thread race condition in a specific instrument / component</a:t>
            </a:r>
          </a:p>
          <a:p>
            <a:pPr/>
          </a:p>
          <a:p>
            <a:pPr/>
            <a:r>
              <a:t>Emmanuel tried chatbot hints for potential missing </a:t>
            </a:r>
            <a:br/>
            <a:r>
              <a:t>#pragma’s in key component codes… “Not so easy” ;-)</a:t>
            </a:r>
          </a:p>
          <a:p>
            <a:pPr/>
          </a:p>
          <a:p>
            <a:pPr/>
            <a:r>
              <a:t>Goals for today:</a:t>
            </a:r>
          </a:p>
          <a:p>
            <a:pPr lvl="1"/>
            <a:r>
              <a:t>More profiling</a:t>
            </a:r>
          </a:p>
          <a:p>
            <a:pPr lvl="1"/>
            <a:r>
              <a:t>Experiments with ‘struct with arrays’ approach</a:t>
            </a:r>
          </a:p>
        </p:txBody>
      </p:sp>
      <p:pic>
        <p:nvPicPr>
          <p:cNvPr id="141" name="Screenshot 2025-04-08 at 17.36.54.png" descr="Screenshot 2025-04-08 at 17.36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6915" y="1093405"/>
            <a:ext cx="3255729" cy="200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;p4"/>
          <p:cNvSpPr txBox="1"/>
          <p:nvPr>
            <p:ph type="sldNum" sz="quarter" idx="2"/>
          </p:nvPr>
        </p:nvSpPr>
        <p:spPr>
          <a:xfrm>
            <a:off x="10588350" y="5869050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Google Shape;61;p12"/>
          <p:cNvSpPr txBox="1"/>
          <p:nvPr>
            <p:ph type="title"/>
          </p:nvPr>
        </p:nvSpPr>
        <p:spPr>
          <a:xfrm>
            <a:off x="419640" y="649795"/>
            <a:ext cx="9976202" cy="591002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Problems and Solutions</a:t>
            </a:r>
          </a:p>
        </p:txBody>
      </p:sp>
      <p:sp>
        <p:nvSpPr>
          <p:cNvPr id="145" name="Google Shape;62;p12"/>
          <p:cNvSpPr txBox="1"/>
          <p:nvPr>
            <p:ph type="body" idx="1"/>
          </p:nvPr>
        </p:nvSpPr>
        <p:spPr>
          <a:xfrm>
            <a:off x="436739" y="2103034"/>
            <a:ext cx="9948602" cy="3718802"/>
          </a:xfrm>
          <a:prstGeom prst="rect">
            <a:avLst/>
          </a:prstGeom>
        </p:spPr>
        <p:txBody>
          <a:bodyPr/>
          <a:lstStyle/>
          <a:p>
            <a:pPr/>
            <a:r>
              <a:t>Refactoring to try out a new overall code structure is challenging </a:t>
            </a:r>
          </a:p>
          <a:p>
            <a:pPr lvl="1"/>
            <a:r>
              <a:t>Hack local c-file is error prone vs. lots of work needed to ‘fully integrate’ </a:t>
            </a:r>
          </a:p>
          <a:p>
            <a:pPr lvl="1"/>
            <a:r>
              <a:t>Limit device-host-device transfers (only some data need to be loaded back to host)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