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0972800" cy="6172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F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7E1"/>
          </a:solidFill>
        </a:fill>
      </a:tcStyle>
    </a:wholeTbl>
    <a:band2H>
      <a:tcTxStyle b="def" i="def"/>
      <a:tcStyle>
        <a:tcBdr/>
        <a:fill>
          <a:solidFill>
            <a:srgbClr val="E6EC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CAD7"/>
          </a:solidFill>
        </a:fill>
      </a:tcStyle>
    </a:wholeTbl>
    <a:band2H>
      <a:tcTxStyle b="def" i="def"/>
      <a:tcStyle>
        <a:tcBdr/>
        <a:fill>
          <a:solidFill>
            <a:srgbClr val="FCE6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2F2F2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B3B3B3"/>
        </a:fontRef>
        <a:srgbClr val="B3B3B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B3B3B3"/>
              </a:solidFill>
              <a:prstDash val="solid"/>
              <a:round/>
            </a:ln>
          </a:top>
          <a:bottom>
            <a:ln w="254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B3B3B3"/>
              </a:solidFill>
              <a:prstDash val="solid"/>
              <a:round/>
            </a:ln>
          </a:top>
          <a:bottom>
            <a:ln w="254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E4E4"/>
          </a:solidFill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3B3B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3B3B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3B3B3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B3B3B3"/>
              </a:solidFill>
              <a:prstDash val="solid"/>
              <a:round/>
            </a:ln>
          </a:left>
          <a:right>
            <a:ln w="12700" cap="flat">
              <a:solidFill>
                <a:srgbClr val="B3B3B3"/>
              </a:solidFill>
              <a:prstDash val="solid"/>
              <a:round/>
            </a:ln>
          </a:right>
          <a:top>
            <a:ln w="12700" cap="flat">
              <a:solidFill>
                <a:srgbClr val="B3B3B3"/>
              </a:solidFill>
              <a:prstDash val="solid"/>
              <a:round/>
            </a:ln>
          </a:top>
          <a:bottom>
            <a:ln w="127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solidFill>
                <a:srgbClr val="B3B3B3"/>
              </a:solidFill>
              <a:prstDash val="solid"/>
              <a:round/>
            </a:ln>
          </a:insideH>
          <a:insideV>
            <a:ln w="12700" cap="flat">
              <a:solidFill>
                <a:srgbClr val="B3B3B3"/>
              </a:solidFill>
              <a:prstDash val="solid"/>
              <a:round/>
            </a:ln>
          </a:insideV>
        </a:tcBdr>
        <a:fill>
          <a:solidFill>
            <a:srgbClr val="B3B3B3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B3B3B3"/>
              </a:solidFill>
              <a:prstDash val="solid"/>
              <a:round/>
            </a:ln>
          </a:left>
          <a:right>
            <a:ln w="12700" cap="flat">
              <a:solidFill>
                <a:srgbClr val="B3B3B3"/>
              </a:solidFill>
              <a:prstDash val="solid"/>
              <a:round/>
            </a:ln>
          </a:right>
          <a:top>
            <a:ln w="12700" cap="flat">
              <a:solidFill>
                <a:srgbClr val="B3B3B3"/>
              </a:solidFill>
              <a:prstDash val="solid"/>
              <a:round/>
            </a:ln>
          </a:top>
          <a:bottom>
            <a:ln w="127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solidFill>
                <a:srgbClr val="B3B3B3"/>
              </a:solidFill>
              <a:prstDash val="solid"/>
              <a:round/>
            </a:ln>
          </a:insideH>
          <a:insideV>
            <a:ln w="12700" cap="flat">
              <a:solidFill>
                <a:srgbClr val="B3B3B3"/>
              </a:solidFill>
              <a:prstDash val="solid"/>
              <a:round/>
            </a:ln>
          </a:insideV>
        </a:tcBdr>
        <a:fill>
          <a:solidFill>
            <a:srgbClr val="B3B3B3">
              <a:alpha val="20000"/>
            </a:srgbClr>
          </a:solidFill>
        </a:fill>
      </a:tcStyle>
    </a:firstCol>
    <a:lastRow>
      <a:tcTxStyle b="on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B3B3B3"/>
              </a:solidFill>
              <a:prstDash val="solid"/>
              <a:round/>
            </a:ln>
          </a:left>
          <a:right>
            <a:ln w="12700" cap="flat">
              <a:solidFill>
                <a:srgbClr val="B3B3B3"/>
              </a:solidFill>
              <a:prstDash val="solid"/>
              <a:round/>
            </a:ln>
          </a:right>
          <a:top>
            <a:ln w="50800" cap="flat">
              <a:solidFill>
                <a:srgbClr val="B3B3B3"/>
              </a:solidFill>
              <a:prstDash val="solid"/>
              <a:round/>
            </a:ln>
          </a:top>
          <a:bottom>
            <a:ln w="127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solidFill>
                <a:srgbClr val="B3B3B3"/>
              </a:solidFill>
              <a:prstDash val="solid"/>
              <a:round/>
            </a:ln>
          </a:insideH>
          <a:insideV>
            <a:ln w="12700" cap="flat">
              <a:solidFill>
                <a:srgbClr val="B3B3B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B3B3B3"/>
              </a:solidFill>
              <a:prstDash val="solid"/>
              <a:round/>
            </a:ln>
          </a:left>
          <a:right>
            <a:ln w="12700" cap="flat">
              <a:solidFill>
                <a:srgbClr val="B3B3B3"/>
              </a:solidFill>
              <a:prstDash val="solid"/>
              <a:round/>
            </a:ln>
          </a:right>
          <a:top>
            <a:ln w="12700" cap="flat">
              <a:solidFill>
                <a:srgbClr val="B3B3B3"/>
              </a:solidFill>
              <a:prstDash val="solid"/>
              <a:round/>
            </a:ln>
          </a:top>
          <a:bottom>
            <a:ln w="254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solidFill>
                <a:srgbClr val="B3B3B3"/>
              </a:solidFill>
              <a:prstDash val="solid"/>
              <a:round/>
            </a:ln>
          </a:insideH>
          <a:insideV>
            <a:ln w="12700" cap="flat">
              <a:solidFill>
                <a:srgbClr val="B3B3B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0" name="Shape 9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11;p4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28" name="Google Shape;12;p4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" name="Google Shape;13;p4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31" name="Google Shape;14;p4" descr="Google Shape;1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539" y="5776357"/>
            <a:ext cx="899246" cy="236928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76791" y="661226"/>
            <a:ext cx="9976201" cy="591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34" name="Google Shape;25;p10" descr="Google Shape;25;p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3374" y="5702244"/>
            <a:ext cx="1089675" cy="31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ransiti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11;p4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41" name="Google Shape;12;p4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" name="Google Shape;13;p4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44" name="Google Shape;14;p4" descr="Google Shape;1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539" y="5776357"/>
            <a:ext cx="899246" cy="236928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" name="Google Shape;27;p7"/>
          <p:cNvSpPr/>
          <p:nvPr/>
        </p:nvSpPr>
        <p:spPr>
          <a:xfrm>
            <a:off x="0" y="-1"/>
            <a:ext cx="10972800" cy="534630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47" name="Title Text"/>
          <p:cNvSpPr txBox="1"/>
          <p:nvPr>
            <p:ph type="title"/>
          </p:nvPr>
        </p:nvSpPr>
        <p:spPr>
          <a:xfrm>
            <a:off x="498348" y="2377738"/>
            <a:ext cx="9976201" cy="591001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50" name="Google Shape;29;p7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48" name="Google Shape;30;p7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" name="Google Shape;31;p7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51" name="Google Shape;32;p7" descr="Google Shape;32;p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3374" y="5702244"/>
            <a:ext cx="1089675" cy="31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11;p4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58" name="Google Shape;12;p4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" name="Google Shape;13;p4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61" name="Google Shape;14;p4" descr="Google Shape;1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539" y="5776357"/>
            <a:ext cx="899246" cy="236928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" name="Google Shape;34;p8"/>
          <p:cNvSpPr/>
          <p:nvPr/>
        </p:nvSpPr>
        <p:spPr>
          <a:xfrm>
            <a:off x="160019" y="1936463"/>
            <a:ext cx="10812902" cy="31812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64" name="Google Shape;35;p8"/>
          <p:cNvSpPr txBox="1"/>
          <p:nvPr/>
        </p:nvSpPr>
        <p:spPr>
          <a:xfrm>
            <a:off x="85027" y="664732"/>
            <a:ext cx="1511751" cy="2917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9900">
                <a:solidFill>
                  <a:schemeClr val="accent2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65" name="Google Shape;36;p8"/>
          <p:cNvSpPr txBox="1"/>
          <p:nvPr/>
        </p:nvSpPr>
        <p:spPr>
          <a:xfrm rot="10800000">
            <a:off x="9348954" y="3472208"/>
            <a:ext cx="1511751" cy="2917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9900">
                <a:solidFill>
                  <a:schemeClr val="accent2"/>
                </a:solidFill>
              </a:defRPr>
            </a:lvl1pPr>
          </a:lstStyle>
          <a:p>
            <a:pPr/>
            <a:r>
              <a:t>“</a:t>
            </a:r>
          </a:p>
        </p:txBody>
      </p:sp>
      <p:pic>
        <p:nvPicPr>
          <p:cNvPr id="66" name="Google Shape;37;p8" descr="Google Shape;37;p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3374" y="5702244"/>
            <a:ext cx="1089675" cy="31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11;p4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73" name="Google Shape;12;p4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" name="Google Shape;13;p4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76" name="Google Shape;14;p4" descr="Google Shape;1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539" y="5776357"/>
            <a:ext cx="899246" cy="236928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82" name="Google Shape;19;p6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80" name="Google Shape;20;p6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" name="Google Shape;21;p6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83" name="Google Shape;22;p6" descr="Google Shape;22;p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3374" y="5702244"/>
            <a:ext cx="1089675" cy="31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;p4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2" name="Google Shape;12;p4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" name="Google Shape;13;p4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5" name="Google Shape;14;p4" descr="Google Shape;1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539" y="5776357"/>
            <a:ext cx="899246" cy="23692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0394350" y="5833859"/>
            <a:ext cx="210469" cy="1973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" name="Title Text"/>
          <p:cNvSpPr txBox="1"/>
          <p:nvPr>
            <p:ph type="title"/>
          </p:nvPr>
        </p:nvSpPr>
        <p:spPr>
          <a:xfrm>
            <a:off x="419641" y="649795"/>
            <a:ext cx="9976201" cy="59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436740" y="2103035"/>
            <a:ext cx="9948600" cy="371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1" name="Google Shape;19;p6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9" name="Google Shape;20;p6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" name="Google Shape;21;p6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2" name="Google Shape;22;p6" descr="Google Shape;22;p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3374" y="5702244"/>
            <a:ext cx="1089675" cy="311801"/>
          </a:xfrm>
          <a:prstGeom prst="rect">
            <a:avLst/>
          </a:prstGeom>
          <a:ln w="12700">
            <a:miter lim="400000"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556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914400" marR="0" indent="-3556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371600" marR="0" indent="-3556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866900" marR="0" indent="-3810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286000" marR="0" indent="-3556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743200" marR="0" indent="-3429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200400" marR="0" indent="-3429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657600" marR="0" indent="-3429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114800" marR="0" indent="-3429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tif"/><Relationship Id="rId4" Type="http://schemas.openxmlformats.org/officeDocument/2006/relationships/image" Target="../media/image3.png"/><Relationship Id="rId5" Type="http://schemas.openxmlformats.org/officeDocument/2006/relationships/image" Target="../media/image2.ti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15;p4"/>
          <p:cNvSpPr txBox="1"/>
          <p:nvPr>
            <p:ph type="sldNum" sz="quarter" idx="2"/>
          </p:nvPr>
        </p:nvSpPr>
        <p:spPr>
          <a:xfrm>
            <a:off x="10588350" y="5869051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8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9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137" y="329959"/>
            <a:ext cx="3594101" cy="1117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7" name="Group 1"/>
          <p:cNvGrpSpPr/>
          <p:nvPr/>
        </p:nvGrpSpPr>
        <p:grpSpPr>
          <a:xfrm>
            <a:off x="1188276" y="1507581"/>
            <a:ext cx="8614100" cy="1837776"/>
            <a:chOff x="0" y="0"/>
            <a:chExt cx="8614098" cy="1837774"/>
          </a:xfrm>
        </p:grpSpPr>
        <p:pic>
          <p:nvPicPr>
            <p:cNvPr id="9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52209" y="74508"/>
              <a:ext cx="987057" cy="1320189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95" name="unknown.png" descr="unknown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2901" t="0" r="14374" b="7194"/>
            <a:stretch>
              <a:fillRect/>
            </a:stretch>
          </p:blipFill>
          <p:spPr>
            <a:xfrm>
              <a:off x="2044334" y="74507"/>
              <a:ext cx="1055840" cy="1347401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96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742072" y="34081"/>
              <a:ext cx="1055839" cy="1380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" name="Picture 9" descr="Picture 9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034516" y="38636"/>
              <a:ext cx="990601" cy="137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8" name="Picture 10" descr="Picture 10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432339" y="0"/>
              <a:ext cx="905736" cy="1421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9" name="Picture 11" descr="Picture 11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405237" y="106538"/>
              <a:ext cx="1124296" cy="13213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0" name="TextBox 12"/>
            <p:cNvSpPr txBox="1"/>
            <p:nvPr/>
          </p:nvSpPr>
          <p:spPr>
            <a:xfrm>
              <a:off x="757267" y="1471018"/>
              <a:ext cx="1134342" cy="36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000000"/>
                  </a:solidFill>
                </a:defRPr>
              </a:pPr>
              <a:r>
                <a:t>Peter Willendrup</a:t>
              </a:r>
              <a:br/>
              <a:r>
                <a:t>DTU / ESS DMSC</a:t>
              </a:r>
            </a:p>
          </p:txBody>
        </p:sp>
        <p:sp>
          <p:nvSpPr>
            <p:cNvPr id="101" name="TextBox 13"/>
            <p:cNvSpPr txBox="1"/>
            <p:nvPr/>
          </p:nvSpPr>
          <p:spPr>
            <a:xfrm>
              <a:off x="2090054" y="1471088"/>
              <a:ext cx="986506" cy="3666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000000"/>
                  </a:solidFill>
                </a:defRPr>
              </a:pPr>
              <a:r>
                <a:t>Mads Bertelsen</a:t>
              </a:r>
              <a:br/>
              <a:r>
                <a:t>ESS DMSC</a:t>
              </a:r>
            </a:p>
          </p:txBody>
        </p:sp>
        <p:sp>
          <p:nvSpPr>
            <p:cNvPr id="102" name="TextBox 14"/>
            <p:cNvSpPr txBox="1"/>
            <p:nvPr/>
          </p:nvSpPr>
          <p:spPr>
            <a:xfrm>
              <a:off x="3433004" y="1471018"/>
              <a:ext cx="1099305" cy="36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000000"/>
                  </a:solidFill>
                </a:defRPr>
              </a:pPr>
              <a:r>
                <a:t>Gregory S Tucker</a:t>
              </a:r>
              <a:br/>
              <a:r>
                <a:t>ESS DMSC</a:t>
              </a:r>
            </a:p>
          </p:txBody>
        </p:sp>
        <p:sp>
          <p:nvSpPr>
            <p:cNvPr id="103" name="TextBox 15"/>
            <p:cNvSpPr txBox="1"/>
            <p:nvPr/>
          </p:nvSpPr>
          <p:spPr>
            <a:xfrm>
              <a:off x="4700594" y="1471018"/>
              <a:ext cx="1268907" cy="36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000000"/>
                  </a:solidFill>
                </a:defRPr>
              </a:pPr>
              <a:r>
                <a:t>Emmanuel Farhi</a:t>
              </a:r>
              <a:br/>
              <a:r>
                <a:t>Synchrotron SOLEIL</a:t>
              </a:r>
            </a:p>
          </p:txBody>
        </p:sp>
        <p:sp>
          <p:nvSpPr>
            <p:cNvPr id="104" name="TextBox 16"/>
            <p:cNvSpPr txBox="1"/>
            <p:nvPr/>
          </p:nvSpPr>
          <p:spPr>
            <a:xfrm>
              <a:off x="6005462" y="1468137"/>
              <a:ext cx="1353863" cy="36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000000"/>
                  </a:solidFill>
                </a:defRPr>
              </a:pPr>
              <a:r>
                <a:t>Tobias Weber</a:t>
              </a:r>
              <a:br/>
              <a:r>
                <a:t>Institut Laue-Langevin</a:t>
              </a:r>
            </a:p>
          </p:txBody>
        </p:sp>
        <p:sp>
          <p:nvSpPr>
            <p:cNvPr id="105" name="TextBox 17"/>
            <p:cNvSpPr txBox="1"/>
            <p:nvPr/>
          </p:nvSpPr>
          <p:spPr>
            <a:xfrm>
              <a:off x="7338495" y="1456504"/>
              <a:ext cx="1275604" cy="3666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000000"/>
                  </a:solidFill>
                </a:defRPr>
              </a:pPr>
              <a:r>
                <a:t>José Robledo</a:t>
              </a:r>
              <a:br/>
              <a:r>
                <a:t>FZ Jülich / IAS / JSC</a:t>
              </a:r>
            </a:p>
          </p:txBody>
        </p:sp>
        <p:sp>
          <p:nvSpPr>
            <p:cNvPr id="106" name="TextBox 18"/>
            <p:cNvSpPr txBox="1"/>
            <p:nvPr/>
          </p:nvSpPr>
          <p:spPr>
            <a:xfrm>
              <a:off x="0" y="710953"/>
              <a:ext cx="538917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Team</a:t>
              </a:r>
            </a:p>
          </p:txBody>
        </p:sp>
      </p:grpSp>
      <p:grpSp>
        <p:nvGrpSpPr>
          <p:cNvPr id="113" name="Group 3"/>
          <p:cNvGrpSpPr/>
          <p:nvPr/>
        </p:nvGrpSpPr>
        <p:grpSpPr>
          <a:xfrm>
            <a:off x="2852186" y="3740810"/>
            <a:ext cx="4501564" cy="1802075"/>
            <a:chOff x="0" y="0"/>
            <a:chExt cx="4501563" cy="1802073"/>
          </a:xfrm>
        </p:grpSpPr>
        <p:sp>
          <p:nvSpPr>
            <p:cNvPr id="108" name="TextBox 19"/>
            <p:cNvSpPr txBox="1"/>
            <p:nvPr/>
          </p:nvSpPr>
          <p:spPr>
            <a:xfrm>
              <a:off x="0" y="384730"/>
              <a:ext cx="1230583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Team Mentors</a:t>
              </a:r>
            </a:p>
          </p:txBody>
        </p:sp>
        <p:sp>
          <p:nvSpPr>
            <p:cNvPr id="109" name="TextBox 20"/>
            <p:cNvSpPr txBox="1"/>
            <p:nvPr/>
          </p:nvSpPr>
          <p:spPr>
            <a:xfrm>
              <a:off x="1410158" y="1409988"/>
              <a:ext cx="1275605" cy="392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100">
                  <a:solidFill>
                    <a:srgbClr val="272727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Jan-Oliver Mirus</a:t>
              </a:r>
              <a:br/>
              <a:r>
                <a: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rPr>
                <a:t>FZ Jülich / IAS / JSC</a:t>
              </a:r>
            </a:p>
          </p:txBody>
        </p:sp>
        <p:sp>
          <p:nvSpPr>
            <p:cNvPr id="110" name="TextBox 21"/>
            <p:cNvSpPr txBox="1"/>
            <p:nvPr/>
          </p:nvSpPr>
          <p:spPr>
            <a:xfrm>
              <a:off x="3225960" y="1409988"/>
              <a:ext cx="1275604" cy="392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100">
                  <a:solidFill>
                    <a:srgbClr val="272727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Ilya Zhukov</a:t>
              </a:r>
              <a:br/>
              <a:r>
                <a: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rPr>
                <a:t>FZ Jülich / IAS / JSC</a:t>
              </a:r>
            </a:p>
          </p:txBody>
        </p:sp>
        <p:pic>
          <p:nvPicPr>
            <p:cNvPr id="111" name="Picture 22" descr="Picture 22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3387006" y="0"/>
              <a:ext cx="948292" cy="13434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2" name="Picture 2" descr="Picture 2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466845" y="115462"/>
              <a:ext cx="1154091" cy="11540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50;p9"/>
          <p:cNvSpPr txBox="1"/>
          <p:nvPr/>
        </p:nvSpPr>
        <p:spPr>
          <a:xfrm>
            <a:off x="220862" y="-126402"/>
            <a:ext cx="9976201" cy="59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b">
            <a:normAutofit fontScale="100000" lnSpcReduction="0"/>
          </a:bodyPr>
          <a:lstStyle>
            <a:lvl1pPr>
              <a:lnSpc>
                <a:spcPct val="90000"/>
              </a:lnSpc>
              <a:defRPr sz="2800">
                <a:solidFill>
                  <a:srgbClr val="000000"/>
                </a:solidFill>
              </a:defRPr>
            </a:lvl1pPr>
          </a:lstStyle>
          <a:p>
            <a:pPr/>
            <a:r>
              <a:t>Profiler Output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10394350" y="6379468"/>
            <a:ext cx="127001" cy="1973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7" name="After restructure cogen “arrays of struct” -&gt; “struct with arrays”…"/>
          <p:cNvSpPr txBox="1"/>
          <p:nvPr>
            <p:ph type="title"/>
          </p:nvPr>
        </p:nvSpPr>
        <p:spPr>
          <a:xfrm>
            <a:off x="2715397" y="-126402"/>
            <a:ext cx="9976201" cy="591001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t>After </a:t>
            </a:r>
            <a:r>
              <a:rPr b="1"/>
              <a:t>restructure</a:t>
            </a:r>
            <a:r>
              <a:t> cogen “arrays of struct” -&gt; “struct with arrays”…</a:t>
            </a:r>
          </a:p>
        </p:txBody>
      </p:sp>
      <p:sp>
        <p:nvSpPr>
          <p:cNvPr id="118" name="Text"/>
          <p:cNvSpPr txBox="1"/>
          <p:nvPr/>
        </p:nvSpPr>
        <p:spPr>
          <a:xfrm>
            <a:off x="1099410" y="5127946"/>
            <a:ext cx="430224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</a:p>
        </p:txBody>
      </p:sp>
      <p:pic>
        <p:nvPicPr>
          <p:cNvPr id="119" name="Screenshot 2025-04-09 at 18.48.40.png" descr="Screenshot 2025-04-09 at 18.48.40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357525" y="3175704"/>
            <a:ext cx="5730431" cy="3103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Screenshot 2025-04-09 at 18.48.36.png" descr="Screenshot 2025-04-09 at 18.48.3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05262" y="3175704"/>
            <a:ext cx="5730430" cy="3103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Screenshot 2025-04-09 at 22.23.03.png" descr="Screenshot 2025-04-09 at 22.23.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82148" y="721809"/>
            <a:ext cx="5681185" cy="24624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Screenshot 2025-04-09 at 22.23.29.png" descr="Screenshot 2025-04-09 at 22.23.2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75145" y="721809"/>
            <a:ext cx="5670196" cy="2462452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“Reference” / monolithic kernel - 1e10 / 5 launches x2e9"/>
          <p:cNvSpPr txBox="1"/>
          <p:nvPr/>
        </p:nvSpPr>
        <p:spPr>
          <a:xfrm>
            <a:off x="893081" y="494512"/>
            <a:ext cx="4430440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“Reference” / monolithic kernel - 1e10 / 5 launches x2e9</a:t>
            </a:r>
          </a:p>
        </p:txBody>
      </p:sp>
      <p:sp>
        <p:nvSpPr>
          <p:cNvPr id="124" name="“Struct of arrays” / monolithic kernel - 1e10 / 10k launches x1e6"/>
          <p:cNvSpPr txBox="1"/>
          <p:nvPr/>
        </p:nvSpPr>
        <p:spPr>
          <a:xfrm>
            <a:off x="5864621" y="494512"/>
            <a:ext cx="5003342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“Struct of arrays” / monolithic kernel - 1e10 / 10k launches x1e6</a:t>
            </a:r>
          </a:p>
        </p:txBody>
      </p:sp>
      <p:sp>
        <p:nvSpPr>
          <p:cNvPr id="125" name="Main workforce: Mads &amp; Emmanuel"/>
          <p:cNvSpPr txBox="1"/>
          <p:nvPr/>
        </p:nvSpPr>
        <p:spPr>
          <a:xfrm>
            <a:off x="7406195" y="5008181"/>
            <a:ext cx="3186522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Off val="25000"/>
                  </a:schemeClr>
                </a:solidFill>
              </a:defRPr>
            </a:lvl1pPr>
          </a:lstStyle>
          <a:p>
            <a:pPr/>
            <a:r>
              <a:t>Main workforce: Mads &amp; Emmanuel</a:t>
            </a:r>
          </a:p>
        </p:txBody>
      </p:sp>
      <p:sp>
        <p:nvSpPr>
          <p:cNvPr id="126" name="Needs more work / pragma review, slightly slower for now"/>
          <p:cNvSpPr txBox="1"/>
          <p:nvPr/>
        </p:nvSpPr>
        <p:spPr>
          <a:xfrm>
            <a:off x="6097088" y="5599959"/>
            <a:ext cx="4588443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Off val="25000"/>
                  </a:schemeClr>
                </a:solidFill>
              </a:defRPr>
            </a:lvl1pPr>
          </a:lstStyle>
          <a:p>
            <a:pPr/>
            <a:r>
              <a:t>Needs more work / pragma review, slightly slower for now</a:t>
            </a:r>
          </a:p>
        </p:txBody>
      </p:sp>
      <p:sp>
        <p:nvSpPr>
          <p:cNvPr id="127" name="Oval"/>
          <p:cNvSpPr/>
          <p:nvPr/>
        </p:nvSpPr>
        <p:spPr>
          <a:xfrm>
            <a:off x="4995010" y="1029494"/>
            <a:ext cx="594384" cy="286401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8" name="Oval"/>
          <p:cNvSpPr/>
          <p:nvPr/>
        </p:nvSpPr>
        <p:spPr>
          <a:xfrm>
            <a:off x="10588202" y="1029494"/>
            <a:ext cx="594384" cy="286401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/>
          <p:nvPr>
            <p:ph type="sldNum" sz="quarter" idx="2"/>
          </p:nvPr>
        </p:nvSpPr>
        <p:spPr>
          <a:xfrm>
            <a:off x="10394350" y="5833859"/>
            <a:ext cx="127001" cy="1973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Other news"/>
          <p:cNvSpPr txBox="1"/>
          <p:nvPr>
            <p:ph type="title"/>
          </p:nvPr>
        </p:nvSpPr>
        <p:spPr>
          <a:xfrm>
            <a:off x="498299" y="338334"/>
            <a:ext cx="9976202" cy="591001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Other news</a:t>
            </a:r>
          </a:p>
        </p:txBody>
      </p:sp>
      <p:sp>
        <p:nvSpPr>
          <p:cNvPr id="132" name="Tobias: more work on specific instr/problem TAS resolution, fully functional and good performance…"/>
          <p:cNvSpPr txBox="1"/>
          <p:nvPr>
            <p:ph type="body" idx="1"/>
          </p:nvPr>
        </p:nvSpPr>
        <p:spPr>
          <a:xfrm>
            <a:off x="436740" y="977747"/>
            <a:ext cx="9948600" cy="5063376"/>
          </a:xfrm>
          <a:prstGeom prst="rect">
            <a:avLst/>
          </a:prstGeom>
        </p:spPr>
        <p:txBody>
          <a:bodyPr/>
          <a:lstStyle/>
          <a:p>
            <a:pPr/>
            <a:r>
              <a:t>Tobias: more work on specific instr/problem</a:t>
            </a:r>
            <a:br/>
            <a:r>
              <a:t>TAS resolution, fully functional and good performance</a:t>
            </a:r>
            <a:br/>
            <a:br/>
          </a:p>
          <a:p>
            <a:pPr/>
            <a:r>
              <a:t>José with Greg: work on understanding and readability </a:t>
            </a:r>
            <a:br/>
            <a:r>
              <a:t>of ‘sorting algorithm’ for FUNNEL mode. No measurable</a:t>
            </a:r>
            <a:br/>
            <a:r>
              <a:t>diff. yet.</a:t>
            </a:r>
            <a:br/>
          </a:p>
          <a:p>
            <a:pPr/>
            <a:r>
              <a:t>Peter: solution to avoid dev-&gt;host copy. No measurable difference</a:t>
            </a:r>
          </a:p>
        </p:txBody>
      </p:sp>
      <p:sp>
        <p:nvSpPr>
          <p:cNvPr id="133" name="Google Shape;50;p9"/>
          <p:cNvSpPr txBox="1"/>
          <p:nvPr/>
        </p:nvSpPr>
        <p:spPr>
          <a:xfrm>
            <a:off x="422939" y="-55675"/>
            <a:ext cx="9976202" cy="59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b">
            <a:normAutofit fontScale="100000" lnSpcReduction="0"/>
          </a:bodyPr>
          <a:lstStyle>
            <a:lvl1pPr defTabSz="905255">
              <a:lnSpc>
                <a:spcPct val="90000"/>
              </a:lnSpc>
              <a:defRPr sz="3564">
                <a:solidFill>
                  <a:srgbClr val="000000"/>
                </a:solidFill>
              </a:defRPr>
            </a:lvl1pPr>
          </a:lstStyle>
          <a:p>
            <a:pPr/>
            <a:r>
              <a:t>Other progress</a:t>
            </a:r>
          </a:p>
        </p:txBody>
      </p:sp>
      <p:pic>
        <p:nvPicPr>
          <p:cNvPr id="13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61976" y="132815"/>
            <a:ext cx="3675889" cy="29407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Screenshot 2025-04-09 at 22.36.39.png" descr="Screenshot 2025-04-09 at 22.36.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0111" y="4209796"/>
            <a:ext cx="4892088" cy="9477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Screenshot 2025-04-09 at 22.38.10.png" descr="Screenshot 2025-04-09 at 22.38.1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13422" y="4209796"/>
            <a:ext cx="5172615" cy="947798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Oval"/>
          <p:cNvSpPr/>
          <p:nvPr/>
        </p:nvSpPr>
        <p:spPr>
          <a:xfrm>
            <a:off x="3108342" y="4219439"/>
            <a:ext cx="1270001" cy="211528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8" name="Oval"/>
          <p:cNvSpPr/>
          <p:nvPr/>
        </p:nvSpPr>
        <p:spPr>
          <a:xfrm>
            <a:off x="8130806" y="4206739"/>
            <a:ext cx="1270001" cy="211528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9" name="Oval"/>
          <p:cNvSpPr/>
          <p:nvPr/>
        </p:nvSpPr>
        <p:spPr>
          <a:xfrm>
            <a:off x="5288022" y="4606263"/>
            <a:ext cx="1270001" cy="565601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0" name="Oval"/>
          <p:cNvSpPr/>
          <p:nvPr/>
        </p:nvSpPr>
        <p:spPr>
          <a:xfrm>
            <a:off x="310513" y="4606263"/>
            <a:ext cx="1270001" cy="565601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5;p4"/>
          <p:cNvSpPr txBox="1"/>
          <p:nvPr>
            <p:ph type="sldNum" sz="quarter" idx="2"/>
          </p:nvPr>
        </p:nvSpPr>
        <p:spPr>
          <a:xfrm>
            <a:off x="10588350" y="5869051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8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3" name="Google Shape;55;p11"/>
          <p:cNvSpPr txBox="1"/>
          <p:nvPr>
            <p:ph type="title"/>
          </p:nvPr>
        </p:nvSpPr>
        <p:spPr>
          <a:xfrm>
            <a:off x="405840" y="101577"/>
            <a:ext cx="9976202" cy="591001"/>
          </a:xfrm>
          <a:prstGeom prst="rect">
            <a:avLst/>
          </a:prstGeom>
        </p:spPr>
        <p:txBody>
          <a:bodyPr/>
          <a:lstStyle>
            <a:lvl1pPr defTabSz="905255">
              <a:defRPr sz="3564"/>
            </a:lvl1pPr>
          </a:lstStyle>
          <a:p>
            <a:pPr/>
            <a:r>
              <a:t>Goals</a:t>
            </a:r>
          </a:p>
        </p:txBody>
      </p:sp>
      <p:sp>
        <p:nvSpPr>
          <p:cNvPr id="144" name="Google Shape;56;p11"/>
          <p:cNvSpPr txBox="1"/>
          <p:nvPr>
            <p:ph type="body" idx="1"/>
          </p:nvPr>
        </p:nvSpPr>
        <p:spPr>
          <a:xfrm>
            <a:off x="419640" y="734095"/>
            <a:ext cx="9948602" cy="4011458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Goals for today:</a:t>
            </a:r>
          </a:p>
          <a:p>
            <a:pPr lvl="1"/>
            <a:r>
              <a:t>More profiling / tuning of new structure layout</a:t>
            </a:r>
          </a:p>
          <a:p>
            <a:pPr lvl="1"/>
            <a:r>
              <a:t>Funnel-implementation for the new structure layout</a:t>
            </a:r>
          </a:p>
          <a:p>
            <a:pPr lvl="1"/>
            <a:r>
              <a:t>Benchmarking / critical look at ‘general vectorisation’ of CPU side code</a:t>
            </a:r>
          </a:p>
          <a:p>
            <a:pPr lvl="1"/>
            <a:r>
              <a:t>Closer look at specific hkl_search function in Single_crystal case</a:t>
            </a:r>
          </a:p>
          <a:p>
            <a:pPr lvl="1"/>
            <a:r>
              <a:t>Experiment with sort algorithm / try with thrust solution?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5;p4"/>
          <p:cNvSpPr txBox="1"/>
          <p:nvPr>
            <p:ph type="sldNum" sz="quarter" idx="2"/>
          </p:nvPr>
        </p:nvSpPr>
        <p:spPr>
          <a:xfrm>
            <a:off x="10588350" y="5869051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8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7" name="Google Shape;61;p12"/>
          <p:cNvSpPr txBox="1"/>
          <p:nvPr>
            <p:ph type="title"/>
          </p:nvPr>
        </p:nvSpPr>
        <p:spPr>
          <a:xfrm>
            <a:off x="419640" y="649795"/>
            <a:ext cx="9976202" cy="591002"/>
          </a:xfrm>
          <a:prstGeom prst="rect">
            <a:avLst/>
          </a:prstGeom>
        </p:spPr>
        <p:txBody>
          <a:bodyPr/>
          <a:lstStyle>
            <a:lvl1pPr defTabSz="905255">
              <a:defRPr sz="3564"/>
            </a:lvl1pPr>
          </a:lstStyle>
          <a:p>
            <a:pPr/>
            <a:r>
              <a:t>Problems and Solutions</a:t>
            </a:r>
          </a:p>
        </p:txBody>
      </p:sp>
      <p:sp>
        <p:nvSpPr>
          <p:cNvPr id="148" name="Google Shape;62;p12"/>
          <p:cNvSpPr txBox="1"/>
          <p:nvPr>
            <p:ph type="body" idx="1"/>
          </p:nvPr>
        </p:nvSpPr>
        <p:spPr>
          <a:xfrm>
            <a:off x="436739" y="2103035"/>
            <a:ext cx="9948602" cy="3718801"/>
          </a:xfrm>
          <a:prstGeom prst="rect">
            <a:avLst/>
          </a:prstGeom>
        </p:spPr>
        <p:txBody>
          <a:bodyPr/>
          <a:lstStyle/>
          <a:p>
            <a:pPr/>
            <a:r>
              <a:t>Success restructuring code quickly but no speedup in sight</a:t>
            </a:r>
          </a:p>
          <a:p>
            <a:pPr lvl="1"/>
            <a:r>
              <a:t>Actual issue hiding somewhere else?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itle &amp; Bullet">
  <a:themeElements>
    <a:clrScheme name="Title &amp; Bullet">
      <a:dk1>
        <a:srgbClr val="FFFFFF"/>
      </a:dk1>
      <a:lt1>
        <a:srgbClr val="B3B3B3"/>
      </a:lt1>
      <a:dk2>
        <a:srgbClr val="A7A7A7"/>
      </a:dk2>
      <a:lt2>
        <a:srgbClr val="535353"/>
      </a:lt2>
      <a:accent1>
        <a:srgbClr val="042251"/>
      </a:accent1>
      <a:accent2>
        <a:srgbClr val="0C4E9B"/>
      </a:accent2>
      <a:accent3>
        <a:srgbClr val="0080A7"/>
      </a:accent3>
      <a:accent4>
        <a:srgbClr val="FF5400"/>
      </a:accent4>
      <a:accent5>
        <a:srgbClr val="C2000B"/>
      </a:accent5>
      <a:accent6>
        <a:srgbClr val="F0047F"/>
      </a:accent6>
      <a:hlink>
        <a:srgbClr val="0000FF"/>
      </a:hlink>
      <a:folHlink>
        <a:srgbClr val="FF00FF"/>
      </a:folHlink>
    </a:clrScheme>
    <a:fontScheme name="Title &amp; Bulle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itle &amp; Bull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B3B3B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B3B3B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itle &amp; Bullet">
  <a:themeElements>
    <a:clrScheme name="Title &amp; Bull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42251"/>
      </a:accent1>
      <a:accent2>
        <a:srgbClr val="0C4E9B"/>
      </a:accent2>
      <a:accent3>
        <a:srgbClr val="0080A7"/>
      </a:accent3>
      <a:accent4>
        <a:srgbClr val="FF5400"/>
      </a:accent4>
      <a:accent5>
        <a:srgbClr val="C2000B"/>
      </a:accent5>
      <a:accent6>
        <a:srgbClr val="F0047F"/>
      </a:accent6>
      <a:hlink>
        <a:srgbClr val="0000FF"/>
      </a:hlink>
      <a:folHlink>
        <a:srgbClr val="FF00FF"/>
      </a:folHlink>
    </a:clrScheme>
    <a:fontScheme name="Title &amp; Bulle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itle &amp; Bull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B3B3B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B3B3B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