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swald" panose="00000500000000000000" pitchFamily="2" charset="0"/>
      <p:regular r:id="rId8"/>
      <p:bold r:id="rId9"/>
    </p:embeddedFont>
    <p:embeddedFont>
      <p:font typeface="Ultra" panose="020B0604020202020204"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5206f9cc2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5206f9cc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206f9cc2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206f9cc2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206f9cc2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206f9cc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206f9cc2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206f9cc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document/d/1WoGqH0UGlTDROUScffD-WtqFsXb_StWLDY_S5a7Fxtc/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dpi.nc.gov/documents/files/2019-ncscos-precalculus/open"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instructure.com/canva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desmos.com/calculato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TM5Tzzs_oYH1ov9mNCo8IZOGKtH-yu46os82dldqKYs/cop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powerschool.com/"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a:hlinkClick r:id="rId3"/>
          </p:cNvPr>
          <p:cNvPicPr preferRelativeResize="0"/>
          <p:nvPr/>
        </p:nvPicPr>
        <p:blipFill>
          <a:blip r:embed="rId4">
            <a:alphaModFix/>
          </a:blip>
          <a:stretch>
            <a:fillRect/>
          </a:stretch>
        </p:blipFill>
        <p:spPr>
          <a:xfrm>
            <a:off x="1256050" y="411225"/>
            <a:ext cx="6831057" cy="3786575"/>
          </a:xfrm>
          <a:prstGeom prst="rect">
            <a:avLst/>
          </a:prstGeom>
          <a:noFill/>
          <a:ln>
            <a:noFill/>
          </a:ln>
        </p:spPr>
      </p:pic>
      <p:sp>
        <p:nvSpPr>
          <p:cNvPr id="55" name="Google Shape;55;p13"/>
          <p:cNvSpPr/>
          <p:nvPr/>
        </p:nvSpPr>
        <p:spPr>
          <a:xfrm>
            <a:off x="6294075" y="120625"/>
            <a:ext cx="2427300" cy="931500"/>
          </a:xfrm>
          <a:prstGeom prst="wedgeRectCallout">
            <a:avLst>
              <a:gd name="adj1" fmla="val -36858"/>
              <a:gd name="adj2" fmla="val 69461"/>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Created google form outlining the integrity policy and collected student responses as evidence of having read and agreed to the policy.</a:t>
            </a:r>
            <a:endParaRPr sz="1200">
              <a:latin typeface="Oswald"/>
              <a:ea typeface="Oswald"/>
              <a:cs typeface="Oswald"/>
              <a:sym typeface="Oswald"/>
            </a:endParaRPr>
          </a:p>
        </p:txBody>
      </p:sp>
      <p:sp>
        <p:nvSpPr>
          <p:cNvPr id="56" name="Google Shape;56;p13"/>
          <p:cNvSpPr/>
          <p:nvPr/>
        </p:nvSpPr>
        <p:spPr>
          <a:xfrm>
            <a:off x="236200" y="571700"/>
            <a:ext cx="971100" cy="3863400"/>
          </a:xfrm>
          <a:prstGeom prst="wedgeRectCallout">
            <a:avLst>
              <a:gd name="adj1" fmla="val 79711"/>
              <a:gd name="adj2" fmla="val -1419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1"/>
              </a:solidFill>
              <a:latin typeface="Oswald"/>
              <a:ea typeface="Oswald"/>
              <a:cs typeface="Oswald"/>
              <a:sym typeface="Oswald"/>
            </a:endParaRPr>
          </a:p>
          <a:p>
            <a:pPr marL="0" lvl="0" indent="0" algn="l" rtl="0">
              <a:spcBef>
                <a:spcPts val="0"/>
              </a:spcBef>
              <a:spcAft>
                <a:spcPts val="0"/>
              </a:spcAft>
              <a:buNone/>
            </a:pPr>
            <a:r>
              <a:rPr lang="en" sz="1200">
                <a:solidFill>
                  <a:schemeClr val="dk1"/>
                </a:solidFill>
                <a:latin typeface="Oswald"/>
                <a:ea typeface="Oswald"/>
                <a:cs typeface="Oswald"/>
                <a:sym typeface="Oswald"/>
              </a:rPr>
              <a:t>Condensed NCDPI standards and rewrote in plain language. </a:t>
            </a:r>
            <a:endParaRPr sz="1200">
              <a:solidFill>
                <a:schemeClr val="dk1"/>
              </a:solidFill>
              <a:latin typeface="Oswald"/>
              <a:ea typeface="Oswald"/>
              <a:cs typeface="Oswald"/>
              <a:sym typeface="Oswald"/>
            </a:endParaRPr>
          </a:p>
          <a:p>
            <a:pPr marL="0" lvl="0" indent="0" algn="l" rtl="0">
              <a:spcBef>
                <a:spcPts val="0"/>
              </a:spcBef>
              <a:spcAft>
                <a:spcPts val="0"/>
              </a:spcAft>
              <a:buNone/>
            </a:pPr>
            <a:endParaRPr sz="1200">
              <a:solidFill>
                <a:schemeClr val="dk1"/>
              </a:solidFill>
              <a:latin typeface="Oswald"/>
              <a:ea typeface="Oswald"/>
              <a:cs typeface="Oswald"/>
              <a:sym typeface="Oswald"/>
            </a:endParaRPr>
          </a:p>
          <a:p>
            <a:pPr marL="0" lvl="0" indent="0" algn="l" rtl="0">
              <a:spcBef>
                <a:spcPts val="0"/>
              </a:spcBef>
              <a:spcAft>
                <a:spcPts val="0"/>
              </a:spcAft>
              <a:buNone/>
            </a:pPr>
            <a:r>
              <a:rPr lang="en" sz="1200">
                <a:solidFill>
                  <a:schemeClr val="dk1"/>
                </a:solidFill>
                <a:latin typeface="Oswald"/>
                <a:ea typeface="Oswald"/>
                <a:cs typeface="Oswald"/>
                <a:sym typeface="Oswald"/>
              </a:rPr>
              <a:t>This test item assesses student proficiency at </a:t>
            </a:r>
            <a:r>
              <a:rPr lang="en" sz="1200" u="sng">
                <a:solidFill>
                  <a:srgbClr val="0000FF"/>
                </a:solidFill>
                <a:latin typeface="Oswald"/>
                <a:ea typeface="Oswald"/>
                <a:cs typeface="Oswald"/>
                <a:sym typeface="Oswald"/>
                <a:hlinkClick r:id="rId5">
                  <a:extLst>
                    <a:ext uri="{A12FA001-AC4F-418D-AE19-62706E023703}">
                      <ahyp:hlinkClr xmlns:ahyp="http://schemas.microsoft.com/office/drawing/2018/hyperlinkcolor" val="tx"/>
                    </a:ext>
                  </a:extLst>
                </a:hlinkClick>
              </a:rPr>
              <a:t>NCDPI Precalculus standards F.4.1, F.4.3, and F.5.6.</a:t>
            </a:r>
            <a:endParaRPr sz="1200">
              <a:solidFill>
                <a:srgbClr val="0000FF"/>
              </a:solidFill>
              <a:latin typeface="Oswald"/>
              <a:ea typeface="Oswald"/>
              <a:cs typeface="Oswald"/>
              <a:sym typeface="Oswald"/>
            </a:endParaRPr>
          </a:p>
          <a:p>
            <a:pPr marL="0" lvl="0" indent="0" algn="l" rtl="0">
              <a:spcBef>
                <a:spcPts val="0"/>
              </a:spcBef>
              <a:spcAft>
                <a:spcPts val="0"/>
              </a:spcAft>
              <a:buNone/>
            </a:pPr>
            <a:endParaRPr sz="12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200">
              <a:solidFill>
                <a:schemeClr val="dk1"/>
              </a:solidFill>
              <a:latin typeface="Oswald"/>
              <a:ea typeface="Oswald"/>
              <a:cs typeface="Oswald"/>
              <a:sym typeface="Oswald"/>
            </a:endParaRPr>
          </a:p>
        </p:txBody>
      </p:sp>
      <p:sp>
        <p:nvSpPr>
          <p:cNvPr id="57" name="Google Shape;57;p13"/>
          <p:cNvSpPr/>
          <p:nvPr/>
        </p:nvSpPr>
        <p:spPr>
          <a:xfrm>
            <a:off x="7793950" y="1885244"/>
            <a:ext cx="1220400" cy="3035081"/>
          </a:xfrm>
          <a:prstGeom prst="wedgeRectCallout">
            <a:avLst>
              <a:gd name="adj1" fmla="val -85478"/>
              <a:gd name="adj2" fmla="val -2436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Oswald"/>
                <a:ea typeface="Oswald"/>
                <a:cs typeface="Oswald"/>
                <a:sym typeface="Oswald"/>
              </a:rPr>
              <a:t>Designed mathematical questions that assessed student proficiency toward NCDPI Precalculus standards. </a:t>
            </a:r>
            <a:endParaRPr sz="1200" dirty="0">
              <a:latin typeface="Oswald"/>
              <a:ea typeface="Oswald"/>
              <a:cs typeface="Oswald"/>
              <a:sym typeface="Oswald"/>
            </a:endParaRPr>
          </a:p>
          <a:p>
            <a:pPr marL="0" lvl="0" indent="0" algn="l" rtl="0">
              <a:spcBef>
                <a:spcPts val="0"/>
              </a:spcBef>
              <a:spcAft>
                <a:spcPts val="0"/>
              </a:spcAft>
              <a:buNone/>
            </a:pPr>
            <a:endParaRPr sz="1200" dirty="0">
              <a:latin typeface="Oswald"/>
              <a:ea typeface="Oswald"/>
              <a:cs typeface="Oswald"/>
              <a:sym typeface="Oswald"/>
            </a:endParaRPr>
          </a:p>
          <a:p>
            <a:pPr marL="0" lvl="0" indent="0" algn="l" rtl="0">
              <a:spcBef>
                <a:spcPts val="0"/>
              </a:spcBef>
              <a:spcAft>
                <a:spcPts val="0"/>
              </a:spcAft>
              <a:buNone/>
            </a:pPr>
            <a:r>
              <a:rPr lang="en" sz="1200" dirty="0">
                <a:latin typeface="Oswald"/>
                <a:ea typeface="Oswald"/>
                <a:cs typeface="Oswald"/>
                <a:sym typeface="Oswald"/>
              </a:rPr>
              <a:t>Used tables to allow for student responses as pictures, screenshots, text, drawings or links.</a:t>
            </a:r>
            <a:endParaRPr sz="1200" dirty="0">
              <a:latin typeface="Oswald"/>
              <a:ea typeface="Oswald"/>
              <a:cs typeface="Oswald"/>
              <a:sym typeface="Oswald"/>
            </a:endParaRPr>
          </a:p>
        </p:txBody>
      </p:sp>
      <p:sp>
        <p:nvSpPr>
          <p:cNvPr id="58" name="Google Shape;58;p13"/>
          <p:cNvSpPr txBox="1"/>
          <p:nvPr/>
        </p:nvSpPr>
        <p:spPr>
          <a:xfrm>
            <a:off x="228600" y="152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Ultra"/>
                <a:ea typeface="Ultra"/>
                <a:cs typeface="Ultra"/>
                <a:sym typeface="Ultra"/>
              </a:rPr>
              <a:t>Assessment Design </a:t>
            </a:r>
            <a:endParaRPr/>
          </a:p>
        </p:txBody>
      </p:sp>
      <p:sp>
        <p:nvSpPr>
          <p:cNvPr id="59" name="Google Shape;59;p13"/>
          <p:cNvSpPr/>
          <p:nvPr/>
        </p:nvSpPr>
        <p:spPr>
          <a:xfrm>
            <a:off x="3150550" y="4461200"/>
            <a:ext cx="2689800" cy="367500"/>
          </a:xfrm>
          <a:prstGeom prst="wedgeRectCallout">
            <a:avLst>
              <a:gd name="adj1" fmla="val 21654"/>
              <a:gd name="adj2" fmla="val -128551"/>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latin typeface="Oswald"/>
                <a:ea typeface="Oswald"/>
                <a:cs typeface="Oswald"/>
                <a:sym typeface="Oswald"/>
              </a:rPr>
              <a:t>Click on the image to view entire assessment</a:t>
            </a:r>
            <a:endParaRPr sz="1200" i="1">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873575" y="1268650"/>
            <a:ext cx="6391275" cy="1781175"/>
          </a:xfrm>
          <a:prstGeom prst="rect">
            <a:avLst/>
          </a:prstGeom>
          <a:noFill/>
          <a:ln>
            <a:noFill/>
          </a:ln>
        </p:spPr>
      </p:pic>
      <p:sp>
        <p:nvSpPr>
          <p:cNvPr id="65" name="Google Shape;65;p14"/>
          <p:cNvSpPr/>
          <p:nvPr/>
        </p:nvSpPr>
        <p:spPr>
          <a:xfrm>
            <a:off x="7341050" y="1052250"/>
            <a:ext cx="1220400" cy="2046900"/>
          </a:xfrm>
          <a:prstGeom prst="wedgeRectCallout">
            <a:avLst>
              <a:gd name="adj1" fmla="val -84755"/>
              <a:gd name="adj2" fmla="val -56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Designed rubric for scoring student proficiency toward NCDPI Precalculus standards. </a:t>
            </a:r>
            <a:endParaRPr sz="1200">
              <a:latin typeface="Oswald"/>
              <a:ea typeface="Oswald"/>
              <a:cs typeface="Oswald"/>
              <a:sym typeface="Oswald"/>
            </a:endParaRPr>
          </a:p>
        </p:txBody>
      </p:sp>
      <p:sp>
        <p:nvSpPr>
          <p:cNvPr id="66" name="Google Shape;66;p14"/>
          <p:cNvSpPr txBox="1"/>
          <p:nvPr/>
        </p:nvSpPr>
        <p:spPr>
          <a:xfrm>
            <a:off x="328025" y="246875"/>
            <a:ext cx="347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Ultra"/>
                <a:ea typeface="Ultra"/>
                <a:cs typeface="Ultra"/>
                <a:sym typeface="Ultra"/>
              </a:rPr>
              <a:t>Assessment Design Cont.</a:t>
            </a:r>
            <a:endParaRPr>
              <a:latin typeface="Ultra"/>
              <a:ea typeface="Ultra"/>
              <a:cs typeface="Ultra"/>
              <a:sym typeface="Ultra"/>
            </a:endParaRPr>
          </a:p>
        </p:txBody>
      </p:sp>
      <p:sp>
        <p:nvSpPr>
          <p:cNvPr id="67" name="Google Shape;67;p14"/>
          <p:cNvSpPr txBox="1"/>
          <p:nvPr/>
        </p:nvSpPr>
        <p:spPr>
          <a:xfrm>
            <a:off x="970975" y="3450875"/>
            <a:ext cx="621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8" name="Google Shape;68;p14"/>
          <p:cNvSpPr txBox="1"/>
          <p:nvPr/>
        </p:nvSpPr>
        <p:spPr>
          <a:xfrm>
            <a:off x="1036575" y="3458925"/>
            <a:ext cx="6954300" cy="1108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swald"/>
                <a:ea typeface="Oswald"/>
                <a:cs typeface="Oswald"/>
                <a:sym typeface="Oswald"/>
              </a:rPr>
              <a:t>Created assessment in google documents and then uploaded to the</a:t>
            </a:r>
            <a:r>
              <a:rPr lang="en" sz="1200">
                <a:solidFill>
                  <a:srgbClr val="FF00FF"/>
                </a:solidFill>
                <a:latin typeface="Oswald"/>
                <a:ea typeface="Oswald"/>
                <a:cs typeface="Oswald"/>
                <a:sym typeface="Oswald"/>
              </a:rPr>
              <a:t> </a:t>
            </a:r>
            <a:r>
              <a:rPr lang="en" sz="1200" u="sng">
                <a:solidFill>
                  <a:srgbClr val="0000FF"/>
                </a:solidFill>
                <a:latin typeface="Oswald"/>
                <a:ea typeface="Oswald"/>
                <a:cs typeface="Oswald"/>
                <a:sym typeface="Oswald"/>
                <a:hlinkClick r:id="rId4">
                  <a:extLst>
                    <a:ext uri="{A12FA001-AC4F-418D-AE19-62706E023703}">
                      <ahyp:hlinkClr xmlns:ahyp="http://schemas.microsoft.com/office/drawing/2018/hyperlinkcolor" val="tx"/>
                    </a:ext>
                  </a:extLst>
                </a:hlinkClick>
              </a:rPr>
              <a:t>canvas learning management system</a:t>
            </a:r>
            <a:r>
              <a:rPr lang="en" sz="1200">
                <a:latin typeface="Oswald"/>
                <a:ea typeface="Oswald"/>
                <a:cs typeface="Oswald"/>
                <a:sym typeface="Oswald"/>
              </a:rPr>
              <a:t> as a google assignment. Taught and expected students to respond to assessment questions in the corresponding table cell with both the answer to the prompt and discussion of their reasoning via text, screenshots, pictures, drawings or links. Graded assessments by highlighting the rubric scores for each condensed standard and using document comments to offer students feedback. Engaged with student responses to my feedback via document comments or interview appointments.</a:t>
            </a:r>
            <a:endParaRPr sz="12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457200" y="1575150"/>
            <a:ext cx="8294719" cy="2349150"/>
          </a:xfrm>
          <a:prstGeom prst="rect">
            <a:avLst/>
          </a:prstGeom>
          <a:noFill/>
          <a:ln>
            <a:noFill/>
          </a:ln>
        </p:spPr>
      </p:pic>
      <p:sp>
        <p:nvSpPr>
          <p:cNvPr id="74" name="Google Shape;74;p15"/>
          <p:cNvSpPr/>
          <p:nvPr/>
        </p:nvSpPr>
        <p:spPr>
          <a:xfrm>
            <a:off x="3900000" y="1117950"/>
            <a:ext cx="2676600" cy="459300"/>
          </a:xfrm>
          <a:prstGeom prst="wedgeRectCallout">
            <a:avLst>
              <a:gd name="adj1" fmla="val -41667"/>
              <a:gd name="adj2" fmla="val 174238"/>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Student self-assessment after completing the problem prior to my assessment</a:t>
            </a:r>
            <a:endParaRPr sz="1200">
              <a:latin typeface="Oswald"/>
              <a:ea typeface="Oswald"/>
              <a:cs typeface="Oswald"/>
              <a:sym typeface="Oswald"/>
            </a:endParaRPr>
          </a:p>
        </p:txBody>
      </p:sp>
      <p:sp>
        <p:nvSpPr>
          <p:cNvPr id="75" name="Google Shape;75;p15"/>
          <p:cNvSpPr txBox="1"/>
          <p:nvPr/>
        </p:nvSpPr>
        <p:spPr>
          <a:xfrm>
            <a:off x="632825" y="399275"/>
            <a:ext cx="237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Ultra"/>
                <a:ea typeface="Ultra"/>
                <a:cs typeface="Ultra"/>
                <a:sym typeface="Ultra"/>
              </a:rPr>
              <a:t>Sample Discourse </a:t>
            </a:r>
            <a:endParaRPr>
              <a:latin typeface="Ultra"/>
              <a:ea typeface="Ultra"/>
              <a:cs typeface="Ultra"/>
              <a:sym typeface="Ultra"/>
            </a:endParaRPr>
          </a:p>
        </p:txBody>
      </p:sp>
      <p:sp>
        <p:nvSpPr>
          <p:cNvPr id="76" name="Google Shape;76;p15"/>
          <p:cNvSpPr/>
          <p:nvPr/>
        </p:nvSpPr>
        <p:spPr>
          <a:xfrm>
            <a:off x="863475" y="3092625"/>
            <a:ext cx="2440500" cy="629700"/>
          </a:xfrm>
          <a:prstGeom prst="wedgeRectCallout">
            <a:avLst>
              <a:gd name="adj1" fmla="val 38174"/>
              <a:gd name="adj2" fmla="val -108345"/>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My assessment toward the given standard after reading student work</a:t>
            </a:r>
            <a:endParaRPr sz="1200">
              <a:latin typeface="Oswald"/>
              <a:ea typeface="Oswald"/>
              <a:cs typeface="Oswald"/>
              <a:sym typeface="Oswald"/>
            </a:endParaRPr>
          </a:p>
        </p:txBody>
      </p:sp>
      <p:sp>
        <p:nvSpPr>
          <p:cNvPr id="77" name="Google Shape;77;p15"/>
          <p:cNvSpPr/>
          <p:nvPr/>
        </p:nvSpPr>
        <p:spPr>
          <a:xfrm>
            <a:off x="6183000" y="4054450"/>
            <a:ext cx="1561500" cy="629700"/>
          </a:xfrm>
          <a:prstGeom prst="wedgeRectCallout">
            <a:avLst>
              <a:gd name="adj1" fmla="val 19557"/>
              <a:gd name="adj2" fmla="val -104177"/>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My feedback to student about my rubric score via comments</a:t>
            </a:r>
            <a:endParaRPr sz="12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152400" y="914400"/>
            <a:ext cx="8839200" cy="4105372"/>
          </a:xfrm>
          <a:prstGeom prst="rect">
            <a:avLst/>
          </a:prstGeom>
          <a:noFill/>
          <a:ln>
            <a:noFill/>
          </a:ln>
        </p:spPr>
      </p:pic>
      <p:sp>
        <p:nvSpPr>
          <p:cNvPr id="83" name="Google Shape;83;p16"/>
          <p:cNvSpPr/>
          <p:nvPr/>
        </p:nvSpPr>
        <p:spPr>
          <a:xfrm>
            <a:off x="656050" y="1403975"/>
            <a:ext cx="1731900" cy="945000"/>
          </a:xfrm>
          <a:prstGeom prst="wedgeRectCallout">
            <a:avLst>
              <a:gd name="adj1" fmla="val 82584"/>
              <a:gd name="adj2" fmla="val -1153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Taught students to use </a:t>
            </a:r>
            <a:r>
              <a:rPr lang="en" sz="1200" u="sng">
                <a:solidFill>
                  <a:srgbClr val="0000FF"/>
                </a:solidFill>
                <a:latin typeface="Oswald"/>
                <a:ea typeface="Oswald"/>
                <a:cs typeface="Oswald"/>
                <a:sym typeface="Oswald"/>
                <a:hlinkClick r:id="rId4">
                  <a:extLst>
                    <a:ext uri="{A12FA001-AC4F-418D-AE19-62706E023703}">
                      <ahyp:hlinkClr xmlns:ahyp="http://schemas.microsoft.com/office/drawing/2018/hyperlinkcolor" val="tx"/>
                    </a:ext>
                  </a:extLst>
                </a:hlinkClick>
              </a:rPr>
              <a:t>desmos calculator</a:t>
            </a:r>
            <a:r>
              <a:rPr lang="en" sz="1200">
                <a:latin typeface="Oswald"/>
                <a:ea typeface="Oswald"/>
                <a:cs typeface="Oswald"/>
                <a:sym typeface="Oswald"/>
              </a:rPr>
              <a:t> and upload screenshots as evidence of their graphical reasoning. </a:t>
            </a:r>
            <a:endParaRPr sz="1200">
              <a:latin typeface="Oswald"/>
              <a:ea typeface="Oswald"/>
              <a:cs typeface="Oswald"/>
              <a:sym typeface="Oswald"/>
            </a:endParaRPr>
          </a:p>
        </p:txBody>
      </p:sp>
      <p:sp>
        <p:nvSpPr>
          <p:cNvPr id="84" name="Google Shape;84;p16"/>
          <p:cNvSpPr/>
          <p:nvPr/>
        </p:nvSpPr>
        <p:spPr>
          <a:xfrm>
            <a:off x="656050" y="4172525"/>
            <a:ext cx="1824000" cy="564300"/>
          </a:xfrm>
          <a:prstGeom prst="wedgeRectCallout">
            <a:avLst>
              <a:gd name="adj1" fmla="val 65818"/>
              <a:gd name="adj2" fmla="val 1667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Taught students to upload pictures of their algebraic reasoning.</a:t>
            </a:r>
            <a:endParaRPr sz="1200">
              <a:latin typeface="Oswald"/>
              <a:ea typeface="Oswald"/>
              <a:cs typeface="Oswald"/>
              <a:sym typeface="Oswald"/>
            </a:endParaRPr>
          </a:p>
        </p:txBody>
      </p:sp>
      <p:sp>
        <p:nvSpPr>
          <p:cNvPr id="85" name="Google Shape;85;p16"/>
          <p:cNvSpPr/>
          <p:nvPr/>
        </p:nvSpPr>
        <p:spPr>
          <a:xfrm>
            <a:off x="656050" y="2794800"/>
            <a:ext cx="1889400" cy="669300"/>
          </a:xfrm>
          <a:prstGeom prst="wedgeRectCallout">
            <a:avLst>
              <a:gd name="adj1" fmla="val 65976"/>
              <a:gd name="adj2" fmla="val -19225"/>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Original student work did not include explanations resulting in a rubric score of 3</a:t>
            </a:r>
            <a:endParaRPr sz="1200">
              <a:latin typeface="Oswald"/>
              <a:ea typeface="Oswald"/>
              <a:cs typeface="Oswald"/>
              <a:sym typeface="Oswald"/>
            </a:endParaRPr>
          </a:p>
        </p:txBody>
      </p:sp>
      <p:sp>
        <p:nvSpPr>
          <p:cNvPr id="86" name="Google Shape;86;p16"/>
          <p:cNvSpPr/>
          <p:nvPr/>
        </p:nvSpPr>
        <p:spPr>
          <a:xfrm>
            <a:off x="7675875" y="118100"/>
            <a:ext cx="1089000" cy="1456500"/>
          </a:xfrm>
          <a:prstGeom prst="wedgeRectCallout">
            <a:avLst>
              <a:gd name="adj1" fmla="val -20833"/>
              <a:gd name="adj2" fmla="val 625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Student response in a comment to my feedback resulting in a reassessment of the rubric score to a 5</a:t>
            </a:r>
            <a:endParaRPr sz="1200">
              <a:latin typeface="Oswald"/>
              <a:ea typeface="Oswald"/>
              <a:cs typeface="Oswald"/>
              <a:sym typeface="Oswald"/>
            </a:endParaRPr>
          </a:p>
        </p:txBody>
      </p:sp>
      <p:sp>
        <p:nvSpPr>
          <p:cNvPr id="87" name="Google Shape;87;p16"/>
          <p:cNvSpPr txBox="1"/>
          <p:nvPr/>
        </p:nvSpPr>
        <p:spPr>
          <a:xfrm>
            <a:off x="304800" y="3048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Ultra"/>
                <a:ea typeface="Ultra"/>
                <a:cs typeface="Ultra"/>
                <a:sym typeface="Ultra"/>
              </a:rPr>
              <a:t>Sample Discourse Cont.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7">
            <a:hlinkClick r:id="rId3"/>
          </p:cNvPr>
          <p:cNvPicPr preferRelativeResize="0"/>
          <p:nvPr/>
        </p:nvPicPr>
        <p:blipFill>
          <a:blip r:embed="rId4">
            <a:alphaModFix/>
          </a:blip>
          <a:stretch>
            <a:fillRect/>
          </a:stretch>
        </p:blipFill>
        <p:spPr>
          <a:xfrm>
            <a:off x="228600" y="1828800"/>
            <a:ext cx="8601075" cy="2066925"/>
          </a:xfrm>
          <a:prstGeom prst="rect">
            <a:avLst/>
          </a:prstGeom>
          <a:noFill/>
          <a:ln>
            <a:noFill/>
          </a:ln>
        </p:spPr>
      </p:pic>
      <p:sp>
        <p:nvSpPr>
          <p:cNvPr id="93" name="Google Shape;93;p17"/>
          <p:cNvSpPr txBox="1"/>
          <p:nvPr/>
        </p:nvSpPr>
        <p:spPr>
          <a:xfrm>
            <a:off x="381000" y="304800"/>
            <a:ext cx="380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Ultra"/>
                <a:ea typeface="Ultra"/>
                <a:cs typeface="Ultra"/>
                <a:sym typeface="Ultra"/>
              </a:rPr>
              <a:t>Synthesizing Assessment Data </a:t>
            </a:r>
            <a:endParaRPr/>
          </a:p>
        </p:txBody>
      </p:sp>
      <p:sp>
        <p:nvSpPr>
          <p:cNvPr id="94" name="Google Shape;94;p17"/>
          <p:cNvSpPr/>
          <p:nvPr/>
        </p:nvSpPr>
        <p:spPr>
          <a:xfrm>
            <a:off x="1304050" y="1086000"/>
            <a:ext cx="2873700" cy="632400"/>
          </a:xfrm>
          <a:prstGeom prst="wedgeRectCallout">
            <a:avLst>
              <a:gd name="adj1" fmla="val -11365"/>
              <a:gd name="adj2" fmla="val 131068"/>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Programmed spreadsheet to calculate points earned depending on user input for the number of standards assessed </a:t>
            </a:r>
            <a:endParaRPr sz="1200">
              <a:latin typeface="Oswald"/>
              <a:ea typeface="Oswald"/>
              <a:cs typeface="Oswald"/>
              <a:sym typeface="Oswald"/>
            </a:endParaRPr>
          </a:p>
        </p:txBody>
      </p:sp>
      <p:sp>
        <p:nvSpPr>
          <p:cNvPr id="95" name="Google Shape;95;p17"/>
          <p:cNvSpPr/>
          <p:nvPr/>
        </p:nvSpPr>
        <p:spPr>
          <a:xfrm>
            <a:off x="2007600" y="3895725"/>
            <a:ext cx="2178000" cy="400200"/>
          </a:xfrm>
          <a:prstGeom prst="wedgeRectCallout">
            <a:avLst>
              <a:gd name="adj1" fmla="val -4217"/>
              <a:gd name="adj2" fmla="val -95583"/>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User input for student rubric scores on assessment standards</a:t>
            </a:r>
            <a:endParaRPr sz="1200">
              <a:latin typeface="Oswald"/>
              <a:ea typeface="Oswald"/>
              <a:cs typeface="Oswald"/>
              <a:sym typeface="Oswald"/>
            </a:endParaRPr>
          </a:p>
        </p:txBody>
      </p:sp>
      <p:sp>
        <p:nvSpPr>
          <p:cNvPr id="96" name="Google Shape;96;p17"/>
          <p:cNvSpPr/>
          <p:nvPr/>
        </p:nvSpPr>
        <p:spPr>
          <a:xfrm>
            <a:off x="5038525" y="209950"/>
            <a:ext cx="3162300" cy="1364700"/>
          </a:xfrm>
          <a:prstGeom prst="wedgeRectCallout">
            <a:avLst>
              <a:gd name="adj1" fmla="val 20952"/>
              <a:gd name="adj2" fmla="val 122925"/>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Developed piecewise function to convert average rubric score to a grade on the 10-point scale according to these values:. Students who completed problems with fidelity could not score below a 50% where rubric scores of 1 - 5 mapped linearly to grades 50 - 100. Students who left blanks or broke the integrity policy could score below a 50. </a:t>
            </a:r>
            <a:endParaRPr sz="1200">
              <a:latin typeface="Oswald"/>
              <a:ea typeface="Oswald"/>
              <a:cs typeface="Oswald"/>
              <a:sym typeface="Oswald"/>
            </a:endParaRPr>
          </a:p>
        </p:txBody>
      </p:sp>
      <p:sp>
        <p:nvSpPr>
          <p:cNvPr id="97" name="Google Shape;97;p17"/>
          <p:cNvSpPr/>
          <p:nvPr/>
        </p:nvSpPr>
        <p:spPr>
          <a:xfrm>
            <a:off x="4828600" y="3841975"/>
            <a:ext cx="4080600" cy="1076100"/>
          </a:xfrm>
          <a:prstGeom prst="wedgeRectCallout">
            <a:avLst>
              <a:gd name="adj1" fmla="val 27815"/>
              <a:gd name="adj2" fmla="val -6317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swald"/>
                <a:ea typeface="Oswald"/>
                <a:cs typeface="Oswald"/>
                <a:sym typeface="Oswald"/>
              </a:rPr>
              <a:t>Entered score into </a:t>
            </a:r>
            <a:r>
              <a:rPr lang="en" sz="1200" u="sng">
                <a:solidFill>
                  <a:schemeClr val="hlink"/>
                </a:solidFill>
                <a:latin typeface="Oswald"/>
                <a:ea typeface="Oswald"/>
                <a:cs typeface="Oswald"/>
                <a:sym typeface="Oswald"/>
                <a:hlinkClick r:id="rId5"/>
              </a:rPr>
              <a:t>powerschool</a:t>
            </a:r>
            <a:r>
              <a:rPr lang="en" sz="1200">
                <a:latin typeface="Oswald"/>
                <a:ea typeface="Oswald"/>
                <a:cs typeface="Oswald"/>
                <a:sym typeface="Oswald"/>
              </a:rPr>
              <a:t> based on a point system that counted each standard assessed as 10 points, allowing assessments to vary the number of standards assessed at one time without weighting some standards less than others.</a:t>
            </a:r>
            <a:endParaRPr sz="1200">
              <a:latin typeface="Oswald"/>
              <a:ea typeface="Oswald"/>
              <a:cs typeface="Oswald"/>
              <a:sym typeface="Oswald"/>
            </a:endParaRPr>
          </a:p>
        </p:txBody>
      </p:sp>
      <p:sp>
        <p:nvSpPr>
          <p:cNvPr id="98" name="Google Shape;98;p17"/>
          <p:cNvSpPr/>
          <p:nvPr/>
        </p:nvSpPr>
        <p:spPr>
          <a:xfrm>
            <a:off x="93300" y="4524525"/>
            <a:ext cx="3606900" cy="367500"/>
          </a:xfrm>
          <a:prstGeom prst="wedgeRectCallout">
            <a:avLst>
              <a:gd name="adj1" fmla="val -20785"/>
              <a:gd name="adj2" fmla="val -260034"/>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latin typeface="Oswald"/>
                <a:ea typeface="Oswald"/>
                <a:cs typeface="Oswald"/>
                <a:sym typeface="Oswald"/>
              </a:rPr>
              <a:t>Click on the image to interact with a copy of this spreadsheet</a:t>
            </a:r>
            <a:endParaRPr sz="1200" i="1">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On-screen Show (16:9)</PresentationFormat>
  <Paragraphs>28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Oswald</vt:lpstr>
      <vt:lpstr>Ultra</vt:lpstr>
      <vt:lpstr>Arial</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Lisa McCool-Grime</cp:lastModifiedBy>
  <cp:revision>1</cp:revision>
  <dcterms:modified xsi:type="dcterms:W3CDTF">2024-02-17T14:55:17Z</dcterms:modified>
</cp:coreProperties>
</file>