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9260800"/>
  <p:notesSz cx="7315200" cy="9601200"/>
  <p:defaultTextStyle>
    <a:defPPr>
      <a:defRPr lang="en-US"/>
    </a:defPPr>
    <a:lvl1pPr algn="dist" rtl="0" fontAlgn="base">
      <a:spcBef>
        <a:spcPct val="50000"/>
      </a:spcBef>
      <a:spcAft>
        <a:spcPct val="0"/>
      </a:spcAft>
      <a:defRPr sz="3100" kern="1200">
        <a:solidFill>
          <a:schemeClr val="tx1"/>
        </a:solidFill>
        <a:latin typeface="Times New Roman" pitchFamily="-109" charset="0"/>
        <a:ea typeface="Times New Roman" pitchFamily="-109" charset="0"/>
        <a:cs typeface="Times New Roman" pitchFamily="-109" charset="0"/>
      </a:defRPr>
    </a:lvl1pPr>
    <a:lvl2pPr marL="391866" algn="dist" rtl="0" fontAlgn="base">
      <a:spcBef>
        <a:spcPct val="50000"/>
      </a:spcBef>
      <a:spcAft>
        <a:spcPct val="0"/>
      </a:spcAft>
      <a:defRPr sz="3100" kern="1200">
        <a:solidFill>
          <a:schemeClr val="tx1"/>
        </a:solidFill>
        <a:latin typeface="Times New Roman" pitchFamily="-109" charset="0"/>
        <a:ea typeface="Times New Roman" pitchFamily="-109" charset="0"/>
        <a:cs typeface="Times New Roman" pitchFamily="-109" charset="0"/>
      </a:defRPr>
    </a:lvl2pPr>
    <a:lvl3pPr marL="783732" algn="dist" rtl="0" fontAlgn="base">
      <a:spcBef>
        <a:spcPct val="50000"/>
      </a:spcBef>
      <a:spcAft>
        <a:spcPct val="0"/>
      </a:spcAft>
      <a:defRPr sz="3100" kern="1200">
        <a:solidFill>
          <a:schemeClr val="tx1"/>
        </a:solidFill>
        <a:latin typeface="Times New Roman" pitchFamily="-109" charset="0"/>
        <a:ea typeface="Times New Roman" pitchFamily="-109" charset="0"/>
        <a:cs typeface="Times New Roman" pitchFamily="-109" charset="0"/>
      </a:defRPr>
    </a:lvl3pPr>
    <a:lvl4pPr marL="1175598" algn="dist" rtl="0" fontAlgn="base">
      <a:spcBef>
        <a:spcPct val="50000"/>
      </a:spcBef>
      <a:spcAft>
        <a:spcPct val="0"/>
      </a:spcAft>
      <a:defRPr sz="3100" kern="1200">
        <a:solidFill>
          <a:schemeClr val="tx1"/>
        </a:solidFill>
        <a:latin typeface="Times New Roman" pitchFamily="-109" charset="0"/>
        <a:ea typeface="Times New Roman" pitchFamily="-109" charset="0"/>
        <a:cs typeface="Times New Roman" pitchFamily="-109" charset="0"/>
      </a:defRPr>
    </a:lvl4pPr>
    <a:lvl5pPr marL="1567464" algn="dist" rtl="0" fontAlgn="base">
      <a:spcBef>
        <a:spcPct val="50000"/>
      </a:spcBef>
      <a:spcAft>
        <a:spcPct val="0"/>
      </a:spcAft>
      <a:defRPr sz="3100" kern="1200">
        <a:solidFill>
          <a:schemeClr val="tx1"/>
        </a:solidFill>
        <a:latin typeface="Times New Roman" pitchFamily="-109" charset="0"/>
        <a:ea typeface="Times New Roman" pitchFamily="-109" charset="0"/>
        <a:cs typeface="Times New Roman" pitchFamily="-109" charset="0"/>
      </a:defRPr>
    </a:lvl5pPr>
    <a:lvl6pPr marL="1959331" algn="l" defTabSz="391866" rtl="0" eaLnBrk="1" latinLnBrk="0" hangingPunct="1">
      <a:defRPr sz="3100" kern="1200">
        <a:solidFill>
          <a:schemeClr val="tx1"/>
        </a:solidFill>
        <a:latin typeface="Times New Roman" pitchFamily="-109" charset="0"/>
        <a:ea typeface="Times New Roman" pitchFamily="-109" charset="0"/>
        <a:cs typeface="Times New Roman" pitchFamily="-109" charset="0"/>
      </a:defRPr>
    </a:lvl6pPr>
    <a:lvl7pPr marL="2351197" algn="l" defTabSz="391866" rtl="0" eaLnBrk="1" latinLnBrk="0" hangingPunct="1">
      <a:defRPr sz="3100" kern="1200">
        <a:solidFill>
          <a:schemeClr val="tx1"/>
        </a:solidFill>
        <a:latin typeface="Times New Roman" pitchFamily="-109" charset="0"/>
        <a:ea typeface="Times New Roman" pitchFamily="-109" charset="0"/>
        <a:cs typeface="Times New Roman" pitchFamily="-109" charset="0"/>
      </a:defRPr>
    </a:lvl7pPr>
    <a:lvl8pPr marL="2743063" algn="l" defTabSz="391866" rtl="0" eaLnBrk="1" latinLnBrk="0" hangingPunct="1">
      <a:defRPr sz="3100" kern="1200">
        <a:solidFill>
          <a:schemeClr val="tx1"/>
        </a:solidFill>
        <a:latin typeface="Times New Roman" pitchFamily="-109" charset="0"/>
        <a:ea typeface="Times New Roman" pitchFamily="-109" charset="0"/>
        <a:cs typeface="Times New Roman" pitchFamily="-109" charset="0"/>
      </a:defRPr>
    </a:lvl8pPr>
    <a:lvl9pPr marL="3134929" algn="l" defTabSz="391866" rtl="0" eaLnBrk="1" latinLnBrk="0" hangingPunct="1">
      <a:defRPr sz="3100" kern="1200">
        <a:solidFill>
          <a:schemeClr val="tx1"/>
        </a:solidFill>
        <a:latin typeface="Times New Roman" pitchFamily="-109" charset="0"/>
        <a:ea typeface="Times New Roman" pitchFamily="-109" charset="0"/>
        <a:cs typeface="Times New Roman" pitchFamily="-10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7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76" y="-1376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9700" y="720725"/>
            <a:ext cx="4497388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-109" charset="0"/>
              </a:defRPr>
            </a:lvl1pPr>
          </a:lstStyle>
          <a:p>
            <a:fld id="{A296107C-8587-0B4D-AF95-935A9DC24F0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9" charset="0"/>
        <a:ea typeface="+mn-ea"/>
        <a:cs typeface="+mn-cs"/>
      </a:defRPr>
    </a:lvl1pPr>
    <a:lvl2pPr marL="391866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783732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175598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567464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1959331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3918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5B446-7937-7A40-8DFE-BA4BEED38DF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720725"/>
            <a:ext cx="4497388" cy="359886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31" y="9090378"/>
            <a:ext cx="31088542" cy="62709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7" y="16580556"/>
            <a:ext cx="25603729" cy="7478889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58C13D-EADC-BE45-B3E8-A9306B330EA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CBC-13E0-764F-9E0D-4E1DA772A95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867" y="1171223"/>
            <a:ext cx="8229864" cy="249667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72" y="1171223"/>
            <a:ext cx="24562594" cy="249667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4F17A69-30A2-6443-9FE7-E17A935F38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2CBF54-970F-1441-ABFB-393E8DB8B1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3057"/>
            <a:ext cx="31089865" cy="58109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2256"/>
            <a:ext cx="31089865" cy="6400800"/>
          </a:xfrm>
        </p:spPr>
        <p:txBody>
          <a:bodyPr anchor="b"/>
          <a:lstStyle>
            <a:lvl1pPr marL="0" indent="0">
              <a:buNone/>
              <a:defRPr sz="1700"/>
            </a:lvl1pPr>
            <a:lvl2pPr marL="391866" indent="0">
              <a:buNone/>
              <a:defRPr sz="1500"/>
            </a:lvl2pPr>
            <a:lvl3pPr marL="783732" indent="0">
              <a:buNone/>
              <a:defRPr sz="1400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3DBCBE-8BD6-E744-AD4F-F4A271F8C3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72" y="6826956"/>
            <a:ext cx="16396229" cy="1931105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1502" y="6826956"/>
            <a:ext cx="16396229" cy="1931105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1CAF0AE-DBA7-7B49-93AE-6D189454C76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2" y="6550379"/>
            <a:ext cx="16160750" cy="272908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2" y="9279468"/>
            <a:ext cx="16160750" cy="1685854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7" y="6550379"/>
            <a:ext cx="16167364" cy="272908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7" y="9279468"/>
            <a:ext cx="16167364" cy="1685854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74651A-E1A9-274C-A667-07C4B57294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B2A7D9D-E8E3-BB40-927E-F08FB90D66D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9ACDE64-C036-5B4B-BE82-91AE96999A4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2" y="1165578"/>
            <a:ext cx="12033250" cy="495723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1165578"/>
            <a:ext cx="20447000" cy="24972434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2" y="6122812"/>
            <a:ext cx="12033250" cy="20015200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2A926E-EB14-5245-9D33-0646E2D43BA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7" y="20482279"/>
            <a:ext cx="21945864" cy="241864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7" y="2614791"/>
            <a:ext cx="21945864" cy="17555633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7" y="22900924"/>
            <a:ext cx="21945864" cy="3433233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5D1B1F4-0BE7-BB40-B30A-6AFB6F73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272" y="1171222"/>
            <a:ext cx="3291945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1" tIns="188096" rIns="376191" bIns="1880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272" y="6826956"/>
            <a:ext cx="32919459" cy="1931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1" tIns="188096" rIns="376191" bIns="18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272" y="26646012"/>
            <a:ext cx="8535459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1" tIns="188096" rIns="376191" bIns="188096" numCol="1" anchor="t" anchorCtr="0" compatLnSpc="1">
            <a:prstTxWarp prst="textNoShape">
              <a:avLst/>
            </a:prstTxWarp>
          </a:bodyPr>
          <a:lstStyle>
            <a:lvl1pPr algn="l" defTabSz="3762187">
              <a:spcBef>
                <a:spcPct val="0"/>
              </a:spcBef>
              <a:defRPr sz="57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272" y="26646012"/>
            <a:ext cx="11583459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1" tIns="188096" rIns="376191" bIns="188096" numCol="1" anchor="t" anchorCtr="0" compatLnSpc="1">
            <a:prstTxWarp prst="textNoShape">
              <a:avLst/>
            </a:prstTxWarp>
          </a:bodyPr>
          <a:lstStyle>
            <a:lvl1pPr algn="ctr" defTabSz="3762187">
              <a:spcBef>
                <a:spcPct val="0"/>
              </a:spcBef>
              <a:defRPr sz="57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272" y="26646012"/>
            <a:ext cx="8535459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1" tIns="188096" rIns="376191" bIns="188096" numCol="1" anchor="t" anchorCtr="0" compatLnSpc="1">
            <a:prstTxWarp prst="textNoShape">
              <a:avLst/>
            </a:prstTxWarp>
          </a:bodyPr>
          <a:lstStyle>
            <a:lvl1pPr algn="r" defTabSz="3762187">
              <a:spcBef>
                <a:spcPct val="0"/>
              </a:spcBef>
              <a:defRPr sz="5700">
                <a:latin typeface="+mn-lt"/>
              </a:defRPr>
            </a:lvl1pPr>
          </a:lstStyle>
          <a:p>
            <a:fld id="{ACF805E8-EF29-2E4F-919F-695D59C6501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187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187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09" charset="0"/>
        </a:defRPr>
      </a:lvl2pPr>
      <a:lvl3pPr algn="ctr" defTabSz="3762187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09" charset="0"/>
        </a:defRPr>
      </a:lvl3pPr>
      <a:lvl4pPr algn="ctr" defTabSz="3762187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09" charset="0"/>
        </a:defRPr>
      </a:lvl4pPr>
      <a:lvl5pPr algn="ctr" defTabSz="3762187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09" charset="0"/>
        </a:defRPr>
      </a:lvl5pPr>
      <a:lvl6pPr marL="391866" algn="ctr" defTabSz="3762187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09" charset="0"/>
        </a:defRPr>
      </a:lvl6pPr>
      <a:lvl7pPr marL="783732" algn="ctr" defTabSz="3762187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09" charset="0"/>
        </a:defRPr>
      </a:lvl7pPr>
      <a:lvl8pPr marL="1175598" algn="ctr" defTabSz="3762187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09" charset="0"/>
        </a:defRPr>
      </a:lvl8pPr>
      <a:lvl9pPr marL="1567464" algn="ctr" defTabSz="3762187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09" charset="0"/>
        </a:defRPr>
      </a:lvl9pPr>
    </p:titleStyle>
    <p:bodyStyle>
      <a:lvl1pPr marL="1410991" indent="-1410991" algn="l" defTabSz="3762187" rtl="0" fontAlgn="base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6011" indent="-1175598" algn="l" defTabSz="3762187" rtl="0" fontAlgn="base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ＭＳ Ｐゴシック" pitchFamily="-109" charset="-128"/>
        </a:defRPr>
      </a:lvl2pPr>
      <a:lvl3pPr marL="4702393" indent="-940207" algn="l" defTabSz="3762187" rtl="0" fontAlgn="base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ＭＳ Ｐゴシック" pitchFamily="-109" charset="-128"/>
        </a:defRPr>
      </a:lvl3pPr>
      <a:lvl4pPr marL="6582807" indent="-940207" algn="l" defTabSz="3762187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  <a:ea typeface="ＭＳ Ｐゴシック" pitchFamily="-109" charset="-128"/>
        </a:defRPr>
      </a:lvl4pPr>
      <a:lvl5pPr marL="8464581" indent="-940207" algn="l" defTabSz="3762187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ＭＳ Ｐゴシック" pitchFamily="-109" charset="-128"/>
        </a:defRPr>
      </a:lvl5pPr>
      <a:lvl6pPr marL="8856447" indent="-940207" algn="l" defTabSz="3762187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ＭＳ Ｐゴシック" pitchFamily="-109" charset="-128"/>
        </a:defRPr>
      </a:lvl6pPr>
      <a:lvl7pPr marL="9248313" indent="-940207" algn="l" defTabSz="3762187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ＭＳ Ｐゴシック" pitchFamily="-109" charset="-128"/>
        </a:defRPr>
      </a:lvl7pPr>
      <a:lvl8pPr marL="9640179" indent="-940207" algn="l" defTabSz="3762187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ＭＳ Ｐゴシック" pitchFamily="-109" charset="-128"/>
        </a:defRPr>
      </a:lvl8pPr>
      <a:lvl9pPr marL="10032045" indent="-940207" algn="l" defTabSz="3762187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39186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-31750" y="0"/>
            <a:ext cx="36576000" cy="32131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841890" y="196145"/>
            <a:ext cx="31854510" cy="95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373" tIns="39187" rIns="78373" bIns="39187">
            <a:prstTxWarp prst="textNoShape">
              <a:avLst/>
            </a:prstTxWarp>
            <a:spAutoFit/>
          </a:bodyPr>
          <a:lstStyle/>
          <a:p>
            <a:pPr algn="ctr" defTabSz="3762187"/>
            <a:r>
              <a:rPr lang="en-US" sz="5700" dirty="0">
                <a:solidFill>
                  <a:schemeClr val="bg1"/>
                </a:solidFill>
                <a:latin typeface="Arial" pitchFamily="-109" charset="0"/>
              </a:rPr>
              <a:t>Measuring Peer Effects On Behaviors Using Company Networks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834683" y="1242152"/>
            <a:ext cx="23296563" cy="86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373" tIns="39187" rIns="78373" bIns="39187">
            <a:prstTxWarp prst="textNoShape">
              <a:avLst/>
            </a:prstTxWarp>
            <a:spAutoFit/>
          </a:bodyPr>
          <a:lstStyle/>
          <a:p>
            <a:pPr algn="ctr" defTabSz="3762187"/>
            <a:r>
              <a:rPr lang="en-US" sz="5100" dirty="0">
                <a:solidFill>
                  <a:schemeClr val="bg1"/>
                </a:solidFill>
                <a:latin typeface="Arial" pitchFamily="-109" charset="0"/>
              </a:rPr>
              <a:t>Ankit Tandon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816240" y="4179711"/>
            <a:ext cx="10668000" cy="5214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808222" y="23164070"/>
            <a:ext cx="10668000" cy="5658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25134094" y="4192412"/>
            <a:ext cx="10668000" cy="20873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824177" y="4221754"/>
            <a:ext cx="10666677" cy="95630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8373" tIns="39187" rIns="78373" bIns="39187">
            <a:prstTxWarp prst="textNoShape">
              <a:avLst/>
            </a:prstTxWarp>
            <a:spAutoFit/>
          </a:bodyPr>
          <a:lstStyle/>
          <a:p>
            <a:pPr algn="l" defTabSz="3762187"/>
            <a:r>
              <a:rPr lang="en-US" sz="5700" i="1" dirty="0">
                <a:solidFill>
                  <a:schemeClr val="bg1"/>
                </a:solidFill>
                <a:latin typeface="Arial" pitchFamily="-109" charset="0"/>
              </a:rPr>
              <a:t>Purpose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018647" y="6076244"/>
            <a:ext cx="7559147" cy="125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373" tIns="39187" rIns="78373" bIns="39187">
            <a:prstTxWarp prst="textNoShape">
              <a:avLst/>
            </a:prstTxWarp>
            <a:spAutoFit/>
          </a:bodyPr>
          <a:lstStyle/>
          <a:p>
            <a:pPr algn="l" defTabSz="3762187">
              <a:spcBef>
                <a:spcPct val="0"/>
              </a:spcBef>
            </a:pPr>
            <a:endParaRPr lang="en-US" sz="7400" dirty="0">
              <a:latin typeface="Arial" pitchFamily="-109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940595" y="5187573"/>
            <a:ext cx="10376959" cy="423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373" tIns="39187" rIns="78373" bIns="39187">
            <a:prstTxWarp prst="textNoShape">
              <a:avLst/>
            </a:prstTxWarp>
            <a:spAutoFit/>
          </a:bodyPr>
          <a:lstStyle/>
          <a:p>
            <a:pPr algn="just" defTabSz="3762187">
              <a:buFontTx/>
              <a:buChar char="•"/>
            </a:pPr>
            <a:r>
              <a:rPr lang="en-US" sz="3000" dirty="0"/>
              <a:t>Analyze how employees communicate with one another through digital traces such as email exchanges and co-attendance of meetings.</a:t>
            </a:r>
          </a:p>
          <a:p>
            <a:pPr algn="just" defTabSz="3762187">
              <a:buFontTx/>
              <a:buChar char="•"/>
            </a:pPr>
            <a:r>
              <a:rPr lang="en-US" sz="3000" dirty="0"/>
              <a:t>Analyze how these communication traces impact employee performance and productivity on the basis of key performance indicators.</a:t>
            </a:r>
          </a:p>
          <a:p>
            <a:pPr algn="just" defTabSz="3762187">
              <a:buFontTx/>
              <a:buChar char="•"/>
            </a:pPr>
            <a:r>
              <a:rPr lang="en-US" sz="3000" dirty="0"/>
              <a:t>Understand if there is an effect on employee's disengagement if they interact with other disengaged peers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24177" y="9609402"/>
            <a:ext cx="10668000" cy="6322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843731" y="9609401"/>
            <a:ext cx="10669324" cy="115005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3762187"/>
            <a:endParaRPr lang="en-US" dirty="0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940595" y="9679957"/>
            <a:ext cx="10884959" cy="86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373" tIns="39187" rIns="78373" bIns="39187">
            <a:prstTxWarp prst="textNoShape">
              <a:avLst/>
            </a:prstTxWarp>
            <a:spAutoFit/>
          </a:bodyPr>
          <a:lstStyle/>
          <a:p>
            <a:pPr algn="l" defTabSz="3762187"/>
            <a:r>
              <a:rPr lang="en-US" sz="5100" i="1" dirty="0">
                <a:solidFill>
                  <a:schemeClr val="bg1"/>
                </a:solidFill>
                <a:latin typeface="Arial" pitchFamily="-109" charset="0"/>
              </a:rPr>
              <a:t>Data Overview</a:t>
            </a:r>
          </a:p>
        </p:txBody>
      </p:sp>
      <p:sp>
        <p:nvSpPr>
          <p:cNvPr id="2130" name="Text Box 82"/>
          <p:cNvSpPr txBox="1">
            <a:spLocks noChangeArrowheads="1"/>
          </p:cNvSpPr>
          <p:nvPr/>
        </p:nvSpPr>
        <p:spPr bwMode="auto">
          <a:xfrm>
            <a:off x="11787684" y="1933676"/>
            <a:ext cx="14145716" cy="134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373" tIns="39187" rIns="78373" bIns="39187">
            <a:prstTxWarp prst="textNoShape">
              <a:avLst/>
            </a:prstTxWarp>
            <a:spAutoFit/>
          </a:bodyPr>
          <a:lstStyle/>
          <a:p>
            <a:pPr algn="ctr" defTabSz="3762187"/>
            <a:r>
              <a:rPr lang="en-US" sz="4100" dirty="0">
                <a:solidFill>
                  <a:schemeClr val="bg1"/>
                </a:solidFill>
                <a:latin typeface="Arial" pitchFamily="-109" charset="0"/>
              </a:rPr>
              <a:t>STAT 567 Statistical analysis of social network data University of Washington</a:t>
            </a:r>
          </a:p>
        </p:txBody>
      </p:sp>
      <p:sp>
        <p:nvSpPr>
          <p:cNvPr id="2146" name="Rectangle 98"/>
          <p:cNvSpPr>
            <a:spLocks noChangeArrowheads="1"/>
          </p:cNvSpPr>
          <p:nvPr/>
        </p:nvSpPr>
        <p:spPr bwMode="auto">
          <a:xfrm>
            <a:off x="769858" y="23166892"/>
            <a:ext cx="10669324" cy="1133122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l" defTabSz="3762187"/>
            <a:r>
              <a:rPr lang="en-US" sz="5700" i="1" dirty="0">
                <a:solidFill>
                  <a:schemeClr val="bg1"/>
                </a:solidFill>
                <a:latin typeface="Arial" pitchFamily="-109" charset="0"/>
              </a:rPr>
              <a:t>Research Questions</a:t>
            </a:r>
          </a:p>
        </p:txBody>
      </p:sp>
      <p:sp>
        <p:nvSpPr>
          <p:cNvPr id="2166" name="Rectangle 118"/>
          <p:cNvSpPr>
            <a:spLocks noChangeArrowheads="1"/>
          </p:cNvSpPr>
          <p:nvPr/>
        </p:nvSpPr>
        <p:spPr bwMode="auto">
          <a:xfrm>
            <a:off x="13023073" y="5152762"/>
            <a:ext cx="10630651" cy="28710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68" name="Text Box 120"/>
          <p:cNvSpPr txBox="1">
            <a:spLocks noChangeArrowheads="1"/>
          </p:cNvSpPr>
          <p:nvPr/>
        </p:nvSpPr>
        <p:spPr bwMode="auto">
          <a:xfrm>
            <a:off x="13023074" y="4189182"/>
            <a:ext cx="10653166" cy="95630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8373" tIns="39187" rIns="78373" bIns="39187">
            <a:prstTxWarp prst="textNoShape">
              <a:avLst/>
            </a:prstTxWarp>
            <a:spAutoFit/>
          </a:bodyPr>
          <a:lstStyle/>
          <a:p>
            <a:pPr algn="ctr" defTabSz="3762187"/>
            <a:r>
              <a:rPr lang="en-US" sz="5700" i="1" dirty="0">
                <a:solidFill>
                  <a:schemeClr val="bg1"/>
                </a:solidFill>
                <a:latin typeface="Arial" pitchFamily="-109" charset="0"/>
              </a:rPr>
              <a:t>Assumptions/Limitations</a:t>
            </a: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25130126" y="4195234"/>
            <a:ext cx="10669324" cy="1133122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5" name="Text Box 127"/>
          <p:cNvSpPr txBox="1">
            <a:spLocks noChangeArrowheads="1"/>
          </p:cNvSpPr>
          <p:nvPr/>
        </p:nvSpPr>
        <p:spPr bwMode="auto">
          <a:xfrm>
            <a:off x="25308720" y="4230511"/>
            <a:ext cx="10884959" cy="95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373" tIns="39187" rIns="78373" bIns="39187">
            <a:prstTxWarp prst="textNoShape">
              <a:avLst/>
            </a:prstTxWarp>
            <a:spAutoFit/>
          </a:bodyPr>
          <a:lstStyle/>
          <a:p>
            <a:pPr algn="ctr" defTabSz="3762187"/>
            <a:r>
              <a:rPr lang="en-US" sz="5700" i="1" dirty="0">
                <a:solidFill>
                  <a:schemeClr val="bg1"/>
                </a:solidFill>
                <a:latin typeface="Arial" pitchFamily="-109" charset="0"/>
              </a:rPr>
              <a:t>Results</a:t>
            </a:r>
          </a:p>
        </p:txBody>
      </p:sp>
      <p:sp>
        <p:nvSpPr>
          <p:cNvPr id="2182" name="Rectangle 134"/>
          <p:cNvSpPr>
            <a:spLocks noChangeArrowheads="1"/>
          </p:cNvSpPr>
          <p:nvPr/>
        </p:nvSpPr>
        <p:spPr bwMode="auto">
          <a:xfrm>
            <a:off x="25156045" y="25251607"/>
            <a:ext cx="10669324" cy="1133122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/>
            <a:r>
              <a:rPr lang="en-US" sz="5700" i="1" dirty="0">
                <a:solidFill>
                  <a:schemeClr val="bg1"/>
                </a:solidFill>
                <a:latin typeface="+mj-lt"/>
              </a:rPr>
              <a:t>Next Steps</a:t>
            </a:r>
          </a:p>
        </p:txBody>
      </p:sp>
      <p:sp>
        <p:nvSpPr>
          <p:cNvPr id="2183" name="Rectangle 135"/>
          <p:cNvSpPr>
            <a:spLocks noChangeArrowheads="1"/>
          </p:cNvSpPr>
          <p:nvPr/>
        </p:nvSpPr>
        <p:spPr bwMode="auto">
          <a:xfrm>
            <a:off x="25134094" y="25244067"/>
            <a:ext cx="10668000" cy="3578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24" name="Rectangle 376"/>
          <p:cNvSpPr>
            <a:spLocks noChangeArrowheads="1"/>
          </p:cNvSpPr>
          <p:nvPr/>
        </p:nvSpPr>
        <p:spPr bwMode="auto">
          <a:xfrm>
            <a:off x="978878" y="24342347"/>
            <a:ext cx="10376959" cy="374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373" tIns="39187" rIns="78373" bIns="39187">
            <a:prstTxWarp prst="textNoShape">
              <a:avLst/>
            </a:prstTxWarp>
            <a:spAutoFit/>
          </a:bodyPr>
          <a:lstStyle/>
          <a:p>
            <a:pPr algn="l" defTabSz="3762187"/>
            <a:r>
              <a:rPr lang="en-US" sz="3400" b="1" dirty="0"/>
              <a:t>Question #1</a:t>
            </a:r>
            <a:r>
              <a:rPr lang="en-US" sz="3400" dirty="0"/>
              <a:t>: </a:t>
            </a:r>
            <a:r>
              <a:rPr lang="en-US" sz="3400" b="1" dirty="0"/>
              <a:t>Is there a significant peer effect on low engagement hours?</a:t>
            </a:r>
          </a:p>
          <a:p>
            <a:pPr algn="l" defTabSz="3762187"/>
            <a:r>
              <a:rPr lang="en-US" sz="3400" b="1" dirty="0"/>
              <a:t>Question #2: Is there a significant peer effect on high quality meeting hours?</a:t>
            </a:r>
          </a:p>
          <a:p>
            <a:pPr algn="l" defTabSz="3762187"/>
            <a:r>
              <a:rPr lang="en-US" sz="3400" b="1" dirty="0"/>
              <a:t>Question #3: Is there a significant peer effect on overload?</a:t>
            </a:r>
          </a:p>
        </p:txBody>
      </p:sp>
      <p:sp>
        <p:nvSpPr>
          <p:cNvPr id="75" name="Rectangle 361"/>
          <p:cNvSpPr>
            <a:spLocks noChangeArrowheads="1"/>
          </p:cNvSpPr>
          <p:nvPr/>
        </p:nvSpPr>
        <p:spPr bwMode="auto">
          <a:xfrm>
            <a:off x="3876936" y="11164286"/>
            <a:ext cx="7476393" cy="582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373" tIns="39187" rIns="78373" bIns="39187">
            <a:prstTxWarp prst="textNoShape">
              <a:avLst/>
            </a:prstTxWarp>
            <a:spAutoFit/>
          </a:bodyPr>
          <a:lstStyle/>
          <a:p>
            <a:pPr algn="just" defTabSz="3762187">
              <a:buFontTx/>
              <a:buChar char="•"/>
            </a:pPr>
            <a:r>
              <a:rPr lang="en-US" sz="2800" dirty="0"/>
              <a:t>Email and Meeting communication data of employees in a global hardware manufacturing firm from January 2011 to June 2011.</a:t>
            </a:r>
          </a:p>
          <a:p>
            <a:pPr algn="just" defTabSz="3762187">
              <a:buFontTx/>
              <a:buChar char="•"/>
            </a:pPr>
            <a:r>
              <a:rPr lang="en-US" sz="2800" dirty="0"/>
              <a:t>Approximately 1.3 million emails were exchanged and 233k meetings were recorded</a:t>
            </a:r>
          </a:p>
          <a:p>
            <a:pPr algn="just" defTabSz="3762187">
              <a:buFontTx/>
              <a:buChar char="•"/>
            </a:pPr>
            <a:r>
              <a:rPr lang="en-US" sz="2800" dirty="0"/>
              <a:t>1286 employees worth of information, including their management hierarchy, team, title, and role definition, as well as 130 additional KPIs. </a:t>
            </a:r>
          </a:p>
          <a:p>
            <a:pPr algn="just" defTabSz="3762187">
              <a:buFontTx/>
              <a:buChar char="•"/>
            </a:pPr>
            <a:endParaRPr lang="en-US" sz="3000" dirty="0"/>
          </a:p>
          <a:p>
            <a:pPr algn="just" defTabSz="3762187">
              <a:buFontTx/>
              <a:buChar char="•"/>
            </a:pPr>
            <a:endParaRPr lang="en-US" sz="3000" baseline="-25000" dirty="0"/>
          </a:p>
          <a:p>
            <a:pPr algn="just" defTabSz="3762187"/>
            <a:endParaRPr lang="en-US" b="1" dirty="0"/>
          </a:p>
        </p:txBody>
      </p:sp>
      <p:sp>
        <p:nvSpPr>
          <p:cNvPr id="81" name="Rectangle 17"/>
          <p:cNvSpPr>
            <a:spLocks noChangeArrowheads="1"/>
          </p:cNvSpPr>
          <p:nvPr/>
        </p:nvSpPr>
        <p:spPr bwMode="auto">
          <a:xfrm>
            <a:off x="745661" y="16342235"/>
            <a:ext cx="10723125" cy="6322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Rectangle 20"/>
          <p:cNvSpPr>
            <a:spLocks noChangeArrowheads="1"/>
          </p:cNvSpPr>
          <p:nvPr/>
        </p:nvSpPr>
        <p:spPr bwMode="auto">
          <a:xfrm>
            <a:off x="741695" y="16342236"/>
            <a:ext cx="10724456" cy="1150056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3762187"/>
            <a:endParaRPr lang="en-US" dirty="0"/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1169968" y="16451272"/>
            <a:ext cx="10183362" cy="86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373" tIns="39187" rIns="78373" bIns="39187">
            <a:prstTxWarp prst="textNoShape">
              <a:avLst/>
            </a:prstTxWarp>
            <a:spAutoFit/>
          </a:bodyPr>
          <a:lstStyle/>
          <a:p>
            <a:pPr algn="l" defTabSz="3762187"/>
            <a:r>
              <a:rPr lang="en-US" sz="5100" i="1" dirty="0">
                <a:solidFill>
                  <a:schemeClr val="bg1"/>
                </a:solidFill>
                <a:latin typeface="Arial" pitchFamily="-109" charset="0"/>
              </a:rPr>
              <a:t>Linear in Means Model</a:t>
            </a:r>
          </a:p>
        </p:txBody>
      </p:sp>
      <p:pic>
        <p:nvPicPr>
          <p:cNvPr id="1028" name="Picture 4" descr="https://s3-us-west-2.amazonaws.com/uw-s3-cdn/wp-content/uploads/sites/98/2014/09/07214404/Signature_Stacked_White.png">
            <a:extLst>
              <a:ext uri="{FF2B5EF4-FFF2-40B4-BE49-F238E27FC236}">
                <a16:creationId xmlns:a16="http://schemas.microsoft.com/office/drawing/2014/main" id="{956E2B46-62DB-47AF-9E71-ACAE17C65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9" y="283811"/>
            <a:ext cx="5329682" cy="262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A0EB1CFB-FBDF-4786-935E-D58ABA18B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089" y="11976638"/>
            <a:ext cx="2165504" cy="2165504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99D8601-CE7E-42DB-89BA-B21D773E5385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3742" y="11640145"/>
            <a:ext cx="922730" cy="7883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A2D9C02-E824-4ECD-82E8-CC7B5DA8DF4F}"/>
              </a:ext>
            </a:extLst>
          </p:cNvPr>
          <p:cNvCxnSpPr>
            <a:cxnSpLocks/>
          </p:cNvCxnSpPr>
          <p:nvPr/>
        </p:nvCxnSpPr>
        <p:spPr bwMode="auto">
          <a:xfrm>
            <a:off x="3126360" y="12725227"/>
            <a:ext cx="664124" cy="3489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B1B3913-5860-4DBE-ABD9-984CB220F00B}"/>
              </a:ext>
            </a:extLst>
          </p:cNvPr>
          <p:cNvCxnSpPr>
            <a:cxnSpLocks/>
            <a:endCxn id="75" idx="1"/>
          </p:cNvCxnSpPr>
          <p:nvPr/>
        </p:nvCxnSpPr>
        <p:spPr bwMode="auto">
          <a:xfrm>
            <a:off x="3182300" y="13445316"/>
            <a:ext cx="694636" cy="6324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EFE99D9-7518-44E3-BEF1-82FCBB9FF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595" y="18170922"/>
            <a:ext cx="10104063" cy="1150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2016A3-9ECC-48F7-ACC6-FB5947CCA3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705" y="19342817"/>
            <a:ext cx="10236447" cy="3267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294377-1F2D-49BD-8FA1-B2095DC9717B}"/>
              </a:ext>
            </a:extLst>
          </p:cNvPr>
          <p:cNvSpPr txBox="1"/>
          <p:nvPr/>
        </p:nvSpPr>
        <p:spPr>
          <a:xfrm>
            <a:off x="1350408" y="17540896"/>
            <a:ext cx="969424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Y</a:t>
            </a:r>
            <a:r>
              <a:rPr lang="en-US" baseline="-25000" dirty="0"/>
              <a:t>i </a:t>
            </a:r>
            <a:r>
              <a:rPr lang="en-US" dirty="0"/>
              <a:t>= Measured outcome of agent </a:t>
            </a:r>
            <a:r>
              <a:rPr lang="en-US" baseline="-25000" dirty="0"/>
              <a:t>i </a:t>
            </a:r>
            <a:r>
              <a:rPr lang="en-US" dirty="0"/>
              <a:t> </a:t>
            </a:r>
          </a:p>
        </p:txBody>
      </p:sp>
      <p:sp>
        <p:nvSpPr>
          <p:cNvPr id="74" name="Rectangle 118">
            <a:extLst>
              <a:ext uri="{FF2B5EF4-FFF2-40B4-BE49-F238E27FC236}">
                <a16:creationId xmlns:a16="http://schemas.microsoft.com/office/drawing/2014/main" id="{B3A92FDF-B8B4-4C6A-80AA-E38AEE46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600" y="9467153"/>
            <a:ext cx="10557900" cy="193559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Text Box 120">
            <a:extLst>
              <a:ext uri="{FF2B5EF4-FFF2-40B4-BE49-F238E27FC236}">
                <a16:creationId xmlns:a16="http://schemas.microsoft.com/office/drawing/2014/main" id="{BF784D99-69E8-4B88-A58F-F95E32894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1786" y="8536251"/>
            <a:ext cx="10601937" cy="95630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8373" tIns="39187" rIns="78373" bIns="39187">
            <a:prstTxWarp prst="textNoShape">
              <a:avLst/>
            </a:prstTxWarp>
            <a:spAutoFit/>
          </a:bodyPr>
          <a:lstStyle/>
          <a:p>
            <a:pPr algn="ctr" defTabSz="3762187"/>
            <a:r>
              <a:rPr lang="en-US" sz="5700" i="1" dirty="0">
                <a:solidFill>
                  <a:schemeClr val="bg1"/>
                </a:solidFill>
                <a:latin typeface="Arial" pitchFamily="-109" charset="0"/>
              </a:rPr>
              <a:t>Exploratory Data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B7CEF7-CAA6-4A62-B941-60C52321F0E4}"/>
              </a:ext>
            </a:extLst>
          </p:cNvPr>
          <p:cNvSpPr txBox="1"/>
          <p:nvPr/>
        </p:nvSpPr>
        <p:spPr>
          <a:xfrm>
            <a:off x="13055975" y="5307691"/>
            <a:ext cx="10597749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Naïve in considering just influence of direct peers but not peers of peers.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Reflection Problem – we can identify whether a peer effect exists and is statistically significant but without experimentation there is no way to make a causal conclusion.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65A0A6-9F85-430C-8308-D7EB404E24DA}"/>
              </a:ext>
            </a:extLst>
          </p:cNvPr>
          <p:cNvSpPr txBox="1"/>
          <p:nvPr/>
        </p:nvSpPr>
        <p:spPr>
          <a:xfrm>
            <a:off x="13576300" y="9661316"/>
            <a:ext cx="54737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/>
              <a:t>3 outcome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2049B-5DBE-4597-8B1D-C3E40FF01A77}"/>
              </a:ext>
            </a:extLst>
          </p:cNvPr>
          <p:cNvSpPr txBox="1"/>
          <p:nvPr/>
        </p:nvSpPr>
        <p:spPr>
          <a:xfrm>
            <a:off x="18647600" y="13919821"/>
            <a:ext cx="4626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/>
              <a:t>High Quality Meetings are defined as ones where there is no redundancy, conflicts, multi-tasking, and meet criteria for attendance and duration.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DABB92-9FEC-4C12-9FC4-C24C5198021E}"/>
              </a:ext>
            </a:extLst>
          </p:cNvPr>
          <p:cNvSpPr txBox="1"/>
          <p:nvPr/>
        </p:nvSpPr>
        <p:spPr>
          <a:xfrm>
            <a:off x="18647600" y="10594788"/>
            <a:ext cx="4626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/>
              <a:t>Low engagement hours is a combination of time spent multi-tasking in meetings, attending double-booked meetings, attending redundant meetings, and interruptions during focus time.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C0670AA-8B76-46E6-90EF-D698EE10DFAE}"/>
              </a:ext>
            </a:extLst>
          </p:cNvPr>
          <p:cNvSpPr txBox="1"/>
          <p:nvPr/>
        </p:nvSpPr>
        <p:spPr>
          <a:xfrm>
            <a:off x="18647600" y="16917264"/>
            <a:ext cx="462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/>
              <a:t>Overload is time spent working outside of regularly defined working hours.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058B164-3E0E-4193-9F5D-40490DFB4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59152"/>
              </p:ext>
            </p:extLst>
          </p:nvPr>
        </p:nvGraphicFramePr>
        <p:xfrm>
          <a:off x="13410630" y="20928862"/>
          <a:ext cx="468075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75">
                  <a:extLst>
                    <a:ext uri="{9D8B030D-6E8A-4147-A177-3AD203B41FA5}">
                      <a16:colId xmlns:a16="http://schemas.microsoft.com/office/drawing/2014/main" val="3911386351"/>
                    </a:ext>
                  </a:extLst>
                </a:gridCol>
                <a:gridCol w="2340375">
                  <a:extLst>
                    <a:ext uri="{9D8B030D-6E8A-4147-A177-3AD203B41FA5}">
                      <a16:colId xmlns:a16="http://schemas.microsoft.com/office/drawing/2014/main" val="351994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Level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Count of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8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5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Junior 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0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2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Senior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8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Senior 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6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5757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36A2230-E218-4258-BE6D-3B756676A0E2}"/>
              </a:ext>
            </a:extLst>
          </p:cNvPr>
          <p:cNvSpPr txBox="1"/>
          <p:nvPr/>
        </p:nvSpPr>
        <p:spPr>
          <a:xfrm>
            <a:off x="13410630" y="20498332"/>
            <a:ext cx="4680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Distribution of employee count by Level</a:t>
            </a:r>
          </a:p>
        </p:txBody>
      </p:sp>
      <p:graphicFrame>
        <p:nvGraphicFramePr>
          <p:cNvPr id="95" name="Table 28">
            <a:extLst>
              <a:ext uri="{FF2B5EF4-FFF2-40B4-BE49-F238E27FC236}">
                <a16:creationId xmlns:a16="http://schemas.microsoft.com/office/drawing/2014/main" id="{AF98F012-008F-49AF-8F7D-BC665E0F8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31281"/>
              </p:ext>
            </p:extLst>
          </p:nvPr>
        </p:nvGraphicFramePr>
        <p:xfrm>
          <a:off x="18482964" y="20216008"/>
          <a:ext cx="479087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3911386351"/>
                    </a:ext>
                  </a:extLst>
                </a:gridCol>
                <a:gridCol w="2395438">
                  <a:extLst>
                    <a:ext uri="{9D8B030D-6E8A-4147-A177-3AD203B41FA5}">
                      <a16:colId xmlns:a16="http://schemas.microsoft.com/office/drawing/2014/main" val="351994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Level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Count of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8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5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0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2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Product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8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6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6233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E2447FED-04E4-452F-89BA-60153C0407DE}"/>
              </a:ext>
            </a:extLst>
          </p:cNvPr>
          <p:cNvSpPr txBox="1"/>
          <p:nvPr/>
        </p:nvSpPr>
        <p:spPr>
          <a:xfrm>
            <a:off x="18482964" y="19756769"/>
            <a:ext cx="4790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Distribution of employee count by Function</a:t>
            </a:r>
          </a:p>
        </p:txBody>
      </p:sp>
      <p:graphicFrame>
        <p:nvGraphicFramePr>
          <p:cNvPr id="97" name="Table 28">
            <a:extLst>
              <a:ext uri="{FF2B5EF4-FFF2-40B4-BE49-F238E27FC236}">
                <a16:creationId xmlns:a16="http://schemas.microsoft.com/office/drawing/2014/main" id="{150E6103-3BFA-40E0-AB56-90EE719E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431"/>
              </p:ext>
            </p:extLst>
          </p:nvPr>
        </p:nvGraphicFramePr>
        <p:xfrm>
          <a:off x="13410629" y="24992107"/>
          <a:ext cx="468075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75">
                  <a:extLst>
                    <a:ext uri="{9D8B030D-6E8A-4147-A177-3AD203B41FA5}">
                      <a16:colId xmlns:a16="http://schemas.microsoft.com/office/drawing/2014/main" val="3911386351"/>
                    </a:ext>
                  </a:extLst>
                </a:gridCol>
                <a:gridCol w="2340375">
                  <a:extLst>
                    <a:ext uri="{9D8B030D-6E8A-4147-A177-3AD203B41FA5}">
                      <a16:colId xmlns:a16="http://schemas.microsoft.com/office/drawing/2014/main" val="351994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Level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Count of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8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5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0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2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8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67471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6056BA24-88D1-4E01-9A72-4510AD62EE1F}"/>
              </a:ext>
            </a:extLst>
          </p:cNvPr>
          <p:cNvSpPr txBox="1"/>
          <p:nvPr/>
        </p:nvSpPr>
        <p:spPr>
          <a:xfrm>
            <a:off x="13410629" y="24561577"/>
            <a:ext cx="4680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Distribution of employee count by Region</a:t>
            </a:r>
          </a:p>
        </p:txBody>
      </p:sp>
      <p:graphicFrame>
        <p:nvGraphicFramePr>
          <p:cNvPr id="99" name="Table 28">
            <a:extLst>
              <a:ext uri="{FF2B5EF4-FFF2-40B4-BE49-F238E27FC236}">
                <a16:creationId xmlns:a16="http://schemas.microsoft.com/office/drawing/2014/main" id="{C1A588B8-0EC3-424A-B87C-272DDDD96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64873"/>
              </p:ext>
            </p:extLst>
          </p:nvPr>
        </p:nvGraphicFramePr>
        <p:xfrm>
          <a:off x="18512064" y="24337114"/>
          <a:ext cx="468075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75">
                  <a:extLst>
                    <a:ext uri="{9D8B030D-6E8A-4147-A177-3AD203B41FA5}">
                      <a16:colId xmlns:a16="http://schemas.microsoft.com/office/drawing/2014/main" val="3911386351"/>
                    </a:ext>
                  </a:extLst>
                </a:gridCol>
                <a:gridCol w="2340375">
                  <a:extLst>
                    <a:ext uri="{9D8B030D-6E8A-4147-A177-3AD203B41FA5}">
                      <a16:colId xmlns:a16="http://schemas.microsoft.com/office/drawing/2014/main" val="351994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Level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Count of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8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5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Garcia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0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2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8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26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5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3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9405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937DC431-6606-48FB-9F9A-29F98806D0A1}"/>
              </a:ext>
            </a:extLst>
          </p:cNvPr>
          <p:cNvSpPr txBox="1"/>
          <p:nvPr/>
        </p:nvSpPr>
        <p:spPr>
          <a:xfrm>
            <a:off x="18512064" y="23957382"/>
            <a:ext cx="4790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Distribution of employee count by Executive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C98C3-F710-46B5-91E7-6E38F7090D93}"/>
              </a:ext>
            </a:extLst>
          </p:cNvPr>
          <p:cNvSpPr txBox="1"/>
          <p:nvPr/>
        </p:nvSpPr>
        <p:spPr>
          <a:xfrm>
            <a:off x="13364669" y="19769596"/>
            <a:ext cx="671933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/>
              <a:t>Person Level Covariates</a:t>
            </a: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9B662EA8-054B-4808-A514-C8123D0A4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34269"/>
              </p:ext>
            </p:extLst>
          </p:nvPr>
        </p:nvGraphicFramePr>
        <p:xfrm>
          <a:off x="25475408" y="6406390"/>
          <a:ext cx="10159997" cy="689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979">
                  <a:extLst>
                    <a:ext uri="{9D8B030D-6E8A-4147-A177-3AD203B41FA5}">
                      <a16:colId xmlns:a16="http://schemas.microsoft.com/office/drawing/2014/main" val="892517186"/>
                    </a:ext>
                  </a:extLst>
                </a:gridCol>
                <a:gridCol w="1788012">
                  <a:extLst>
                    <a:ext uri="{9D8B030D-6E8A-4147-A177-3AD203B41FA5}">
                      <a16:colId xmlns:a16="http://schemas.microsoft.com/office/drawing/2014/main" val="4227605015"/>
                    </a:ext>
                  </a:extLst>
                </a:gridCol>
                <a:gridCol w="2630006">
                  <a:extLst>
                    <a:ext uri="{9D8B030D-6E8A-4147-A177-3AD203B41FA5}">
                      <a16:colId xmlns:a16="http://schemas.microsoft.com/office/drawing/2014/main" val="2376982089"/>
                    </a:ext>
                  </a:extLst>
                </a:gridCol>
              </a:tblGrid>
              <a:tr h="8613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07697"/>
                  </a:ext>
                </a:extLst>
              </a:tr>
              <a:tr h="12503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quality meeting hours peer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-0.36263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0.000717 ***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91601"/>
                  </a:ext>
                </a:extLst>
              </a:tr>
              <a:tr h="1250340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quality meeting hours peer effect (previous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-0.14462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0.171994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85609"/>
                  </a:ext>
                </a:extLst>
              </a:tr>
              <a:tr h="882421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Engagement Hours peer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0.388267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0.00001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71917"/>
                  </a:ext>
                </a:extLst>
              </a:tr>
              <a:tr h="882421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Engagement Hours peer effect (previous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0.274413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0.00001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14279"/>
                  </a:ext>
                </a:extLst>
              </a:tr>
              <a:tr h="882421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Overload peer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0.290180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0.00001 ***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45855"/>
                  </a:ext>
                </a:extLst>
              </a:tr>
              <a:tr h="882421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Overload peer effect (previous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0.133139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0.00001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6738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53F73E6-3A7F-4926-99D1-ACCE4B806C96}"/>
              </a:ext>
            </a:extLst>
          </p:cNvPr>
          <p:cNvSpPr txBox="1"/>
          <p:nvPr/>
        </p:nvSpPr>
        <p:spPr>
          <a:xfrm>
            <a:off x="25387955" y="5506857"/>
            <a:ext cx="907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Models with just peer effects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030761-5B9C-415B-A33B-24A1EDFDCFF8}"/>
              </a:ext>
            </a:extLst>
          </p:cNvPr>
          <p:cNvSpPr txBox="1"/>
          <p:nvPr/>
        </p:nvSpPr>
        <p:spPr>
          <a:xfrm>
            <a:off x="25387955" y="13404480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Models with peer effects </a:t>
            </a:r>
            <a:r>
              <a:rPr lang="en-US" sz="3600" dirty="0"/>
              <a:t>and</a:t>
            </a:r>
            <a:r>
              <a:rPr lang="en-US" sz="3200" dirty="0"/>
              <a:t> agent’s attributes and controls</a:t>
            </a:r>
          </a:p>
        </p:txBody>
      </p:sp>
      <p:graphicFrame>
        <p:nvGraphicFramePr>
          <p:cNvPr id="102" name="Table 32">
            <a:extLst>
              <a:ext uri="{FF2B5EF4-FFF2-40B4-BE49-F238E27FC236}">
                <a16:creationId xmlns:a16="http://schemas.microsoft.com/office/drawing/2014/main" id="{74AEB710-A4C4-4F1E-A049-DBEC1AAB7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13800"/>
              </p:ext>
            </p:extLst>
          </p:nvPr>
        </p:nvGraphicFramePr>
        <p:xfrm>
          <a:off x="25456580" y="14356148"/>
          <a:ext cx="10159997" cy="1025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979">
                  <a:extLst>
                    <a:ext uri="{9D8B030D-6E8A-4147-A177-3AD203B41FA5}">
                      <a16:colId xmlns:a16="http://schemas.microsoft.com/office/drawing/2014/main" val="892517186"/>
                    </a:ext>
                  </a:extLst>
                </a:gridCol>
                <a:gridCol w="1933850">
                  <a:extLst>
                    <a:ext uri="{9D8B030D-6E8A-4147-A177-3AD203B41FA5}">
                      <a16:colId xmlns:a16="http://schemas.microsoft.com/office/drawing/2014/main" val="4227605015"/>
                    </a:ext>
                  </a:extLst>
                </a:gridCol>
                <a:gridCol w="2484168">
                  <a:extLst>
                    <a:ext uri="{9D8B030D-6E8A-4147-A177-3AD203B41FA5}">
                      <a16:colId xmlns:a16="http://schemas.microsoft.com/office/drawing/2014/main" val="2376982089"/>
                    </a:ext>
                  </a:extLst>
                </a:gridCol>
              </a:tblGrid>
              <a:tr h="90738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07697"/>
                  </a:ext>
                </a:extLst>
              </a:tr>
              <a:tr h="131717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High quality meeting hours peer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-0.175472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0.00683 ***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91601"/>
                  </a:ext>
                </a:extLst>
              </a:tr>
              <a:tr h="1317174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High quality meeting hours peer effect (previous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0.126239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0.04887 *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85609"/>
                  </a:ext>
                </a:extLst>
              </a:tr>
              <a:tr h="1057670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High quality meeting hours (previous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0.797738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0.00001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15530"/>
                  </a:ext>
                </a:extLst>
              </a:tr>
              <a:tr h="929588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Low Engagement Hours peer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0.045848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0.00001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71917"/>
                  </a:ext>
                </a:extLst>
              </a:tr>
              <a:tr h="929588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Low Engagement Hours peer effect (previous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0.121413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0.00001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14279"/>
                  </a:ext>
                </a:extLst>
              </a:tr>
              <a:tr h="929588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Low Engagement Hours (previous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0.695591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0.00001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35384"/>
                  </a:ext>
                </a:extLst>
              </a:tr>
              <a:tr h="929588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Overload peer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 ***</a:t>
                      </a: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45855"/>
                  </a:ext>
                </a:extLst>
              </a:tr>
              <a:tr h="929588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Overload peer effect (previous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67382"/>
                  </a:ext>
                </a:extLst>
              </a:tr>
              <a:tr h="929588">
                <a:tc>
                  <a:txBody>
                    <a:bodyPr/>
                    <a:lstStyle/>
                    <a:p>
                      <a:pPr marL="0" marR="0" lvl="0" indent="0" algn="l" defTabSz="391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Overload (previous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6331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58A6D3C-61E1-40FC-B106-78856014061C}"/>
              </a:ext>
            </a:extLst>
          </p:cNvPr>
          <p:cNvSpPr txBox="1"/>
          <p:nvPr/>
        </p:nvSpPr>
        <p:spPr>
          <a:xfrm>
            <a:off x="25156045" y="26384729"/>
            <a:ext cx="1064340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08CD9D-6C34-40C6-8846-31C21D7BAC91}"/>
              </a:ext>
            </a:extLst>
          </p:cNvPr>
          <p:cNvSpPr txBox="1"/>
          <p:nvPr/>
        </p:nvSpPr>
        <p:spPr>
          <a:xfrm>
            <a:off x="25156045" y="26384729"/>
            <a:ext cx="106434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Add in exogenous effects like manager’s high-quality meeting hours, low engagement hours, and overload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Alter outcome variables by running model on employees with exhibited behavior only.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30850FE-17B3-40CC-B1A3-0665A487EA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3939" y="17005170"/>
            <a:ext cx="4445228" cy="27433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751ECF3-36ED-4198-B917-DE932B5C65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42772" y="13922071"/>
            <a:ext cx="4445228" cy="274334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8BD17B-6C80-40DE-AFA1-99195C9488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04429" y="10592000"/>
            <a:ext cx="4445228" cy="27433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dist" defTabSz="438943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Times New Roman" pitchFamily="-109" charset="0"/>
            <a:cs typeface="Times New Roman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dist" defTabSz="438943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Times New Roman" pitchFamily="-109" charset="0"/>
            <a:cs typeface="Times New Roman" pitchFamily="-10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8793</TotalTime>
  <Words>621</Words>
  <Application>Microsoft Office PowerPoint</Application>
  <PresentationFormat>Custom</PresentationFormat>
  <Paragraphs>157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USC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</dc:creator>
  <cp:lastModifiedBy>Ankit Tandon</cp:lastModifiedBy>
  <cp:revision>131</cp:revision>
  <dcterms:created xsi:type="dcterms:W3CDTF">2011-05-02T21:54:27Z</dcterms:created>
  <dcterms:modified xsi:type="dcterms:W3CDTF">2019-06-06T03:40:02Z</dcterms:modified>
</cp:coreProperties>
</file>