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888"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63CB"/>
    <a:srgbClr val="27378B"/>
    <a:srgbClr val="69BCE9"/>
    <a:srgbClr val="B982D5"/>
    <a:srgbClr val="A1268D"/>
    <a:srgbClr val="2588BE"/>
    <a:srgbClr val="B166CC"/>
    <a:srgbClr val="7572FF"/>
    <a:srgbClr val="FA57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snapToObjects="1" showGuides="1">
      <p:cViewPr>
        <p:scale>
          <a:sx n="37" d="100"/>
          <a:sy n="37" d="100"/>
        </p:scale>
        <p:origin x="1000" y="168"/>
      </p:cViewPr>
      <p:guideLst>
        <p:guide orient="horz" pos="6888"/>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ECD42B-B6E8-8E41-AA26-274B150F00BC}" type="datetimeFigureOut">
              <a:rPr lang="en-US" smtClean="0"/>
              <a:t>6/5/19</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B2654-DE8C-1F42-88E1-C2E254081AF7}" type="slidenum">
              <a:rPr lang="en-US" smtClean="0"/>
              <a:t>‹#›</a:t>
            </a:fld>
            <a:endParaRPr lang="en-US"/>
          </a:p>
        </p:txBody>
      </p:sp>
    </p:spTree>
    <p:extLst>
      <p:ext uri="{BB962C8B-B14F-4D97-AF65-F5344CB8AC3E}">
        <p14:creationId xmlns:p14="http://schemas.microsoft.com/office/powerpoint/2010/main" val="3570770411"/>
      </p:ext>
    </p:extLst>
  </p:cSld>
  <p:clrMap bg1="lt1" tx1="dk1" bg2="lt2" tx2="dk2" accent1="accent1" accent2="accent2" accent3="accent3" accent4="accent4" accent5="accent5" accent6="accent6" hlink="hlink" folHlink="folHlink"/>
  <p:notesStyle>
    <a:lvl1pPr marL="0" algn="l" defTabSz="2633472" rtl="0" eaLnBrk="1" latinLnBrk="0" hangingPunct="1">
      <a:defRPr sz="3456" kern="1200">
        <a:solidFill>
          <a:schemeClr val="tx1"/>
        </a:solidFill>
        <a:latin typeface="+mn-lt"/>
        <a:ea typeface="+mn-ea"/>
        <a:cs typeface="+mn-cs"/>
      </a:defRPr>
    </a:lvl1pPr>
    <a:lvl2pPr marL="1316736" algn="l" defTabSz="2633472" rtl="0" eaLnBrk="1" latinLnBrk="0" hangingPunct="1">
      <a:defRPr sz="3456" kern="1200">
        <a:solidFill>
          <a:schemeClr val="tx1"/>
        </a:solidFill>
        <a:latin typeface="+mn-lt"/>
        <a:ea typeface="+mn-ea"/>
        <a:cs typeface="+mn-cs"/>
      </a:defRPr>
    </a:lvl2pPr>
    <a:lvl3pPr marL="2633472" algn="l" defTabSz="2633472" rtl="0" eaLnBrk="1" latinLnBrk="0" hangingPunct="1">
      <a:defRPr sz="3456" kern="1200">
        <a:solidFill>
          <a:schemeClr val="tx1"/>
        </a:solidFill>
        <a:latin typeface="+mn-lt"/>
        <a:ea typeface="+mn-ea"/>
        <a:cs typeface="+mn-cs"/>
      </a:defRPr>
    </a:lvl3pPr>
    <a:lvl4pPr marL="3950208" algn="l" defTabSz="2633472" rtl="0" eaLnBrk="1" latinLnBrk="0" hangingPunct="1">
      <a:defRPr sz="3456" kern="1200">
        <a:solidFill>
          <a:schemeClr val="tx1"/>
        </a:solidFill>
        <a:latin typeface="+mn-lt"/>
        <a:ea typeface="+mn-ea"/>
        <a:cs typeface="+mn-cs"/>
      </a:defRPr>
    </a:lvl4pPr>
    <a:lvl5pPr marL="5266944" algn="l" defTabSz="2633472" rtl="0" eaLnBrk="1" latinLnBrk="0" hangingPunct="1">
      <a:defRPr sz="3456" kern="1200">
        <a:solidFill>
          <a:schemeClr val="tx1"/>
        </a:solidFill>
        <a:latin typeface="+mn-lt"/>
        <a:ea typeface="+mn-ea"/>
        <a:cs typeface="+mn-cs"/>
      </a:defRPr>
    </a:lvl5pPr>
    <a:lvl6pPr marL="6583680" algn="l" defTabSz="2633472" rtl="0" eaLnBrk="1" latinLnBrk="0" hangingPunct="1">
      <a:defRPr sz="3456" kern="1200">
        <a:solidFill>
          <a:schemeClr val="tx1"/>
        </a:solidFill>
        <a:latin typeface="+mn-lt"/>
        <a:ea typeface="+mn-ea"/>
        <a:cs typeface="+mn-cs"/>
      </a:defRPr>
    </a:lvl6pPr>
    <a:lvl7pPr marL="7900416" algn="l" defTabSz="2633472" rtl="0" eaLnBrk="1" latinLnBrk="0" hangingPunct="1">
      <a:defRPr sz="3456" kern="1200">
        <a:solidFill>
          <a:schemeClr val="tx1"/>
        </a:solidFill>
        <a:latin typeface="+mn-lt"/>
        <a:ea typeface="+mn-ea"/>
        <a:cs typeface="+mn-cs"/>
      </a:defRPr>
    </a:lvl7pPr>
    <a:lvl8pPr marL="9217152" algn="l" defTabSz="2633472" rtl="0" eaLnBrk="1" latinLnBrk="0" hangingPunct="1">
      <a:defRPr sz="3456" kern="1200">
        <a:solidFill>
          <a:schemeClr val="tx1"/>
        </a:solidFill>
        <a:latin typeface="+mn-lt"/>
        <a:ea typeface="+mn-ea"/>
        <a:cs typeface="+mn-cs"/>
      </a:defRPr>
    </a:lvl8pPr>
    <a:lvl9pPr marL="10533888" algn="l" defTabSz="2633472" rtl="0" eaLnBrk="1" latinLnBrk="0" hangingPunct="1">
      <a:defRPr sz="345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0B2654-DE8C-1F42-88E1-C2E254081AF7}" type="slidenum">
              <a:rPr lang="en-US" smtClean="0"/>
              <a:t>1</a:t>
            </a:fld>
            <a:endParaRPr lang="en-US"/>
          </a:p>
        </p:txBody>
      </p:sp>
    </p:spTree>
    <p:extLst>
      <p:ext uri="{BB962C8B-B14F-4D97-AF65-F5344CB8AC3E}">
        <p14:creationId xmlns:p14="http://schemas.microsoft.com/office/powerpoint/2010/main" val="2337018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54582D-4B19-F346-9FD2-DAE9C37BCA91}" type="datetimeFigureOut">
              <a:rPr lang="en-US" smtClean="0"/>
              <a:t>6/2/19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14E35-60D0-804D-9F2A-18A0A62E25ED}" type="slidenum">
              <a:rPr lang="en-US" smtClean="0"/>
              <a:t>‹#›</a:t>
            </a:fld>
            <a:endParaRPr lang="en-US"/>
          </a:p>
        </p:txBody>
      </p:sp>
    </p:spTree>
    <p:extLst>
      <p:ext uri="{BB962C8B-B14F-4D97-AF65-F5344CB8AC3E}">
        <p14:creationId xmlns:p14="http://schemas.microsoft.com/office/powerpoint/2010/main" val="2291830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54582D-4B19-F346-9FD2-DAE9C37BCA91}" type="datetimeFigureOut">
              <a:rPr lang="en-US" smtClean="0"/>
              <a:t>6/2/19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14E35-60D0-804D-9F2A-18A0A62E25ED}" type="slidenum">
              <a:rPr lang="en-US" smtClean="0"/>
              <a:t>‹#›</a:t>
            </a:fld>
            <a:endParaRPr lang="en-US"/>
          </a:p>
        </p:txBody>
      </p:sp>
    </p:spTree>
    <p:extLst>
      <p:ext uri="{BB962C8B-B14F-4D97-AF65-F5344CB8AC3E}">
        <p14:creationId xmlns:p14="http://schemas.microsoft.com/office/powerpoint/2010/main" val="1227177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54582D-4B19-F346-9FD2-DAE9C37BCA91}" type="datetimeFigureOut">
              <a:rPr lang="en-US" smtClean="0"/>
              <a:t>6/2/19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14E35-60D0-804D-9F2A-18A0A62E25ED}" type="slidenum">
              <a:rPr lang="en-US" smtClean="0"/>
              <a:t>‹#›</a:t>
            </a:fld>
            <a:endParaRPr lang="en-US"/>
          </a:p>
        </p:txBody>
      </p:sp>
    </p:spTree>
    <p:extLst>
      <p:ext uri="{BB962C8B-B14F-4D97-AF65-F5344CB8AC3E}">
        <p14:creationId xmlns:p14="http://schemas.microsoft.com/office/powerpoint/2010/main" val="2726674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54582D-4B19-F346-9FD2-DAE9C37BCA91}" type="datetimeFigureOut">
              <a:rPr lang="en-US" smtClean="0"/>
              <a:t>6/2/19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14E35-60D0-804D-9F2A-18A0A62E25ED}" type="slidenum">
              <a:rPr lang="en-US" smtClean="0"/>
              <a:t>‹#›</a:t>
            </a:fld>
            <a:endParaRPr lang="en-US"/>
          </a:p>
        </p:txBody>
      </p:sp>
    </p:spTree>
    <p:extLst>
      <p:ext uri="{BB962C8B-B14F-4D97-AF65-F5344CB8AC3E}">
        <p14:creationId xmlns:p14="http://schemas.microsoft.com/office/powerpoint/2010/main" val="3529950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54582D-4B19-F346-9FD2-DAE9C37BCA91}" type="datetimeFigureOut">
              <a:rPr lang="en-US" smtClean="0"/>
              <a:t>6/2/19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14E35-60D0-804D-9F2A-18A0A62E25ED}" type="slidenum">
              <a:rPr lang="en-US" smtClean="0"/>
              <a:t>‹#›</a:t>
            </a:fld>
            <a:endParaRPr lang="en-US"/>
          </a:p>
        </p:txBody>
      </p:sp>
    </p:spTree>
    <p:extLst>
      <p:ext uri="{BB962C8B-B14F-4D97-AF65-F5344CB8AC3E}">
        <p14:creationId xmlns:p14="http://schemas.microsoft.com/office/powerpoint/2010/main" val="764635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54582D-4B19-F346-9FD2-DAE9C37BCA91}" type="datetimeFigureOut">
              <a:rPr lang="en-US" smtClean="0"/>
              <a:t>6/2/19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14E35-60D0-804D-9F2A-18A0A62E25ED}" type="slidenum">
              <a:rPr lang="en-US" smtClean="0"/>
              <a:t>‹#›</a:t>
            </a:fld>
            <a:endParaRPr lang="en-US"/>
          </a:p>
        </p:txBody>
      </p:sp>
    </p:spTree>
    <p:extLst>
      <p:ext uri="{BB962C8B-B14F-4D97-AF65-F5344CB8AC3E}">
        <p14:creationId xmlns:p14="http://schemas.microsoft.com/office/powerpoint/2010/main" val="37405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54582D-4B19-F346-9FD2-DAE9C37BCA91}" type="datetimeFigureOut">
              <a:rPr lang="en-US" smtClean="0"/>
              <a:t>6/2/19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A14E35-60D0-804D-9F2A-18A0A62E25ED}" type="slidenum">
              <a:rPr lang="en-US" smtClean="0"/>
              <a:t>‹#›</a:t>
            </a:fld>
            <a:endParaRPr lang="en-US"/>
          </a:p>
        </p:txBody>
      </p:sp>
    </p:spTree>
    <p:extLst>
      <p:ext uri="{BB962C8B-B14F-4D97-AF65-F5344CB8AC3E}">
        <p14:creationId xmlns:p14="http://schemas.microsoft.com/office/powerpoint/2010/main" val="3677886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54582D-4B19-F346-9FD2-DAE9C37BCA91}" type="datetimeFigureOut">
              <a:rPr lang="en-US" smtClean="0"/>
              <a:t>6/2/19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A14E35-60D0-804D-9F2A-18A0A62E25ED}" type="slidenum">
              <a:rPr lang="en-US" smtClean="0"/>
              <a:t>‹#›</a:t>
            </a:fld>
            <a:endParaRPr lang="en-US"/>
          </a:p>
        </p:txBody>
      </p:sp>
    </p:spTree>
    <p:extLst>
      <p:ext uri="{BB962C8B-B14F-4D97-AF65-F5344CB8AC3E}">
        <p14:creationId xmlns:p14="http://schemas.microsoft.com/office/powerpoint/2010/main" val="1888352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54582D-4B19-F346-9FD2-DAE9C37BCA91}" type="datetimeFigureOut">
              <a:rPr lang="en-US" smtClean="0"/>
              <a:t>6/2/19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A14E35-60D0-804D-9F2A-18A0A62E25ED}" type="slidenum">
              <a:rPr lang="en-US" smtClean="0"/>
              <a:t>‹#›</a:t>
            </a:fld>
            <a:endParaRPr lang="en-US"/>
          </a:p>
        </p:txBody>
      </p:sp>
    </p:spTree>
    <p:extLst>
      <p:ext uri="{BB962C8B-B14F-4D97-AF65-F5344CB8AC3E}">
        <p14:creationId xmlns:p14="http://schemas.microsoft.com/office/powerpoint/2010/main" val="1290161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9454582D-4B19-F346-9FD2-DAE9C37BCA91}" type="datetimeFigureOut">
              <a:rPr lang="en-US" smtClean="0"/>
              <a:t>6/2/19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14E35-60D0-804D-9F2A-18A0A62E25ED}" type="slidenum">
              <a:rPr lang="en-US" smtClean="0"/>
              <a:t>‹#›</a:t>
            </a:fld>
            <a:endParaRPr lang="en-US"/>
          </a:p>
        </p:txBody>
      </p:sp>
    </p:spTree>
    <p:extLst>
      <p:ext uri="{BB962C8B-B14F-4D97-AF65-F5344CB8AC3E}">
        <p14:creationId xmlns:p14="http://schemas.microsoft.com/office/powerpoint/2010/main" val="487593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9454582D-4B19-F346-9FD2-DAE9C37BCA91}" type="datetimeFigureOut">
              <a:rPr lang="en-US" smtClean="0"/>
              <a:t>6/2/19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14E35-60D0-804D-9F2A-18A0A62E25ED}" type="slidenum">
              <a:rPr lang="en-US" smtClean="0"/>
              <a:t>‹#›</a:t>
            </a:fld>
            <a:endParaRPr lang="en-US"/>
          </a:p>
        </p:txBody>
      </p:sp>
    </p:spTree>
    <p:extLst>
      <p:ext uri="{BB962C8B-B14F-4D97-AF65-F5344CB8AC3E}">
        <p14:creationId xmlns:p14="http://schemas.microsoft.com/office/powerpoint/2010/main" val="42477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9454582D-4B19-F346-9FD2-DAE9C37BCA91}" type="datetimeFigureOut">
              <a:rPr lang="en-US" smtClean="0"/>
              <a:t>6/2/19</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7EA14E35-60D0-804D-9F2A-18A0A62E25ED}" type="slidenum">
              <a:rPr lang="en-US" smtClean="0"/>
              <a:t>‹#›</a:t>
            </a:fld>
            <a:endParaRPr lang="en-US"/>
          </a:p>
        </p:txBody>
      </p:sp>
    </p:spTree>
    <p:extLst>
      <p:ext uri="{BB962C8B-B14F-4D97-AF65-F5344CB8AC3E}">
        <p14:creationId xmlns:p14="http://schemas.microsoft.com/office/powerpoint/2010/main" val="32750976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entagon 146">
            <a:extLst>
              <a:ext uri="{FF2B5EF4-FFF2-40B4-BE49-F238E27FC236}">
                <a16:creationId xmlns:a16="http://schemas.microsoft.com/office/drawing/2014/main" id="{C956609B-E18C-A34E-BB7C-95F1A5126A79}"/>
              </a:ext>
            </a:extLst>
          </p:cNvPr>
          <p:cNvSpPr/>
          <p:nvPr/>
        </p:nvSpPr>
        <p:spPr>
          <a:xfrm flipV="1">
            <a:off x="685800" y="11842390"/>
            <a:ext cx="7772400" cy="704088"/>
          </a:xfrm>
          <a:prstGeom prst="homePlate">
            <a:avLst/>
          </a:prstGeom>
          <a:noFill/>
          <a:ln w="50800">
            <a:solidFill>
              <a:srgbClr val="B982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1FC5028E-1AF7-C34E-8758-67417534234B}"/>
              </a:ext>
            </a:extLst>
          </p:cNvPr>
          <p:cNvSpPr txBox="1"/>
          <p:nvPr/>
        </p:nvSpPr>
        <p:spPr>
          <a:xfrm>
            <a:off x="795607" y="12936162"/>
            <a:ext cx="7726679" cy="8248412"/>
          </a:xfrm>
          <a:prstGeom prst="rect">
            <a:avLst/>
          </a:prstGeom>
          <a:noFill/>
          <a:ln>
            <a:noFill/>
          </a:ln>
        </p:spPr>
        <p:txBody>
          <a:bodyPr wrap="square" rtlCol="0">
            <a:spAutoFit/>
          </a:bodyPr>
          <a:lstStyle/>
          <a:p>
            <a:pPr marL="457200" indent="-457200">
              <a:spcAft>
                <a:spcPts val="1000"/>
              </a:spcAft>
              <a:buFont typeface="Arial" panose="020B0604020202020204" pitchFamily="34" charset="0"/>
              <a:buChar char="•"/>
            </a:pPr>
            <a:r>
              <a:rPr lang="en-US" sz="3200" dirty="0">
                <a:solidFill>
                  <a:srgbClr val="282120"/>
                </a:solidFill>
                <a:latin typeface="Book Antiqua" panose="02040602050305030304" pitchFamily="18" charset="0"/>
              </a:rPr>
              <a:t>Scrape lyrics for the top 40 songs of Billboard Hot 100 Pop</a:t>
            </a:r>
          </a:p>
          <a:p>
            <a:pPr marL="457200" indent="-457200">
              <a:spcAft>
                <a:spcPts val="1000"/>
              </a:spcAft>
              <a:buFont typeface="Arial" panose="020B0604020202020204" pitchFamily="34" charset="0"/>
              <a:buChar char="•"/>
            </a:pPr>
            <a:r>
              <a:rPr lang="en-US" sz="3200" dirty="0">
                <a:solidFill>
                  <a:srgbClr val="282120"/>
                </a:solidFill>
                <a:latin typeface="Book Antiqua" panose="02040602050305030304" pitchFamily="18" charset="0"/>
              </a:rPr>
              <a:t>“pre-election”: September 1, 2015 – September 1, 2016, </a:t>
            </a:r>
            <a:br>
              <a:rPr lang="en-US" sz="3200" dirty="0">
                <a:solidFill>
                  <a:srgbClr val="282120"/>
                </a:solidFill>
                <a:latin typeface="Book Antiqua" panose="02040602050305030304" pitchFamily="18" charset="0"/>
              </a:rPr>
            </a:br>
            <a:r>
              <a:rPr lang="en-US" sz="3200" dirty="0">
                <a:solidFill>
                  <a:srgbClr val="282120"/>
                </a:solidFill>
                <a:latin typeface="Book Antiqua" panose="02040602050305030304" pitchFamily="18" charset="0"/>
              </a:rPr>
              <a:t>“post-election”: January 1, 2017 – January 1, 2018 </a:t>
            </a:r>
          </a:p>
          <a:p>
            <a:pPr marL="457200" indent="-457200">
              <a:spcAft>
                <a:spcPts val="1000"/>
              </a:spcAft>
              <a:buFont typeface="Arial" panose="020B0604020202020204" pitchFamily="34" charset="0"/>
              <a:buChar char="•"/>
            </a:pPr>
            <a:r>
              <a:rPr lang="en-US" sz="3200" dirty="0">
                <a:solidFill>
                  <a:srgbClr val="282120"/>
                </a:solidFill>
                <a:latin typeface="Book Antiqua" panose="02040602050305030304" pitchFamily="18" charset="0"/>
              </a:rPr>
              <a:t>Remove non-English songs, and words that appear in most or all songs</a:t>
            </a:r>
          </a:p>
          <a:p>
            <a:pPr marL="457200" indent="-457200">
              <a:spcAft>
                <a:spcPts val="1000"/>
              </a:spcAft>
              <a:buFont typeface="Arial" panose="020B0604020202020204" pitchFamily="34" charset="0"/>
              <a:buChar char="•"/>
            </a:pPr>
            <a:r>
              <a:rPr lang="en-US" sz="3200" dirty="0">
                <a:solidFill>
                  <a:srgbClr val="282120"/>
                </a:solidFill>
                <a:latin typeface="Book Antiqua" panose="02040602050305030304" pitchFamily="18" charset="0"/>
              </a:rPr>
              <a:t>Word stemming to match the same word but with different endings </a:t>
            </a:r>
            <a:br>
              <a:rPr lang="en-US" sz="3200" dirty="0">
                <a:solidFill>
                  <a:srgbClr val="282120"/>
                </a:solidFill>
                <a:latin typeface="Book Antiqua" panose="02040602050305030304" pitchFamily="18" charset="0"/>
              </a:rPr>
            </a:br>
            <a:r>
              <a:rPr lang="en-US" sz="3200" dirty="0">
                <a:solidFill>
                  <a:srgbClr val="282120"/>
                </a:solidFill>
                <a:latin typeface="Book Antiqua" panose="02040602050305030304" pitchFamily="18" charset="0"/>
              </a:rPr>
              <a:t>(</a:t>
            </a:r>
            <a:r>
              <a:rPr lang="en-US" sz="3200" dirty="0" err="1">
                <a:solidFill>
                  <a:srgbClr val="282120"/>
                </a:solidFill>
                <a:latin typeface="Book Antiqua" panose="02040602050305030304" pitchFamily="18" charset="0"/>
              </a:rPr>
              <a:t>eg</a:t>
            </a:r>
            <a:r>
              <a:rPr lang="en-US" sz="3200" dirty="0">
                <a:solidFill>
                  <a:srgbClr val="282120"/>
                </a:solidFill>
                <a:latin typeface="Book Antiqua" panose="02040602050305030304" pitchFamily="18" charset="0"/>
              </a:rPr>
              <a:t> call, called, calling)</a:t>
            </a:r>
          </a:p>
          <a:p>
            <a:pPr marL="457200" indent="-457200">
              <a:spcAft>
                <a:spcPts val="1000"/>
              </a:spcAft>
              <a:buFont typeface="Arial" panose="020B0604020202020204" pitchFamily="34" charset="0"/>
              <a:buChar char="•"/>
            </a:pPr>
            <a:r>
              <a:rPr lang="en-US" sz="3200" dirty="0">
                <a:solidFill>
                  <a:srgbClr val="282120"/>
                </a:solidFill>
                <a:latin typeface="Book Antiqua" panose="02040602050305030304" pitchFamily="18" charset="0"/>
              </a:rPr>
              <a:t>Two songs are adjacent if they share more than 100 words</a:t>
            </a:r>
          </a:p>
          <a:p>
            <a:pPr marL="457200" indent="-457200">
              <a:spcAft>
                <a:spcPts val="1000"/>
              </a:spcAft>
              <a:buFont typeface="Arial" panose="020B0604020202020204" pitchFamily="34" charset="0"/>
              <a:buChar char="•"/>
            </a:pPr>
            <a:r>
              <a:rPr lang="en-US" sz="3200" dirty="0">
                <a:solidFill>
                  <a:srgbClr val="282120"/>
                </a:solidFill>
                <a:latin typeface="Book Antiqua" panose="02040602050305030304" pitchFamily="18" charset="0"/>
              </a:rPr>
              <a:t>366 songs total, 2164 unique words</a:t>
            </a:r>
          </a:p>
          <a:p>
            <a:pPr marL="457200" indent="-457200">
              <a:spcAft>
                <a:spcPts val="1000"/>
              </a:spcAft>
              <a:buFont typeface="Arial" panose="020B0604020202020204" pitchFamily="34" charset="0"/>
              <a:buChar char="•"/>
            </a:pPr>
            <a:endParaRPr lang="en-US" sz="3200" dirty="0">
              <a:solidFill>
                <a:srgbClr val="282120"/>
              </a:solidFill>
              <a:latin typeface="Book Antiqua" panose="02040602050305030304" pitchFamily="18" charset="0"/>
            </a:endParaRPr>
          </a:p>
        </p:txBody>
      </p:sp>
      <p:sp>
        <p:nvSpPr>
          <p:cNvPr id="106" name="TextBox 105">
            <a:extLst>
              <a:ext uri="{FF2B5EF4-FFF2-40B4-BE49-F238E27FC236}">
                <a16:creationId xmlns:a16="http://schemas.microsoft.com/office/drawing/2014/main" id="{56B1E069-8DBE-0448-B580-4F6FC540B49B}"/>
              </a:ext>
            </a:extLst>
          </p:cNvPr>
          <p:cNvSpPr txBox="1"/>
          <p:nvPr/>
        </p:nvSpPr>
        <p:spPr>
          <a:xfrm>
            <a:off x="25002273" y="12224459"/>
            <a:ext cx="7772400" cy="4416594"/>
          </a:xfrm>
          <a:prstGeom prst="rect">
            <a:avLst/>
          </a:prstGeom>
          <a:noFill/>
          <a:ln>
            <a:noFill/>
          </a:ln>
        </p:spPr>
        <p:txBody>
          <a:bodyPr wrap="square" rtlCol="0">
            <a:spAutoFit/>
          </a:bodyPr>
          <a:lstStyle/>
          <a:p>
            <a:pPr marL="457200" indent="-457200">
              <a:spcAft>
                <a:spcPts val="1000"/>
              </a:spcAft>
              <a:buFont typeface="Arial" panose="020B0604020202020204" pitchFamily="34" charset="0"/>
              <a:buChar char="•"/>
            </a:pPr>
            <a:r>
              <a:rPr lang="en-US" sz="3200" dirty="0">
                <a:solidFill>
                  <a:srgbClr val="282120"/>
                </a:solidFill>
                <a:latin typeface="Book Antiqua" panose="02040602050305030304" pitchFamily="18" charset="0"/>
              </a:rPr>
              <a:t>There is more to song sentiment than just lyrics</a:t>
            </a:r>
          </a:p>
          <a:p>
            <a:pPr marL="457200" indent="-457200">
              <a:spcAft>
                <a:spcPts val="1000"/>
              </a:spcAft>
              <a:buFont typeface="Arial" panose="020B0604020202020204" pitchFamily="34" charset="0"/>
              <a:buChar char="•"/>
            </a:pPr>
            <a:r>
              <a:rPr lang="en-US" sz="3200" dirty="0">
                <a:solidFill>
                  <a:srgbClr val="282120"/>
                </a:solidFill>
                <a:latin typeface="Book Antiqua" panose="02040602050305030304" pitchFamily="18" charset="0"/>
              </a:rPr>
              <a:t>Pop songs are not representative of all songs</a:t>
            </a:r>
          </a:p>
          <a:p>
            <a:pPr marL="457200" indent="-457200">
              <a:spcAft>
                <a:spcPts val="1000"/>
              </a:spcAft>
              <a:buFont typeface="Arial" panose="020B0604020202020204" pitchFamily="34" charset="0"/>
              <a:buChar char="•"/>
            </a:pPr>
            <a:r>
              <a:rPr lang="en-US" sz="3200" dirty="0">
                <a:solidFill>
                  <a:srgbClr val="282120"/>
                </a:solidFill>
                <a:latin typeface="Book Antiqua" panose="02040602050305030304" pitchFamily="18" charset="0"/>
              </a:rPr>
              <a:t>Sentiment scoring may be inconsistent for song lyrics, especially rap </a:t>
            </a:r>
          </a:p>
          <a:p>
            <a:pPr marL="457200" indent="-457200">
              <a:spcAft>
                <a:spcPts val="1000"/>
              </a:spcAft>
              <a:buFont typeface="Arial" panose="020B0604020202020204" pitchFamily="34" charset="0"/>
              <a:buChar char="•"/>
            </a:pPr>
            <a:r>
              <a:rPr lang="en-US" sz="3200" dirty="0">
                <a:solidFill>
                  <a:srgbClr val="282120"/>
                </a:solidFill>
                <a:latin typeface="Book Antiqua" panose="02040602050305030304" pitchFamily="18" charset="0"/>
              </a:rPr>
              <a:t>VBLPCM package does not accept edge weights</a:t>
            </a:r>
          </a:p>
        </p:txBody>
      </p:sp>
      <p:sp>
        <p:nvSpPr>
          <p:cNvPr id="111" name="TextBox 110">
            <a:extLst>
              <a:ext uri="{FF2B5EF4-FFF2-40B4-BE49-F238E27FC236}">
                <a16:creationId xmlns:a16="http://schemas.microsoft.com/office/drawing/2014/main" id="{4DEF8D7E-0073-AF48-B2EB-1DDCA9D98F79}"/>
              </a:ext>
            </a:extLst>
          </p:cNvPr>
          <p:cNvSpPr txBox="1"/>
          <p:nvPr/>
        </p:nvSpPr>
        <p:spPr>
          <a:xfrm>
            <a:off x="747436" y="4713998"/>
            <a:ext cx="7772400" cy="6494085"/>
          </a:xfrm>
          <a:prstGeom prst="rect">
            <a:avLst/>
          </a:prstGeom>
          <a:noFill/>
          <a:ln>
            <a:noFill/>
          </a:ln>
        </p:spPr>
        <p:txBody>
          <a:bodyPr wrap="square" rtlCol="0">
            <a:spAutoFit/>
          </a:bodyPr>
          <a:lstStyle/>
          <a:p>
            <a:pPr>
              <a:spcAft>
                <a:spcPts val="1000"/>
              </a:spcAft>
            </a:pPr>
            <a:r>
              <a:rPr lang="en-US" sz="3200" dirty="0">
                <a:solidFill>
                  <a:srgbClr val="282120"/>
                </a:solidFill>
                <a:latin typeface="Book Antiqua" panose="02040602050305030304" pitchFamily="18" charset="0"/>
              </a:rPr>
              <a:t>2016 marked a big year for the United States with the election of a new president. When numerous artists refused to perform at the 45</a:t>
            </a:r>
            <a:r>
              <a:rPr lang="en-US" sz="3200" baseline="30000" dirty="0">
                <a:solidFill>
                  <a:srgbClr val="282120"/>
                </a:solidFill>
                <a:latin typeface="Book Antiqua" panose="02040602050305030304" pitchFamily="18" charset="0"/>
              </a:rPr>
              <a:t>th</a:t>
            </a:r>
            <a:r>
              <a:rPr lang="en-US" sz="3200" dirty="0">
                <a:solidFill>
                  <a:srgbClr val="282120"/>
                </a:solidFill>
                <a:latin typeface="Book Antiqua" panose="02040602050305030304" pitchFamily="18" charset="0"/>
              </a:rPr>
              <a:t> inauguration, it was clear that pop and politics did in fact intersect. Various media sources and experts claim that music became more political, protest oriented, and sad post election, while others suggest that happier, positive music is more prevalent during hard times. Did pop song lyrics change at all before and after the 2016 election?</a:t>
            </a:r>
          </a:p>
        </p:txBody>
      </p:sp>
      <p:sp>
        <p:nvSpPr>
          <p:cNvPr id="114" name="TextBox 113">
            <a:extLst>
              <a:ext uri="{FF2B5EF4-FFF2-40B4-BE49-F238E27FC236}">
                <a16:creationId xmlns:a16="http://schemas.microsoft.com/office/drawing/2014/main" id="{4F95BAEF-F4A3-714E-85D7-261C96535314}"/>
              </a:ext>
            </a:extLst>
          </p:cNvPr>
          <p:cNvSpPr txBox="1"/>
          <p:nvPr/>
        </p:nvSpPr>
        <p:spPr>
          <a:xfrm>
            <a:off x="24965189" y="4710953"/>
            <a:ext cx="7756484" cy="6386364"/>
          </a:xfrm>
          <a:prstGeom prst="rect">
            <a:avLst/>
          </a:prstGeom>
          <a:noFill/>
        </p:spPr>
        <p:txBody>
          <a:bodyPr wrap="square" rtlCol="0">
            <a:spAutoFit/>
          </a:bodyPr>
          <a:lstStyle/>
          <a:p>
            <a:pPr marL="457200" indent="-457200">
              <a:spcAft>
                <a:spcPts val="1000"/>
              </a:spcAft>
              <a:buFont typeface="Arial" panose="020B0604020202020204" pitchFamily="34" charset="0"/>
              <a:buChar char="•"/>
            </a:pPr>
            <a:r>
              <a:rPr lang="en-US" sz="3200" dirty="0">
                <a:solidFill>
                  <a:srgbClr val="282120"/>
                </a:solidFill>
                <a:latin typeface="Book Antiqua" panose="02040602050305030304" pitchFamily="18" charset="0"/>
              </a:rPr>
              <a:t>Naïve approach shows slightly increased negativity and neutrality in post-election songs when compared to pre-election songs</a:t>
            </a:r>
          </a:p>
          <a:p>
            <a:pPr marL="457200" indent="-457200">
              <a:spcAft>
                <a:spcPts val="1000"/>
              </a:spcAft>
              <a:buFont typeface="Arial" panose="020B0604020202020204" pitchFamily="34" charset="0"/>
              <a:buChar char="•"/>
            </a:pPr>
            <a:r>
              <a:rPr lang="en-US" sz="3200" dirty="0">
                <a:solidFill>
                  <a:srgbClr val="282120"/>
                </a:solidFill>
                <a:latin typeface="Book Antiqua" panose="02040602050305030304" pitchFamily="18" charset="0"/>
              </a:rPr>
              <a:t>Network clustering approach yields inconclusive results, clustering not centered around pre or post election</a:t>
            </a:r>
          </a:p>
          <a:p>
            <a:pPr marL="457200" indent="-457200">
              <a:spcAft>
                <a:spcPts val="1000"/>
              </a:spcAft>
              <a:buFont typeface="Arial" panose="020B0604020202020204" pitchFamily="34" charset="0"/>
              <a:buChar char="•"/>
            </a:pPr>
            <a:r>
              <a:rPr lang="en-US" sz="3200" dirty="0">
                <a:solidFill>
                  <a:srgbClr val="282120"/>
                </a:solidFill>
                <a:latin typeface="Book Antiqua" panose="02040602050305030304" pitchFamily="18" charset="0"/>
              </a:rPr>
              <a:t>5 Nearest Neighbors generally outputs reasonable results for closest 5 songs</a:t>
            </a:r>
          </a:p>
          <a:p>
            <a:pPr marL="457200" indent="-457200">
              <a:spcAft>
                <a:spcPts val="1000"/>
              </a:spcAft>
              <a:buFont typeface="Arial" panose="020B0604020202020204" pitchFamily="34" charset="0"/>
              <a:buChar char="•"/>
            </a:pPr>
            <a:r>
              <a:rPr lang="en-US" sz="3200" dirty="0">
                <a:solidFill>
                  <a:srgbClr val="282120"/>
                </a:solidFill>
                <a:latin typeface="Book Antiqua" panose="02040602050305030304" pitchFamily="18" charset="0"/>
              </a:rPr>
              <a:t>5 Nearest Neighbors of pre-election songs are usually pre-election songs, and vice versa</a:t>
            </a:r>
          </a:p>
        </p:txBody>
      </p:sp>
      <p:sp>
        <p:nvSpPr>
          <p:cNvPr id="115" name="TextBox 114">
            <a:extLst>
              <a:ext uri="{FF2B5EF4-FFF2-40B4-BE49-F238E27FC236}">
                <a16:creationId xmlns:a16="http://schemas.microsoft.com/office/drawing/2014/main" id="{C10EA620-9C29-724E-A9D8-34CC4597D9C4}"/>
              </a:ext>
            </a:extLst>
          </p:cNvPr>
          <p:cNvSpPr txBox="1"/>
          <p:nvPr/>
        </p:nvSpPr>
        <p:spPr>
          <a:xfrm>
            <a:off x="9217707" y="4625165"/>
            <a:ext cx="7315200" cy="3924151"/>
          </a:xfrm>
          <a:prstGeom prst="rect">
            <a:avLst/>
          </a:prstGeom>
          <a:noFill/>
        </p:spPr>
        <p:txBody>
          <a:bodyPr wrap="square" rtlCol="0">
            <a:spAutoFit/>
          </a:bodyPr>
          <a:lstStyle/>
          <a:p>
            <a:pPr marL="457200" indent="-457200">
              <a:spcAft>
                <a:spcPts val="1000"/>
              </a:spcAft>
              <a:buFont typeface="Arial" panose="020B0604020202020204" pitchFamily="34" charset="0"/>
              <a:buChar char="•"/>
            </a:pPr>
            <a:r>
              <a:rPr lang="en-US" sz="3200" dirty="0">
                <a:solidFill>
                  <a:srgbClr val="282120"/>
                </a:solidFill>
                <a:latin typeface="Book Antiqua" panose="02040602050305030304" pitchFamily="18" charset="0"/>
              </a:rPr>
              <a:t>Assign scores to words from -5 (most negative) to 5 (most positive)</a:t>
            </a:r>
          </a:p>
          <a:p>
            <a:pPr marL="457200" indent="-457200">
              <a:spcAft>
                <a:spcPts val="1000"/>
              </a:spcAft>
              <a:buFont typeface="Arial" panose="020B0604020202020204" pitchFamily="34" charset="0"/>
              <a:buChar char="•"/>
            </a:pPr>
            <a:r>
              <a:rPr lang="en-US" sz="3200" dirty="0">
                <a:solidFill>
                  <a:srgbClr val="282120"/>
                </a:solidFill>
                <a:latin typeface="Book Antiqua" panose="02040602050305030304" pitchFamily="18" charset="0"/>
              </a:rPr>
              <a:t>For each song, add up word scores and divide by number of words</a:t>
            </a:r>
          </a:p>
          <a:p>
            <a:pPr marL="457200" indent="-457200">
              <a:spcAft>
                <a:spcPts val="1000"/>
              </a:spcAft>
              <a:buFont typeface="Arial" panose="020B0604020202020204" pitchFamily="34" charset="0"/>
              <a:buChar char="•"/>
            </a:pPr>
            <a:r>
              <a:rPr lang="en-US" sz="3200" dirty="0">
                <a:solidFill>
                  <a:srgbClr val="282120"/>
                </a:solidFill>
                <a:latin typeface="Book Antiqua" panose="02040602050305030304" pitchFamily="18" charset="0"/>
              </a:rPr>
              <a:t>Assign “negative” if in lowest 25%, ”positive” if in highest 25% </a:t>
            </a:r>
          </a:p>
          <a:p>
            <a:pPr marL="457200" indent="-457200">
              <a:spcAft>
                <a:spcPts val="1000"/>
              </a:spcAft>
              <a:buFont typeface="Arial" panose="020B0604020202020204" pitchFamily="34" charset="0"/>
              <a:buChar char="•"/>
            </a:pPr>
            <a:endParaRPr lang="en-US" sz="3200" dirty="0">
              <a:solidFill>
                <a:srgbClr val="282120"/>
              </a:solidFill>
              <a:latin typeface="Book Antiqua" panose="02040602050305030304" pitchFamily="18" charset="0"/>
            </a:endParaRPr>
          </a:p>
        </p:txBody>
      </p:sp>
      <p:sp>
        <p:nvSpPr>
          <p:cNvPr id="120" name="TextBox 119">
            <a:extLst>
              <a:ext uri="{FF2B5EF4-FFF2-40B4-BE49-F238E27FC236}">
                <a16:creationId xmlns:a16="http://schemas.microsoft.com/office/drawing/2014/main" id="{8891E074-4998-7F4C-A597-2B313ECC597E}"/>
              </a:ext>
            </a:extLst>
          </p:cNvPr>
          <p:cNvSpPr txBox="1"/>
          <p:nvPr/>
        </p:nvSpPr>
        <p:spPr>
          <a:xfrm>
            <a:off x="9186729" y="15512165"/>
            <a:ext cx="7285466" cy="954107"/>
          </a:xfrm>
          <a:prstGeom prst="rect">
            <a:avLst/>
          </a:prstGeom>
          <a:noFill/>
        </p:spPr>
        <p:txBody>
          <a:bodyPr wrap="square" rtlCol="0">
            <a:spAutoFit/>
          </a:bodyPr>
          <a:lstStyle/>
          <a:p>
            <a:r>
              <a:rPr lang="en-US" sz="2800" dirty="0">
                <a:solidFill>
                  <a:srgbClr val="282120"/>
                </a:solidFill>
                <a:latin typeface="Book Antiqua" panose="02040602050305030304" pitchFamily="18" charset="0"/>
              </a:rPr>
              <a:t>Figure 1: Network of song adjacencies, colored by pre and post election</a:t>
            </a:r>
          </a:p>
        </p:txBody>
      </p:sp>
      <p:sp>
        <p:nvSpPr>
          <p:cNvPr id="122" name="TextBox 121">
            <a:extLst>
              <a:ext uri="{FF2B5EF4-FFF2-40B4-BE49-F238E27FC236}">
                <a16:creationId xmlns:a16="http://schemas.microsoft.com/office/drawing/2014/main" id="{4CEBDB9A-A02E-8F4A-89C8-752E7B27091D}"/>
              </a:ext>
            </a:extLst>
          </p:cNvPr>
          <p:cNvSpPr txBox="1"/>
          <p:nvPr/>
        </p:nvSpPr>
        <p:spPr>
          <a:xfrm>
            <a:off x="16810017" y="4582830"/>
            <a:ext cx="7527918" cy="523220"/>
          </a:xfrm>
          <a:prstGeom prst="rect">
            <a:avLst/>
          </a:prstGeom>
          <a:noFill/>
        </p:spPr>
        <p:txBody>
          <a:bodyPr wrap="square" rtlCol="0">
            <a:spAutoFit/>
          </a:bodyPr>
          <a:lstStyle/>
          <a:p>
            <a:r>
              <a:rPr lang="en-US" sz="2800" dirty="0">
                <a:solidFill>
                  <a:srgbClr val="282120"/>
                </a:solidFill>
                <a:latin typeface="Book Antiqua" panose="02040602050305030304" pitchFamily="18" charset="0"/>
              </a:rPr>
              <a:t>Table 1: Song sentiment pre and post election</a:t>
            </a:r>
          </a:p>
        </p:txBody>
      </p:sp>
      <p:sp>
        <p:nvSpPr>
          <p:cNvPr id="131" name="Pentagon 130">
            <a:extLst>
              <a:ext uri="{FF2B5EF4-FFF2-40B4-BE49-F238E27FC236}">
                <a16:creationId xmlns:a16="http://schemas.microsoft.com/office/drawing/2014/main" id="{236ED4AF-F4F0-1441-A880-4485F37B3954}"/>
              </a:ext>
            </a:extLst>
          </p:cNvPr>
          <p:cNvSpPr/>
          <p:nvPr/>
        </p:nvSpPr>
        <p:spPr>
          <a:xfrm>
            <a:off x="0" y="457200"/>
            <a:ext cx="5913782" cy="2286000"/>
          </a:xfrm>
          <a:prstGeom prst="homePlate">
            <a:avLst/>
          </a:prstGeom>
          <a:noFill/>
          <a:ln w="63500">
            <a:solidFill>
              <a:srgbClr val="69BC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Chevron 131">
            <a:extLst>
              <a:ext uri="{FF2B5EF4-FFF2-40B4-BE49-F238E27FC236}">
                <a16:creationId xmlns:a16="http://schemas.microsoft.com/office/drawing/2014/main" id="{C78BF97E-B3D1-154F-A52A-12C15D97E825}"/>
              </a:ext>
            </a:extLst>
          </p:cNvPr>
          <p:cNvSpPr/>
          <p:nvPr/>
        </p:nvSpPr>
        <p:spPr>
          <a:xfrm>
            <a:off x="5913782" y="457200"/>
            <a:ext cx="26807891" cy="2286000"/>
          </a:xfrm>
          <a:prstGeom prst="chevron">
            <a:avLst/>
          </a:prstGeom>
          <a:noFill/>
          <a:ln w="63500">
            <a:solidFill>
              <a:srgbClr val="D86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3" name="TextBox 132">
            <a:extLst>
              <a:ext uri="{FF2B5EF4-FFF2-40B4-BE49-F238E27FC236}">
                <a16:creationId xmlns:a16="http://schemas.microsoft.com/office/drawing/2014/main" id="{63AE26CA-8C9D-1C4E-A797-5D2608CEDDAA}"/>
              </a:ext>
            </a:extLst>
          </p:cNvPr>
          <p:cNvSpPr txBox="1"/>
          <p:nvPr/>
        </p:nvSpPr>
        <p:spPr>
          <a:xfrm>
            <a:off x="233570" y="814269"/>
            <a:ext cx="5446643" cy="1754326"/>
          </a:xfrm>
          <a:prstGeom prst="rect">
            <a:avLst/>
          </a:prstGeom>
          <a:noFill/>
        </p:spPr>
        <p:txBody>
          <a:bodyPr wrap="square" rtlCol="0">
            <a:spAutoFit/>
          </a:bodyPr>
          <a:lstStyle/>
          <a:p>
            <a:r>
              <a:rPr lang="en-US" sz="5400" dirty="0">
                <a:latin typeface="Trebuchet MS" panose="020B0703020202090204" pitchFamily="34" charset="0"/>
              </a:rPr>
              <a:t>Anna Neufeld</a:t>
            </a:r>
          </a:p>
          <a:p>
            <a:r>
              <a:rPr lang="en-US" sz="5400" dirty="0">
                <a:latin typeface="Trebuchet MS" panose="020B0703020202090204" pitchFamily="34" charset="0"/>
              </a:rPr>
              <a:t>Emily Flanagan</a:t>
            </a:r>
          </a:p>
        </p:txBody>
      </p:sp>
      <p:sp>
        <p:nvSpPr>
          <p:cNvPr id="134" name="TextBox 133">
            <a:extLst>
              <a:ext uri="{FF2B5EF4-FFF2-40B4-BE49-F238E27FC236}">
                <a16:creationId xmlns:a16="http://schemas.microsoft.com/office/drawing/2014/main" id="{25F96556-53E9-834B-ABE8-6E395893C94F}"/>
              </a:ext>
            </a:extLst>
          </p:cNvPr>
          <p:cNvSpPr txBox="1"/>
          <p:nvPr/>
        </p:nvSpPr>
        <p:spPr>
          <a:xfrm>
            <a:off x="7099043" y="969258"/>
            <a:ext cx="27162616" cy="1261884"/>
          </a:xfrm>
          <a:prstGeom prst="rect">
            <a:avLst/>
          </a:prstGeom>
          <a:noFill/>
        </p:spPr>
        <p:txBody>
          <a:bodyPr wrap="square" rtlCol="0">
            <a:spAutoFit/>
          </a:bodyPr>
          <a:lstStyle/>
          <a:p>
            <a:r>
              <a:rPr lang="en-US" sz="7600" dirty="0">
                <a:latin typeface="Trebuchet MS" panose="020B0703020202090204" pitchFamily="34" charset="0"/>
              </a:rPr>
              <a:t>Did song lyric sentiment change after the 2016 election?</a:t>
            </a:r>
          </a:p>
        </p:txBody>
      </p:sp>
      <p:sp>
        <p:nvSpPr>
          <p:cNvPr id="135" name="Pentagon 134">
            <a:extLst>
              <a:ext uri="{FF2B5EF4-FFF2-40B4-BE49-F238E27FC236}">
                <a16:creationId xmlns:a16="http://schemas.microsoft.com/office/drawing/2014/main" id="{957AE825-6D29-8C4B-802A-DBCF1499064F}"/>
              </a:ext>
            </a:extLst>
          </p:cNvPr>
          <p:cNvSpPr/>
          <p:nvPr/>
        </p:nvSpPr>
        <p:spPr>
          <a:xfrm flipH="1">
            <a:off x="599211" y="3657600"/>
            <a:ext cx="7772400" cy="704088"/>
          </a:xfrm>
          <a:prstGeom prst="homePlate">
            <a:avLst/>
          </a:prstGeom>
          <a:noFill/>
          <a:ln w="50800">
            <a:solidFill>
              <a:srgbClr val="B982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a:extLst>
              <a:ext uri="{FF2B5EF4-FFF2-40B4-BE49-F238E27FC236}">
                <a16:creationId xmlns:a16="http://schemas.microsoft.com/office/drawing/2014/main" id="{77B4833A-00A4-CE47-AAD3-FD28DA30C99B}"/>
              </a:ext>
            </a:extLst>
          </p:cNvPr>
          <p:cNvSpPr txBox="1"/>
          <p:nvPr/>
        </p:nvSpPr>
        <p:spPr>
          <a:xfrm>
            <a:off x="795607" y="3656913"/>
            <a:ext cx="7576004" cy="707886"/>
          </a:xfrm>
          <a:prstGeom prst="rect">
            <a:avLst/>
          </a:prstGeom>
          <a:noFill/>
        </p:spPr>
        <p:txBody>
          <a:bodyPr wrap="square" rtlCol="0">
            <a:spAutoFit/>
          </a:bodyPr>
          <a:lstStyle/>
          <a:p>
            <a:pPr algn="ctr"/>
            <a:r>
              <a:rPr lang="en-US" sz="4000" dirty="0">
                <a:latin typeface="Trebuchet MS" panose="020B0703020202090204" pitchFamily="34" charset="0"/>
              </a:rPr>
              <a:t>Introduction</a:t>
            </a:r>
          </a:p>
        </p:txBody>
      </p:sp>
      <p:sp>
        <p:nvSpPr>
          <p:cNvPr id="148" name="TextBox 147">
            <a:extLst>
              <a:ext uri="{FF2B5EF4-FFF2-40B4-BE49-F238E27FC236}">
                <a16:creationId xmlns:a16="http://schemas.microsoft.com/office/drawing/2014/main" id="{57FFF422-A4E7-8D4B-979C-2F1A1185BAD4}"/>
              </a:ext>
            </a:extLst>
          </p:cNvPr>
          <p:cNvSpPr txBox="1"/>
          <p:nvPr/>
        </p:nvSpPr>
        <p:spPr>
          <a:xfrm>
            <a:off x="697409" y="11840491"/>
            <a:ext cx="7576004" cy="707886"/>
          </a:xfrm>
          <a:prstGeom prst="rect">
            <a:avLst/>
          </a:prstGeom>
          <a:noFill/>
        </p:spPr>
        <p:txBody>
          <a:bodyPr wrap="square" rtlCol="0">
            <a:spAutoFit/>
          </a:bodyPr>
          <a:lstStyle/>
          <a:p>
            <a:pPr algn="ctr"/>
            <a:r>
              <a:rPr lang="en-US" sz="4000" dirty="0">
                <a:latin typeface="Trebuchet MS" panose="020B0703020202090204" pitchFamily="34" charset="0"/>
              </a:rPr>
              <a:t>Data</a:t>
            </a:r>
          </a:p>
        </p:txBody>
      </p:sp>
      <p:pic>
        <p:nvPicPr>
          <p:cNvPr id="154" name="Picture 153">
            <a:extLst>
              <a:ext uri="{FF2B5EF4-FFF2-40B4-BE49-F238E27FC236}">
                <a16:creationId xmlns:a16="http://schemas.microsoft.com/office/drawing/2014/main" id="{7AFB2B9E-B10A-664F-A0E1-92BB1F28CE0F}"/>
              </a:ext>
            </a:extLst>
          </p:cNvPr>
          <p:cNvPicPr>
            <a:picLocks noChangeAspect="1"/>
          </p:cNvPicPr>
          <p:nvPr/>
        </p:nvPicPr>
        <p:blipFill rotWithShape="1">
          <a:blip r:embed="rId3"/>
          <a:srcRect l="7725" t="5860" r="5274" b="9470"/>
          <a:stretch/>
        </p:blipFill>
        <p:spPr>
          <a:xfrm>
            <a:off x="9186729" y="8957171"/>
            <a:ext cx="6629494" cy="6451877"/>
          </a:xfrm>
          <a:prstGeom prst="rect">
            <a:avLst/>
          </a:prstGeom>
        </p:spPr>
      </p:pic>
      <p:sp>
        <p:nvSpPr>
          <p:cNvPr id="157" name="Pentagon 156">
            <a:extLst>
              <a:ext uri="{FF2B5EF4-FFF2-40B4-BE49-F238E27FC236}">
                <a16:creationId xmlns:a16="http://schemas.microsoft.com/office/drawing/2014/main" id="{7FE9F9B8-3BF3-7148-B322-A245847CECBC}"/>
              </a:ext>
            </a:extLst>
          </p:cNvPr>
          <p:cNvSpPr/>
          <p:nvPr/>
        </p:nvSpPr>
        <p:spPr>
          <a:xfrm flipV="1">
            <a:off x="9129074" y="3660711"/>
            <a:ext cx="15315235" cy="685800"/>
          </a:xfrm>
          <a:prstGeom prst="homePlate">
            <a:avLst/>
          </a:prstGeom>
          <a:noFill/>
          <a:ln w="50800">
            <a:solidFill>
              <a:srgbClr val="B982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TextBox 157">
            <a:extLst>
              <a:ext uri="{FF2B5EF4-FFF2-40B4-BE49-F238E27FC236}">
                <a16:creationId xmlns:a16="http://schemas.microsoft.com/office/drawing/2014/main" id="{6A02B6B2-F28E-7D40-AC45-5F0B53DF52D5}"/>
              </a:ext>
            </a:extLst>
          </p:cNvPr>
          <p:cNvSpPr txBox="1"/>
          <p:nvPr/>
        </p:nvSpPr>
        <p:spPr>
          <a:xfrm>
            <a:off x="9144000" y="3653803"/>
            <a:ext cx="15087576" cy="707886"/>
          </a:xfrm>
          <a:prstGeom prst="rect">
            <a:avLst/>
          </a:prstGeom>
          <a:noFill/>
        </p:spPr>
        <p:txBody>
          <a:bodyPr wrap="square" rtlCol="0">
            <a:spAutoFit/>
          </a:bodyPr>
          <a:lstStyle/>
          <a:p>
            <a:pPr algn="ctr"/>
            <a:r>
              <a:rPr lang="en-US" sz="4000" dirty="0">
                <a:latin typeface="Trebuchet MS" panose="020B0703020202090204" pitchFamily="34" charset="0"/>
              </a:rPr>
              <a:t>Naïve Approach</a:t>
            </a:r>
          </a:p>
        </p:txBody>
      </p:sp>
      <p:graphicFrame>
        <p:nvGraphicFramePr>
          <p:cNvPr id="159" name="Table 158">
            <a:extLst>
              <a:ext uri="{FF2B5EF4-FFF2-40B4-BE49-F238E27FC236}">
                <a16:creationId xmlns:a16="http://schemas.microsoft.com/office/drawing/2014/main" id="{0906EF16-4562-8C4D-BDE0-6B664B6B3D6E}"/>
              </a:ext>
            </a:extLst>
          </p:cNvPr>
          <p:cNvGraphicFramePr>
            <a:graphicFrameLocks noGrp="1"/>
          </p:cNvGraphicFramePr>
          <p:nvPr>
            <p:extLst>
              <p:ext uri="{D42A27DB-BD31-4B8C-83A1-F6EECF244321}">
                <p14:modId xmlns:p14="http://schemas.microsoft.com/office/powerpoint/2010/main" val="1207971027"/>
              </p:ext>
            </p:extLst>
          </p:nvPr>
        </p:nvGraphicFramePr>
        <p:xfrm>
          <a:off x="16916376" y="5100445"/>
          <a:ext cx="7315200" cy="2712720"/>
        </p:xfrm>
        <a:graphic>
          <a:graphicData uri="http://schemas.openxmlformats.org/drawingml/2006/table">
            <a:tbl>
              <a:tblPr firstRow="1">
                <a:tableStyleId>{F5AB1C69-6EDB-4FF4-983F-18BD219EF322}</a:tableStyleId>
              </a:tblPr>
              <a:tblGrid>
                <a:gridCol w="1884218">
                  <a:extLst>
                    <a:ext uri="{9D8B030D-6E8A-4147-A177-3AD203B41FA5}">
                      <a16:colId xmlns:a16="http://schemas.microsoft.com/office/drawing/2014/main" val="3184647489"/>
                    </a:ext>
                  </a:extLst>
                </a:gridCol>
                <a:gridCol w="1981224">
                  <a:extLst>
                    <a:ext uri="{9D8B030D-6E8A-4147-A177-3AD203B41FA5}">
                      <a16:colId xmlns:a16="http://schemas.microsoft.com/office/drawing/2014/main" val="241084898"/>
                    </a:ext>
                  </a:extLst>
                </a:gridCol>
                <a:gridCol w="1662546">
                  <a:extLst>
                    <a:ext uri="{9D8B030D-6E8A-4147-A177-3AD203B41FA5}">
                      <a16:colId xmlns:a16="http://schemas.microsoft.com/office/drawing/2014/main" val="1443799727"/>
                    </a:ext>
                  </a:extLst>
                </a:gridCol>
                <a:gridCol w="1787212">
                  <a:extLst>
                    <a:ext uri="{9D8B030D-6E8A-4147-A177-3AD203B41FA5}">
                      <a16:colId xmlns:a16="http://schemas.microsoft.com/office/drawing/2014/main" val="190836450"/>
                    </a:ext>
                  </a:extLst>
                </a:gridCol>
              </a:tblGrid>
              <a:tr h="370840">
                <a:tc>
                  <a:txBody>
                    <a:bodyPr/>
                    <a:lstStyle/>
                    <a:p>
                      <a:r>
                        <a:rPr lang="en-US" sz="3200" dirty="0">
                          <a:latin typeface="Book Antiqua" panose="02040602050305030304" pitchFamily="18" charset="0"/>
                        </a:rPr>
                        <a:t>(%)</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63CB"/>
                    </a:solidFill>
                  </a:tcPr>
                </a:tc>
                <a:tc>
                  <a:txBody>
                    <a:bodyPr/>
                    <a:lstStyle/>
                    <a:p>
                      <a:r>
                        <a:rPr lang="en-US" sz="3200" dirty="0">
                          <a:latin typeface="Book Antiqua" panose="02040602050305030304" pitchFamily="18" charset="0"/>
                        </a:rPr>
                        <a:t>Negative</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63CB"/>
                    </a:solidFill>
                  </a:tcPr>
                </a:tc>
                <a:tc>
                  <a:txBody>
                    <a:bodyPr/>
                    <a:lstStyle/>
                    <a:p>
                      <a:r>
                        <a:rPr lang="en-US" sz="3200" dirty="0">
                          <a:latin typeface="Book Antiqua" panose="02040602050305030304" pitchFamily="18" charset="0"/>
                        </a:rPr>
                        <a:t>Neutral</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63CB"/>
                    </a:solidFill>
                  </a:tcPr>
                </a:tc>
                <a:tc>
                  <a:txBody>
                    <a:bodyPr/>
                    <a:lstStyle/>
                    <a:p>
                      <a:r>
                        <a:rPr lang="en-US" sz="3200" dirty="0">
                          <a:latin typeface="Book Antiqua" panose="02040602050305030304" pitchFamily="18" charset="0"/>
                        </a:rPr>
                        <a:t>Positive</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63CB"/>
                    </a:solidFill>
                  </a:tcPr>
                </a:tc>
                <a:extLst>
                  <a:ext uri="{0D108BD9-81ED-4DB2-BD59-A6C34878D82A}">
                    <a16:rowId xmlns:a16="http://schemas.microsoft.com/office/drawing/2014/main" val="3647936138"/>
                  </a:ext>
                </a:extLst>
              </a:tr>
              <a:tr h="370840">
                <a:tc>
                  <a:txBody>
                    <a:bodyPr/>
                    <a:lstStyle/>
                    <a:p>
                      <a:r>
                        <a:rPr lang="en-US" sz="3200" dirty="0">
                          <a:latin typeface="Book Antiqua" panose="02040602050305030304" pitchFamily="18" charset="0"/>
                        </a:rPr>
                        <a:t>Pre-Election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200" dirty="0">
                          <a:latin typeface="Book Antiqua" panose="02040602050305030304" pitchFamily="18" charset="0"/>
                        </a:rPr>
                        <a:t>23.71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200" dirty="0">
                          <a:latin typeface="Book Antiqua" panose="02040602050305030304" pitchFamily="18" charset="0"/>
                        </a:rPr>
                        <a:t>48.96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200" dirty="0">
                          <a:latin typeface="Book Antiqua" panose="02040602050305030304" pitchFamily="18" charset="0"/>
                        </a:rPr>
                        <a:t>27.31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16671231"/>
                  </a:ext>
                </a:extLst>
              </a:tr>
              <a:tr h="370840">
                <a:tc>
                  <a:txBody>
                    <a:bodyPr/>
                    <a:lstStyle/>
                    <a:p>
                      <a:r>
                        <a:rPr lang="en-US" sz="3200" dirty="0">
                          <a:latin typeface="Book Antiqua" panose="02040602050305030304" pitchFamily="18" charset="0"/>
                        </a:rPr>
                        <a:t>Post-Election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200" dirty="0">
                          <a:latin typeface="Book Antiqua" panose="02040602050305030304" pitchFamily="18" charset="0"/>
                        </a:rPr>
                        <a:t>26.74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200" dirty="0">
                          <a:latin typeface="Book Antiqua" panose="02040602050305030304" pitchFamily="18" charset="0"/>
                        </a:rPr>
                        <a:t>50.58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200" dirty="0">
                          <a:latin typeface="Book Antiqua" panose="02040602050305030304" pitchFamily="18" charset="0"/>
                        </a:rPr>
                        <a:t>22.67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6059222"/>
                  </a:ext>
                </a:extLst>
              </a:tr>
            </a:tbl>
          </a:graphicData>
        </a:graphic>
      </p:graphicFrame>
      <p:sp>
        <p:nvSpPr>
          <p:cNvPr id="162" name="Pentagon 161">
            <a:extLst>
              <a:ext uri="{FF2B5EF4-FFF2-40B4-BE49-F238E27FC236}">
                <a16:creationId xmlns:a16="http://schemas.microsoft.com/office/drawing/2014/main" id="{29C3C645-2CFF-1E40-A9CD-E822092391C8}"/>
              </a:ext>
            </a:extLst>
          </p:cNvPr>
          <p:cNvSpPr/>
          <p:nvPr/>
        </p:nvSpPr>
        <p:spPr>
          <a:xfrm flipH="1">
            <a:off x="24949273" y="3697272"/>
            <a:ext cx="7772400" cy="704088"/>
          </a:xfrm>
          <a:prstGeom prst="homePlate">
            <a:avLst/>
          </a:prstGeom>
          <a:noFill/>
          <a:ln w="50800">
            <a:solidFill>
              <a:srgbClr val="B982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TextBox 162">
            <a:extLst>
              <a:ext uri="{FF2B5EF4-FFF2-40B4-BE49-F238E27FC236}">
                <a16:creationId xmlns:a16="http://schemas.microsoft.com/office/drawing/2014/main" id="{93E50A35-DF36-0148-B293-048CFA83A8DC}"/>
              </a:ext>
            </a:extLst>
          </p:cNvPr>
          <p:cNvSpPr txBox="1"/>
          <p:nvPr/>
        </p:nvSpPr>
        <p:spPr>
          <a:xfrm>
            <a:off x="25116387" y="3697272"/>
            <a:ext cx="7576004" cy="707886"/>
          </a:xfrm>
          <a:prstGeom prst="rect">
            <a:avLst/>
          </a:prstGeom>
          <a:noFill/>
        </p:spPr>
        <p:txBody>
          <a:bodyPr wrap="square" rtlCol="0">
            <a:spAutoFit/>
          </a:bodyPr>
          <a:lstStyle/>
          <a:p>
            <a:pPr algn="ctr"/>
            <a:r>
              <a:rPr lang="en-US" sz="4000" dirty="0">
                <a:latin typeface="Trebuchet MS" panose="020B0703020202090204" pitchFamily="34" charset="0"/>
              </a:rPr>
              <a:t>Conclusions</a:t>
            </a:r>
          </a:p>
        </p:txBody>
      </p:sp>
      <p:sp>
        <p:nvSpPr>
          <p:cNvPr id="165" name="Pentagon 164">
            <a:extLst>
              <a:ext uri="{FF2B5EF4-FFF2-40B4-BE49-F238E27FC236}">
                <a16:creationId xmlns:a16="http://schemas.microsoft.com/office/drawing/2014/main" id="{8FAF1181-0543-BA43-B492-19E16BA2635E}"/>
              </a:ext>
            </a:extLst>
          </p:cNvPr>
          <p:cNvSpPr/>
          <p:nvPr/>
        </p:nvSpPr>
        <p:spPr>
          <a:xfrm flipH="1">
            <a:off x="9173764" y="8040821"/>
            <a:ext cx="15057812" cy="704088"/>
          </a:xfrm>
          <a:prstGeom prst="homePlate">
            <a:avLst/>
          </a:prstGeom>
          <a:noFill/>
          <a:ln w="50800">
            <a:solidFill>
              <a:srgbClr val="B982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TextBox 165">
            <a:extLst>
              <a:ext uri="{FF2B5EF4-FFF2-40B4-BE49-F238E27FC236}">
                <a16:creationId xmlns:a16="http://schemas.microsoft.com/office/drawing/2014/main" id="{E9805004-7886-C64E-A997-D4FA1C2B320A}"/>
              </a:ext>
            </a:extLst>
          </p:cNvPr>
          <p:cNvSpPr txBox="1"/>
          <p:nvPr/>
        </p:nvSpPr>
        <p:spPr>
          <a:xfrm>
            <a:off x="9217707" y="8054034"/>
            <a:ext cx="14817497" cy="733669"/>
          </a:xfrm>
          <a:prstGeom prst="rect">
            <a:avLst/>
          </a:prstGeom>
          <a:noFill/>
        </p:spPr>
        <p:txBody>
          <a:bodyPr wrap="square" rtlCol="0">
            <a:spAutoFit/>
          </a:bodyPr>
          <a:lstStyle/>
          <a:p>
            <a:pPr algn="ctr"/>
            <a:r>
              <a:rPr lang="en-US" sz="4000" dirty="0">
                <a:latin typeface="Trebuchet MS" panose="020B0703020202090204" pitchFamily="34" charset="0"/>
              </a:rPr>
              <a:t>Network Approach</a:t>
            </a:r>
          </a:p>
        </p:txBody>
      </p:sp>
      <p:sp>
        <p:nvSpPr>
          <p:cNvPr id="170" name="TextBox 169">
            <a:extLst>
              <a:ext uri="{FF2B5EF4-FFF2-40B4-BE49-F238E27FC236}">
                <a16:creationId xmlns:a16="http://schemas.microsoft.com/office/drawing/2014/main" id="{3191DDAD-135E-B245-8601-0D09741AD9C7}"/>
              </a:ext>
            </a:extLst>
          </p:cNvPr>
          <p:cNvSpPr txBox="1"/>
          <p:nvPr/>
        </p:nvSpPr>
        <p:spPr>
          <a:xfrm>
            <a:off x="16579438" y="9069595"/>
            <a:ext cx="8063617" cy="3431709"/>
          </a:xfrm>
          <a:prstGeom prst="rect">
            <a:avLst/>
          </a:prstGeom>
          <a:noFill/>
          <a:ln>
            <a:noFill/>
          </a:ln>
        </p:spPr>
        <p:txBody>
          <a:bodyPr wrap="square" rtlCol="0">
            <a:spAutoFit/>
          </a:bodyPr>
          <a:lstStyle/>
          <a:p>
            <a:pPr marL="457200" indent="-457200">
              <a:spcAft>
                <a:spcPts val="1000"/>
              </a:spcAft>
              <a:buFont typeface="Arial" panose="020B0604020202020204" pitchFamily="34" charset="0"/>
              <a:buChar char="•"/>
            </a:pPr>
            <a:r>
              <a:rPr lang="en-US" sz="3200" dirty="0">
                <a:solidFill>
                  <a:srgbClr val="282120"/>
                </a:solidFill>
                <a:latin typeface="Book Antiqua" panose="02040602050305030304" pitchFamily="18" charset="0"/>
              </a:rPr>
              <a:t>Average degree of 101.24, 2 isolated nodes</a:t>
            </a:r>
          </a:p>
          <a:p>
            <a:pPr marL="457200" indent="-457200">
              <a:spcAft>
                <a:spcPts val="1000"/>
              </a:spcAft>
              <a:buFont typeface="Arial" panose="020B0604020202020204" pitchFamily="34" charset="0"/>
              <a:buChar char="•"/>
            </a:pPr>
            <a:r>
              <a:rPr lang="en-US" sz="3200" dirty="0">
                <a:solidFill>
                  <a:srgbClr val="282120"/>
                </a:solidFill>
                <a:latin typeface="Book Antiqua" panose="02040602050305030304" pitchFamily="18" charset="0"/>
              </a:rPr>
              <a:t>Transitivity of 0.54, total of 44 cliques</a:t>
            </a:r>
          </a:p>
          <a:p>
            <a:pPr marL="457200" indent="-457200">
              <a:spcAft>
                <a:spcPts val="1000"/>
              </a:spcAft>
              <a:buFont typeface="Arial" panose="020B0604020202020204" pitchFamily="34" charset="0"/>
              <a:buChar char="•"/>
            </a:pPr>
            <a:r>
              <a:rPr lang="en-US" sz="3200" dirty="0">
                <a:solidFill>
                  <a:srgbClr val="282120"/>
                </a:solidFill>
                <a:latin typeface="Book Antiqua" panose="02040602050305030304" pitchFamily="18" charset="0"/>
              </a:rPr>
              <a:t>Run Variational Bayes Latent Cluster Model with 2 clusters in 2 dimensions</a:t>
            </a:r>
          </a:p>
          <a:p>
            <a:pPr marL="457200" indent="-457200">
              <a:spcAft>
                <a:spcPts val="1000"/>
              </a:spcAft>
              <a:buFont typeface="Arial" panose="020B0604020202020204" pitchFamily="34" charset="0"/>
              <a:buChar char="•"/>
            </a:pPr>
            <a:endParaRPr lang="en-US" sz="3200" dirty="0">
              <a:solidFill>
                <a:srgbClr val="282120"/>
              </a:solidFill>
              <a:latin typeface="Book Antiqua" panose="02040602050305030304" pitchFamily="18" charset="0"/>
            </a:endParaRPr>
          </a:p>
        </p:txBody>
      </p:sp>
      <p:sp>
        <p:nvSpPr>
          <p:cNvPr id="171" name="Pentagon 170">
            <a:extLst>
              <a:ext uri="{FF2B5EF4-FFF2-40B4-BE49-F238E27FC236}">
                <a16:creationId xmlns:a16="http://schemas.microsoft.com/office/drawing/2014/main" id="{4DFCC408-91E4-2240-A74E-CA799725BDA9}"/>
              </a:ext>
            </a:extLst>
          </p:cNvPr>
          <p:cNvSpPr/>
          <p:nvPr/>
        </p:nvSpPr>
        <p:spPr>
          <a:xfrm flipV="1">
            <a:off x="24957807" y="11167378"/>
            <a:ext cx="7772400" cy="704088"/>
          </a:xfrm>
          <a:prstGeom prst="homePlate">
            <a:avLst/>
          </a:prstGeom>
          <a:noFill/>
          <a:ln w="50800">
            <a:solidFill>
              <a:srgbClr val="B982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TextBox 171">
            <a:extLst>
              <a:ext uri="{FF2B5EF4-FFF2-40B4-BE49-F238E27FC236}">
                <a16:creationId xmlns:a16="http://schemas.microsoft.com/office/drawing/2014/main" id="{C961C09D-056F-7442-94EA-2EB5E740F988}"/>
              </a:ext>
            </a:extLst>
          </p:cNvPr>
          <p:cNvSpPr txBox="1"/>
          <p:nvPr/>
        </p:nvSpPr>
        <p:spPr>
          <a:xfrm>
            <a:off x="25145669" y="11135004"/>
            <a:ext cx="7576004" cy="707886"/>
          </a:xfrm>
          <a:prstGeom prst="rect">
            <a:avLst/>
          </a:prstGeom>
          <a:noFill/>
        </p:spPr>
        <p:txBody>
          <a:bodyPr wrap="square" rtlCol="0">
            <a:spAutoFit/>
          </a:bodyPr>
          <a:lstStyle/>
          <a:p>
            <a:pPr algn="ctr"/>
            <a:r>
              <a:rPr lang="en-US" sz="4000" dirty="0">
                <a:latin typeface="Trebuchet MS" panose="020B0703020202090204" pitchFamily="34" charset="0"/>
              </a:rPr>
              <a:t>Limitations</a:t>
            </a:r>
          </a:p>
        </p:txBody>
      </p:sp>
      <p:pic>
        <p:nvPicPr>
          <p:cNvPr id="174" name="Graphic 173" descr="Music notation">
            <a:extLst>
              <a:ext uri="{FF2B5EF4-FFF2-40B4-BE49-F238E27FC236}">
                <a16:creationId xmlns:a16="http://schemas.microsoft.com/office/drawing/2014/main" id="{BED58250-0F44-DB47-977D-9B330B99006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107360" y="17462074"/>
            <a:ext cx="3229376" cy="3229376"/>
          </a:xfrm>
          <a:prstGeom prst="rect">
            <a:avLst/>
          </a:prstGeom>
        </p:spPr>
      </p:pic>
      <p:pic>
        <p:nvPicPr>
          <p:cNvPr id="176" name="Graphic 175" descr="Electric guitar">
            <a:extLst>
              <a:ext uri="{FF2B5EF4-FFF2-40B4-BE49-F238E27FC236}">
                <a16:creationId xmlns:a16="http://schemas.microsoft.com/office/drawing/2014/main" id="{64914E9E-DCA2-4F40-A2EE-BFEED994666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670538" y="17371814"/>
            <a:ext cx="3887986" cy="3887986"/>
          </a:xfrm>
          <a:prstGeom prst="rect">
            <a:avLst/>
          </a:prstGeom>
        </p:spPr>
      </p:pic>
      <p:pic>
        <p:nvPicPr>
          <p:cNvPr id="178" name="Graphic 177" descr="Music notes">
            <a:extLst>
              <a:ext uri="{FF2B5EF4-FFF2-40B4-BE49-F238E27FC236}">
                <a16:creationId xmlns:a16="http://schemas.microsoft.com/office/drawing/2014/main" id="{590E1D8F-C8D5-DB4D-9E93-2F2BF3D82A6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034078" y="16494537"/>
            <a:ext cx="2071352" cy="2071352"/>
          </a:xfrm>
          <a:prstGeom prst="rect">
            <a:avLst/>
          </a:prstGeom>
        </p:spPr>
      </p:pic>
      <p:pic>
        <p:nvPicPr>
          <p:cNvPr id="183" name="Picture 182">
            <a:extLst>
              <a:ext uri="{FF2B5EF4-FFF2-40B4-BE49-F238E27FC236}">
                <a16:creationId xmlns:a16="http://schemas.microsoft.com/office/drawing/2014/main" id="{402BAB53-C293-4D46-B604-F42CDDDD58FB}"/>
              </a:ext>
            </a:extLst>
          </p:cNvPr>
          <p:cNvPicPr>
            <a:picLocks noChangeAspect="1"/>
          </p:cNvPicPr>
          <p:nvPr/>
        </p:nvPicPr>
        <p:blipFill>
          <a:blip r:embed="rId10"/>
          <a:stretch>
            <a:fillRect/>
          </a:stretch>
        </p:blipFill>
        <p:spPr>
          <a:xfrm>
            <a:off x="9298524" y="9246218"/>
            <a:ext cx="2286000" cy="635000"/>
          </a:xfrm>
          <a:prstGeom prst="rect">
            <a:avLst/>
          </a:prstGeom>
        </p:spPr>
      </p:pic>
      <p:grpSp>
        <p:nvGrpSpPr>
          <p:cNvPr id="193" name="Group 192">
            <a:extLst>
              <a:ext uri="{FF2B5EF4-FFF2-40B4-BE49-F238E27FC236}">
                <a16:creationId xmlns:a16="http://schemas.microsoft.com/office/drawing/2014/main" id="{0D9D3E9D-731B-5B49-9082-BA07CEC94DEC}"/>
              </a:ext>
            </a:extLst>
          </p:cNvPr>
          <p:cNvGrpSpPr/>
          <p:nvPr/>
        </p:nvGrpSpPr>
        <p:grpSpPr>
          <a:xfrm>
            <a:off x="9143298" y="16573689"/>
            <a:ext cx="7315902" cy="4701289"/>
            <a:chOff x="9143298" y="16573689"/>
            <a:chExt cx="7315902" cy="4701289"/>
          </a:xfrm>
        </p:grpSpPr>
        <p:sp>
          <p:nvSpPr>
            <p:cNvPr id="189" name="TextBox 188">
              <a:extLst>
                <a:ext uri="{FF2B5EF4-FFF2-40B4-BE49-F238E27FC236}">
                  <a16:creationId xmlns:a16="http://schemas.microsoft.com/office/drawing/2014/main" id="{CFEAAA71-4512-D242-8D32-22A905E8759A}"/>
                </a:ext>
              </a:extLst>
            </p:cNvPr>
            <p:cNvSpPr txBox="1"/>
            <p:nvPr/>
          </p:nvSpPr>
          <p:spPr>
            <a:xfrm>
              <a:off x="9143298" y="20320871"/>
              <a:ext cx="7285466" cy="954107"/>
            </a:xfrm>
            <a:prstGeom prst="rect">
              <a:avLst/>
            </a:prstGeom>
            <a:noFill/>
          </p:spPr>
          <p:txBody>
            <a:bodyPr wrap="square" rtlCol="0">
              <a:spAutoFit/>
            </a:bodyPr>
            <a:lstStyle/>
            <a:p>
              <a:r>
                <a:rPr lang="en-US" sz="2800" dirty="0">
                  <a:solidFill>
                    <a:srgbClr val="282120"/>
                  </a:solidFill>
                  <a:latin typeface="Book Antiqua" panose="02040602050305030304" pitchFamily="18" charset="0"/>
                </a:rPr>
                <a:t>Figure 2: VBLPCM song latent space positions colored by pre and post election</a:t>
              </a:r>
            </a:p>
          </p:txBody>
        </p:sp>
        <p:pic>
          <p:nvPicPr>
            <p:cNvPr id="191" name="Picture 190">
              <a:extLst>
                <a:ext uri="{FF2B5EF4-FFF2-40B4-BE49-F238E27FC236}">
                  <a16:creationId xmlns:a16="http://schemas.microsoft.com/office/drawing/2014/main" id="{C9DE30CD-98E6-BC47-BCDE-B87A9689D570}"/>
                </a:ext>
              </a:extLst>
            </p:cNvPr>
            <p:cNvPicPr>
              <a:picLocks noChangeAspect="1"/>
            </p:cNvPicPr>
            <p:nvPr/>
          </p:nvPicPr>
          <p:blipFill>
            <a:blip r:embed="rId11"/>
            <a:stretch>
              <a:fillRect/>
            </a:stretch>
          </p:blipFill>
          <p:spPr>
            <a:xfrm>
              <a:off x="9144000" y="16573689"/>
              <a:ext cx="7315200" cy="3657600"/>
            </a:xfrm>
            <a:prstGeom prst="rect">
              <a:avLst/>
            </a:prstGeom>
          </p:spPr>
        </p:pic>
        <p:pic>
          <p:nvPicPr>
            <p:cNvPr id="192" name="Picture 191">
              <a:extLst>
                <a:ext uri="{FF2B5EF4-FFF2-40B4-BE49-F238E27FC236}">
                  <a16:creationId xmlns:a16="http://schemas.microsoft.com/office/drawing/2014/main" id="{7420E427-AEF0-D147-9609-678582E1B70B}"/>
                </a:ext>
              </a:extLst>
            </p:cNvPr>
            <p:cNvPicPr>
              <a:picLocks noChangeAspect="1"/>
            </p:cNvPicPr>
            <p:nvPr/>
          </p:nvPicPr>
          <p:blipFill rotWithShape="1">
            <a:blip r:embed="rId10"/>
            <a:srcRect l="3970" t="6467" r="6184" b="15472"/>
            <a:stretch/>
          </p:blipFill>
          <p:spPr>
            <a:xfrm>
              <a:off x="9840351" y="16655294"/>
              <a:ext cx="2053883" cy="495690"/>
            </a:xfrm>
            <a:prstGeom prst="rect">
              <a:avLst/>
            </a:prstGeom>
          </p:spPr>
        </p:pic>
      </p:grpSp>
      <p:sp>
        <p:nvSpPr>
          <p:cNvPr id="201" name="TextBox 200">
            <a:extLst>
              <a:ext uri="{FF2B5EF4-FFF2-40B4-BE49-F238E27FC236}">
                <a16:creationId xmlns:a16="http://schemas.microsoft.com/office/drawing/2014/main" id="{4053AB20-58BE-D847-9984-A84B6CEB3425}"/>
              </a:ext>
            </a:extLst>
          </p:cNvPr>
          <p:cNvSpPr txBox="1"/>
          <p:nvPr/>
        </p:nvSpPr>
        <p:spPr>
          <a:xfrm>
            <a:off x="16702670" y="16687412"/>
            <a:ext cx="7444885" cy="954107"/>
          </a:xfrm>
          <a:prstGeom prst="rect">
            <a:avLst/>
          </a:prstGeom>
          <a:noFill/>
        </p:spPr>
        <p:txBody>
          <a:bodyPr wrap="square" rtlCol="0">
            <a:spAutoFit/>
          </a:bodyPr>
          <a:lstStyle/>
          <a:p>
            <a:r>
              <a:rPr lang="en-US" sz="2800" dirty="0">
                <a:solidFill>
                  <a:srgbClr val="282120"/>
                </a:solidFill>
                <a:latin typeface="Book Antiqua" panose="02040602050305030304" pitchFamily="18" charset="0"/>
              </a:rPr>
              <a:t>Figure 3: VBLPCM clusters in 2 dimensions, colored by assigned cluster</a:t>
            </a:r>
          </a:p>
        </p:txBody>
      </p:sp>
      <p:sp>
        <p:nvSpPr>
          <p:cNvPr id="203" name="TextBox 202">
            <a:extLst>
              <a:ext uri="{FF2B5EF4-FFF2-40B4-BE49-F238E27FC236}">
                <a16:creationId xmlns:a16="http://schemas.microsoft.com/office/drawing/2014/main" id="{077D78AF-C69D-444C-B7DD-C12727309FD6}"/>
              </a:ext>
            </a:extLst>
          </p:cNvPr>
          <p:cNvSpPr txBox="1"/>
          <p:nvPr/>
        </p:nvSpPr>
        <p:spPr>
          <a:xfrm>
            <a:off x="16703658" y="18653923"/>
            <a:ext cx="7527918" cy="954107"/>
          </a:xfrm>
          <a:prstGeom prst="rect">
            <a:avLst/>
          </a:prstGeom>
          <a:noFill/>
        </p:spPr>
        <p:txBody>
          <a:bodyPr wrap="square" rtlCol="0">
            <a:spAutoFit/>
          </a:bodyPr>
          <a:lstStyle/>
          <a:p>
            <a:r>
              <a:rPr lang="en-US" sz="2800" dirty="0">
                <a:solidFill>
                  <a:srgbClr val="282120"/>
                </a:solidFill>
                <a:latin typeface="Book Antiqua" panose="02040602050305030304" pitchFamily="18" charset="0"/>
              </a:rPr>
              <a:t>Table 2: Latent space 5 Nearest Neighbors classification confusion matrix</a:t>
            </a:r>
          </a:p>
        </p:txBody>
      </p:sp>
      <p:graphicFrame>
        <p:nvGraphicFramePr>
          <p:cNvPr id="204" name="Table 203">
            <a:extLst>
              <a:ext uri="{FF2B5EF4-FFF2-40B4-BE49-F238E27FC236}">
                <a16:creationId xmlns:a16="http://schemas.microsoft.com/office/drawing/2014/main" id="{380EB685-265A-694D-9D6F-B0C6F07EC10E}"/>
              </a:ext>
            </a:extLst>
          </p:cNvPr>
          <p:cNvGraphicFramePr>
            <a:graphicFrameLocks noGrp="1"/>
          </p:cNvGraphicFramePr>
          <p:nvPr>
            <p:extLst>
              <p:ext uri="{D42A27DB-BD31-4B8C-83A1-F6EECF244321}">
                <p14:modId xmlns:p14="http://schemas.microsoft.com/office/powerpoint/2010/main" val="1830963865"/>
              </p:ext>
            </p:extLst>
          </p:nvPr>
        </p:nvGraphicFramePr>
        <p:xfrm>
          <a:off x="16579438" y="19635462"/>
          <a:ext cx="7864871" cy="1737360"/>
        </p:xfrm>
        <a:graphic>
          <a:graphicData uri="http://schemas.openxmlformats.org/drawingml/2006/table">
            <a:tbl>
              <a:tblPr firstRow="1">
                <a:tableStyleId>{F5AB1C69-6EDB-4FF4-983F-18BD219EF322}</a:tableStyleId>
              </a:tblPr>
              <a:tblGrid>
                <a:gridCol w="2680746">
                  <a:extLst>
                    <a:ext uri="{9D8B030D-6E8A-4147-A177-3AD203B41FA5}">
                      <a16:colId xmlns:a16="http://schemas.microsoft.com/office/drawing/2014/main" val="3184647489"/>
                    </a:ext>
                  </a:extLst>
                </a:gridCol>
                <a:gridCol w="2550086">
                  <a:extLst>
                    <a:ext uri="{9D8B030D-6E8A-4147-A177-3AD203B41FA5}">
                      <a16:colId xmlns:a16="http://schemas.microsoft.com/office/drawing/2014/main" val="241084898"/>
                    </a:ext>
                  </a:extLst>
                </a:gridCol>
                <a:gridCol w="2634039">
                  <a:extLst>
                    <a:ext uri="{9D8B030D-6E8A-4147-A177-3AD203B41FA5}">
                      <a16:colId xmlns:a16="http://schemas.microsoft.com/office/drawing/2014/main" val="1443799727"/>
                    </a:ext>
                  </a:extLst>
                </a:gridCol>
              </a:tblGrid>
              <a:tr h="370840">
                <a:tc>
                  <a:txBody>
                    <a:bodyPr/>
                    <a:lstStyle/>
                    <a:p>
                      <a:r>
                        <a:rPr lang="en-US" sz="3200" dirty="0">
                          <a:latin typeface="Book Antiqua" panose="02040602050305030304" pitchFamily="18" charset="0"/>
                        </a:rPr>
                        <a:t>Class</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63CB"/>
                    </a:solidFill>
                  </a:tcPr>
                </a:tc>
                <a:tc>
                  <a:txBody>
                    <a:bodyPr/>
                    <a:lstStyle/>
                    <a:p>
                      <a:r>
                        <a:rPr lang="en-US" sz="3200" dirty="0">
                          <a:latin typeface="Book Antiqua" panose="02040602050305030304" pitchFamily="18" charset="0"/>
                        </a:rPr>
                        <a:t>Pre-Election</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63CB"/>
                    </a:solidFill>
                  </a:tcPr>
                </a:tc>
                <a:tc>
                  <a:txBody>
                    <a:bodyPr/>
                    <a:lstStyle/>
                    <a:p>
                      <a:r>
                        <a:rPr lang="en-US" sz="3200" dirty="0">
                          <a:latin typeface="Book Antiqua" panose="02040602050305030304" pitchFamily="18" charset="0"/>
                        </a:rPr>
                        <a:t>Post-Election</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63CB"/>
                    </a:solidFill>
                  </a:tcPr>
                </a:tc>
                <a:extLst>
                  <a:ext uri="{0D108BD9-81ED-4DB2-BD59-A6C34878D82A}">
                    <a16:rowId xmlns:a16="http://schemas.microsoft.com/office/drawing/2014/main" val="3647936138"/>
                  </a:ext>
                </a:extLst>
              </a:tr>
              <a:tr h="370840">
                <a:tc>
                  <a:txBody>
                    <a:bodyPr/>
                    <a:lstStyle/>
                    <a:p>
                      <a:r>
                        <a:rPr lang="en-US" sz="3200" dirty="0">
                          <a:latin typeface="Book Antiqua" panose="02040602050305030304" pitchFamily="18" charset="0"/>
                        </a:rPr>
                        <a:t>Pre-Election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200" dirty="0">
                          <a:latin typeface="Book Antiqua" panose="02040602050305030304" pitchFamily="18" charset="0"/>
                        </a:rPr>
                        <a:t>131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200" dirty="0">
                          <a:latin typeface="Book Antiqua" panose="02040602050305030304" pitchFamily="18" charset="0"/>
                        </a:rPr>
                        <a:t>57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16671231"/>
                  </a:ext>
                </a:extLst>
              </a:tr>
              <a:tr h="370840">
                <a:tc>
                  <a:txBody>
                    <a:bodyPr/>
                    <a:lstStyle/>
                    <a:p>
                      <a:r>
                        <a:rPr lang="en-US" sz="3200" dirty="0">
                          <a:latin typeface="Book Antiqua" panose="02040602050305030304" pitchFamily="18" charset="0"/>
                        </a:rPr>
                        <a:t>Post-Election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200" dirty="0">
                          <a:latin typeface="Book Antiqua" panose="02040602050305030304" pitchFamily="18" charset="0"/>
                        </a:rPr>
                        <a:t>61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200" dirty="0">
                          <a:latin typeface="Book Antiqua" panose="02040602050305030304" pitchFamily="18" charset="0"/>
                        </a:rPr>
                        <a:t>115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6059222"/>
                  </a:ext>
                </a:extLst>
              </a:tr>
            </a:tbl>
          </a:graphicData>
        </a:graphic>
      </p:graphicFrame>
      <p:pic>
        <p:nvPicPr>
          <p:cNvPr id="206" name="Picture 205">
            <a:extLst>
              <a:ext uri="{FF2B5EF4-FFF2-40B4-BE49-F238E27FC236}">
                <a16:creationId xmlns:a16="http://schemas.microsoft.com/office/drawing/2014/main" id="{1DDCA778-7A59-BA42-A36C-7FFDECD13626}"/>
              </a:ext>
            </a:extLst>
          </p:cNvPr>
          <p:cNvPicPr>
            <a:picLocks noChangeAspect="1"/>
          </p:cNvPicPr>
          <p:nvPr/>
        </p:nvPicPr>
        <p:blipFill rotWithShape="1">
          <a:blip r:embed="rId12"/>
          <a:srcRect l="4692" t="10830" r="4101" b="7948"/>
          <a:stretch/>
        </p:blipFill>
        <p:spPr>
          <a:xfrm>
            <a:off x="16803491" y="11747003"/>
            <a:ext cx="7315200" cy="4981539"/>
          </a:xfrm>
          <a:prstGeom prst="rect">
            <a:avLst/>
          </a:prstGeom>
        </p:spPr>
      </p:pic>
      <p:sp>
        <p:nvSpPr>
          <p:cNvPr id="207" name="TextBox 206">
            <a:extLst>
              <a:ext uri="{FF2B5EF4-FFF2-40B4-BE49-F238E27FC236}">
                <a16:creationId xmlns:a16="http://schemas.microsoft.com/office/drawing/2014/main" id="{97D1DCFF-B9C2-C24D-8021-CC40ADC1682F}"/>
              </a:ext>
            </a:extLst>
          </p:cNvPr>
          <p:cNvSpPr txBox="1"/>
          <p:nvPr/>
        </p:nvSpPr>
        <p:spPr>
          <a:xfrm>
            <a:off x="16579438" y="17530213"/>
            <a:ext cx="7864871" cy="1077218"/>
          </a:xfrm>
          <a:prstGeom prst="rect">
            <a:avLst/>
          </a:prstGeom>
          <a:noFill/>
          <a:ln>
            <a:noFill/>
          </a:ln>
        </p:spPr>
        <p:txBody>
          <a:bodyPr wrap="square" rtlCol="0">
            <a:spAutoFit/>
          </a:bodyPr>
          <a:lstStyle/>
          <a:p>
            <a:pPr marL="457200" indent="-457200">
              <a:spcAft>
                <a:spcPts val="1000"/>
              </a:spcAft>
              <a:buFont typeface="Arial" panose="020B0604020202020204" pitchFamily="34" charset="0"/>
              <a:buChar char="•"/>
            </a:pPr>
            <a:r>
              <a:rPr lang="en-US" sz="3200" dirty="0">
                <a:solidFill>
                  <a:srgbClr val="282120"/>
                </a:solidFill>
                <a:latin typeface="Book Antiqua" panose="02040602050305030304" pitchFamily="18" charset="0"/>
              </a:rPr>
              <a:t>Use latent positions to calculate 5 nearest neighbors</a:t>
            </a:r>
          </a:p>
        </p:txBody>
      </p:sp>
    </p:spTree>
    <p:extLst>
      <p:ext uri="{BB962C8B-B14F-4D97-AF65-F5344CB8AC3E}">
        <p14:creationId xmlns:p14="http://schemas.microsoft.com/office/powerpoint/2010/main" val="8746575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4206</TotalTime>
  <Words>394</Words>
  <Application>Microsoft Macintosh PowerPoint</Application>
  <PresentationFormat>Custom</PresentationFormat>
  <Paragraphs>58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Book Antiqua</vt:lpstr>
      <vt:lpstr>Calibri</vt:lpstr>
      <vt:lpstr>Calibri Light</vt:lpstr>
      <vt:lpstr>Trebuchet MS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Emily R. Flanagan</dc:creator>
  <cp:lastModifiedBy>Emily R. Flanagan</cp:lastModifiedBy>
  <cp:revision>25</cp:revision>
  <dcterms:created xsi:type="dcterms:W3CDTF">2019-06-02T18:54:40Z</dcterms:created>
  <dcterms:modified xsi:type="dcterms:W3CDTF">2019-06-05T17:00:46Z</dcterms:modified>
</cp:coreProperties>
</file>