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5" userDrawn="1">
          <p15:clr>
            <a:srgbClr val="A4A3A4"/>
          </p15:clr>
        </p15:guide>
        <p15:guide id="2" pos="1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DAF5"/>
    <a:srgbClr val="17BAED"/>
    <a:srgbClr val="AAAAAA"/>
    <a:srgbClr val="EAAF08"/>
    <a:srgbClr val="C8D7EA"/>
    <a:srgbClr val="B8D0EE"/>
    <a:srgbClr val="FFFFFF"/>
    <a:srgbClr val="FEF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8757" autoAdjust="0"/>
  </p:normalViewPr>
  <p:slideViewPr>
    <p:cSldViewPr snapToObjects="1">
      <p:cViewPr>
        <p:scale>
          <a:sx n="40" d="100"/>
          <a:sy n="40" d="100"/>
        </p:scale>
        <p:origin x="1206" y="108"/>
      </p:cViewPr>
      <p:guideLst>
        <p:guide orient="horz" pos="10565"/>
        <p:guide pos="138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E172-72AD-4E96-AFB8-5AA919943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3591562"/>
            <a:ext cx="24688800" cy="7640320"/>
          </a:xfrm>
        </p:spPr>
        <p:txBody>
          <a:bodyPr anchor="b"/>
          <a:lstStyle>
            <a:lvl1pPr algn="ctr">
              <a:defRPr sz="16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E4CE2-902A-4C95-91CF-8F78FB030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6480"/>
            </a:lvl1pPr>
            <a:lvl2pPr marL="1234440" indent="0" algn="ctr">
              <a:buNone/>
              <a:defRPr sz="5400"/>
            </a:lvl2pPr>
            <a:lvl3pPr marL="2468880" indent="0" algn="ctr">
              <a:buNone/>
              <a:defRPr sz="4860"/>
            </a:lvl3pPr>
            <a:lvl4pPr marL="3703320" indent="0" algn="ctr">
              <a:buNone/>
              <a:defRPr sz="4320"/>
            </a:lvl4pPr>
            <a:lvl5pPr marL="4937760" indent="0" algn="ctr">
              <a:buNone/>
              <a:defRPr sz="4320"/>
            </a:lvl5pPr>
            <a:lvl6pPr marL="6172200" indent="0" algn="ctr">
              <a:buNone/>
              <a:defRPr sz="4320"/>
            </a:lvl6pPr>
            <a:lvl7pPr marL="7406640" indent="0" algn="ctr">
              <a:buNone/>
              <a:defRPr sz="4320"/>
            </a:lvl7pPr>
            <a:lvl8pPr marL="8641080" indent="0" algn="ctr">
              <a:buNone/>
              <a:defRPr sz="4320"/>
            </a:lvl8pPr>
            <a:lvl9pPr marL="9875520" indent="0" algn="ctr">
              <a:buNone/>
              <a:defRPr sz="4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EDDDE-B330-4D00-AC58-371415C9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FA7661-8A11-4F60-B8A3-F99AF701C456}" type="datetimeFigureOut">
              <a:rPr lang="en-US" smtClean="0"/>
              <a:pPr>
                <a:defRPr/>
              </a:pPr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4B516-8CAB-4166-BA3E-0B2AAD63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46D37-8F31-4EF5-AB08-ECA6BD7C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CE976-2359-45B9-B330-1B2BD2752D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B394-06F5-41D2-8AED-14952A09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49CD0-8A8A-423C-95B8-B97DBA847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B3E10-F8BA-4F37-BDC4-E5B624FF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6CF0DA-58FD-44F7-8A9B-9BB921AB9EE8}" type="datetimeFigureOut">
              <a:rPr lang="en-US" smtClean="0"/>
              <a:pPr>
                <a:defRPr/>
              </a:pPr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D9B0F-2FA9-4F9E-AF89-B895925D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66BA5-0BA3-45FB-8226-E748883D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BB741E-4469-44D5-8FF8-7C425343C0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9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57606-BF63-4028-944D-0246BC953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3557230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54EB7-EF1B-4C23-BAD4-EFEE4F181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63140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69B5C-1405-4808-8246-481BE35B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2D6173-0EE2-4D6B-96C4-E78B082494AE}" type="datetimeFigureOut">
              <a:rPr lang="en-US" smtClean="0"/>
              <a:pPr>
                <a:defRPr/>
              </a:pPr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3E205-E1FC-4B94-88EF-A131553D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3DF1F-C19A-461D-B531-ACF68984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868C39-72AD-48C7-B0C4-732EE3818F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9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13BB-FD43-4639-8F8E-9828242E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C8BE9-9F24-49E3-B95D-808C48A2C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66E48-DE82-4061-855A-FEBA82FB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F03DBE-3906-4F02-B1D0-057FCCC26A9C}" type="datetimeFigureOut">
              <a:rPr lang="en-US" smtClean="0"/>
              <a:pPr>
                <a:defRPr/>
              </a:pPr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8627C-5DA1-4F5C-955F-9BCB3BAD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2CD6A-FA4B-4678-BD01-E1D09499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939724-C58B-4B61-833E-DA64E84CD7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6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2DE7-1CCE-4DDC-9DDA-691D497A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95" y="5471163"/>
            <a:ext cx="28392120" cy="9128758"/>
          </a:xfrm>
        </p:spPr>
        <p:txBody>
          <a:bodyPr anchor="b"/>
          <a:lstStyle>
            <a:lvl1pPr>
              <a:defRPr sz="16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FDC44-D6D2-4757-9C6A-23D7973F1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5995" y="14686283"/>
            <a:ext cx="28392120" cy="4800598"/>
          </a:xfrm>
        </p:spPr>
        <p:txBody>
          <a:bodyPr/>
          <a:lstStyle>
            <a:lvl1pPr marL="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1pPr>
            <a:lvl2pPr marL="123444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86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96EF8-DD60-48A6-BDEF-B40BBA6F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4D8760-9E2B-434A-93ED-EAABF5528E76}" type="datetimeFigureOut">
              <a:rPr lang="en-US" smtClean="0"/>
              <a:pPr>
                <a:defRPr/>
              </a:pPr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F0A04-F477-4342-B8C4-BEA53F6B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2ADB-16EC-4210-AABB-83B0FFB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44587-C0A1-4EC9-A0A5-05CD86B5E2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0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1E4F-39B2-46A4-AA7C-A4A80B99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B55A-440F-41E4-B42D-4F38FBAA8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2D263-FB82-4D60-A1CB-7062AB3D1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DA55-F96B-4A7C-9CF7-DEAEEC43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8836F7-3B6D-4F91-B2DE-9D15ACAEA821}" type="datetimeFigureOut">
              <a:rPr lang="en-US" smtClean="0"/>
              <a:pPr>
                <a:defRPr/>
              </a:pPr>
              <a:t>6/3/2019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50127-8F6C-4DEC-A999-E270FDC6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3226E-BA19-4B9C-9FBF-4D86235B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3BC5BC-E5BB-4E01-B2D6-23C52F9308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7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7ADF-18E2-423E-9680-AC0D2BC34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428" y="1168401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FD830-082A-4661-82E5-600C2BFFE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7429" y="5379722"/>
            <a:ext cx="13926025" cy="2636518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49D2F-E16A-44CD-92DE-36F97A010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67429" y="8016240"/>
            <a:ext cx="13926025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CF101-F3A2-43ED-A7A7-0A566C6F9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6664940" y="5379722"/>
            <a:ext cx="13994608" cy="2636518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E3223-BA42-4AC1-A43C-ED700D5B4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664940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208B5-BD24-4ED0-A735-220E3CF2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4477C9-0289-47D2-B914-A6CBF6B4840F}" type="datetimeFigureOut">
              <a:rPr lang="en-US" smtClean="0"/>
              <a:pPr>
                <a:defRPr/>
              </a:pPr>
              <a:t>6/3/2019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11E54-B734-49C1-ADFE-8A8377A1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F2D65-C1C4-4E95-A15C-0EDE02EA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D0BB1-8233-4307-95A1-CB39B3A8DE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4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43CF-2430-424B-91A4-37F98574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3A0CD-855D-42A1-9B88-40F59C36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E2C5FA-25CF-44D4-8066-2F83682AD929}" type="datetimeFigureOut">
              <a:rPr lang="en-US" smtClean="0"/>
              <a:pPr>
                <a:defRPr/>
              </a:pPr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DAF52-10E7-43F5-9F27-BD7EA7BE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9C251-1E48-4DF6-84F8-8FB130A3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C8016-DB64-4D03-A2FE-58D30CBB15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4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C2EC7-EAF7-4EE1-8858-55ED363D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CFC634-5FE4-4BA0-AFF3-CC552834E32A}" type="datetimeFigureOut">
              <a:rPr lang="en-US" smtClean="0"/>
              <a:pPr>
                <a:defRPr/>
              </a:pPr>
              <a:t>6/3/2019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F261A-F9F2-4486-B894-7BFB98CB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80C4D-6773-456A-A351-7B9755D9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25642C-F270-445B-95F5-4635E4AD81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0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C085-80AC-4DEF-9A9E-3305E2A7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DB5B4-1060-4826-8FE1-ACAC728F7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4608" y="3159762"/>
            <a:ext cx="16664940" cy="15595600"/>
          </a:xfrm>
        </p:spPr>
        <p:txBody>
          <a:bodyPr/>
          <a:lstStyle>
            <a:lvl1pPr>
              <a:defRPr sz="8640"/>
            </a:lvl1pPr>
            <a:lvl2pPr>
              <a:defRPr sz="7560"/>
            </a:lvl2pPr>
            <a:lvl3pPr>
              <a:defRPr sz="648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91D0D-901E-45EA-AB12-7CB28BAB6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4D8C7-A200-4879-9E4B-5D8D0F41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2FE201-F072-4D35-877A-1197AAEF7F2B}" type="datetimeFigureOut">
              <a:rPr lang="en-US" smtClean="0"/>
              <a:pPr>
                <a:defRPr/>
              </a:pPr>
              <a:t>6/3/2019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7B7FA-AD5B-4070-9558-75F2ECE9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8858B-B65E-465B-8CB6-11720F62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54D840-A4A8-424F-8F04-E843BEBA0D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4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6389-BB24-4A08-88F1-821A0C1DA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358317-FB8D-47F1-81E1-FE632D90F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994608" y="3159762"/>
            <a:ext cx="16664940" cy="15595600"/>
          </a:xfrm>
        </p:spPr>
        <p:txBody>
          <a:bodyPr/>
          <a:lstStyle>
            <a:lvl1pPr marL="0" indent="0">
              <a:buNone/>
              <a:defRPr sz="8640"/>
            </a:lvl1pPr>
            <a:lvl2pPr marL="1234440" indent="0">
              <a:buNone/>
              <a:defRPr sz="7560"/>
            </a:lvl2pPr>
            <a:lvl3pPr marL="2468880" indent="0">
              <a:buNone/>
              <a:defRPr sz="648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5F6EC-C196-4B44-82AB-164B614A7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D8984-8B0D-4223-B27F-FE3077B6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85E68-C5D3-4CAA-A72F-59C2F38BA1BC}" type="datetimeFigureOut">
              <a:rPr lang="en-US" smtClean="0"/>
              <a:pPr>
                <a:defRPr/>
              </a:pPr>
              <a:t>6/3/2019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EB631-74C8-4648-A8B3-CACF2B57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1638D-304D-4952-8B25-A7B18112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2D5A39-7299-4370-BB13-5F419646B2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9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4C6765-8D6B-4677-AA91-FB57D69A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140" y="1168401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CC102-AEE0-4096-9536-24BC5EF0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0BD79-640F-4DE3-9321-DE4D825EF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6314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54711A9-DF01-4644-8AA7-96C8F3B1C39A}" type="datetimeFigureOut">
              <a:rPr lang="en-US" smtClean="0"/>
              <a:pPr>
                <a:defRPr/>
              </a:pPr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78C69-DC96-46B6-93C2-9DC627C7E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4220" y="20340322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377B5-F5D0-4482-97B9-6631A560A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862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68F6A99-A794-478F-BB61-1D1557E78F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4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68880" rtl="0" eaLnBrk="1" latinLnBrk="0" hangingPunct="1">
        <a:lnSpc>
          <a:spcPct val="90000"/>
        </a:lnSpc>
        <a:spcBef>
          <a:spcPct val="0"/>
        </a:spcBef>
        <a:buNone/>
        <a:defRPr sz="11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246888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8516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101"/>
          <p:cNvGrpSpPr>
            <a:grpSpLocks/>
          </p:cNvGrpSpPr>
          <p:nvPr/>
        </p:nvGrpSpPr>
        <p:grpSpPr bwMode="auto">
          <a:xfrm>
            <a:off x="914400" y="892729"/>
            <a:ext cx="31089600" cy="3728072"/>
            <a:chOff x="1803011" y="1537254"/>
            <a:chExt cx="23717542" cy="620780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73" name="TextBox 5"/>
            <p:cNvSpPr txBox="1">
              <a:spLocks noChangeArrowheads="1"/>
            </p:cNvSpPr>
            <p:nvPr/>
          </p:nvSpPr>
          <p:spPr bwMode="auto">
            <a:xfrm>
              <a:off x="1803011" y="1537254"/>
              <a:ext cx="23717542" cy="6207807"/>
            </a:xfrm>
            <a:prstGeom prst="rect">
              <a:avLst/>
            </a:prstGeom>
            <a:grpFill/>
            <a:ln w="762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50" b="1" dirty="0">
                  <a:solidFill>
                    <a:schemeClr val="tx2"/>
                  </a:solidFill>
                  <a:latin typeface="Constantia" pitchFamily="18" charset="0"/>
                </a:rPr>
                <a:t> </a:t>
              </a:r>
            </a:p>
            <a:p>
              <a:pPr algn="ctr">
                <a:defRPr/>
              </a:pPr>
              <a:r>
                <a:rPr lang="en-US" sz="8000" b="1" dirty="0" err="1">
                  <a:solidFill>
                    <a:schemeClr val="accent1">
                      <a:lumMod val="75000"/>
                    </a:schemeClr>
                  </a:solidFill>
                  <a:latin typeface="Garamond" panose="02020404030301010803" pitchFamily="18" charset="0"/>
                  <a:ea typeface="Segoe UI Black" panose="020B0A02040204020203" pitchFamily="34" charset="0"/>
                  <a:cs typeface="Microsoft Sans Serif" panose="020B0604020202020204" pitchFamily="34" charset="0"/>
                </a:rPr>
                <a:t>PredPub</a:t>
              </a:r>
              <a:r>
                <a:rPr lang="en-US" sz="8000" b="1" dirty="0">
                  <a:solidFill>
                    <a:schemeClr val="accent1">
                      <a:lumMod val="75000"/>
                    </a:schemeClr>
                  </a:solidFill>
                  <a:latin typeface="Garamond" panose="02020404030301010803" pitchFamily="18" charset="0"/>
                  <a:ea typeface="Segoe UI Black" panose="020B0A02040204020203" pitchFamily="34" charset="0"/>
                  <a:cs typeface="Microsoft Sans Serif" panose="020B0604020202020204" pitchFamily="34" charset="0"/>
                </a:rPr>
                <a:t>: An Analysis of Potentially Predatory Journals</a:t>
              </a:r>
            </a:p>
            <a:p>
              <a:pPr algn="ctr">
                <a:defRPr/>
              </a:pPr>
              <a:r>
                <a:rPr lang="en-US" sz="5937" b="1" dirty="0">
                  <a:solidFill>
                    <a:schemeClr val="tx2"/>
                  </a:solidFill>
                  <a:latin typeface="Constantia" pitchFamily="18" charset="0"/>
                </a:rPr>
                <a:t> </a:t>
              </a:r>
              <a:endParaRPr lang="en-US" sz="5937" dirty="0">
                <a:latin typeface="Calibri" pitchFamily="34" charset="0"/>
              </a:endParaRPr>
            </a:p>
            <a:p>
              <a:pPr algn="ctr">
                <a:defRPr/>
              </a:pPr>
              <a:endParaRPr lang="en-US" sz="2813" b="1" dirty="0">
                <a:solidFill>
                  <a:schemeClr val="tx2"/>
                </a:solidFill>
                <a:latin typeface="Constantia" pitchFamily="18" charset="0"/>
              </a:endParaRPr>
            </a:p>
            <a:p>
              <a:pPr algn="ctr">
                <a:defRPr/>
              </a:pPr>
              <a:endParaRPr lang="en-US" sz="2813" b="1" dirty="0">
                <a:solidFill>
                  <a:schemeClr val="tx2"/>
                </a:solidFill>
                <a:latin typeface="Constantia" pitchFamily="18" charset="0"/>
              </a:endParaRPr>
            </a:p>
            <a:p>
              <a:pPr algn="ctr">
                <a:defRPr/>
              </a:pPr>
              <a:endParaRPr lang="en-US" sz="2813" b="1" dirty="0">
                <a:solidFill>
                  <a:schemeClr val="tx2"/>
                </a:solidFill>
                <a:latin typeface="Constantia" pitchFamily="18" charset="0"/>
              </a:endParaRPr>
            </a:p>
          </p:txBody>
        </p:sp>
        <p:sp>
          <p:nvSpPr>
            <p:cNvPr id="74" name="TextBox 6"/>
            <p:cNvSpPr txBox="1">
              <a:spLocks noChangeArrowheads="1"/>
            </p:cNvSpPr>
            <p:nvPr/>
          </p:nvSpPr>
          <p:spPr bwMode="auto">
            <a:xfrm>
              <a:off x="1822353" y="4189119"/>
              <a:ext cx="23698200" cy="1537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</a:rPr>
                <a:t>Lovenoor</a:t>
              </a:r>
              <a:r>
                <a:rPr 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</a:rPr>
                <a:t> Aulck, Daniel </a:t>
              </a:r>
              <a:r>
                <a:rPr lang="en-US" sz="5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</a:rPr>
                <a:t>Snitkovskiy</a:t>
              </a:r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</a:rPr>
                <a:t>*</a:t>
              </a:r>
              <a:r>
                <a:rPr 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</a:rPr>
                <a:t>, &amp; </a:t>
              </a:r>
              <a:r>
                <a:rPr lang="en-US" sz="5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</a:rPr>
                <a:t>Jevin</a:t>
              </a:r>
              <a:r>
                <a:rPr 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</a:rPr>
                <a:t> West</a:t>
              </a:r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</a:rPr>
                <a:t>*</a:t>
              </a:r>
              <a:endPara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75" name="TextBox 8"/>
            <p:cNvSpPr txBox="1">
              <a:spLocks noChangeArrowheads="1"/>
            </p:cNvSpPr>
            <p:nvPr/>
          </p:nvSpPr>
          <p:spPr bwMode="auto">
            <a:xfrm>
              <a:off x="1822353" y="6002891"/>
              <a:ext cx="23698200" cy="1383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</a:rPr>
                <a:t>University of Washington Information School - Data Science and Analytics Lab (</a:t>
              </a:r>
              <a:r>
                <a:rPr 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</a:rPr>
                <a:t>DataLab</a:t>
              </a: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</a:rPr>
                <a:t>)</a:t>
              </a:r>
            </a:p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</a:rPr>
                <a:t>* not in STAT 567</a:t>
              </a: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7902577" y="5257437"/>
            <a:ext cx="1516063" cy="2077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750" dirty="0">
                <a:solidFill>
                  <a:schemeClr val="bg1"/>
                </a:solidFill>
                <a:latin typeface="+mj-lt"/>
              </a:rPr>
              <a:t>Nature Magazine</a:t>
            </a:r>
          </a:p>
        </p:txBody>
      </p:sp>
      <p:pic>
        <p:nvPicPr>
          <p:cNvPr id="1026" name="Picture 2" descr="C:\Users\Lavi\Dropbox\Dropbox\DataLab-logo-transparent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7469" y="3121167"/>
            <a:ext cx="5209251" cy="97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0600C5-3088-4935-8FAE-8F12D9808D92}"/>
              </a:ext>
            </a:extLst>
          </p:cNvPr>
          <p:cNvSpPr/>
          <p:nvPr/>
        </p:nvSpPr>
        <p:spPr>
          <a:xfrm>
            <a:off x="914400" y="4571468"/>
            <a:ext cx="31089600" cy="1648140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FD2AFD-FFFA-4A1A-A92D-C66C58A00F1E}"/>
              </a:ext>
            </a:extLst>
          </p:cNvPr>
          <p:cNvSpPr/>
          <p:nvPr/>
        </p:nvSpPr>
        <p:spPr>
          <a:xfrm>
            <a:off x="1714695" y="5295768"/>
            <a:ext cx="14173200" cy="5146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What are predatory journals?</a:t>
            </a:r>
          </a:p>
          <a:p>
            <a:pPr algn="ctr"/>
            <a:endParaRPr lang="en-US" sz="4000" b="1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“Predatory” journals are academic publications that focus on collecting publishing fees rather than maintaining a high level of academic rigor.</a:t>
            </a:r>
            <a:r>
              <a:rPr lang="en-US" sz="2400" dirty="0">
                <a:solidFill>
                  <a:schemeClr val="tx1"/>
                </a:solidFill>
              </a:rPr>
              <a:t> Traditionally, institutions subscribe to journals based on the journals’ quality of work. Open access journals have changed this publishing model as journals became service providers to authors – authors pay a fee, journals review the work, and if accepted, the authors pay the journals a fee. Predatory journals have leveraged this open access model for financial gain. </a:t>
            </a:r>
            <a:r>
              <a:rPr lang="en-US" sz="2400" b="1" dirty="0">
                <a:solidFill>
                  <a:schemeClr val="tx1"/>
                </a:solidFill>
              </a:rPr>
              <a:t>By lowering the bar for acceptance, predatory journals accept more papers and by accepting more papers, they collect more revenue.</a:t>
            </a: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This negatively impacts science in several ways. </a:t>
            </a:r>
            <a:r>
              <a:rPr lang="en-US" sz="2400" dirty="0">
                <a:solidFill>
                  <a:schemeClr val="tx1"/>
                </a:solidFill>
              </a:rPr>
              <a:t>It dilutes the quality of research that is being disseminated. This is particularly problematic for students and non-field experts who share information with the general public. Lowering the bar for publication also makes it easier for researchers to pad their CVs with sub-standard work.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A24D14-A1E4-496F-89CE-5EDBAAA06CDF}"/>
              </a:ext>
            </a:extLst>
          </p:cNvPr>
          <p:cNvSpPr/>
          <p:nvPr/>
        </p:nvSpPr>
        <p:spPr>
          <a:xfrm>
            <a:off x="17033520" y="5295768"/>
            <a:ext cx="14173200" cy="5146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What is “Beall’s List”?</a:t>
            </a:r>
          </a:p>
          <a:p>
            <a:pPr algn="ctr"/>
            <a:endParaRPr lang="en-US" sz="4000" b="1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Jeffrey Beall outlined over 50 criteria to identify predatory journals. Using his criteria, Beall maintained a curated list of hundreds of journals that he had identified as being potentially predatory in what became known as “Beall's List”. </a:t>
            </a:r>
            <a:r>
              <a:rPr lang="en-US" sz="2400" b="1" dirty="0">
                <a:solidFill>
                  <a:schemeClr val="tx1"/>
                </a:solidFill>
              </a:rPr>
              <a:t>Beall's List was used in numerous prominent research studies examining predatory publishing and became a valuable resource to better understand scholarly publishing, be it predatory or otherwise. </a:t>
            </a:r>
            <a:r>
              <a:rPr lang="en-US" sz="2400" dirty="0">
                <a:solidFill>
                  <a:schemeClr val="tx1"/>
                </a:solidFill>
              </a:rPr>
              <a:t>However, for undisclosed reasons, Beall was forced to end his efforts in identifying predatory publishers.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Examining the work of researchers that relied on Beall's List, we found that each study worked independently to gather and analyze article-level metadata from predatory journals because a dataset was not widely available. </a:t>
            </a:r>
            <a:r>
              <a:rPr lang="en-US" sz="2400" b="1" dirty="0">
                <a:solidFill>
                  <a:schemeClr val="tx1"/>
                </a:solidFill>
              </a:rPr>
              <a:t>We believe individual efforts to gather and curate data on PPJs represents a considerable overall time sink for researchers investigating predatory publishing.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E46AF9-6FDF-4DE4-B868-E886FF9B0F3B}"/>
              </a:ext>
            </a:extLst>
          </p:cNvPr>
          <p:cNvSpPr/>
          <p:nvPr/>
        </p:nvSpPr>
        <p:spPr>
          <a:xfrm>
            <a:off x="1717486" y="11117005"/>
            <a:ext cx="14173200" cy="9495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Process</a:t>
            </a:r>
          </a:p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The purpose of this work was to examine the amplification of work published in predatory journals.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BC0978-D6DA-498C-9D26-C3CE776DA2F4}"/>
              </a:ext>
            </a:extLst>
          </p:cNvPr>
          <p:cNvSpPr/>
          <p:nvPr/>
        </p:nvSpPr>
        <p:spPr>
          <a:xfrm>
            <a:off x="17030507" y="11117005"/>
            <a:ext cx="14173200" cy="9495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Results</a:t>
            </a:r>
          </a:p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</a:p>
          <a:p>
            <a:pPr algn="ctr"/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12" descr="A picture containing sky, object&#10;&#10;Description generated with very high confidence">
            <a:extLst>
              <a:ext uri="{FF2B5EF4-FFF2-40B4-BE49-F238E27FC236}">
                <a16:creationId xmlns:a16="http://schemas.microsoft.com/office/drawing/2014/main" id="{313EE281-35F9-4703-AA2B-42100CA2BF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0" t="11500" r="9660" b="12765"/>
          <a:stretch/>
        </p:blipFill>
        <p:spPr>
          <a:xfrm>
            <a:off x="7902577" y="12944660"/>
            <a:ext cx="6973808" cy="6515645"/>
          </a:xfrm>
          <a:prstGeom prst="rect">
            <a:avLst/>
          </a:prstGeom>
        </p:spPr>
      </p:pic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6A6691E-3907-4774-977F-9DB5ADA8F2C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679" y="3170313"/>
            <a:ext cx="5209251" cy="87879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4CA8946-C4C2-446D-90C4-7765E9D669C0}"/>
              </a:ext>
            </a:extLst>
          </p:cNvPr>
          <p:cNvGrpSpPr/>
          <p:nvPr/>
        </p:nvGrpSpPr>
        <p:grpSpPr>
          <a:xfrm>
            <a:off x="1722318" y="13615209"/>
            <a:ext cx="4996410" cy="6646066"/>
            <a:chOff x="2042343" y="12187104"/>
            <a:chExt cx="6313402" cy="664606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B8596DB-E300-4A00-9DDD-1FE2CD0BB12C}"/>
                </a:ext>
              </a:extLst>
            </p:cNvPr>
            <p:cNvGrpSpPr/>
            <p:nvPr/>
          </p:nvGrpSpPr>
          <p:grpSpPr>
            <a:xfrm>
              <a:off x="4852753" y="13349181"/>
              <a:ext cx="692580" cy="4309107"/>
              <a:chOff x="4852753" y="13349181"/>
              <a:chExt cx="692580" cy="4309107"/>
            </a:xfrm>
          </p:grpSpPr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E1CA4E4D-DCB3-4BE7-8605-9D9703AA044A}"/>
                  </a:ext>
                </a:extLst>
              </p:cNvPr>
              <p:cNvSpPr/>
              <p:nvPr/>
            </p:nvSpPr>
            <p:spPr>
              <a:xfrm>
                <a:off x="4852754" y="13349181"/>
                <a:ext cx="692579" cy="531730"/>
              </a:xfrm>
              <a:prstGeom prst="downArrow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248A07A6-1EB0-4E92-AA3C-286C9CCE95FC}"/>
                  </a:ext>
                </a:extLst>
              </p:cNvPr>
              <p:cNvSpPr/>
              <p:nvPr/>
            </p:nvSpPr>
            <p:spPr>
              <a:xfrm>
                <a:off x="4852754" y="15232298"/>
                <a:ext cx="692579" cy="531730"/>
              </a:xfrm>
              <a:prstGeom prst="downArrow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8969B865-AF7D-4FCF-97F5-F95960EE08F8}"/>
                  </a:ext>
                </a:extLst>
              </p:cNvPr>
              <p:cNvSpPr/>
              <p:nvPr/>
            </p:nvSpPr>
            <p:spPr>
              <a:xfrm>
                <a:off x="4852753" y="17126558"/>
                <a:ext cx="692579" cy="531730"/>
              </a:xfrm>
              <a:prstGeom prst="downArrow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B2DFB34-D718-447E-811D-715CFE628A4F}"/>
                </a:ext>
              </a:extLst>
            </p:cNvPr>
            <p:cNvGrpSpPr/>
            <p:nvPr/>
          </p:nvGrpSpPr>
          <p:grpSpPr>
            <a:xfrm>
              <a:off x="2042343" y="12187104"/>
              <a:ext cx="6313402" cy="6646066"/>
              <a:chOff x="2042343" y="12187104"/>
              <a:chExt cx="6313402" cy="6646066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FD6707C9-8683-4040-9771-99B22F779F3D}"/>
                  </a:ext>
                </a:extLst>
              </p:cNvPr>
              <p:cNvSpPr/>
              <p:nvPr/>
            </p:nvSpPr>
            <p:spPr>
              <a:xfrm>
                <a:off x="2042343" y="12187104"/>
                <a:ext cx="6313402" cy="98723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Take publications from Beall’s List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99DFC857-9BBD-47C5-A110-80CBDD45DF8E}"/>
                  </a:ext>
                </a:extLst>
              </p:cNvPr>
              <p:cNvSpPr/>
              <p:nvPr/>
            </p:nvSpPr>
            <p:spPr>
              <a:xfrm>
                <a:off x="2042343" y="14057415"/>
                <a:ext cx="6313402" cy="98723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Web scrape article metadata from publications. ~60K papers scraped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29C9803-F58E-4BC4-ACA0-27386DA41EA4}"/>
                  </a:ext>
                </a:extLst>
              </p:cNvPr>
              <p:cNvSpPr/>
              <p:nvPr/>
            </p:nvSpPr>
            <p:spPr>
              <a:xfrm>
                <a:off x="2042343" y="15951676"/>
                <a:ext cx="6313402" cy="98723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Pass titles of papers into google API to obtain web search results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2FEB9360-39CD-4B5A-9DFE-DBA5C9EB3D85}"/>
                  </a:ext>
                </a:extLst>
              </p:cNvPr>
              <p:cNvSpPr/>
              <p:nvPr/>
            </p:nvSpPr>
            <p:spPr>
              <a:xfrm>
                <a:off x="2042343" y="17845936"/>
                <a:ext cx="6313402" cy="98723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Analyze web search results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09BF717-ACAC-4F28-BA4D-A07DF8F02228}"/>
              </a:ext>
            </a:extLst>
          </p:cNvPr>
          <p:cNvSpPr txBox="1"/>
          <p:nvPr/>
        </p:nvSpPr>
        <p:spPr>
          <a:xfrm>
            <a:off x="7521814" y="19489423"/>
            <a:ext cx="821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process on the left allows for the construction of a bipartite network with connections between papers in the dataset (blue) and where they’re referenced online (red)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3948A3-CE94-4E54-A8EB-DA8ABBA70F26}"/>
              </a:ext>
            </a:extLst>
          </p:cNvPr>
          <p:cNvSpPr txBox="1"/>
          <p:nvPr/>
        </p:nvSpPr>
        <p:spPr>
          <a:xfrm>
            <a:off x="16673903" y="12468212"/>
            <a:ext cx="7581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Much of the search results pointed to sites where the authors shared the papers for self-promotion. Rarely are government or academic sites referencing the papers.</a:t>
            </a:r>
          </a:p>
        </p:txBody>
      </p:sp>
      <p:pic>
        <p:nvPicPr>
          <p:cNvPr id="35" name="Picture 3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02CB773-F6D7-4031-9130-49F48646A2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516843" y="14916245"/>
            <a:ext cx="7274829" cy="474193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E3DB558-7E67-43F3-A1B7-1E4950B74B2F}"/>
              </a:ext>
            </a:extLst>
          </p:cNvPr>
          <p:cNvSpPr txBox="1"/>
          <p:nvPr/>
        </p:nvSpPr>
        <p:spPr>
          <a:xfrm>
            <a:off x="20871811" y="14209176"/>
            <a:ext cx="3383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Self-promotion sites were those where users uploaded their own papers. The self-promotion category only consisted of </a:t>
            </a:r>
            <a:r>
              <a:rPr lang="en-US" sz="1600" dirty="0" err="1"/>
              <a:t>Researchgate</a:t>
            </a:r>
            <a:r>
              <a:rPr lang="en-US" sz="1600" dirty="0"/>
              <a:t> and LinkedIn.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BA9D10-83E4-4D2F-98C2-05C40779D220}"/>
              </a:ext>
            </a:extLst>
          </p:cNvPr>
          <p:cNvSpPr txBox="1"/>
          <p:nvPr/>
        </p:nvSpPr>
        <p:spPr>
          <a:xfrm>
            <a:off x="20871811" y="16709521"/>
            <a:ext cx="3383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main search engines that were returned were Google Scholar and Semantic Scholar.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2B11B5-B24B-441F-800A-4737E83AB873}"/>
              </a:ext>
            </a:extLst>
          </p:cNvPr>
          <p:cNvSpPr txBox="1"/>
          <p:nvPr/>
        </p:nvSpPr>
        <p:spPr>
          <a:xfrm>
            <a:off x="20871811" y="19844355"/>
            <a:ext cx="338360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Government sites were those ending in .gov and academic sites were from universities and colleges.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CEB631-EB9F-44A0-A231-F12EB3A14479}"/>
              </a:ext>
            </a:extLst>
          </p:cNvPr>
          <p:cNvSpPr txBox="1"/>
          <p:nvPr/>
        </p:nvSpPr>
        <p:spPr>
          <a:xfrm>
            <a:off x="20871811" y="18461775"/>
            <a:ext cx="3460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Publishers were sites for other journals and typically had the paper listed as a reference for another paper. An examination of the citation network of these papers could be of interest.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929CB8-0CEC-4126-AD6A-7DD29212374B}"/>
              </a:ext>
            </a:extLst>
          </p:cNvPr>
          <p:cNvSpPr txBox="1"/>
          <p:nvPr/>
        </p:nvSpPr>
        <p:spPr>
          <a:xfrm>
            <a:off x="24508692" y="12468212"/>
            <a:ext cx="6942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Building and clustering the paper co-occurrence matrix yields some patterns with respect to co-occurrence. This will be examined further.</a:t>
            </a:r>
          </a:p>
        </p:txBody>
      </p:sp>
      <p:pic>
        <p:nvPicPr>
          <p:cNvPr id="44" name="Picture 43" descr="A picture containing text&#10;&#10;Description automatically generated">
            <a:extLst>
              <a:ext uri="{FF2B5EF4-FFF2-40B4-BE49-F238E27FC236}">
                <a16:creationId xmlns:a16="http://schemas.microsoft.com/office/drawing/2014/main" id="{9EF73EA4-2B4D-42D8-9D8A-32C1F248CE5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65" t="10326" r="9177" b="11419"/>
          <a:stretch/>
        </p:blipFill>
        <p:spPr>
          <a:xfrm>
            <a:off x="24815426" y="14212321"/>
            <a:ext cx="6413635" cy="6348495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6570</TotalTime>
  <Words>581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Constantia</vt:lpstr>
      <vt:lpstr>Garamond</vt:lpstr>
      <vt:lpstr>Microsoft Sans Serif</vt:lpstr>
      <vt:lpstr>Segoe UI Black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Lavi</dc:creator>
  <cp:lastModifiedBy>Lavi Aulck</cp:lastModifiedBy>
  <cp:revision>364</cp:revision>
  <dcterms:created xsi:type="dcterms:W3CDTF">2010-08-09T21:00:23Z</dcterms:created>
  <dcterms:modified xsi:type="dcterms:W3CDTF">2019-06-03T19:53:06Z</dcterms:modified>
</cp:coreProperties>
</file>