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52"/>
  </p:notesMasterIdLst>
  <p:sldIdLst>
    <p:sldId id="256" r:id="rId2"/>
    <p:sldId id="257" r:id="rId3"/>
    <p:sldId id="288" r:id="rId4"/>
    <p:sldId id="269" r:id="rId5"/>
    <p:sldId id="330" r:id="rId6"/>
    <p:sldId id="331" r:id="rId7"/>
    <p:sldId id="258" r:id="rId8"/>
    <p:sldId id="265" r:id="rId9"/>
    <p:sldId id="259" r:id="rId10"/>
    <p:sldId id="329" r:id="rId11"/>
    <p:sldId id="293" r:id="rId12"/>
    <p:sldId id="295" r:id="rId13"/>
    <p:sldId id="294" r:id="rId14"/>
    <p:sldId id="319" r:id="rId15"/>
    <p:sldId id="297" r:id="rId16"/>
    <p:sldId id="291" r:id="rId17"/>
    <p:sldId id="285" r:id="rId18"/>
    <p:sldId id="298" r:id="rId19"/>
    <p:sldId id="271" r:id="rId20"/>
    <p:sldId id="299" r:id="rId21"/>
    <p:sldId id="301" r:id="rId22"/>
    <p:sldId id="304" r:id="rId23"/>
    <p:sldId id="296" r:id="rId24"/>
    <p:sldId id="302" r:id="rId25"/>
    <p:sldId id="303" r:id="rId26"/>
    <p:sldId id="322" r:id="rId27"/>
    <p:sldId id="305" r:id="rId28"/>
    <p:sldId id="321" r:id="rId29"/>
    <p:sldId id="306" r:id="rId30"/>
    <p:sldId id="308" r:id="rId31"/>
    <p:sldId id="307" r:id="rId32"/>
    <p:sldId id="309" r:id="rId33"/>
    <p:sldId id="281" r:id="rId34"/>
    <p:sldId id="326" r:id="rId35"/>
    <p:sldId id="325" r:id="rId36"/>
    <p:sldId id="327" r:id="rId37"/>
    <p:sldId id="310" r:id="rId38"/>
    <p:sldId id="318" r:id="rId39"/>
    <p:sldId id="32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23" r:id="rId48"/>
    <p:sldId id="324" r:id="rId49"/>
    <p:sldId id="328" r:id="rId50"/>
    <p:sldId id="280" r:id="rId51"/>
  </p:sldIdLst>
  <p:sldSz cx="12192000" cy="6858000"/>
  <p:notesSz cx="6858000" cy="9144000"/>
  <p:embeddedFontLst>
    <p:embeddedFont>
      <p:font typeface="Abril Fatface" panose="02000503000000020003" pitchFamily="2" charset="0"/>
      <p:regular r:id="rId53"/>
    </p:embeddedFont>
    <p:embeddedFont>
      <p:font typeface="Cascadia Code" panose="020B0609020000020004" pitchFamily="49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Homemade Apple" panose="020B0604020202020204" charset="0"/>
      <p:regular r:id="rId62"/>
    </p:embeddedFont>
    <p:embeddedFont>
      <p:font typeface="Poppins" panose="00000500000000000000" pitchFamily="2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Mono" panose="00000009000000000000" pitchFamily="49" charset="0"/>
      <p:regular r:id="rId71"/>
      <p:bold r:id="rId72"/>
      <p:italic r:id="rId73"/>
      <p:boldItalic r:id="rId74"/>
    </p:embeddedFont>
    <p:embeddedFont>
      <p:font typeface="Segoe UI" panose="020B0502040204020203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24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6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font" Target="fonts/font22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font" Target="fonts/font26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1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0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7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33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6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34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5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47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9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30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9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0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1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41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4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67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410CB90D-F47D-C846-1D8D-2828D34B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26B65E47-9D31-9804-329F-DF29781D9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7D2979F2-5B9B-60B4-1342-23FA39071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856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99C65986-A94D-6BD8-A615-7CE07D43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>
            <a:extLst>
              <a:ext uri="{FF2B5EF4-FFF2-40B4-BE49-F238E27FC236}">
                <a16:creationId xmlns:a16="http://schemas.microsoft.com/office/drawing/2014/main" id="{B4312918-B310-4FB7-5648-81B42C6A5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>
            <a:extLst>
              <a:ext uri="{FF2B5EF4-FFF2-40B4-BE49-F238E27FC236}">
                <a16:creationId xmlns:a16="http://schemas.microsoft.com/office/drawing/2014/main" id="{99E6697B-8447-1BE2-E9CE-B9B0A5819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72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 TO</a:t>
            </a:r>
            <a:br>
              <a:rPr lang="en" sz="4400" dirty="0"/>
            </a:br>
            <a:r>
              <a:rPr lang="en" sz="8000" dirty="0">
                <a:solidFill>
                  <a:schemeClr val="accent1"/>
                </a:solidFill>
              </a:rPr>
              <a:t>ASPIRE</a:t>
            </a: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Simplifying .NET Development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DEFINITION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Software Testing involves: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Validating and Verifying an application performs as expected, free of bugs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Ensuring an application meets the specified requirements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BENEFITS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well-designed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What Happens when there’s no tests?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alert, causing mass panic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Which layer is the most valuable?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layers have value and should all ideally be present.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you’re just starting off with testing, then unit tests provide the most value.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help teach the “testing mindset” and are the easiest tests to write, run, and maintain.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 are experienced with testing but are under a time constraint, then integration or end-to-end testing provide the most immediate value while leaving the most room for refactoring.</a:t>
            </a:r>
          </a:p>
        </p:txBody>
      </p:sp>
    </p:spTree>
    <p:extLst>
      <p:ext uri="{BB962C8B-B14F-4D97-AF65-F5344CB8AC3E}">
        <p14:creationId xmlns:p14="http://schemas.microsoft.com/office/powerpoint/2010/main" val="459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UNIT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run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chemeClr val="accent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chemeClr val="accent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tested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THREE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GENERATING </a:t>
            </a:r>
            <a:r>
              <a:rPr lang="en" sz="5000" dirty="0">
                <a:solidFill>
                  <a:schemeClr val="accent2"/>
                </a:solidFill>
              </a:rPr>
              <a:t>FAKE DATA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Generate random data over hard coding data for tests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Introduces randomness and realism into tests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3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DO’S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6000" dirty="0">
                <a:solidFill>
                  <a:schemeClr val="accent2"/>
                </a:solidFill>
              </a:rPr>
              <a:t>DON’TS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TEST DRIVEN DEVELOPMENT </a:t>
            </a:r>
            <a:r>
              <a:rPr lang="en-US" sz="4800" dirty="0">
                <a:solidFill>
                  <a:schemeClr val="tx1"/>
                </a:solidFill>
              </a:rPr>
              <a:t>(TDD)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method of writing tests where tests are written before the actual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Teaches and encourages writing software that is easily testable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Red-Green-Refactor – write a test that fails, write the code to make it pass, refactor the code and keep it passing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Easiest when using tools like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NCrunch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that automatically run tests for modified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😬 … Once you know how to write testable code, TDD becomes less valuable</a:t>
            </a:r>
          </a:p>
        </p:txBody>
      </p:sp>
    </p:spTree>
    <p:extLst>
      <p:ext uri="{BB962C8B-B14F-4D97-AF65-F5344CB8AC3E}">
        <p14:creationId xmlns:p14="http://schemas.microsoft.com/office/powerpoint/2010/main" val="3262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Compliments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ASPIRE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NET Aspire is an opinionated, cloud-ready stack for building observable, production-ready, distributed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application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1"/>
                </a:solidFill>
              </a:rPr>
              <a:t>INTEGRATION TESTING?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 build="p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386667" y="290592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1"/>
                </a:solidFill>
              </a:rPr>
              <a:t>LIBRARIES</a:t>
            </a:r>
            <a:endParaRPr sz="6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TESTCONTAINERS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Allows you to spin up Docker containers at the start of a Test Class and tear them down when the test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0852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MOCKSERVER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While Integration Tests need to avoid mocks, this can be impossible when dealing with third party APIs.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MockServer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allows you to define endpoints that return expected results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You can also verify that endpoints were called and that they were called with the correct payload</a:t>
            </a:r>
          </a:p>
        </p:txBody>
      </p:sp>
    </p:spTree>
    <p:extLst>
      <p:ext uri="{BB962C8B-B14F-4D97-AF65-F5344CB8AC3E}">
        <p14:creationId xmlns:p14="http://schemas.microsoft.com/office/powerpoint/2010/main" val="2185540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ACCEPTANCE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that focuses on compliance with a given business requirement rather than a unit of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Often uses the Given-When-Then format to define a scenario, an action, and the result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SpecFlow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183739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PERFORMANCE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Evaluates the speed, responsiveness, and stability of a system under a particular workload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for comparing before and after of refactors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Benchmarkdotnet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2249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ASPIRE</a:t>
            </a:r>
            <a:r>
              <a:rPr lang="en" sz="4400" dirty="0"/>
              <a:t> TOPICS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and Dependency Orchestration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Aspire Dashboard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Observability (Open Telemetry)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Discovery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Hosting Integrations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Integration Testing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Deployments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NET Aspire and Data API builder with the Community Toolkit - Azure SQL  Devs' Corner">
            <a:extLst>
              <a:ext uri="{FF2B5EF4-FFF2-40B4-BE49-F238E27FC236}">
                <a16:creationId xmlns:a16="http://schemas.microsoft.com/office/drawing/2014/main" id="{1C03E78B-1798-D0AD-F993-4EE8382F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8" y="1209787"/>
            <a:ext cx="4514850" cy="4238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LOAD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testing is a type of performance testing that evaluates how a system performances under expected load conditions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to identify bottlenecks, memory issues, or latency issues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Best if used with realistic scenarios based on user behavior and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Challenging due to the necessity of accurate real-world conditions and effective planning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NBomber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paid dotnet solution for load testing. K6 is a free solution</a:t>
            </a:r>
          </a:p>
        </p:txBody>
      </p:sp>
    </p:spTree>
    <p:extLst>
      <p:ext uri="{BB962C8B-B14F-4D97-AF65-F5344CB8AC3E}">
        <p14:creationId xmlns:p14="http://schemas.microsoft.com/office/powerpoint/2010/main" val="3558683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STRESS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12151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Places stress on the system by ramping up concurrent users past the expected breaking point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the maximum capacity of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recover automatically once load decreases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E2707E-C83F-517F-EB59-AB5AD6D0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537195"/>
            <a:ext cx="5243716" cy="1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SPIKE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178155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what would happen if a sudden spike of users hit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automatically recover once the spike ends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42C0F-ED29-BA52-980E-221EA39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00" y="2297850"/>
            <a:ext cx="5374892" cy="14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LOAD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current performance of your site with the expected peak number of users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Ensures you are continuing to meet performance standards as you make changes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C2E95B-9F0F-5663-6A85-1577FCD8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297850"/>
            <a:ext cx="5274906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1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SOAK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925498" y="177533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reliability of your system over a long period of time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Verifies your system running over a long period doesn’t result in memory leaks, space issues, or race conditions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6BFFB9-2706-193A-F906-19E82AB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2127379"/>
            <a:ext cx="5722101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5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SMOKE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Quick automated tests to determine if a new release is stable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 uses the same approach as end-to-end testing, except it keeps interactions to a minimum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pages to verify they load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Purpose is to find any “smoke” that might indicate a fire</a:t>
            </a:r>
          </a:p>
        </p:txBody>
      </p:sp>
    </p:spTree>
    <p:extLst>
      <p:ext uri="{BB962C8B-B14F-4D97-AF65-F5344CB8AC3E}">
        <p14:creationId xmlns:p14="http://schemas.microsoft.com/office/powerpoint/2010/main" val="1594132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CONTRACT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Contract testing is used to verify the APIs can communicate with each other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in microservice architectures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Typically, the provider will generate a contract that a consumer can verify against. If the provider changes the contract, the consumer’s test will fail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Pact.NET is a dotnet library for Contract Testing</a:t>
            </a:r>
          </a:p>
        </p:txBody>
      </p:sp>
    </p:spTree>
    <p:extLst>
      <p:ext uri="{BB962C8B-B14F-4D97-AF65-F5344CB8AC3E}">
        <p14:creationId xmlns:p14="http://schemas.microsoft.com/office/powerpoint/2010/main" val="92642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b="0" i="0" dirty="0">
                <a:solidFill>
                  <a:srgbClr val="F2F2F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“A good programmer looks both ways before crossing a one-way street”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End-to-End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4777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END-TO-END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End-to-End testing validates the complete and integrated functionality of a system from start to finish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Covers the entire workflow of an application, from UI to Database and all interconnected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are the most difficult and brittle tests due to their needs for a real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66180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508400" y="3194306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SOMEONE IS GOING TO TEST YOUR CODE. BETTER IT BE YOU THAN YOUR USERS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03577" y="265986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CONCLUSION</a:t>
            </a:r>
            <a:endParaRPr sz="6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BE714908-CB80-788D-2A37-1F58CC2E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7EA97411-6867-CFBC-882C-3B24AB816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STANDARD RESILIENCE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3F63F9-8E23-2E8F-191A-FDA1C9FB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5371"/>
              </p:ext>
            </p:extLst>
          </p:nvPr>
        </p:nvGraphicFramePr>
        <p:xfrm>
          <a:off x="801836" y="2028770"/>
          <a:ext cx="10703817" cy="4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491">
                  <a:extLst>
                    <a:ext uri="{9D8B030D-6E8A-4147-A177-3AD203B41FA5}">
                      <a16:colId xmlns:a16="http://schemas.microsoft.com/office/drawing/2014/main" val="3363089124"/>
                    </a:ext>
                  </a:extLst>
                </a:gridCol>
                <a:gridCol w="4806387">
                  <a:extLst>
                    <a:ext uri="{9D8B030D-6E8A-4147-A177-3AD203B41FA5}">
                      <a16:colId xmlns:a16="http://schemas.microsoft.com/office/drawing/2014/main" val="115609426"/>
                    </a:ext>
                  </a:extLst>
                </a:gridCol>
                <a:gridCol w="3567939">
                  <a:extLst>
                    <a:ext uri="{9D8B030D-6E8A-4147-A177-3AD203B41FA5}">
                      <a16:colId xmlns:a16="http://schemas.microsoft.com/office/drawing/2014/main" val="2779345283"/>
                    </a:ext>
                  </a:extLst>
                </a:gridCol>
              </a:tblGrid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8597"/>
                  </a:ext>
                </a:extLst>
              </a:tr>
              <a:tr h="499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Rate 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the maximum number of concurrent requests being sent to the dependency.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14109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Total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Applies an overall timeout to the execution, ensuring that the request, including retry attempts, doesn't exceed the configured limit.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7000"/>
                  </a:ext>
                </a:extLst>
              </a:tr>
              <a:tr h="10367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Retries the request in case the dependency is slow or returns a transient error.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Max Retries: 3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Backoff: Exponentials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 Jitter: true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Delay: 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195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Circuit Breaker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Blocks the execution if too many direct failures or timeouts are detected.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Failure Ratio: 10%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Min Throughput: 100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Sampling Duration: 30s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Break Duration: 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9246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Attempt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each request attempt duration and throws if it's exceeded.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Timeout: 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51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2D6E40-91FF-FD00-8EA3-01890605309A}"/>
              </a:ext>
            </a:extLst>
          </p:cNvPr>
          <p:cNvSpPr txBox="1"/>
          <p:nvPr/>
        </p:nvSpPr>
        <p:spPr>
          <a:xfrm>
            <a:off x="3009626" y="3276756"/>
            <a:ext cx="6124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limits each request attempt duration and throws if it's exceeded.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82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32BDC0FE-86F0-0D3C-BFDA-D743A802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>
            <a:extLst>
              <a:ext uri="{FF2B5EF4-FFF2-40B4-BE49-F238E27FC236}">
                <a16:creationId xmlns:a16="http://schemas.microsoft.com/office/drawing/2014/main" id="{60474935-0F40-6335-5891-441191781388}"/>
              </a:ext>
            </a:extLst>
          </p:cNvPr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>
            <a:extLst>
              <a:ext uri="{FF2B5EF4-FFF2-40B4-BE49-F238E27FC236}">
                <a16:creationId xmlns:a16="http://schemas.microsoft.com/office/drawing/2014/main" id="{E43F29E9-FF89-CA5A-A830-C68C01A02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3600" dirty="0"/>
              <a:t>SERVICE DISCOVERY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5D9552DD-48BE-A652-8F28-E0BE207EBF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-US" dirty="0"/>
              <a:t>Service discovery is how services locate and communicate with each other dynamically, without hardcoding IPs or URLs.</a:t>
            </a:r>
          </a:p>
        </p:txBody>
      </p:sp>
      <p:grpSp>
        <p:nvGrpSpPr>
          <p:cNvPr id="520" name="Google Shape;520;p35">
            <a:extLst>
              <a:ext uri="{FF2B5EF4-FFF2-40B4-BE49-F238E27FC236}">
                <a16:creationId xmlns:a16="http://schemas.microsoft.com/office/drawing/2014/main" id="{A9236E6A-5235-A260-82BC-7EC67096539B}"/>
              </a:ext>
            </a:extLst>
          </p:cNvPr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>
              <a:extLst>
                <a:ext uri="{FF2B5EF4-FFF2-40B4-BE49-F238E27FC236}">
                  <a16:creationId xmlns:a16="http://schemas.microsoft.com/office/drawing/2014/main" id="{3ABF7E32-024C-3113-DE8B-428CD8076F41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>
              <a:extLst>
                <a:ext uri="{FF2B5EF4-FFF2-40B4-BE49-F238E27FC236}">
                  <a16:creationId xmlns:a16="http://schemas.microsoft.com/office/drawing/2014/main" id="{4DE0FF13-0E7A-1EBA-B98D-F8A790CFEFFE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>
              <a:extLst>
                <a:ext uri="{FF2B5EF4-FFF2-40B4-BE49-F238E27FC236}">
                  <a16:creationId xmlns:a16="http://schemas.microsoft.com/office/drawing/2014/main" id="{BE60B965-7392-204A-70ED-D3A5E41561C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90E95B-F376-129D-84CF-3412A26A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discovery is how services locate and communicate with each other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without hardcoding IPs or URLs.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76735-1FDB-4F31-7B73-EFE944CAAADB}"/>
              </a:ext>
            </a:extLst>
          </p:cNvPr>
          <p:cNvSpPr txBox="1"/>
          <p:nvPr/>
        </p:nvSpPr>
        <p:spPr>
          <a:xfrm>
            <a:off x="6517146" y="680400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"Services":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"books-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"https": [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"https://www.googleapis.com"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]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8D234-44E5-D4AD-D5C9-9D37F199665D}"/>
              </a:ext>
            </a:extLst>
          </p:cNvPr>
          <p:cNvSpPr txBox="1"/>
          <p:nvPr/>
        </p:nvSpPr>
        <p:spPr>
          <a:xfrm>
            <a:off x="6352685" y="4094606"/>
            <a:ext cx="4628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builder.Services</a:t>
            </a:r>
            <a:endParaRPr lang="en-US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AddRefitClient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IGoogleBooksApiClient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&gt;()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ConfigureHttpClient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(c =&gt;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c.BaseAddress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new Uri("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http+https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://books-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34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1"/>
                </a:solidFill>
              </a:rPr>
              <a:t>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Unit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2"/>
                </a:solidFill>
              </a:rPr>
              <a:t>End-to-End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“To tell somebody that he is wrong is called criticism. To do so officially is called testing.”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1935</Words>
  <Application>Microsoft Office PowerPoint</Application>
  <PresentationFormat>Widescreen</PresentationFormat>
  <Paragraphs>320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Roboto</vt:lpstr>
      <vt:lpstr>Homemade Apple</vt:lpstr>
      <vt:lpstr>Consolas</vt:lpstr>
      <vt:lpstr>Poppins</vt:lpstr>
      <vt:lpstr>Cascadia Code</vt:lpstr>
      <vt:lpstr>Abril Fatface</vt:lpstr>
      <vt:lpstr>Segoe UI</vt:lpstr>
      <vt:lpstr>Roboto Mono</vt:lpstr>
      <vt:lpstr>Aldrich</vt:lpstr>
      <vt:lpstr>Arial</vt:lpstr>
      <vt:lpstr>Calibri</vt:lpstr>
      <vt:lpstr>SlidesMania</vt:lpstr>
      <vt:lpstr>INTRO TO ASPIRE</vt:lpstr>
      <vt:lpstr>HELLO! I’m…</vt:lpstr>
      <vt:lpstr>WHAT IS ASPIRE?</vt:lpstr>
      <vt:lpstr>ASPIRE TOPICS</vt:lpstr>
      <vt:lpstr>WHAT IS STANDARD RESILIENCE?</vt:lpstr>
      <vt:lpstr>SERVICE DISCOVERY</vt:lpstr>
      <vt:lpstr>TABLE OF CONTENTS.</vt:lpstr>
      <vt:lpstr>DISCLAIMER</vt:lpstr>
      <vt:lpstr>TESTING  OVERVIEW</vt:lpstr>
      <vt:lpstr>DEFINITION</vt:lpstr>
      <vt:lpstr>BENEFITS</vt:lpstr>
      <vt:lpstr>What Happens when there’s no tests?</vt:lpstr>
      <vt:lpstr>PowerPoint Presentation</vt:lpstr>
      <vt:lpstr>Which layer is the most valuable?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GENERATING FAKE DATA</vt:lpstr>
      <vt:lpstr>DO’S AND DON’TS OF UNIT TESTING</vt:lpstr>
      <vt:lpstr>TEST DRIVEN DEVELOPMENT (TDD)</vt:lpstr>
      <vt:lpstr>MUTATION TESTING</vt:lpstr>
      <vt:lpstr>ARCHITECTURE TESTING</vt:lpstr>
      <vt:lpstr>INTEGRATION  TESTS</vt:lpstr>
      <vt:lpstr>WHAT IS INTEGRATION TESTING?</vt:lpstr>
      <vt:lpstr>STANDING ENVIRONMENT</vt:lpstr>
      <vt:lpstr>LIBRARIES</vt:lpstr>
      <vt:lpstr>TESTCONTAINERS</vt:lpstr>
      <vt:lpstr>MOCKSERVER</vt:lpstr>
      <vt:lpstr>OTHER  TEST TYPES</vt:lpstr>
      <vt:lpstr>ACCEPTANCE TESTING</vt:lpstr>
      <vt:lpstr>PERFORMANCE TESTING</vt:lpstr>
      <vt:lpstr>LOAD TESTING</vt:lpstr>
      <vt:lpstr>STRESS TEST</vt:lpstr>
      <vt:lpstr>SPIKE TEST</vt:lpstr>
      <vt:lpstr>LOAD TEST</vt:lpstr>
      <vt:lpstr>SOAK TEST</vt:lpstr>
      <vt:lpstr>SMOKE TESTING</vt:lpstr>
      <vt:lpstr>CONTRACT TESTING</vt:lpstr>
      <vt:lpstr>End-to-End  TESTS</vt:lpstr>
      <vt:lpstr>WHAT IS END-TO-END TESTING?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6</cp:revision>
  <dcterms:modified xsi:type="dcterms:W3CDTF">2025-05-20T04:01:26Z</dcterms:modified>
</cp:coreProperties>
</file>