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8" r:id="rId4"/>
    <p:sldId id="257" r:id="rId5"/>
    <p:sldId id="264" r:id="rId6"/>
    <p:sldId id="265" r:id="rId7"/>
    <p:sldId id="260" r:id="rId8"/>
    <p:sldId id="266" r:id="rId9"/>
    <p:sldId id="261" r:id="rId10"/>
    <p:sldId id="259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06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E3D64-DE3F-4C6B-A4EA-6D1449E832A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4D530-D65F-4674-9C75-6A448A4A1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94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BC3E-5F73-4DE6-B26C-1C69EC6EE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A6570-3217-4FCE-9DA2-38A886C17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DA4D5-47BE-4B71-BB48-FFF4481E6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F70A-3594-435D-BBC5-AAC42424EEE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CB456-356C-48B7-A3BD-956BF1EA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A7A86-982E-42EC-94CC-2B3D79DA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490A-424D-47D1-822A-109154DED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7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8FAF-CE4B-459D-8466-85C1E0302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1F968-3A6E-45D8-9D49-9B8E27AC7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8F985-FD72-4FA6-86AC-2A9B42B0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F70A-3594-435D-BBC5-AAC42424EEE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D2C1-188A-4CA6-AA42-582FA60A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96A13-53A2-4EF7-ABED-232AF35F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490A-424D-47D1-822A-109154DED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6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226640-AF7F-4CE4-92A9-6E2AE978D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3AE52-D039-47B5-8AA5-2817CE88C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34ECC-DE56-4DB1-AE2C-FC57855C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F70A-3594-435D-BBC5-AAC42424EEE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638E4-CED4-4535-A767-0F1EC071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A0983-C8C6-4A5F-B56B-56762F27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490A-424D-47D1-822A-109154DED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5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7A6C-846B-4EB7-AE70-3F17A0AFA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429" y="5896"/>
            <a:ext cx="6241142" cy="269875"/>
          </a:xfrm>
          <a:solidFill>
            <a:schemeClr val="tx1">
              <a:lumMod val="95000"/>
            </a:schemeClr>
          </a:solidFill>
          <a:effectLst/>
        </p:spPr>
        <p:txBody>
          <a:bodyPr tIns="73152">
            <a:norm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8CA7-7E3B-4558-802B-A65408BC4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1332F-7864-43FD-B531-E2A28ACB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F70A-3594-435D-BBC5-AAC42424EEE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B34B1-F483-4E4E-A242-44113BD8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F5D18-3310-4184-88CC-EFDA0D6A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490A-424D-47D1-822A-109154DED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5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BC16-243B-41B0-BA3C-DBE15ED7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E9E25-625E-4F1A-B3AE-3BBFB084B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8605D-9927-45B9-98FE-3CE49370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F70A-3594-435D-BBC5-AAC42424EEE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668F5-0183-4353-B6F8-EB8B3A3C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DC51C-43E0-46AF-B34F-DF7B921A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490A-424D-47D1-822A-109154DED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6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D019-C416-490F-99C0-4282E43E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4E2FD-BD20-4D2C-9856-4F4E63BDA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8A3C4-E2EA-4FCC-9F3F-B70F5106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34A97-D460-4E15-830E-39E230EC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F70A-3594-435D-BBC5-AAC42424EEE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BFD02-5F40-4565-80C3-6FB11FA3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59DF9-65B7-4E0B-BAD0-78512253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490A-424D-47D1-822A-109154DED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9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0E4D-F38C-4FD9-AA37-5A042AB3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9AF9-ED26-4589-9847-03A67B201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F8820-9C63-4BFA-9539-48CFB09D7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CE34D6-9C1F-482A-8DE6-87B65F994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A4539-C987-49DE-A789-F56968D21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BEA6F-F21F-4CA8-8A6C-335403AE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F70A-3594-435D-BBC5-AAC42424EEE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ABFD1-8024-47E4-87DF-397CFA36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DCFF51-35F8-44D0-90A6-5C2786E3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490A-424D-47D1-822A-109154DED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0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15E4-9A13-4FEF-BF28-AB1F7F7D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6887A-8721-4650-9482-5065F766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F70A-3594-435D-BBC5-AAC42424EEE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BAA8C-FA3D-47A5-9004-57EF80C2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041A6-E257-4060-B43A-45D1C891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490A-424D-47D1-822A-109154DED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2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60CAD-BC60-4092-A406-A5E7796E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F70A-3594-435D-BBC5-AAC42424EEE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4A4AE-8DD2-4030-AAB2-9CEFDD16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E30E7-C54C-46E2-9C89-07AA88E4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490A-424D-47D1-822A-109154DED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0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08C8-2858-497D-9356-7FDC8470A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FE37-E252-419C-B3C6-6E25B287F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FFD04-39BD-42CA-987A-7A684957D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86D72-5CB8-49B5-97BD-381237CA2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F70A-3594-435D-BBC5-AAC42424EEE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DAFAF-09EB-45AC-86BF-2CC30877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0C5B4-0381-47F1-8F3B-9B741832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490A-424D-47D1-822A-109154DED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1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6042-E5D7-44DD-BD60-A8286505B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40371-8A4C-47DD-BF59-1B39DE73C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328DD-EF0E-4A8D-93E0-CBCFFBF03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893C0-1B0D-4F73-81CF-9D659888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F70A-3594-435D-BBC5-AAC42424EEE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6D396-E71C-47AA-A5B2-33F1B322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FA77D-BDE1-4D91-8D11-0C5854EA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490A-424D-47D1-822A-109154DED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5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E24DA-10FA-4A73-B42C-22676F26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C3C35-FC04-436C-8459-75F25E823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58B40-52AB-4BD3-A33D-E63BC5EAD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8F70A-3594-435D-BBC5-AAC42424EEE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C9F8A-BD90-4701-9CDE-3DED0B4C1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E4020-293B-4C24-ADDE-E63A5F2B2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E490A-424D-47D1-822A-109154DED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1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BFBD-0C7A-4C86-85A6-C75FD7FE4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One Kickoff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C4096-BBA8-4DCB-8330-B274FC17E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McCoy</a:t>
            </a:r>
          </a:p>
        </p:txBody>
      </p:sp>
    </p:spTree>
    <p:extLst>
      <p:ext uri="{BB962C8B-B14F-4D97-AF65-F5344CB8AC3E}">
        <p14:creationId xmlns:p14="http://schemas.microsoft.com/office/powerpoint/2010/main" val="879368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D997-DD45-4BE1-B4AC-6A4FD6BB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Collect and Manage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34DA8-2DBF-4221-AFB1-E1994F166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30,000 loans with the following information</a:t>
            </a:r>
          </a:p>
          <a:p>
            <a:pPr lvl="1"/>
            <a:r>
              <a:rPr lang="en-US" dirty="0"/>
              <a:t>Limit Balance</a:t>
            </a:r>
          </a:p>
          <a:p>
            <a:pPr lvl="1"/>
            <a:r>
              <a:rPr lang="en-US" dirty="0"/>
              <a:t>Sex</a:t>
            </a:r>
          </a:p>
          <a:p>
            <a:pPr lvl="1"/>
            <a:r>
              <a:rPr lang="en-US" dirty="0"/>
              <a:t>Education</a:t>
            </a:r>
          </a:p>
          <a:p>
            <a:pPr lvl="1"/>
            <a:r>
              <a:rPr lang="en-US" dirty="0"/>
              <a:t>Marital status</a:t>
            </a:r>
          </a:p>
          <a:p>
            <a:pPr lvl="1"/>
            <a:r>
              <a:rPr lang="en-US" dirty="0"/>
              <a:t>Age </a:t>
            </a:r>
          </a:p>
          <a:p>
            <a:pPr lvl="1"/>
            <a:r>
              <a:rPr lang="en-US" dirty="0"/>
              <a:t>April-September payment status; </a:t>
            </a:r>
            <a:r>
              <a:rPr lang="en-US" sz="1600" i="1" dirty="0"/>
              <a:t>i.e. paid in full or payment delayed for x months</a:t>
            </a:r>
          </a:p>
          <a:p>
            <a:pPr lvl="1"/>
            <a:r>
              <a:rPr lang="en-US" dirty="0"/>
              <a:t>April-September statement amounts </a:t>
            </a:r>
          </a:p>
          <a:p>
            <a:pPr lvl="1"/>
            <a:r>
              <a:rPr lang="en-US" dirty="0"/>
              <a:t>April-September amount of previous month payment</a:t>
            </a:r>
          </a:p>
          <a:p>
            <a:pPr lvl="1"/>
            <a:r>
              <a:rPr lang="en-US" dirty="0"/>
              <a:t>Default history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89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CFBD-DCB9-417C-89E3-8EBC5307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Recommendaton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C7325-4801-42B3-B9FD-252375FE4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2996"/>
          </a:xfrm>
        </p:spPr>
        <p:txBody>
          <a:bodyPr>
            <a:normAutofit fontScale="92500"/>
          </a:bodyPr>
          <a:lstStyle/>
          <a:p>
            <a:r>
              <a:rPr lang="en-US" dirty="0"/>
              <a:t>A regression model will be built to:</a:t>
            </a:r>
          </a:p>
          <a:p>
            <a:pPr lvl="1"/>
            <a:r>
              <a:rPr lang="en-US" dirty="0"/>
              <a:t>Show relationships between balance limits and default rates while taking into consideration:</a:t>
            </a:r>
          </a:p>
          <a:p>
            <a:pPr lvl="2"/>
            <a:r>
              <a:rPr lang="en-US" dirty="0"/>
              <a:t>Age, sex, marital status and payment history</a:t>
            </a:r>
          </a:p>
          <a:p>
            <a:pPr lvl="1"/>
            <a:r>
              <a:rPr lang="en-US" dirty="0"/>
              <a:t>Thresholds will be defined to assist loan officers when making credit limit decisions.</a:t>
            </a:r>
          </a:p>
          <a:p>
            <a:pPr lvl="1"/>
            <a:endParaRPr lang="en-US" dirty="0"/>
          </a:p>
        </p:txBody>
      </p:sp>
      <p:pic>
        <p:nvPicPr>
          <p:cNvPr id="1028" name="Picture 4" descr="Linear Regression using Python - Towards Data Science">
            <a:extLst>
              <a:ext uri="{FF2B5EF4-FFF2-40B4-BE49-F238E27FC236}">
                <a16:creationId xmlns:a16="http://schemas.microsoft.com/office/drawing/2014/main" id="{94FB4E3B-FD9F-44E7-9DB5-A3551EE0A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714" y="3893664"/>
            <a:ext cx="3120571" cy="234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70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559F3-71C6-4C66-BCC4-AE582F2F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Data Science Process</a:t>
            </a:r>
          </a:p>
        </p:txBody>
      </p:sp>
      <p:pic>
        <p:nvPicPr>
          <p:cNvPr id="2050" name="Picture 2" descr="BADIR, Data-to-Decisions Framework | Aryng">
            <a:extLst>
              <a:ext uri="{FF2B5EF4-FFF2-40B4-BE49-F238E27FC236}">
                <a16:creationId xmlns:a16="http://schemas.microsoft.com/office/drawing/2014/main" id="{54F6CCB4-C933-47E8-AE33-DEDB8DCF71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13692"/>
            <a:ext cx="10515600" cy="243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C532-FD2F-483A-82A7-AA94BA4E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F9800-8572-4316-BA61-8A423F995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26464"/>
            <a:ext cx="10820400" cy="542861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3200" b="1" dirty="0">
                <a:solidFill>
                  <a:schemeClr val="tx1">
                    <a:alpha val="32000"/>
                  </a:schemeClr>
                </a:solidFill>
              </a:rPr>
              <a:t>Main Goal</a:t>
            </a:r>
          </a:p>
          <a:p>
            <a:pPr marL="0" lvl="0" indent="0">
              <a:buNone/>
            </a:pPr>
            <a:r>
              <a:rPr lang="en-US" sz="2000" dirty="0"/>
              <a:t>Reduce the rate of loan charge-offs by 10%</a:t>
            </a:r>
          </a:p>
          <a:p>
            <a:pPr marL="0" lvl="0" indent="0">
              <a:buNone/>
            </a:pPr>
            <a:endParaRPr lang="en-US" sz="2000" dirty="0"/>
          </a:p>
          <a:p>
            <a:pPr marL="0" lvl="0" indent="0">
              <a:buNone/>
            </a:pPr>
            <a:r>
              <a:rPr lang="en-US" sz="3200" b="1" dirty="0">
                <a:solidFill>
                  <a:schemeClr val="tx1">
                    <a:alpha val="32000"/>
                  </a:schemeClr>
                </a:solidFill>
              </a:rPr>
              <a:t>Requirements</a:t>
            </a:r>
          </a:p>
          <a:p>
            <a:pPr marL="0" lvl="0" indent="0">
              <a:buNone/>
            </a:pPr>
            <a:r>
              <a:rPr lang="en-US" sz="2000" kern="1200" dirty="0">
                <a:latin typeface="Calibri" panose="020F0502020204030204"/>
              </a:rPr>
              <a:t>Creative, empirically sound solution</a:t>
            </a:r>
          </a:p>
          <a:p>
            <a:pPr marL="0" lvl="0" indent="0">
              <a:buNone/>
            </a:pPr>
            <a:endParaRPr lang="en-US" sz="2000" kern="1200" dirty="0">
              <a:latin typeface="Calibri" panose="020F0502020204030204"/>
            </a:endParaRPr>
          </a:p>
          <a:p>
            <a:pPr marL="0" lvl="0" indent="0">
              <a:buNone/>
            </a:pPr>
            <a:r>
              <a:rPr lang="en-US" sz="3200" b="1" dirty="0">
                <a:solidFill>
                  <a:schemeClr val="tx1">
                    <a:alpha val="32000"/>
                  </a:schemeClr>
                </a:solidFill>
              </a:rPr>
              <a:t>Data</a:t>
            </a:r>
          </a:p>
          <a:p>
            <a:pPr marL="0" lvl="0" indent="0">
              <a:buNone/>
            </a:pPr>
            <a:r>
              <a:rPr lang="en-US" sz="2000" dirty="0"/>
              <a:t>Historical consumer data: Demographics &amp; payment history</a:t>
            </a:r>
          </a:p>
          <a:p>
            <a:pPr marL="0" lvl="0" indent="0">
              <a:buNone/>
            </a:pPr>
            <a:endParaRPr lang="en-US" sz="2000" dirty="0"/>
          </a:p>
          <a:p>
            <a:pPr marL="0" lvl="0" indent="0">
              <a:buNone/>
            </a:pPr>
            <a:r>
              <a:rPr lang="en-US" sz="3200" b="1" dirty="0">
                <a:solidFill>
                  <a:schemeClr val="tx1">
                    <a:alpha val="32000"/>
                  </a:schemeClr>
                </a:solidFill>
              </a:rPr>
              <a:t>Solution</a:t>
            </a:r>
          </a:p>
          <a:p>
            <a:pPr marL="0" lvl="0" indent="0">
              <a:buNone/>
            </a:pPr>
            <a:r>
              <a:rPr lang="en-US" sz="2000" dirty="0"/>
              <a:t>A tool that that helps loan officers more accurately score loan applicant</a:t>
            </a:r>
          </a:p>
          <a:p>
            <a:pPr marL="0" lvl="0" indent="0">
              <a:buNone/>
            </a:pPr>
            <a:endParaRPr lang="en-US" sz="3200" b="1" dirty="0">
              <a:solidFill>
                <a:schemeClr val="tx1">
                  <a:alpha val="32000"/>
                </a:schemeClr>
              </a:solidFill>
            </a:endParaRPr>
          </a:p>
          <a:p>
            <a:pPr marL="0" lvl="0" indent="0">
              <a:buNone/>
            </a:pPr>
            <a:r>
              <a:rPr lang="en-US" sz="3200" b="1" dirty="0">
                <a:solidFill>
                  <a:schemeClr val="tx1">
                    <a:alpha val="32000"/>
                  </a:schemeClr>
                </a:solidFill>
              </a:rPr>
              <a:t>Publish</a:t>
            </a:r>
          </a:p>
          <a:p>
            <a:pPr marL="0" lvl="0" indent="0">
              <a:buNone/>
            </a:pPr>
            <a:r>
              <a:rPr lang="en-US" sz="2000" dirty="0"/>
              <a:t>Publish a model that shows relationships between consumer data and default probability on GitHub</a:t>
            </a:r>
          </a:p>
        </p:txBody>
      </p:sp>
    </p:spTree>
    <p:extLst>
      <p:ext uri="{BB962C8B-B14F-4D97-AF65-F5344CB8AC3E}">
        <p14:creationId xmlns:p14="http://schemas.microsoft.com/office/powerpoint/2010/main" val="44316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F359-89B5-427A-80B0-BCBFE904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Science Process – BADIR Framework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EFFA59-F98A-47BD-8819-0C8A78001E91}"/>
              </a:ext>
            </a:extLst>
          </p:cNvPr>
          <p:cNvSpPr txBox="1"/>
          <p:nvPr/>
        </p:nvSpPr>
        <p:spPr>
          <a:xfrm>
            <a:off x="1570180" y="732363"/>
            <a:ext cx="8807815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/>
              <a:t>This is process ensures the stakeholders and data science team agree on the goals of the project and maintains cooperative engagement.</a:t>
            </a:r>
          </a:p>
          <a:p>
            <a:endParaRPr lang="en-US" sz="1900" dirty="0"/>
          </a:p>
          <a:p>
            <a:r>
              <a:rPr lang="en-US" sz="2000" b="1" dirty="0">
                <a:solidFill>
                  <a:schemeClr val="tx1">
                    <a:alpha val="32000"/>
                  </a:schemeClr>
                </a:solidFill>
              </a:rPr>
              <a:t>Business Question</a:t>
            </a:r>
          </a:p>
          <a:p>
            <a:r>
              <a:rPr lang="en-US" sz="1900" dirty="0"/>
              <a:t>What leads to consumer default and how can Credit One approve limits accordingly?</a:t>
            </a:r>
          </a:p>
          <a:p>
            <a:r>
              <a:rPr lang="en-US" sz="1900" dirty="0"/>
              <a:t>Can we reduce default rates to protect our business?</a:t>
            </a:r>
          </a:p>
          <a:p>
            <a:endParaRPr lang="en-US" sz="1900" dirty="0"/>
          </a:p>
          <a:p>
            <a:r>
              <a:rPr lang="en-US" sz="2000" b="1" dirty="0">
                <a:solidFill>
                  <a:schemeClr val="tx1">
                    <a:alpha val="32000"/>
                  </a:schemeClr>
                </a:solidFill>
              </a:rPr>
              <a:t>Analysis Plan</a:t>
            </a:r>
          </a:p>
          <a:p>
            <a:r>
              <a:rPr lang="en-US" sz="1900" dirty="0"/>
              <a:t>The goal is to create a mathematical model that can be used to predict safe credit limits based upon demographics.</a:t>
            </a:r>
          </a:p>
          <a:p>
            <a:pPr lvl="1"/>
            <a:r>
              <a:rPr lang="en-US" sz="1600" dirty="0">
                <a:solidFill>
                  <a:schemeClr val="tx1">
                    <a:alpha val="32000"/>
                  </a:schemeClr>
                </a:solidFill>
              </a:rPr>
              <a:t>Hypothesis</a:t>
            </a:r>
          </a:p>
          <a:p>
            <a:pPr lvl="1"/>
            <a:r>
              <a:rPr lang="en-US" sz="1600" dirty="0"/>
              <a:t>Educated, married customers with lower credit limits tend to default less whereas uneducated and unmarried customer with higher credit limits default more. </a:t>
            </a:r>
          </a:p>
          <a:p>
            <a:pPr lvl="1"/>
            <a:r>
              <a:rPr lang="en-US" sz="1600" dirty="0">
                <a:solidFill>
                  <a:schemeClr val="tx1">
                    <a:alpha val="32000"/>
                  </a:schemeClr>
                </a:solidFill>
              </a:rPr>
              <a:t>Required Data</a:t>
            </a:r>
          </a:p>
          <a:p>
            <a:pPr lvl="1"/>
            <a:r>
              <a:rPr lang="en-US" sz="1600" dirty="0"/>
              <a:t>Payment history and customer demographics</a:t>
            </a:r>
          </a:p>
          <a:p>
            <a:pPr lvl="1"/>
            <a:r>
              <a:rPr lang="en-US" sz="1600" dirty="0">
                <a:solidFill>
                  <a:schemeClr val="tx1">
                    <a:alpha val="32000"/>
                  </a:schemeClr>
                </a:solidFill>
              </a:rPr>
              <a:t>Methodology</a:t>
            </a:r>
          </a:p>
          <a:p>
            <a:pPr lvl="1"/>
            <a:r>
              <a:rPr lang="en-US" sz="1600" dirty="0"/>
              <a:t>Regression model</a:t>
            </a:r>
          </a:p>
          <a:p>
            <a:r>
              <a:rPr lang="en-US" sz="2000" b="1" dirty="0">
                <a:solidFill>
                  <a:schemeClr val="tx1">
                    <a:alpha val="32000"/>
                  </a:schemeClr>
                </a:solidFill>
              </a:rPr>
              <a:t>Data Collection</a:t>
            </a:r>
          </a:p>
          <a:p>
            <a:r>
              <a:rPr lang="en-US" sz="1900" dirty="0"/>
              <a:t>A csv file with 30,000 customers including the required data has been provided</a:t>
            </a:r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3000" b="1" dirty="0">
              <a:solidFill>
                <a:schemeClr val="tx1">
                  <a:alpha val="32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77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F359-89B5-427A-80B0-BCBFE904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Science Process – BADIR Framework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EFFA59-F98A-47BD-8819-0C8A78001E91}"/>
              </a:ext>
            </a:extLst>
          </p:cNvPr>
          <p:cNvSpPr txBox="1"/>
          <p:nvPr/>
        </p:nvSpPr>
        <p:spPr>
          <a:xfrm>
            <a:off x="1570180" y="732363"/>
            <a:ext cx="880781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/>
              <a:t>This is process ensures the stakeholders and data science team agree on the goals of the project and maintains cooperative engagement.</a:t>
            </a:r>
          </a:p>
          <a:p>
            <a:endParaRPr lang="en-US" sz="1900" dirty="0"/>
          </a:p>
          <a:p>
            <a:endParaRPr lang="en-US" sz="1900" dirty="0"/>
          </a:p>
          <a:p>
            <a:r>
              <a:rPr lang="en-US" sz="2000" b="1" dirty="0">
                <a:solidFill>
                  <a:schemeClr val="tx1">
                    <a:alpha val="32000"/>
                  </a:schemeClr>
                </a:solidFill>
              </a:rPr>
              <a:t>Analysis Plan</a:t>
            </a:r>
          </a:p>
          <a:p>
            <a:r>
              <a:rPr lang="en-US" sz="1900" dirty="0"/>
              <a:t>The goal is to create a mathematical model that can be used to predict safe credit limits based upon demographics.</a:t>
            </a:r>
          </a:p>
          <a:p>
            <a:pPr lvl="1"/>
            <a:r>
              <a:rPr lang="en-US" sz="1600" dirty="0">
                <a:solidFill>
                  <a:schemeClr val="tx1">
                    <a:alpha val="32000"/>
                  </a:schemeClr>
                </a:solidFill>
              </a:rPr>
              <a:t>Hypothesis</a:t>
            </a:r>
          </a:p>
          <a:p>
            <a:pPr lvl="1"/>
            <a:r>
              <a:rPr lang="en-US" sz="1600" dirty="0"/>
              <a:t>Educated, married customers with lower credit limits tend to default less whereas uneducated and unmarried customer with higher credit limits default more. </a:t>
            </a:r>
          </a:p>
          <a:p>
            <a:pPr lvl="1"/>
            <a:r>
              <a:rPr lang="en-US" sz="1600" dirty="0">
                <a:solidFill>
                  <a:schemeClr val="tx1">
                    <a:alpha val="32000"/>
                  </a:schemeClr>
                </a:solidFill>
              </a:rPr>
              <a:t>Required Data</a:t>
            </a:r>
          </a:p>
          <a:p>
            <a:pPr lvl="1"/>
            <a:r>
              <a:rPr lang="en-US" sz="1600" dirty="0"/>
              <a:t>Payment history and customer demographics</a:t>
            </a:r>
          </a:p>
          <a:p>
            <a:pPr lvl="1"/>
            <a:r>
              <a:rPr lang="en-US" sz="1600" dirty="0">
                <a:solidFill>
                  <a:schemeClr val="tx1">
                    <a:alpha val="32000"/>
                  </a:schemeClr>
                </a:solidFill>
              </a:rPr>
              <a:t>Methodology</a:t>
            </a:r>
          </a:p>
          <a:p>
            <a:pPr lvl="1"/>
            <a:r>
              <a:rPr lang="en-US" sz="1600" dirty="0"/>
              <a:t>Regression model</a:t>
            </a:r>
          </a:p>
          <a:p>
            <a:r>
              <a:rPr lang="en-US" sz="2000" b="1" dirty="0">
                <a:solidFill>
                  <a:schemeClr val="tx1">
                    <a:alpha val="32000"/>
                  </a:schemeClr>
                </a:solidFill>
              </a:rPr>
              <a:t>Data Collection</a:t>
            </a:r>
          </a:p>
          <a:p>
            <a:r>
              <a:rPr lang="en-US" sz="1900" dirty="0"/>
              <a:t>A csv file with 30,000 customers including the required data has been provided</a:t>
            </a:r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3000" b="1" dirty="0">
              <a:solidFill>
                <a:schemeClr val="tx1">
                  <a:alpha val="32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714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F359-89B5-427A-80B0-BCBFE904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Science Process – BADIR Framework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EFFA59-F98A-47BD-8819-0C8A78001E91}"/>
              </a:ext>
            </a:extLst>
          </p:cNvPr>
          <p:cNvSpPr txBox="1"/>
          <p:nvPr/>
        </p:nvSpPr>
        <p:spPr>
          <a:xfrm>
            <a:off x="1692092" y="1176246"/>
            <a:ext cx="880781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32000"/>
                  </a:schemeClr>
                </a:solidFill>
              </a:rPr>
              <a:t>Data Collection</a:t>
            </a:r>
          </a:p>
          <a:p>
            <a:r>
              <a:rPr lang="en-US" sz="1900" dirty="0"/>
              <a:t>A csv file with 30,000 customers including the required data has been provided</a:t>
            </a:r>
          </a:p>
          <a:p>
            <a:endParaRPr lang="en-US" sz="1900" dirty="0"/>
          </a:p>
          <a:p>
            <a:r>
              <a:rPr lang="en-US" sz="1900" dirty="0"/>
              <a:t>That data will be cleaned and verified using to ensure model accuracy</a:t>
            </a:r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3000" b="1" dirty="0">
              <a:solidFill>
                <a:schemeClr val="tx1">
                  <a:alpha val="32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66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9AB4-105B-429B-A8A7-AD50E9C32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429" y="5896"/>
            <a:ext cx="6241142" cy="26987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Breakdown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83C09C-F262-4961-BBFF-22C8BD2487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827191"/>
              </p:ext>
            </p:extLst>
          </p:nvPr>
        </p:nvGraphicFramePr>
        <p:xfrm>
          <a:off x="553196" y="2858253"/>
          <a:ext cx="11310254" cy="511560"/>
        </p:xfrm>
        <a:graphic>
          <a:graphicData uri="http://schemas.openxmlformats.org/drawingml/2006/table">
            <a:tbl>
              <a:tblPr/>
              <a:tblGrid>
                <a:gridCol w="470914">
                  <a:extLst>
                    <a:ext uri="{9D8B030D-6E8A-4147-A177-3AD203B41FA5}">
                      <a16:colId xmlns:a16="http://schemas.microsoft.com/office/drawing/2014/main" val="377743332"/>
                    </a:ext>
                  </a:extLst>
                </a:gridCol>
                <a:gridCol w="470914">
                  <a:extLst>
                    <a:ext uri="{9D8B030D-6E8A-4147-A177-3AD203B41FA5}">
                      <a16:colId xmlns:a16="http://schemas.microsoft.com/office/drawing/2014/main" val="3349527372"/>
                    </a:ext>
                  </a:extLst>
                </a:gridCol>
                <a:gridCol w="470914">
                  <a:extLst>
                    <a:ext uri="{9D8B030D-6E8A-4147-A177-3AD203B41FA5}">
                      <a16:colId xmlns:a16="http://schemas.microsoft.com/office/drawing/2014/main" val="1092906447"/>
                    </a:ext>
                  </a:extLst>
                </a:gridCol>
                <a:gridCol w="470914">
                  <a:extLst>
                    <a:ext uri="{9D8B030D-6E8A-4147-A177-3AD203B41FA5}">
                      <a16:colId xmlns:a16="http://schemas.microsoft.com/office/drawing/2014/main" val="642564217"/>
                    </a:ext>
                  </a:extLst>
                </a:gridCol>
                <a:gridCol w="470914">
                  <a:extLst>
                    <a:ext uri="{9D8B030D-6E8A-4147-A177-3AD203B41FA5}">
                      <a16:colId xmlns:a16="http://schemas.microsoft.com/office/drawing/2014/main" val="509192042"/>
                    </a:ext>
                  </a:extLst>
                </a:gridCol>
                <a:gridCol w="470914">
                  <a:extLst>
                    <a:ext uri="{9D8B030D-6E8A-4147-A177-3AD203B41FA5}">
                      <a16:colId xmlns:a16="http://schemas.microsoft.com/office/drawing/2014/main" val="2739794873"/>
                    </a:ext>
                  </a:extLst>
                </a:gridCol>
                <a:gridCol w="470914">
                  <a:extLst>
                    <a:ext uri="{9D8B030D-6E8A-4147-A177-3AD203B41FA5}">
                      <a16:colId xmlns:a16="http://schemas.microsoft.com/office/drawing/2014/main" val="3167167443"/>
                    </a:ext>
                  </a:extLst>
                </a:gridCol>
                <a:gridCol w="470914">
                  <a:extLst>
                    <a:ext uri="{9D8B030D-6E8A-4147-A177-3AD203B41FA5}">
                      <a16:colId xmlns:a16="http://schemas.microsoft.com/office/drawing/2014/main" val="1958041174"/>
                    </a:ext>
                  </a:extLst>
                </a:gridCol>
                <a:gridCol w="470914">
                  <a:extLst>
                    <a:ext uri="{9D8B030D-6E8A-4147-A177-3AD203B41FA5}">
                      <a16:colId xmlns:a16="http://schemas.microsoft.com/office/drawing/2014/main" val="4244321928"/>
                    </a:ext>
                  </a:extLst>
                </a:gridCol>
                <a:gridCol w="470914">
                  <a:extLst>
                    <a:ext uri="{9D8B030D-6E8A-4147-A177-3AD203B41FA5}">
                      <a16:colId xmlns:a16="http://schemas.microsoft.com/office/drawing/2014/main" val="3676919531"/>
                    </a:ext>
                  </a:extLst>
                </a:gridCol>
                <a:gridCol w="470914">
                  <a:extLst>
                    <a:ext uri="{9D8B030D-6E8A-4147-A177-3AD203B41FA5}">
                      <a16:colId xmlns:a16="http://schemas.microsoft.com/office/drawing/2014/main" val="1179394028"/>
                    </a:ext>
                  </a:extLst>
                </a:gridCol>
                <a:gridCol w="470914">
                  <a:extLst>
                    <a:ext uri="{9D8B030D-6E8A-4147-A177-3AD203B41FA5}">
                      <a16:colId xmlns:a16="http://schemas.microsoft.com/office/drawing/2014/main" val="3461101602"/>
                    </a:ext>
                  </a:extLst>
                </a:gridCol>
                <a:gridCol w="510158">
                  <a:extLst>
                    <a:ext uri="{9D8B030D-6E8A-4147-A177-3AD203B41FA5}">
                      <a16:colId xmlns:a16="http://schemas.microsoft.com/office/drawing/2014/main" val="707617163"/>
                    </a:ext>
                  </a:extLst>
                </a:gridCol>
                <a:gridCol w="470914">
                  <a:extLst>
                    <a:ext uri="{9D8B030D-6E8A-4147-A177-3AD203B41FA5}">
                      <a16:colId xmlns:a16="http://schemas.microsoft.com/office/drawing/2014/main" val="4073840489"/>
                    </a:ext>
                  </a:extLst>
                </a:gridCol>
                <a:gridCol w="470914">
                  <a:extLst>
                    <a:ext uri="{9D8B030D-6E8A-4147-A177-3AD203B41FA5}">
                      <a16:colId xmlns:a16="http://schemas.microsoft.com/office/drawing/2014/main" val="1957132304"/>
                    </a:ext>
                  </a:extLst>
                </a:gridCol>
                <a:gridCol w="470914">
                  <a:extLst>
                    <a:ext uri="{9D8B030D-6E8A-4147-A177-3AD203B41FA5}">
                      <a16:colId xmlns:a16="http://schemas.microsoft.com/office/drawing/2014/main" val="2080902195"/>
                    </a:ext>
                  </a:extLst>
                </a:gridCol>
                <a:gridCol w="470914">
                  <a:extLst>
                    <a:ext uri="{9D8B030D-6E8A-4147-A177-3AD203B41FA5}">
                      <a16:colId xmlns:a16="http://schemas.microsoft.com/office/drawing/2014/main" val="3208959296"/>
                    </a:ext>
                  </a:extLst>
                </a:gridCol>
                <a:gridCol w="415394">
                  <a:extLst>
                    <a:ext uri="{9D8B030D-6E8A-4147-A177-3AD203B41FA5}">
                      <a16:colId xmlns:a16="http://schemas.microsoft.com/office/drawing/2014/main" val="1354199604"/>
                    </a:ext>
                  </a:extLst>
                </a:gridCol>
                <a:gridCol w="463138">
                  <a:extLst>
                    <a:ext uri="{9D8B030D-6E8A-4147-A177-3AD203B41FA5}">
                      <a16:colId xmlns:a16="http://schemas.microsoft.com/office/drawing/2014/main" val="4133367444"/>
                    </a:ext>
                  </a:extLst>
                </a:gridCol>
                <a:gridCol w="368135">
                  <a:extLst>
                    <a:ext uri="{9D8B030D-6E8A-4147-A177-3AD203B41FA5}">
                      <a16:colId xmlns:a16="http://schemas.microsoft.com/office/drawing/2014/main" val="107797290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4229915169"/>
                    </a:ext>
                  </a:extLst>
                </a:gridCol>
                <a:gridCol w="451262">
                  <a:extLst>
                    <a:ext uri="{9D8B030D-6E8A-4147-A177-3AD203B41FA5}">
                      <a16:colId xmlns:a16="http://schemas.microsoft.com/office/drawing/2014/main" val="3332110542"/>
                    </a:ext>
                  </a:extLst>
                </a:gridCol>
                <a:gridCol w="380010">
                  <a:extLst>
                    <a:ext uri="{9D8B030D-6E8A-4147-A177-3AD203B41FA5}">
                      <a16:colId xmlns:a16="http://schemas.microsoft.com/office/drawing/2014/main" val="3643050019"/>
                    </a:ext>
                  </a:extLst>
                </a:gridCol>
                <a:gridCol w="795647">
                  <a:extLst>
                    <a:ext uri="{9D8B030D-6E8A-4147-A177-3AD203B41FA5}">
                      <a16:colId xmlns:a16="http://schemas.microsoft.com/office/drawing/2014/main" val="4135672604"/>
                    </a:ext>
                  </a:extLst>
                </a:gridCol>
              </a:tblGrid>
              <a:tr h="232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Credit Limit</a:t>
                      </a:r>
                    </a:p>
                  </a:txBody>
                  <a:tcPr marL="4320" marR="4320" marT="43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4320" marR="4320" marT="43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Educ.</a:t>
                      </a:r>
                    </a:p>
                  </a:txBody>
                  <a:tcPr marL="4320" marR="4320" marT="43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Marital Status</a:t>
                      </a:r>
                    </a:p>
                  </a:txBody>
                  <a:tcPr marL="4320" marR="4320" marT="43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4320" marR="4320" marT="43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Sep</a:t>
                      </a:r>
                    </a:p>
                  </a:txBody>
                  <a:tcPr marL="4320" marR="4320" marT="43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Aug</a:t>
                      </a:r>
                    </a:p>
                  </a:txBody>
                  <a:tcPr marL="4320" marR="4320" marT="43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</a:p>
                  </a:txBody>
                  <a:tcPr marL="4320" marR="4320" marT="43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</a:p>
                  </a:txBody>
                  <a:tcPr marL="4320" marR="4320" marT="43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4320" marR="4320" marT="43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4320" marR="4320" marT="43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Sep Bill</a:t>
                      </a:r>
                    </a:p>
                  </a:txBody>
                  <a:tcPr marL="4320" marR="4320" marT="43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Aug Bill</a:t>
                      </a:r>
                    </a:p>
                  </a:txBody>
                  <a:tcPr marL="4320" marR="4320" marT="43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Jul Bill</a:t>
                      </a:r>
                    </a:p>
                  </a:txBody>
                  <a:tcPr marL="4320" marR="4320" marT="43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Jun Bill</a:t>
                      </a:r>
                    </a:p>
                  </a:txBody>
                  <a:tcPr marL="4320" marR="4320" marT="43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May Bill</a:t>
                      </a:r>
                    </a:p>
                  </a:txBody>
                  <a:tcPr marL="4320" marR="4320" marT="43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Apr Bill</a:t>
                      </a:r>
                    </a:p>
                  </a:txBody>
                  <a:tcPr marL="4320" marR="4320" marT="43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Paid in Sep</a:t>
                      </a:r>
                    </a:p>
                  </a:txBody>
                  <a:tcPr marL="4320" marR="4320" marT="43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Paid in Aug</a:t>
                      </a:r>
                    </a:p>
                  </a:txBody>
                  <a:tcPr marL="4320" marR="4320" marT="43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Paid in Jul</a:t>
                      </a:r>
                    </a:p>
                  </a:txBody>
                  <a:tcPr marL="4320" marR="4320" marT="43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Paid in Jun</a:t>
                      </a:r>
                    </a:p>
                  </a:txBody>
                  <a:tcPr marL="4320" marR="4320" marT="43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Paid in May</a:t>
                      </a:r>
                    </a:p>
                  </a:txBody>
                  <a:tcPr marL="4320" marR="4320" marT="43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Paid in Apr</a:t>
                      </a:r>
                    </a:p>
                  </a:txBody>
                  <a:tcPr marL="4320" marR="4320" marT="43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Default in October</a:t>
                      </a:r>
                    </a:p>
                  </a:txBody>
                  <a:tcPr marL="4320" marR="4320" marT="43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72009"/>
                  </a:ext>
                </a:extLst>
              </a:tr>
              <a:tr h="12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20000</a:t>
                      </a:r>
                    </a:p>
                  </a:txBody>
                  <a:tcPr marL="4320" marR="4320" marT="4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4320" marR="4320" marT="4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</a:t>
                      </a:r>
                    </a:p>
                  </a:txBody>
                  <a:tcPr marL="4320" marR="4320" marT="4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20" marR="4320" marT="4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4320" marR="4320" marT="4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320" marR="4320" marT="4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320" marR="4320" marT="4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320" marR="4320" marT="4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320" marR="4320" marT="4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320" marR="4320" marT="4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320" marR="4320" marT="4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3913</a:t>
                      </a:r>
                    </a:p>
                  </a:txBody>
                  <a:tcPr marL="4320" marR="4320" marT="4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3102</a:t>
                      </a:r>
                    </a:p>
                  </a:txBody>
                  <a:tcPr marL="4320" marR="4320" marT="4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689</a:t>
                      </a:r>
                    </a:p>
                  </a:txBody>
                  <a:tcPr marL="4320" marR="4320" marT="4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20" marR="4320" marT="4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20" marR="4320" marT="4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20" marR="4320" marT="4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20" marR="4320" marT="4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689</a:t>
                      </a:r>
                    </a:p>
                  </a:txBody>
                  <a:tcPr marL="4320" marR="4320" marT="4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20" marR="4320" marT="4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20" marR="4320" marT="4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20" marR="4320" marT="4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20" marR="4320" marT="4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default</a:t>
                      </a:r>
                    </a:p>
                  </a:txBody>
                  <a:tcPr marL="4320" marR="4320" marT="4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595784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C28C8095-8962-4E47-9E62-27AFB3B12A0E}"/>
              </a:ext>
            </a:extLst>
          </p:cNvPr>
          <p:cNvSpPr/>
          <p:nvPr/>
        </p:nvSpPr>
        <p:spPr>
          <a:xfrm rot="16200000">
            <a:off x="4253366" y="1570491"/>
            <a:ext cx="165103" cy="2459716"/>
          </a:xfrm>
          <a:prstGeom prst="rightBrace">
            <a:avLst>
              <a:gd name="adj1" fmla="val 0"/>
              <a:gd name="adj2" fmla="val 5140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CC88304-F0D6-46D3-B8B6-01B487335F53}"/>
              </a:ext>
            </a:extLst>
          </p:cNvPr>
          <p:cNvSpPr/>
          <p:nvPr/>
        </p:nvSpPr>
        <p:spPr>
          <a:xfrm rot="16200000">
            <a:off x="7101318" y="1449708"/>
            <a:ext cx="165102" cy="2651987"/>
          </a:xfrm>
          <a:prstGeom prst="rightBrace">
            <a:avLst>
              <a:gd name="adj1" fmla="val 0"/>
              <a:gd name="adj2" fmla="val 5140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0A34C72-5FC1-4357-B70E-79E25D551080}"/>
              </a:ext>
            </a:extLst>
          </p:cNvPr>
          <p:cNvSpPr/>
          <p:nvPr/>
        </p:nvSpPr>
        <p:spPr>
          <a:xfrm rot="16200000">
            <a:off x="9737727" y="1617280"/>
            <a:ext cx="165102" cy="2305051"/>
          </a:xfrm>
          <a:prstGeom prst="rightBrace">
            <a:avLst>
              <a:gd name="adj1" fmla="val 0"/>
              <a:gd name="adj2" fmla="val 5140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DFCA221-CA38-4A09-8B2C-27AAE423FD4A}"/>
              </a:ext>
            </a:extLst>
          </p:cNvPr>
          <p:cNvSpPr/>
          <p:nvPr/>
        </p:nvSpPr>
        <p:spPr>
          <a:xfrm rot="16200000">
            <a:off x="1871967" y="1910362"/>
            <a:ext cx="134560" cy="1749427"/>
          </a:xfrm>
          <a:prstGeom prst="rightBrace">
            <a:avLst>
              <a:gd name="adj1" fmla="val 0"/>
              <a:gd name="adj2" fmla="val 5140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A34B0-0C2C-4EF5-AB71-0D570E8131CA}"/>
              </a:ext>
            </a:extLst>
          </p:cNvPr>
          <p:cNvSpPr txBox="1"/>
          <p:nvPr/>
        </p:nvSpPr>
        <p:spPr>
          <a:xfrm>
            <a:off x="1459560" y="2353490"/>
            <a:ext cx="1064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demographics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03B492-DB30-4B88-8166-9146BEC6240A}"/>
              </a:ext>
            </a:extLst>
          </p:cNvPr>
          <p:cNvSpPr txBox="1"/>
          <p:nvPr/>
        </p:nvSpPr>
        <p:spPr>
          <a:xfrm>
            <a:off x="3764125" y="2351703"/>
            <a:ext cx="1143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payment status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7AA29A-22AF-4BCF-A271-73F2C401040D}"/>
              </a:ext>
            </a:extLst>
          </p:cNvPr>
          <p:cNvSpPr txBox="1"/>
          <p:nvPr/>
        </p:nvSpPr>
        <p:spPr>
          <a:xfrm>
            <a:off x="6479926" y="2353489"/>
            <a:ext cx="1407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statement amounts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F81256-F05C-42BE-9D71-74FD94EC9B92}"/>
              </a:ext>
            </a:extLst>
          </p:cNvPr>
          <p:cNvSpPr txBox="1"/>
          <p:nvPr/>
        </p:nvSpPr>
        <p:spPr>
          <a:xfrm>
            <a:off x="8942730" y="2363203"/>
            <a:ext cx="1755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previous month payment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C3F1AD-E455-4A5B-A519-00CBD1FB054C}"/>
              </a:ext>
            </a:extLst>
          </p:cNvPr>
          <p:cNvCxnSpPr>
            <a:cxnSpLocks/>
          </p:cNvCxnSpPr>
          <p:nvPr/>
        </p:nvCxnSpPr>
        <p:spPr>
          <a:xfrm flipV="1">
            <a:off x="797242" y="2681410"/>
            <a:ext cx="0" cy="170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F6C1EEA-2755-435A-AADD-CEF745539904}"/>
              </a:ext>
            </a:extLst>
          </p:cNvPr>
          <p:cNvSpPr txBox="1"/>
          <p:nvPr/>
        </p:nvSpPr>
        <p:spPr>
          <a:xfrm>
            <a:off x="96266" y="2351704"/>
            <a:ext cx="1749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Individual + family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A9E038-183E-4542-ACCC-89CBE21044A9}"/>
              </a:ext>
            </a:extLst>
          </p:cNvPr>
          <p:cNvCxnSpPr>
            <a:cxnSpLocks/>
          </p:cNvCxnSpPr>
          <p:nvPr/>
        </p:nvCxnSpPr>
        <p:spPr>
          <a:xfrm flipV="1">
            <a:off x="11426093" y="2769805"/>
            <a:ext cx="0" cy="82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0E4BE21-6EA3-4477-A6FB-4E130F5EEE3D}"/>
              </a:ext>
            </a:extLst>
          </p:cNvPr>
          <p:cNvSpPr txBox="1"/>
          <p:nvPr/>
        </p:nvSpPr>
        <p:spPr>
          <a:xfrm>
            <a:off x="10787600" y="2360203"/>
            <a:ext cx="1749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default/not default</a:t>
            </a:r>
          </a:p>
        </p:txBody>
      </p:sp>
    </p:spTree>
    <p:extLst>
      <p:ext uri="{BB962C8B-B14F-4D97-AF65-F5344CB8AC3E}">
        <p14:creationId xmlns:p14="http://schemas.microsoft.com/office/powerpoint/2010/main" val="3390294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F359-89B5-427A-80B0-BCBFE904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Science Process – BADIR Framework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EFFA59-F98A-47BD-8819-0C8A78001E91}"/>
              </a:ext>
            </a:extLst>
          </p:cNvPr>
          <p:cNvSpPr txBox="1"/>
          <p:nvPr/>
        </p:nvSpPr>
        <p:spPr>
          <a:xfrm>
            <a:off x="1570180" y="732363"/>
            <a:ext cx="8807815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32000"/>
                  </a:schemeClr>
                </a:solidFill>
              </a:rPr>
              <a:t>Insights</a:t>
            </a:r>
          </a:p>
          <a:p>
            <a:r>
              <a:rPr lang="en-US" dirty="0"/>
              <a:t>Statistical: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Statistics on the following for all data:</a:t>
            </a:r>
          </a:p>
          <a:p>
            <a:pPr lvl="2"/>
            <a:r>
              <a:rPr lang="en-US" dirty="0"/>
              <a:t>Credit limit range max, minimum and mean</a:t>
            </a:r>
          </a:p>
          <a:p>
            <a:pPr lvl="2"/>
            <a:r>
              <a:rPr lang="en-US" dirty="0"/>
              <a:t>Default rates for all customers</a:t>
            </a:r>
          </a:p>
          <a:p>
            <a:pPr lvl="2"/>
            <a:r>
              <a:rPr lang="en-US" dirty="0"/>
              <a:t>Default rates based on demographics</a:t>
            </a:r>
          </a:p>
          <a:p>
            <a:pPr lvl="2"/>
            <a:r>
              <a:rPr lang="en-US" dirty="0"/>
              <a:t>Correlation between default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Produce the same statistics for groups:</a:t>
            </a:r>
          </a:p>
          <a:p>
            <a:r>
              <a:rPr lang="en-US" dirty="0"/>
              <a:t>	Demographics</a:t>
            </a:r>
          </a:p>
          <a:p>
            <a:pPr lvl="3"/>
            <a:r>
              <a:rPr lang="en-US" dirty="0"/>
              <a:t>Age groups</a:t>
            </a:r>
          </a:p>
          <a:p>
            <a:pPr lvl="3"/>
            <a:r>
              <a:rPr lang="en-US" dirty="0"/>
              <a:t>Male/Female</a:t>
            </a:r>
          </a:p>
          <a:p>
            <a:pPr lvl="3"/>
            <a:r>
              <a:rPr lang="en-US" dirty="0"/>
              <a:t>Education</a:t>
            </a:r>
          </a:p>
          <a:p>
            <a:pPr lvl="3"/>
            <a:r>
              <a:rPr lang="en-US" dirty="0"/>
              <a:t>Credit limit range</a:t>
            </a:r>
          </a:p>
          <a:p>
            <a:r>
              <a:rPr lang="en-US" dirty="0"/>
              <a:t>Analytical: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final model include analytics on variables the lead to better credit limits, those that do not result in default</a:t>
            </a:r>
          </a:p>
          <a:p>
            <a:pPr lvl="3"/>
            <a:r>
              <a:rPr lang="en-US" dirty="0"/>
              <a:t>										</a:t>
            </a:r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3000" b="1" dirty="0">
              <a:solidFill>
                <a:schemeClr val="tx1">
                  <a:alpha val="32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42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9DEB-863E-415B-83D5-156ADE01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Insights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B9D0A8-D8B5-40F0-95C4-9C0B0FC30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Explore the Data</a:t>
            </a:r>
          </a:p>
          <a:p>
            <a:pPr lvl="1"/>
            <a:r>
              <a:rPr lang="en-US" dirty="0"/>
              <a:t>Produce statistics on the following for all data:</a:t>
            </a:r>
          </a:p>
          <a:p>
            <a:pPr lvl="2"/>
            <a:r>
              <a:rPr lang="en-US" dirty="0"/>
              <a:t>Credit limit range max, minimum and mean</a:t>
            </a:r>
          </a:p>
          <a:p>
            <a:pPr lvl="2"/>
            <a:r>
              <a:rPr lang="en-US" dirty="0"/>
              <a:t>Default rates for all customers</a:t>
            </a:r>
          </a:p>
          <a:p>
            <a:pPr lvl="2"/>
            <a:r>
              <a:rPr lang="en-US" dirty="0"/>
              <a:t>Default rates based on demographics</a:t>
            </a:r>
          </a:p>
          <a:p>
            <a:pPr lvl="2"/>
            <a:r>
              <a:rPr lang="en-US" dirty="0"/>
              <a:t>Correlation between default rates</a:t>
            </a:r>
          </a:p>
          <a:p>
            <a:pPr lvl="1"/>
            <a:r>
              <a:rPr lang="en-US" dirty="0"/>
              <a:t>Produce the same statistics for groups:</a:t>
            </a:r>
          </a:p>
          <a:p>
            <a:pPr lvl="2"/>
            <a:r>
              <a:rPr lang="en-US" dirty="0"/>
              <a:t>Demographics</a:t>
            </a:r>
          </a:p>
          <a:p>
            <a:pPr lvl="3"/>
            <a:r>
              <a:rPr lang="en-US" dirty="0"/>
              <a:t>Age groups</a:t>
            </a:r>
          </a:p>
          <a:p>
            <a:pPr lvl="3"/>
            <a:r>
              <a:rPr lang="en-US" dirty="0"/>
              <a:t>Male/Female</a:t>
            </a:r>
          </a:p>
          <a:p>
            <a:pPr lvl="3"/>
            <a:r>
              <a:rPr lang="en-US" dirty="0"/>
              <a:t>Education</a:t>
            </a:r>
          </a:p>
          <a:p>
            <a:pPr lvl="3"/>
            <a:r>
              <a:rPr lang="en-US" dirty="0"/>
              <a:t>Credit limit ranges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22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860</TotalTime>
  <Words>608</Words>
  <Application>Microsoft Office PowerPoint</Application>
  <PresentationFormat>Widescreen</PresentationFormat>
  <Paragraphs>165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Credit One Kickoff Report</vt:lpstr>
      <vt:lpstr>The Data Science Process</vt:lpstr>
      <vt:lpstr>Goals</vt:lpstr>
      <vt:lpstr>Data Science Process – BADIR Framework</vt:lpstr>
      <vt:lpstr>Data Science Process – BADIR Framework</vt:lpstr>
      <vt:lpstr>Data Science Process – BADIR Framework</vt:lpstr>
      <vt:lpstr>Data Breakdown</vt:lpstr>
      <vt:lpstr>Data Science Process – BADIR Framework</vt:lpstr>
      <vt:lpstr>Insights</vt:lpstr>
      <vt:lpstr>Collect and Manage Data</vt:lpstr>
      <vt:lpstr>Recommendaton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McCoy, Nicholas</dc:creator>
  <cp:lastModifiedBy>McCoy, Nicholas</cp:lastModifiedBy>
  <cp:revision>47</cp:revision>
  <dcterms:created xsi:type="dcterms:W3CDTF">2020-04-21T12:53:43Z</dcterms:created>
  <dcterms:modified xsi:type="dcterms:W3CDTF">2020-04-24T19:28:58Z</dcterms:modified>
</cp:coreProperties>
</file>