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81" r:id="rId7"/>
    <p:sldId id="282" r:id="rId8"/>
    <p:sldId id="283" r:id="rId9"/>
    <p:sldId id="286" r:id="rId10"/>
    <p:sldId id="287" r:id="rId11"/>
    <p:sldId id="288" r:id="rId12"/>
    <p:sldId id="293" r:id="rId13"/>
    <p:sldId id="290" r:id="rId14"/>
    <p:sldId id="289" r:id="rId15"/>
    <p:sldId id="292" r:id="rId16"/>
    <p:sldId id="291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16A86-4CF8-4654-98A7-B17D45790EDF}" v="4" dt="2024-12-15T17:31:16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6" autoAdjust="0"/>
    <p:restoredTop sz="90655" autoAdjust="0"/>
  </p:normalViewPr>
  <p:slideViewPr>
    <p:cSldViewPr snapToGrid="0">
      <p:cViewPr varScale="1">
        <p:scale>
          <a:sx n="104" d="100"/>
          <a:sy n="104" d="100"/>
        </p:scale>
        <p:origin x="699" y="6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809CE-B9A1-956F-BB83-C5C1EA47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84024-5C2C-2DC1-49B3-4A45AB4C1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2A842-CECB-4230-5351-5D5864EF5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5B4E9-FBAF-D2AE-D014-11E88BB50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EA5E7-C192-EE59-AD6F-D438A455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09A519-B74A-53E2-B797-D7D72618A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CB8ED-FA34-AA70-28F8-1DDE962BC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15A9-4B1B-552D-6F4D-54AFB8FDD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4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B59FC-CB47-5A66-20A8-184B27B1C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9F63E-9E70-BB44-BA5E-D96C88D19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CFD303-EC19-48A7-9C92-F5333196D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B9D35-2DCE-B4EA-B21D-685F52F2A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7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37D6E-01F1-CE23-8A90-7D042FA1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119EC-43F9-706B-DBE4-1ABB049E2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CBD7F-3010-7B20-879D-15C3864A6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E1FC4-EDD7-3CF7-ACFE-56FF7DD78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it is simulation or synthetic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9180D-20F4-51D0-8D98-C759221B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5E4CD-49C2-5C35-B45F-F8A7771F1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B95C6-DEB9-E968-C7DF-5E03A380C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0E04-9979-3879-5BAA-821161F90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0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CB7F0-2C7D-1A35-442A-A91559E9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49BCE-A840-4C02-138A-3C8ECC6E2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B4B7F-98B6-B49F-9544-85E1D75B0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A7D7-AFE9-1D20-6E4D-A6C8528B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C3212-5598-B2AE-B97A-C625F645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DF3BC0-8B90-0A98-88F7-EA8FD35AA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EEC13-A95C-983E-12A7-ED197F8FA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7273-D561-C0F5-16C2-C01BCC3AD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EB87E-66B6-27EC-1E57-4A2CC6C5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83D5E-AAB5-84E3-E6EE-88E9A51EB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A24AA-14E0-FE57-F8BC-471814BC4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F8A39-D0D2-9CCD-B969-6BC02074B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737" y="3582034"/>
            <a:ext cx="4941771" cy="3200400"/>
          </a:xfrm>
        </p:spPr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mining for Customer Segmentation and Attrition Prediction to improve Marketing Efforts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Dedric McCoy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D37D2-FDEA-A4DC-E25C-6358ACCB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21A6-81A1-BF00-CED3-E443379B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8" y="-442985"/>
            <a:ext cx="9953308" cy="1780860"/>
          </a:xfrm>
        </p:spPr>
        <p:txBody>
          <a:bodyPr/>
          <a:lstStyle/>
          <a:p>
            <a:r>
              <a:rPr lang="en-US" dirty="0"/>
              <a:t>Phase 3: Model development and evaluation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D26D9AE8-D0FC-73E5-5011-2E4F6332E6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3BA50-778B-562E-F9A6-6DC07856E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8" y="1337875"/>
            <a:ext cx="9845418" cy="53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9B32-B9B5-55E1-4460-EF9FDFB0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BE5E-8604-B8AA-7D54-5CBF1233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18" y="-474395"/>
            <a:ext cx="9953308" cy="1780860"/>
          </a:xfrm>
        </p:spPr>
        <p:txBody>
          <a:bodyPr/>
          <a:lstStyle/>
          <a:p>
            <a:r>
              <a:rPr lang="en-US" dirty="0"/>
              <a:t>Phase 3: Model development and evaluation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0F6AD75D-FB91-C65F-4C43-29030872E19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87677" y="2013503"/>
            <a:ext cx="7553650" cy="452311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Null Hypothesis: Baseline features would have cohesion greater or equal to alternative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Alternative Hypothesis: Including alternative features would improve overall cohesion.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Baseline features: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Total_Revolving_Bal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Total_Trans_Amt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Total_Trans_Ct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Credit_Limit</a:t>
            </a:r>
            <a:endParaRPr lang="en-US" sz="1800" i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Alternative features: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Credit_Limit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Avg_Open_To_Buy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Total_Ct_Chng_Q4_Q1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T-Statistic: -70.60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P-Value: 2.4122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Null hypothesis was rejected.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92DD6F0-FAB7-1FD8-36FC-90B90981B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CDD08-9446-4F35-6204-A3A40EF8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85B6-7195-ECFC-B09B-79385D71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59" y="-571341"/>
            <a:ext cx="9953308" cy="1780860"/>
          </a:xfrm>
        </p:spPr>
        <p:txBody>
          <a:bodyPr/>
          <a:lstStyle/>
          <a:p>
            <a:r>
              <a:rPr lang="en-US" dirty="0"/>
              <a:t>Phase 3: Model development and evaluation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444121E-423E-967F-0A33-6740AB4247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382DE-47D5-93C7-9BEF-E5BDB081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22" y="1414105"/>
            <a:ext cx="5943755" cy="49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67D-1405-0967-E1B5-88647793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D35-5470-B661-ADAE-EE19A320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59" y="-571341"/>
            <a:ext cx="9953308" cy="1780860"/>
          </a:xfrm>
        </p:spPr>
        <p:txBody>
          <a:bodyPr/>
          <a:lstStyle/>
          <a:p>
            <a:r>
              <a:rPr lang="en-US" dirty="0"/>
              <a:t>Phase 3: Model development and evaluation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F87B4A2-9E8A-9F23-1C98-048046117A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E8CE8CD7-BC9E-2609-AEBE-71B0FF0F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90" y="1185800"/>
            <a:ext cx="6740420" cy="53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587084"/>
            <a:ext cx="11049001" cy="3599816"/>
          </a:xfrm>
        </p:spPr>
        <p:txBody>
          <a:bodyPr>
            <a:noAutofit/>
          </a:bodyPr>
          <a:lstStyle/>
          <a:p>
            <a:r>
              <a:rPr lang="en-US" dirty="0"/>
              <a:t>Over 10,000 data entries were analyzed to group customers in specific segments and train a customer attrition prediction model.</a:t>
            </a:r>
          </a:p>
          <a:p>
            <a:r>
              <a:rPr lang="en-US" dirty="0"/>
              <a:t>The priority of customer segments for marketing (in order of importance): 1, 3, 5, 0, 4, 2</a:t>
            </a:r>
          </a:p>
          <a:p>
            <a:r>
              <a:rPr lang="en-US" dirty="0"/>
              <a:t>The features that have the mode impact on predicting customer attrition of churn rate are: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Total_Trans_Ct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Total_Ct_Chng_Q4_Q1, and </a:t>
            </a:r>
            <a:r>
              <a:rPr lang="en-US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Total_Revolving_Bal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The business can utilize the segments and feature importance to tailor marketing and forecasting methods to improve business performance by targeting high-value customers, optimizing resource allocation for marketing, and align product development with customer needs.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002"/>
            <a:ext cx="1514707" cy="686654"/>
          </a:xfrm>
        </p:spPr>
        <p:txBody>
          <a:bodyPr anchor="b"/>
          <a:lstStyle/>
          <a:p>
            <a:r>
              <a:rPr lang="en-US" dirty="0"/>
              <a:t>Q&amp;A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522E162-29A6-7D68-4112-6984106D9E6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71601"/>
            <a:ext cx="10515600" cy="4310744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Most Challenging Aspect: What aspect of data analytics and data science did you find most challenging in completing your term project?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Ensuring the insights of the clustering model were able to provide understanding in how to improve business strategies.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457200" indent="-457200" algn="l">
              <a:buAutoNum type="arabicPeriod"/>
            </a:pPr>
            <a:r>
              <a:rPr lang="en-US" dirty="0"/>
              <a:t>Aspect of Most Learning: What aspect of data analytics and data science did you learn the most about in completing your term project?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Creating visualizations that were meaningful and provide detailed insight.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Future Work: What would be your top priority for future work if you were to continue this project as an independent study or research project?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Incorporate more data sources to do a deeper analysis, i.e.: regional demographic info, spending categories,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This project had two main goals:</a:t>
            </a:r>
          </a:p>
          <a:p>
            <a:pPr marL="342900" indent="-342900">
              <a:buAutoNum type="arabicPeriod"/>
            </a:pPr>
            <a:r>
              <a:rPr lang="en-US" dirty="0"/>
              <a:t>Group customers into six different segments based on demographics and spending habits</a:t>
            </a:r>
          </a:p>
          <a:p>
            <a:pPr marL="342900" indent="-342900">
              <a:buAutoNum type="arabicPeriod"/>
            </a:pPr>
            <a:r>
              <a:rPr lang="en-US" dirty="0"/>
              <a:t>Create a predictive model to accurately forecast attrition or “customer churn” rate</a:t>
            </a:r>
          </a:p>
          <a:p>
            <a:r>
              <a:rPr lang="en-US" dirty="0"/>
              <a:t>Methods: Encoding, Scaling, Correlation, Segmentation, Logistic Regression, ROC-AUC, Confusion Matrix</a:t>
            </a:r>
          </a:p>
          <a:p>
            <a:r>
              <a:rPr lang="en-US" dirty="0"/>
              <a:t>The dataset used for this project was synthetic and came from Kaggle and consists of 10,127 rows with 20 columns.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-890430"/>
            <a:ext cx="8420100" cy="178086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76A347E3-968D-EB9D-A950-B7C227B5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15" y="2283248"/>
            <a:ext cx="9236770" cy="22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607847"/>
            <a:ext cx="9953308" cy="1780860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540019"/>
            <a:ext cx="2722880" cy="351284"/>
          </a:xfrm>
        </p:spPr>
        <p:txBody>
          <a:bodyPr/>
          <a:lstStyle/>
          <a:p>
            <a:r>
              <a:rPr lang="en-US" dirty="0"/>
              <a:t>1. Data Preprocessing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933439"/>
            <a:ext cx="2722880" cy="1230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encoding of categorical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of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3287811"/>
            <a:ext cx="5516880" cy="351284"/>
          </a:xfrm>
        </p:spPr>
        <p:txBody>
          <a:bodyPr/>
          <a:lstStyle/>
          <a:p>
            <a:r>
              <a:rPr lang="en-US" dirty="0"/>
              <a:t>2. Exploratory Data Analysis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699936"/>
            <a:ext cx="4933556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the correlation of variables within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of customers to six different segments based off demographics and spending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Visualizations to show results of correlation and clustering analyses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5C19EA66-5603-3344-7A9C-CBBAF92E93D3}"/>
              </a:ext>
            </a:extLst>
          </p:cNvPr>
          <p:cNvSpPr txBox="1">
            <a:spLocks/>
          </p:cNvSpPr>
          <p:nvPr/>
        </p:nvSpPr>
        <p:spPr>
          <a:xfrm>
            <a:off x="6858000" y="1540019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Model Development and Evaluation</a:t>
            </a:r>
          </a:p>
          <a:p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8CE352D-69B7-9D93-1116-908F5C8BF9BF}"/>
              </a:ext>
            </a:extLst>
          </p:cNvPr>
          <p:cNvSpPr txBox="1">
            <a:spLocks/>
          </p:cNvSpPr>
          <p:nvPr/>
        </p:nvSpPr>
        <p:spPr>
          <a:xfrm>
            <a:off x="6847840" y="1947708"/>
            <a:ext cx="5112932" cy="303148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model used to create the attrition prediction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accuracy and ROC-AUC to determine effectiveness of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71502" y="2742290"/>
            <a:ext cx="3247662" cy="32384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Prerequisite: Signup for a Kaggle account to download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inconsistencies or abnormalities in data (i.e.: null values, outliers, data types,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categorical columns to convert to numerical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8F3592-52E0-C620-C816-18547CB8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Data preprocessing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BE6661-5F8E-8D80-8DB1-B01D577B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97712"/>
              </p:ext>
            </p:extLst>
          </p:nvPr>
        </p:nvGraphicFramePr>
        <p:xfrm>
          <a:off x="4085862" y="1135033"/>
          <a:ext cx="7813895" cy="45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860">
                  <a:extLst>
                    <a:ext uri="{9D8B030D-6E8A-4147-A177-3AD203B41FA5}">
                      <a16:colId xmlns:a16="http://schemas.microsoft.com/office/drawing/2014/main" val="2421752937"/>
                    </a:ext>
                  </a:extLst>
                </a:gridCol>
                <a:gridCol w="1108152">
                  <a:extLst>
                    <a:ext uri="{9D8B030D-6E8A-4147-A177-3AD203B41FA5}">
                      <a16:colId xmlns:a16="http://schemas.microsoft.com/office/drawing/2014/main" val="2926796420"/>
                    </a:ext>
                  </a:extLst>
                </a:gridCol>
                <a:gridCol w="1084753">
                  <a:extLst>
                    <a:ext uri="{9D8B030D-6E8A-4147-A177-3AD203B41FA5}">
                      <a16:colId xmlns:a16="http://schemas.microsoft.com/office/drawing/2014/main" val="2038850595"/>
                    </a:ext>
                  </a:extLst>
                </a:gridCol>
                <a:gridCol w="1249387">
                  <a:extLst>
                    <a:ext uri="{9D8B030D-6E8A-4147-A177-3AD203B41FA5}">
                      <a16:colId xmlns:a16="http://schemas.microsoft.com/office/drawing/2014/main" val="2334176250"/>
                    </a:ext>
                  </a:extLst>
                </a:gridCol>
                <a:gridCol w="1103974">
                  <a:extLst>
                    <a:ext uri="{9D8B030D-6E8A-4147-A177-3AD203B41FA5}">
                      <a16:colId xmlns:a16="http://schemas.microsoft.com/office/drawing/2014/main" val="3074070159"/>
                    </a:ext>
                  </a:extLst>
                </a:gridCol>
                <a:gridCol w="1103974">
                  <a:extLst>
                    <a:ext uri="{9D8B030D-6E8A-4147-A177-3AD203B41FA5}">
                      <a16:colId xmlns:a16="http://schemas.microsoft.com/office/drawing/2014/main" val="1744411691"/>
                    </a:ext>
                  </a:extLst>
                </a:gridCol>
                <a:gridCol w="1099795">
                  <a:extLst>
                    <a:ext uri="{9D8B030D-6E8A-4147-A177-3AD203B41FA5}">
                      <a16:colId xmlns:a16="http://schemas.microsoft.com/office/drawing/2014/main" val="3751266005"/>
                    </a:ext>
                  </a:extLst>
                </a:gridCol>
              </a:tblGrid>
              <a:tr h="323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9816"/>
                  </a:ext>
                </a:extLst>
              </a:tr>
              <a:tr h="65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Attrition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Flag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Gender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Education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Level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Marital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Status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Income Category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Card Category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173820"/>
                  </a:ext>
                </a:extLst>
              </a:tr>
              <a:tr h="65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Existing Customer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Graduate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Married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 $40K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Blue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72276"/>
                  </a:ext>
                </a:extLst>
              </a:tr>
              <a:tr h="65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Attrited Customer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 School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Single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$40K - $60K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Silver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887350"/>
                  </a:ext>
                </a:extLst>
              </a:tr>
              <a:tr h="65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Unknown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Unknown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$80K - $120K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Gold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15518"/>
                  </a:ext>
                </a:extLst>
              </a:tr>
              <a:tr h="658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Uneducated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Divorced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$60K - $80K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Platinum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94733"/>
                  </a:ext>
                </a:extLst>
              </a:tr>
              <a:tr h="323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College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Unknown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93786"/>
                  </a:ext>
                </a:extLst>
              </a:tr>
              <a:tr h="323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Post-Grad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&gt;= $120K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422343"/>
                  </a:ext>
                </a:extLst>
              </a:tr>
              <a:tr h="323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Doctorate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N/A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2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9FB90-CA95-8BBD-CE3F-A264D79DC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C9E94-2E68-6E73-0BF9-A6A04761B5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82410" y="2610796"/>
            <a:ext cx="4359243" cy="40660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 </a:t>
            </a:r>
            <a:r>
              <a:rPr lang="en-US" i="1" dirty="0" err="1"/>
              <a:t>Credit_Limit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Card_Category</a:t>
            </a:r>
            <a:r>
              <a:rPr lang="en-US" dirty="0"/>
              <a:t> had a correlation of 0.49, most issued card was “Blue” by 8,881. </a:t>
            </a:r>
          </a:p>
          <a:p>
            <a:pPr marL="852678" lvl="2"/>
            <a:r>
              <a:rPr lang="en-US" dirty="0"/>
              <a:t>Other cards are heavily under-utilized</a:t>
            </a:r>
            <a:r>
              <a:rPr lang="en-US" i="1" dirty="0">
                <a:latin typeface="Aptos" panose="020B0004020202020204" pitchFamily="34" charset="0"/>
                <a:cs typeface="Times New Roman" panose="02020603050405020304" pitchFamily="18" charset="0"/>
              </a:rPr>
              <a:t>, “Blue” is likely entry level card</a:t>
            </a:r>
          </a:p>
          <a:p>
            <a:pPr marL="852678" lvl="2"/>
            <a:r>
              <a:rPr lang="en-US" dirty="0"/>
              <a:t>Credit limit shows a moderate positive relationship to card category</a:t>
            </a:r>
          </a:p>
          <a:p>
            <a:pPr marL="1437894" lvl="4"/>
            <a:r>
              <a:rPr lang="en-US" dirty="0"/>
              <a:t>Review eligibility criteria for high-tier cards to make them more attractive/competitive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D42A0-C0F1-20EC-CE63-A056E434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8E3385-8F72-3552-0095-A4FF80E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770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Phase 2: Exploratory data analysis – </a:t>
            </a:r>
            <a:r>
              <a:rPr lang="en-US" i="1" dirty="0"/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9340A-316B-B80D-0EA8-84D150F8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76" y="298939"/>
            <a:ext cx="6775872" cy="62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3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A3133-6FEE-F4F5-0193-F6339584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DB8A4A-37B3-6F38-BCAD-D47A66E5629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980808" y="737699"/>
            <a:ext cx="7906392" cy="587330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Clustering: I decided to create six different cluster groups to put customers into. The 5 columns I chose for customer clustering analysis were:</a:t>
            </a:r>
          </a:p>
          <a:p>
            <a:pPr marL="852678" lvl="2"/>
            <a:r>
              <a:rPr lang="en-US" sz="14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Total_Revolving_Bal</a:t>
            </a:r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Total_Trans_Amt</a:t>
            </a:r>
            <a:r>
              <a:rPr lang="en-US" sz="1400" i="1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Total_Trans_Ct</a:t>
            </a:r>
            <a:r>
              <a:rPr lang="en-US" sz="1400" i="1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400" i="1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Credit_Limit</a:t>
            </a:r>
            <a:endParaRPr lang="en-US" sz="1400" i="1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2678" lvl="2"/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Cluster 0: Low monthly spenders, many small transactions, middle aged customers, low credit limit, likely members rebuilding credit or middle-income customers </a:t>
            </a:r>
            <a:r>
              <a:rPr lang="en-US" sz="1400" b="1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(Priority #4)</a:t>
            </a:r>
          </a:p>
          <a:p>
            <a:pPr marL="852678" lvl="2"/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Cluster 1: High card users, highest monthly spending and transaction counts, middle aged, high credit limit, likely customers with very good credit history and significant financial flexibility </a:t>
            </a:r>
            <a:r>
              <a:rPr lang="en-US" sz="1400" b="1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(Priority #1) </a:t>
            </a:r>
          </a:p>
          <a:p>
            <a:pPr marL="852678" lvl="2"/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Cluster 2: Highest revolving balance, low transaction count, older aged customers, likely conservative spenders and limited engagement with credit cards </a:t>
            </a:r>
            <a:r>
              <a:rPr lang="en-US" sz="1400" b="1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(Priority #6)</a:t>
            </a:r>
          </a:p>
          <a:p>
            <a:pPr marL="852678" lvl="2"/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Cluster 3: High credit limit, moderate use of cards, middle aged, likely middle-income with a balanced and responsible approach to managing credit cards </a:t>
            </a:r>
            <a:r>
              <a:rPr lang="en-US" sz="1400" b="1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(Priority #2)</a:t>
            </a:r>
          </a:p>
          <a:p>
            <a:pPr marL="852678" lvl="2"/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Cluster 4: Younger customers, low credit limit, low transaction amount, likely customers starting to build credit with low income </a:t>
            </a:r>
            <a:r>
              <a:rPr lang="en-US" sz="1400" b="1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(Priority #5)</a:t>
            </a:r>
          </a:p>
          <a:p>
            <a:pPr marL="852678" lvl="2"/>
            <a:r>
              <a:rPr lang="en-US" sz="1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Cluster 5: Older aged, low credit limits, high transaction frequency, likely financially stable individuals with moderate credit card activity and engagement </a:t>
            </a:r>
            <a:r>
              <a:rPr lang="en-US" sz="1400" b="1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(Priority #3)</a:t>
            </a:r>
          </a:p>
          <a:p>
            <a:pPr lvl="2" indent="0">
              <a:buNone/>
            </a:pPr>
            <a:endParaRPr lang="en-US" sz="1400" i="1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2678" lvl="2"/>
            <a:endParaRPr lang="en-US" sz="1400" i="1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2678" lvl="2"/>
            <a:endParaRPr lang="en-US" sz="1400" i="1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323C7-EAD5-FF3B-783A-E8F8B4E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7E1F19-B7D9-8AFE-123E-7DE5E6F4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770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Phase 2: Exploratory data analysis – </a:t>
            </a:r>
            <a:r>
              <a:rPr lang="en-US" i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04490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36CC9-5C53-1ED1-1625-1387C0303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F414-6075-E3EB-9244-6522FE17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B8ECBB-A495-637C-B476-93FF0E28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770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Phase 2: Exploratory data analysis – </a:t>
            </a:r>
            <a:r>
              <a:rPr lang="en-US" i="1" dirty="0"/>
              <a:t>clustering Visualization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BF1EFF7-1AAC-7752-428F-64EDEC219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63" y="387820"/>
            <a:ext cx="7827280" cy="60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946D5-A991-C62A-C9BB-0ABAE053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A6C7-B86C-A660-3D7F-211F8FE1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18" y="-474395"/>
            <a:ext cx="9953308" cy="1780860"/>
          </a:xfrm>
        </p:spPr>
        <p:txBody>
          <a:bodyPr/>
          <a:lstStyle/>
          <a:p>
            <a:r>
              <a:rPr lang="en-US" dirty="0"/>
              <a:t>Phase 3: Model development and evaluation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2761C3E0-4EDA-519C-EE9F-02409CD9AFE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87677" y="2013503"/>
            <a:ext cx="4000314" cy="452311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 was used to create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columns were included except </a:t>
            </a:r>
            <a:r>
              <a:rPr lang="en-US" sz="2000" i="1" dirty="0"/>
              <a:t>CLIENTNUM </a:t>
            </a:r>
            <a:r>
              <a:rPr lang="en-US" sz="2000" dirty="0"/>
              <a:t>as this was an identification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was split into training (80%) and testing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trained model showed to be </a:t>
            </a:r>
            <a:r>
              <a:rPr lang="en-US" sz="2000" b="1" dirty="0"/>
              <a:t>0.91 </a:t>
            </a:r>
            <a:r>
              <a:rPr lang="en-US" sz="2000" dirty="0"/>
              <a:t>or </a:t>
            </a:r>
            <a:r>
              <a:rPr lang="en-US" sz="2000" b="1" dirty="0"/>
              <a:t>91% </a:t>
            </a:r>
            <a:r>
              <a:rPr lang="en-US" sz="2000" dirty="0"/>
              <a:t>accurate in predicting </a:t>
            </a:r>
            <a:r>
              <a:rPr lang="en-US" sz="2000" i="1" dirty="0" err="1"/>
              <a:t>Attrition_Flag</a:t>
            </a:r>
            <a:endParaRPr lang="en-US" sz="20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6E6DDC3-A432-C143-EBE5-61396EA433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C86B9-7501-F89D-17D4-A3BEE672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19" y="1402110"/>
            <a:ext cx="4397807" cy="52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55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{6F0F3008-B44A-4D84-9D09-4BCCE23347F5}tf67328976_win32</Template>
  <TotalTime>2058</TotalTime>
  <Words>1129</Words>
  <Application>Microsoft Office PowerPoint</Application>
  <PresentationFormat>Widescreen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Tenorite</vt:lpstr>
      <vt:lpstr>Custom</vt:lpstr>
      <vt:lpstr>Data mining for Customer Segmentation and Attrition Prediction to improve Marketing Efforts  Dedric McCoy</vt:lpstr>
      <vt:lpstr>Introduction</vt:lpstr>
      <vt:lpstr>Introduction</vt:lpstr>
      <vt:lpstr>Process overview</vt:lpstr>
      <vt:lpstr>Phase 1: Data preprocessing</vt:lpstr>
      <vt:lpstr>Phase 2: Exploratory data analysis – Correlation</vt:lpstr>
      <vt:lpstr>Phase 2: Exploratory data analysis – Clustering</vt:lpstr>
      <vt:lpstr>Phase 2: Exploratory data analysis – clustering Visualization</vt:lpstr>
      <vt:lpstr>Phase 3: Model development and evaluation</vt:lpstr>
      <vt:lpstr>Phase 3: Model development and evaluation</vt:lpstr>
      <vt:lpstr>Phase 3: Model development and evaluation</vt:lpstr>
      <vt:lpstr>Phase 3: Model development and evaluation</vt:lpstr>
      <vt:lpstr>Phase 3: Model development and evaluation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McCoy</dc:creator>
  <cp:lastModifiedBy>D McCoy</cp:lastModifiedBy>
  <cp:revision>2</cp:revision>
  <dcterms:created xsi:type="dcterms:W3CDTF">2024-12-15T06:22:49Z</dcterms:created>
  <dcterms:modified xsi:type="dcterms:W3CDTF">2024-12-16T16:59:17Z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