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9" r:id="rId6"/>
    <p:sldId id="290" r:id="rId7"/>
    <p:sldId id="285" r:id="rId8"/>
    <p:sldId id="291" r:id="rId9"/>
    <p:sldId id="286" r:id="rId10"/>
    <p:sldId id="287" r:id="rId11"/>
    <p:sldId id="292" r:id="rId12"/>
    <p:sldId id="288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19" autoAdjust="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ey McCrea" userId="bd766ec137c1136f" providerId="LiveId" clId="{050B56C1-3D4B-42B0-9759-66B18F60882A}"/>
    <pc:docChg chg="custSel modSld">
      <pc:chgData name="Corey McCrea" userId="bd766ec137c1136f" providerId="LiveId" clId="{050B56C1-3D4B-42B0-9759-66B18F60882A}" dt="2021-03-12T03:01:19.664" v="145" actId="20577"/>
      <pc:docMkLst>
        <pc:docMk/>
      </pc:docMkLst>
      <pc:sldChg chg="modSp mod">
        <pc:chgData name="Corey McCrea" userId="bd766ec137c1136f" providerId="LiveId" clId="{050B56C1-3D4B-42B0-9759-66B18F60882A}" dt="2021-03-12T03:00:13.519" v="65" actId="20577"/>
        <pc:sldMkLst>
          <pc:docMk/>
          <pc:sldMk cId="4077813374" sldId="283"/>
        </pc:sldMkLst>
        <pc:spChg chg="mod">
          <ac:chgData name="Corey McCrea" userId="bd766ec137c1136f" providerId="LiveId" clId="{050B56C1-3D4B-42B0-9759-66B18F60882A}" dt="2021-03-12T03:00:13.519" v="65" actId="20577"/>
          <ac:spMkLst>
            <pc:docMk/>
            <pc:sldMk cId="4077813374" sldId="283"/>
            <ac:spMk id="3" creationId="{C4DFEB4A-F5A6-4140-A1C3-A172887AE8E7}"/>
          </ac:spMkLst>
        </pc:spChg>
      </pc:sldChg>
      <pc:sldChg chg="modSp mod">
        <pc:chgData name="Corey McCrea" userId="bd766ec137c1136f" providerId="LiveId" clId="{050B56C1-3D4B-42B0-9759-66B18F60882A}" dt="2021-03-12T03:01:19.664" v="145" actId="20577"/>
        <pc:sldMkLst>
          <pc:docMk/>
          <pc:sldMk cId="995217460" sldId="291"/>
        </pc:sldMkLst>
        <pc:spChg chg="mod">
          <ac:chgData name="Corey McCrea" userId="bd766ec137c1136f" providerId="LiveId" clId="{050B56C1-3D4B-42B0-9759-66B18F60882A}" dt="2021-03-12T03:01:19.664" v="145" actId="20577"/>
          <ac:spMkLst>
            <pc:docMk/>
            <pc:sldMk cId="995217460" sldId="291"/>
            <ac:spMk id="3" creationId="{336FB420-B78A-4406-B409-68E1834954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Twitter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Corey McCrea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F21E-FA1A-41C5-9D9A-C2242F44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54253-61DB-425A-BC68-CD258BF1F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Assessment</a:t>
            </a:r>
          </a:p>
          <a:p>
            <a:r>
              <a:rPr lang="en-US" dirty="0"/>
              <a:t>Action List</a:t>
            </a:r>
          </a:p>
        </p:txBody>
      </p:sp>
    </p:spTree>
    <p:extLst>
      <p:ext uri="{BB962C8B-B14F-4D97-AF65-F5344CB8AC3E}">
        <p14:creationId xmlns:p14="http://schemas.microsoft.com/office/powerpoint/2010/main" val="117842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3519-1D29-441C-AA69-E11E22DC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EB4A-F5A6-4140-A1C3-A172887AE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Overall, this was a very messy dataset</a:t>
            </a:r>
          </a:p>
          <a:p>
            <a:r>
              <a:rPr lang="en-US" dirty="0"/>
              <a:t>Large number of columns were missing entries</a:t>
            </a:r>
          </a:p>
          <a:p>
            <a:r>
              <a:rPr lang="en-US" dirty="0"/>
              <a:t>Tweet location column just has user set location which isn’t very insightful for this application</a:t>
            </a:r>
          </a:p>
          <a:p>
            <a:r>
              <a:rPr lang="en-US" dirty="0"/>
              <a:t>Like all social media data, it is a large amount of text which can be difficult to parse into meaningful analysis</a:t>
            </a:r>
          </a:p>
          <a:p>
            <a:r>
              <a:rPr lang="en-US" dirty="0"/>
              <a:t>Very limited with only about a week of collection</a:t>
            </a:r>
          </a:p>
        </p:txBody>
      </p:sp>
    </p:spTree>
    <p:extLst>
      <p:ext uri="{BB962C8B-B14F-4D97-AF65-F5344CB8AC3E}">
        <p14:creationId xmlns:p14="http://schemas.microsoft.com/office/powerpoint/2010/main" val="407781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6042-33F6-4FBD-A71B-50B954EF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68700-3354-4488-8551-A96F18423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94100" indent="-457200">
              <a:buAutoNum type="arabicPeriod"/>
            </a:pPr>
            <a:r>
              <a:rPr lang="en-US" sz="1600" dirty="0"/>
              <a:t>Data Exploration</a:t>
            </a:r>
          </a:p>
          <a:p>
            <a:pPr marL="871200" lvl="1" indent="-457200">
              <a:buAutoNum type="arabicPeriod"/>
            </a:pPr>
            <a:r>
              <a:rPr lang="en-US" sz="1600" dirty="0"/>
              <a:t>Loading data into R</a:t>
            </a:r>
          </a:p>
          <a:p>
            <a:pPr marL="871200" lvl="1" indent="-457200">
              <a:buAutoNum type="arabicPeriod"/>
            </a:pPr>
            <a:r>
              <a:rPr lang="en-US" sz="1600" dirty="0"/>
              <a:t>Exploring summary stats</a:t>
            </a:r>
          </a:p>
          <a:p>
            <a:pPr marL="871200" lvl="1" indent="-457200">
              <a:buAutoNum type="arabicPeriod"/>
            </a:pPr>
            <a:r>
              <a:rPr lang="en-US" sz="1600" dirty="0"/>
              <a:t>Deciding which columns were useful</a:t>
            </a:r>
          </a:p>
          <a:p>
            <a:pPr marL="494100" indent="-457200">
              <a:buAutoNum type="arabicPeriod"/>
            </a:pPr>
            <a:r>
              <a:rPr lang="en-US" sz="1600" dirty="0"/>
              <a:t>Data Cleaning</a:t>
            </a:r>
          </a:p>
          <a:p>
            <a:pPr marL="871200" lvl="1" indent="-457200">
              <a:buAutoNum type="arabicPeriod"/>
            </a:pPr>
            <a:r>
              <a:rPr lang="en-US" sz="1600" dirty="0"/>
              <a:t>Counting NAs of each column to filter what is usable</a:t>
            </a:r>
          </a:p>
          <a:p>
            <a:pPr marL="871200" lvl="1" indent="-457200">
              <a:buAutoNum type="arabicPeriod"/>
            </a:pPr>
            <a:r>
              <a:rPr lang="en-US" sz="1600" dirty="0"/>
              <a:t>Dropped </a:t>
            </a:r>
            <a:r>
              <a:rPr lang="en-US" sz="1600" dirty="0" err="1"/>
              <a:t>tweet_cord</a:t>
            </a:r>
            <a:r>
              <a:rPr lang="en-US" sz="1600" dirty="0"/>
              <a:t>, *_gold columns, confidence columns</a:t>
            </a:r>
          </a:p>
          <a:p>
            <a:pPr marL="494100" indent="-457200">
              <a:buAutoNum type="arabicPeriod"/>
            </a:pPr>
            <a:r>
              <a:rPr lang="en-US" sz="1600" dirty="0"/>
              <a:t>Analysis</a:t>
            </a:r>
          </a:p>
          <a:p>
            <a:pPr marL="871200" lvl="1" indent="-457200">
              <a:buAutoNum type="arabicPeriod"/>
            </a:pPr>
            <a:r>
              <a:rPr lang="en-US" sz="1600" dirty="0"/>
              <a:t>Plotting various columns, looking for trends</a:t>
            </a:r>
          </a:p>
          <a:p>
            <a:pPr marL="871200" lvl="1" indent="-457200">
              <a:buAutoNum type="arabicPeriod"/>
            </a:pPr>
            <a:r>
              <a:rPr lang="en-US" sz="1600" dirty="0"/>
              <a:t>Attempted to use tweet contents to create models</a:t>
            </a:r>
          </a:p>
        </p:txBody>
      </p:sp>
    </p:spTree>
    <p:extLst>
      <p:ext uri="{BB962C8B-B14F-4D97-AF65-F5344CB8AC3E}">
        <p14:creationId xmlns:p14="http://schemas.microsoft.com/office/powerpoint/2010/main" val="202266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AE5-F13A-47C8-BACA-65858272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AE172-F241-45AE-A280-5FCEE95A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data is reflective of public opinion regarding companies</a:t>
            </a:r>
          </a:p>
          <a:p>
            <a:r>
              <a:rPr lang="en-US" dirty="0"/>
              <a:t>Traveling via plane is often associated with several issues</a:t>
            </a:r>
          </a:p>
          <a:p>
            <a:pPr lvl="1"/>
            <a:r>
              <a:rPr lang="en-US" dirty="0"/>
              <a:t>Why is this?</a:t>
            </a:r>
          </a:p>
          <a:p>
            <a:r>
              <a:rPr lang="en-US" dirty="0"/>
              <a:t>What can Airlines do to keep customers happy?</a:t>
            </a:r>
          </a:p>
        </p:txBody>
      </p:sp>
    </p:spTree>
    <p:extLst>
      <p:ext uri="{BB962C8B-B14F-4D97-AF65-F5344CB8AC3E}">
        <p14:creationId xmlns:p14="http://schemas.microsoft.com/office/powerpoint/2010/main" val="186510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BE8E-FE9C-4184-BC8A-AAF745DE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1756-8F81-4439-8F95-6C3F42F27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data collected over roughly a week in February of 2015</a:t>
            </a:r>
          </a:p>
          <a:p>
            <a:r>
              <a:rPr lang="en-US" dirty="0"/>
              <a:t>Over 14,000 Entries</a:t>
            </a:r>
          </a:p>
          <a:p>
            <a:pPr lvl="1"/>
            <a:r>
              <a:rPr lang="en-US" dirty="0"/>
              <a:t>Large amount of data means there are a variety of insights to be had</a:t>
            </a:r>
          </a:p>
          <a:p>
            <a:r>
              <a:rPr lang="en-US" dirty="0"/>
              <a:t>Contains information about tweet sentiment, airline name, location and more</a:t>
            </a:r>
          </a:p>
        </p:txBody>
      </p:sp>
    </p:spTree>
    <p:extLst>
      <p:ext uri="{BB962C8B-B14F-4D97-AF65-F5344CB8AC3E}">
        <p14:creationId xmlns:p14="http://schemas.microsoft.com/office/powerpoint/2010/main" val="348451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6429-E7D1-47A4-97EE-D997C2DF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7F780-1FE7-492D-B856-C3FF1113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Sentiment Distribution</a:t>
            </a:r>
          </a:p>
          <a:p>
            <a:r>
              <a:rPr lang="en-US" dirty="0"/>
              <a:t>Negative Tweet Reasoning</a:t>
            </a:r>
          </a:p>
          <a:p>
            <a:r>
              <a:rPr lang="en-US" dirty="0"/>
              <a:t>Tweet Count Over Time</a:t>
            </a:r>
          </a:p>
          <a:p>
            <a:r>
              <a:rPr lang="en-US" dirty="0"/>
              <a:t>Key Summary</a:t>
            </a:r>
          </a:p>
          <a:p>
            <a:pPr lvl="1"/>
            <a:r>
              <a:rPr lang="en-US" dirty="0"/>
              <a:t>Overall &amp; Per Airline</a:t>
            </a:r>
          </a:p>
        </p:txBody>
      </p:sp>
    </p:spTree>
    <p:extLst>
      <p:ext uri="{BB962C8B-B14F-4D97-AF65-F5344CB8AC3E}">
        <p14:creationId xmlns:p14="http://schemas.microsoft.com/office/powerpoint/2010/main" val="226661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0468-7A58-4DC3-8579-EC49EEA0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Distribution of Tweets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FB420-B78A-4406-B409-68E183495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182205" cy="3714749"/>
          </a:xfrm>
        </p:spPr>
        <p:txBody>
          <a:bodyPr/>
          <a:lstStyle/>
          <a:p>
            <a:r>
              <a:rPr lang="en-US" dirty="0"/>
              <a:t>Large amount of negative tweets</a:t>
            </a:r>
          </a:p>
          <a:p>
            <a:r>
              <a:rPr lang="en-US" dirty="0"/>
              <a:t>Negative tweets are more than neutral and positive combined</a:t>
            </a:r>
          </a:p>
          <a:p>
            <a:r>
              <a:rPr lang="en-US" dirty="0"/>
              <a:t>How does this break down per airline?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07C8D-8C84-4DE3-B42F-D43E0004F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633" y="1679839"/>
            <a:ext cx="5855368" cy="517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1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C0D2-6A35-4EFC-AEFE-DD7F8DEC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Airline Tweet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CD1DB-CD4E-4E16-A64D-33A5DFE0D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046350" cy="3714749"/>
          </a:xfrm>
        </p:spPr>
        <p:txBody>
          <a:bodyPr/>
          <a:lstStyle/>
          <a:p>
            <a:r>
              <a:rPr lang="en-US" dirty="0"/>
              <a:t>American, United, and US Airways all have a much higher amount of negative tweets</a:t>
            </a:r>
          </a:p>
          <a:p>
            <a:r>
              <a:rPr lang="en-US" dirty="0"/>
              <a:t>Virgin has a low number overall</a:t>
            </a:r>
          </a:p>
          <a:p>
            <a:r>
              <a:rPr lang="en-US" dirty="0"/>
              <a:t>What is the driver for these negative tweets?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68A7E-2CD1-49D6-8C22-0C98C2DD8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856" y="1555698"/>
            <a:ext cx="5895975" cy="521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9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9260-AFE5-403D-9761-1FF78AA0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of Negative Tweets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34D11-E850-42DD-A059-5666A5F5E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047462" cy="4228097"/>
          </a:xfrm>
        </p:spPr>
        <p:txBody>
          <a:bodyPr/>
          <a:lstStyle/>
          <a:p>
            <a:r>
              <a:rPr lang="en-US" dirty="0"/>
              <a:t>Customer Service seems to be the largest issue causing this negative sentiment</a:t>
            </a:r>
          </a:p>
          <a:p>
            <a:r>
              <a:rPr lang="en-US" dirty="0"/>
              <a:t>Late Flight is also a large number, but this is mostly out of the airlines control</a:t>
            </a:r>
          </a:p>
          <a:p>
            <a:r>
              <a:rPr lang="en-US" dirty="0"/>
              <a:t>Is there a particular day that causes issues?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35B6F-8B05-4C2A-B787-B854F3D8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745" y="1586198"/>
            <a:ext cx="5961255" cy="527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9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8E73-9B37-4291-9900-4E229C36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Tweet Count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F6E5F-87D6-4162-988F-16D1F5297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086955" cy="3714749"/>
          </a:xfrm>
        </p:spPr>
        <p:txBody>
          <a:bodyPr/>
          <a:lstStyle/>
          <a:p>
            <a:r>
              <a:rPr lang="en-US" dirty="0"/>
              <a:t>Unusually high number of tweets on February 22</a:t>
            </a:r>
            <a:r>
              <a:rPr lang="en-US" baseline="30000" dirty="0"/>
              <a:t>nd</a:t>
            </a:r>
            <a:r>
              <a:rPr lang="en-US" dirty="0"/>
              <a:t> and 23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r>
              <a:rPr lang="en-US" dirty="0"/>
              <a:t>These high numbers correlate to a storm that grounded over 1,100 flights involving Dallas, TX</a:t>
            </a:r>
          </a:p>
          <a:p>
            <a:r>
              <a:rPr lang="en-US" dirty="0"/>
              <a:t>The large number of tweets regarding American could be driven by their Hub in Dallas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0188F-BAC4-4E38-9051-F014DA23B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695" y="1622806"/>
            <a:ext cx="5709409" cy="50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0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B42C-6DA5-4C02-BFC0-C88DA32E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2B4F7-CE67-462B-BBA5-53ECFCCE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Overall, most tweets about airlines are negative</a:t>
            </a:r>
          </a:p>
          <a:p>
            <a:r>
              <a:rPr lang="en-US" dirty="0"/>
              <a:t>Certain airlines were disproportionately tweeted about</a:t>
            </a:r>
          </a:p>
          <a:p>
            <a:pPr lvl="1"/>
            <a:r>
              <a:rPr lang="en-US" dirty="0"/>
              <a:t>Driven by cancelations due to a storm</a:t>
            </a:r>
          </a:p>
          <a:p>
            <a:r>
              <a:rPr lang="en-US" dirty="0"/>
              <a:t>Most sentiment was driven by customer service issues</a:t>
            </a:r>
          </a:p>
          <a:p>
            <a:r>
              <a:rPr lang="en-US" dirty="0"/>
              <a:t>Data would be more robust if it was collected over a longer period</a:t>
            </a:r>
          </a:p>
        </p:txBody>
      </p:sp>
    </p:spTree>
    <p:extLst>
      <p:ext uri="{BB962C8B-B14F-4D97-AF65-F5344CB8AC3E}">
        <p14:creationId xmlns:p14="http://schemas.microsoft.com/office/powerpoint/2010/main" val="1646845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{56CA7D97-953A-4389-8C81-95710D72DC6E}tf11665031_win32</Template>
  <TotalTime>286</TotalTime>
  <Words>411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Nova</vt:lpstr>
      <vt:lpstr>Arial Nova Light</vt:lpstr>
      <vt:lpstr>Wingdings 2</vt:lpstr>
      <vt:lpstr>SlateVTI</vt:lpstr>
      <vt:lpstr>Twitter Analysis</vt:lpstr>
      <vt:lpstr>Business Implications</vt:lpstr>
      <vt:lpstr>Data Breakdown</vt:lpstr>
      <vt:lpstr>Insight Report</vt:lpstr>
      <vt:lpstr>Overall Distribution of Tweets</vt:lpstr>
      <vt:lpstr>Airline Tweet Distribution</vt:lpstr>
      <vt:lpstr>Reasoning of Negative Tweets</vt:lpstr>
      <vt:lpstr>Tweet Count over Time</vt:lpstr>
      <vt:lpstr>Key Executive Summary</vt:lpstr>
      <vt:lpstr>Appendix</vt:lpstr>
      <vt:lpstr>Dataset Assessment</vt:lpstr>
      <vt:lpstr>Action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Analysis</dc:title>
  <dc:creator>Corey McCrea</dc:creator>
  <cp:lastModifiedBy>Corey McCrea</cp:lastModifiedBy>
  <cp:revision>7</cp:revision>
  <dcterms:created xsi:type="dcterms:W3CDTF">2021-03-11T22:14:37Z</dcterms:created>
  <dcterms:modified xsi:type="dcterms:W3CDTF">2021-03-12T03:01:24Z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