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40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7E01-1D69-445F-93F1-9EBD6B3105E4}"/>
              </a:ext>
            </a:extLst>
          </p:cNvPr>
          <p:cNvSpPr>
            <a:spLocks noGrp="1"/>
          </p:cNvSpPr>
          <p:nvPr>
            <p:ph type="ctrTitle"/>
          </p:nvPr>
        </p:nvSpPr>
        <p:spPr/>
        <p:txBody>
          <a:bodyPr/>
          <a:lstStyle/>
          <a:p>
            <a:r>
              <a:rPr lang="en-US" dirty="0"/>
              <a:t>U.S. Cities – Where to Live</a:t>
            </a:r>
          </a:p>
        </p:txBody>
      </p:sp>
    </p:spTree>
    <p:extLst>
      <p:ext uri="{BB962C8B-B14F-4D97-AF65-F5344CB8AC3E}">
        <p14:creationId xmlns:p14="http://schemas.microsoft.com/office/powerpoint/2010/main" val="238770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6688-40E4-4B3B-8B4C-04D1273B9322}"/>
              </a:ext>
            </a:extLst>
          </p:cNvPr>
          <p:cNvSpPr>
            <a:spLocks noGrp="1"/>
          </p:cNvSpPr>
          <p:nvPr>
            <p:ph type="title"/>
          </p:nvPr>
        </p:nvSpPr>
        <p:spPr>
          <a:xfrm>
            <a:off x="2589212" y="306333"/>
            <a:ext cx="8911687" cy="1280890"/>
          </a:xfrm>
        </p:spPr>
        <p:txBody>
          <a:bodyPr/>
          <a:lstStyle/>
          <a:p>
            <a:r>
              <a:rPr lang="en-US" dirty="0"/>
              <a:t>K-Means Clustering</a:t>
            </a:r>
          </a:p>
        </p:txBody>
      </p:sp>
      <p:sp>
        <p:nvSpPr>
          <p:cNvPr id="3" name="Content Placeholder 2">
            <a:extLst>
              <a:ext uri="{FF2B5EF4-FFF2-40B4-BE49-F238E27FC236}">
                <a16:creationId xmlns:a16="http://schemas.microsoft.com/office/drawing/2014/main" id="{8559F06B-4A3C-4F04-8EC9-E80DEF36195E}"/>
              </a:ext>
            </a:extLst>
          </p:cNvPr>
          <p:cNvSpPr>
            <a:spLocks noGrp="1"/>
          </p:cNvSpPr>
          <p:nvPr>
            <p:ph idx="1"/>
          </p:nvPr>
        </p:nvSpPr>
        <p:spPr>
          <a:xfrm>
            <a:off x="2589212" y="1295034"/>
            <a:ext cx="3875756" cy="3777622"/>
          </a:xfrm>
        </p:spPr>
        <p:txBody>
          <a:bodyPr>
            <a:normAutofit lnSpcReduction="10000"/>
          </a:bodyPr>
          <a:lstStyle/>
          <a:p>
            <a:r>
              <a:rPr lang="en-US" dirty="0"/>
              <a:t>We decided to use k-means clustering machine learning algorithm to divide our cities into different groups based on the features included in the model.</a:t>
            </a:r>
          </a:p>
          <a:p>
            <a:r>
              <a:rPr lang="en-US" dirty="0"/>
              <a:t>Our model has the following feature set in the table to the right. In the first column, we have the venue frequencies from the Foursquare data. In the second column, the Census Bureau Data.</a:t>
            </a:r>
          </a:p>
        </p:txBody>
      </p:sp>
      <p:graphicFrame>
        <p:nvGraphicFramePr>
          <p:cNvPr id="4" name="Table 5">
            <a:extLst>
              <a:ext uri="{FF2B5EF4-FFF2-40B4-BE49-F238E27FC236}">
                <a16:creationId xmlns:a16="http://schemas.microsoft.com/office/drawing/2014/main" id="{708CBB8E-5366-4F03-A159-CB1CFD96B222}"/>
              </a:ext>
            </a:extLst>
          </p:cNvPr>
          <p:cNvGraphicFramePr>
            <a:graphicFrameLocks noGrp="1"/>
          </p:cNvGraphicFramePr>
          <p:nvPr>
            <p:extLst>
              <p:ext uri="{D42A27DB-BD31-4B8C-83A1-F6EECF244321}">
                <p14:modId xmlns:p14="http://schemas.microsoft.com/office/powerpoint/2010/main" val="2776084469"/>
              </p:ext>
            </p:extLst>
          </p:nvPr>
        </p:nvGraphicFramePr>
        <p:xfrm>
          <a:off x="6673518" y="1295034"/>
          <a:ext cx="5403766" cy="5394960"/>
        </p:xfrm>
        <a:graphic>
          <a:graphicData uri="http://schemas.openxmlformats.org/drawingml/2006/table">
            <a:tbl>
              <a:tblPr firstRow="1" bandRow="1">
                <a:tableStyleId>{5C22544A-7EE6-4342-B048-85BDC9FD1C3A}</a:tableStyleId>
              </a:tblPr>
              <a:tblGrid>
                <a:gridCol w="2701883">
                  <a:extLst>
                    <a:ext uri="{9D8B030D-6E8A-4147-A177-3AD203B41FA5}">
                      <a16:colId xmlns:a16="http://schemas.microsoft.com/office/drawing/2014/main" val="1249593629"/>
                    </a:ext>
                  </a:extLst>
                </a:gridCol>
                <a:gridCol w="2701883">
                  <a:extLst>
                    <a:ext uri="{9D8B030D-6E8A-4147-A177-3AD203B41FA5}">
                      <a16:colId xmlns:a16="http://schemas.microsoft.com/office/drawing/2014/main" val="292870579"/>
                    </a:ext>
                  </a:extLst>
                </a:gridCol>
              </a:tblGrid>
              <a:tr h="351325">
                <a:tc>
                  <a:txBody>
                    <a:bodyPr/>
                    <a:lstStyle/>
                    <a:p>
                      <a:r>
                        <a:rPr lang="en-US" dirty="0"/>
                        <a:t>Venue Frequencies</a:t>
                      </a:r>
                    </a:p>
                  </a:txBody>
                  <a:tcPr/>
                </a:tc>
                <a:tc>
                  <a:txBody>
                    <a:bodyPr/>
                    <a:lstStyle/>
                    <a:p>
                      <a:r>
                        <a:rPr lang="en-US" dirty="0"/>
                        <a:t>Census Bureau Data</a:t>
                      </a:r>
                    </a:p>
                  </a:txBody>
                  <a:tcPr/>
                </a:tc>
                <a:extLst>
                  <a:ext uri="{0D108BD9-81ED-4DB2-BD59-A6C34878D82A}">
                    <a16:rowId xmlns:a16="http://schemas.microsoft.com/office/drawing/2014/main" val="1040707580"/>
                  </a:ext>
                </a:extLst>
              </a:tr>
              <a:tr h="351325">
                <a:tc>
                  <a:txBody>
                    <a:bodyPr/>
                    <a:lstStyle/>
                    <a:p>
                      <a:r>
                        <a:rPr lang="en-US" dirty="0"/>
                        <a:t>Arts &amp; Entertainment</a:t>
                      </a:r>
                    </a:p>
                  </a:txBody>
                  <a:tcPr/>
                </a:tc>
                <a:tc>
                  <a:txBody>
                    <a:bodyPr/>
                    <a:lstStyle/>
                    <a:p>
                      <a:r>
                        <a:rPr lang="en-US" dirty="0"/>
                        <a:t>Population</a:t>
                      </a:r>
                    </a:p>
                  </a:txBody>
                  <a:tcPr/>
                </a:tc>
                <a:extLst>
                  <a:ext uri="{0D108BD9-81ED-4DB2-BD59-A6C34878D82A}">
                    <a16:rowId xmlns:a16="http://schemas.microsoft.com/office/drawing/2014/main" val="28720349"/>
                  </a:ext>
                </a:extLst>
              </a:tr>
              <a:tr h="614818">
                <a:tc>
                  <a:txBody>
                    <a:bodyPr/>
                    <a:lstStyle/>
                    <a:p>
                      <a:r>
                        <a:rPr lang="en-US" dirty="0"/>
                        <a:t>College &amp; University</a:t>
                      </a:r>
                    </a:p>
                  </a:txBody>
                  <a:tcPr/>
                </a:tc>
                <a:tc>
                  <a:txBody>
                    <a:bodyPr/>
                    <a:lstStyle/>
                    <a:p>
                      <a:r>
                        <a:rPr lang="en-US" dirty="0"/>
                        <a:t>Population Percent Change</a:t>
                      </a:r>
                    </a:p>
                  </a:txBody>
                  <a:tcPr/>
                </a:tc>
                <a:extLst>
                  <a:ext uri="{0D108BD9-81ED-4DB2-BD59-A6C34878D82A}">
                    <a16:rowId xmlns:a16="http://schemas.microsoft.com/office/drawing/2014/main" val="2120836778"/>
                  </a:ext>
                </a:extLst>
              </a:tr>
              <a:tr h="351325">
                <a:tc>
                  <a:txBody>
                    <a:bodyPr/>
                    <a:lstStyle/>
                    <a:p>
                      <a:r>
                        <a:rPr lang="en-US" dirty="0"/>
                        <a:t>Event</a:t>
                      </a:r>
                    </a:p>
                  </a:txBody>
                  <a:tcPr/>
                </a:tc>
                <a:tc>
                  <a:txBody>
                    <a:bodyPr/>
                    <a:lstStyle/>
                    <a:p>
                      <a:r>
                        <a:rPr lang="en-US" dirty="0"/>
                        <a:t>Median Gross Rent</a:t>
                      </a:r>
                    </a:p>
                  </a:txBody>
                  <a:tcPr/>
                </a:tc>
                <a:extLst>
                  <a:ext uri="{0D108BD9-81ED-4DB2-BD59-A6C34878D82A}">
                    <a16:rowId xmlns:a16="http://schemas.microsoft.com/office/drawing/2014/main" val="1315473992"/>
                  </a:ext>
                </a:extLst>
              </a:tr>
              <a:tr h="614818">
                <a:tc>
                  <a:txBody>
                    <a:bodyPr/>
                    <a:lstStyle/>
                    <a:p>
                      <a:r>
                        <a:rPr lang="en-US" dirty="0"/>
                        <a:t>Food</a:t>
                      </a:r>
                    </a:p>
                  </a:txBody>
                  <a:tcPr/>
                </a:tc>
                <a:tc>
                  <a:txBody>
                    <a:bodyPr/>
                    <a:lstStyle/>
                    <a:p>
                      <a:r>
                        <a:rPr lang="en-US" dirty="0"/>
                        <a:t>% with bachelor’s degree or higher</a:t>
                      </a:r>
                    </a:p>
                  </a:txBody>
                  <a:tcPr/>
                </a:tc>
                <a:extLst>
                  <a:ext uri="{0D108BD9-81ED-4DB2-BD59-A6C34878D82A}">
                    <a16:rowId xmlns:a16="http://schemas.microsoft.com/office/drawing/2014/main" val="3667879283"/>
                  </a:ext>
                </a:extLst>
              </a:tr>
              <a:tr h="351325">
                <a:tc>
                  <a:txBody>
                    <a:bodyPr/>
                    <a:lstStyle/>
                    <a:p>
                      <a:r>
                        <a:rPr lang="en-US" dirty="0"/>
                        <a:t>Nightlife Spot</a:t>
                      </a:r>
                    </a:p>
                  </a:txBody>
                  <a:tcPr/>
                </a:tc>
                <a:tc>
                  <a:txBody>
                    <a:bodyPr/>
                    <a:lstStyle/>
                    <a:p>
                      <a:r>
                        <a:rPr lang="en-US" dirty="0"/>
                        <a:t>% Employed</a:t>
                      </a:r>
                    </a:p>
                  </a:txBody>
                  <a:tcPr/>
                </a:tc>
                <a:extLst>
                  <a:ext uri="{0D108BD9-81ED-4DB2-BD59-A6C34878D82A}">
                    <a16:rowId xmlns:a16="http://schemas.microsoft.com/office/drawing/2014/main" val="2372564851"/>
                  </a:ext>
                </a:extLst>
              </a:tr>
              <a:tr h="614818">
                <a:tc>
                  <a:txBody>
                    <a:bodyPr/>
                    <a:lstStyle/>
                    <a:p>
                      <a:r>
                        <a:rPr lang="en-US" dirty="0"/>
                        <a:t>Outdoors &amp; Recreation</a:t>
                      </a:r>
                    </a:p>
                  </a:txBody>
                  <a:tcPr/>
                </a:tc>
                <a:tc>
                  <a:txBody>
                    <a:bodyPr/>
                    <a:lstStyle/>
                    <a:p>
                      <a:r>
                        <a:rPr lang="en-US" dirty="0"/>
                        <a:t>Per capita income</a:t>
                      </a:r>
                    </a:p>
                  </a:txBody>
                  <a:tcPr/>
                </a:tc>
                <a:extLst>
                  <a:ext uri="{0D108BD9-81ED-4DB2-BD59-A6C34878D82A}">
                    <a16:rowId xmlns:a16="http://schemas.microsoft.com/office/drawing/2014/main" val="1148365641"/>
                  </a:ext>
                </a:extLst>
              </a:tr>
              <a:tr h="614818">
                <a:tc>
                  <a:txBody>
                    <a:bodyPr/>
                    <a:lstStyle/>
                    <a:p>
                      <a:r>
                        <a:rPr lang="en-US" dirty="0"/>
                        <a:t>Professional &amp; Other Places</a:t>
                      </a:r>
                    </a:p>
                  </a:txBody>
                  <a:tcPr/>
                </a:tc>
                <a:tc>
                  <a:txBody>
                    <a:bodyPr/>
                    <a:lstStyle/>
                    <a:p>
                      <a:r>
                        <a:rPr lang="en-US" dirty="0"/>
                        <a:t>Diversity Index</a:t>
                      </a:r>
                    </a:p>
                  </a:txBody>
                  <a:tcPr/>
                </a:tc>
                <a:extLst>
                  <a:ext uri="{0D108BD9-81ED-4DB2-BD59-A6C34878D82A}">
                    <a16:rowId xmlns:a16="http://schemas.microsoft.com/office/drawing/2014/main" val="2004173193"/>
                  </a:ext>
                </a:extLst>
              </a:tr>
              <a:tr h="614818">
                <a:tc>
                  <a:txBody>
                    <a:bodyPr/>
                    <a:lstStyle/>
                    <a:p>
                      <a:r>
                        <a:rPr lang="en-US" dirty="0"/>
                        <a:t>Residence</a:t>
                      </a:r>
                    </a:p>
                  </a:txBody>
                  <a:tcPr/>
                </a:tc>
                <a:tc>
                  <a:txBody>
                    <a:bodyPr/>
                    <a:lstStyle/>
                    <a:p>
                      <a:r>
                        <a:rPr lang="en-US" dirty="0"/>
                        <a:t>Land area (square miles)</a:t>
                      </a:r>
                    </a:p>
                  </a:txBody>
                  <a:tcPr/>
                </a:tc>
                <a:extLst>
                  <a:ext uri="{0D108BD9-81ED-4DB2-BD59-A6C34878D82A}">
                    <a16:rowId xmlns:a16="http://schemas.microsoft.com/office/drawing/2014/main" val="549039267"/>
                  </a:ext>
                </a:extLst>
              </a:tr>
              <a:tr h="351325">
                <a:tc>
                  <a:txBody>
                    <a:bodyPr/>
                    <a:lstStyle/>
                    <a:p>
                      <a:r>
                        <a:rPr lang="en-US" dirty="0"/>
                        <a:t>Shop &amp; Service</a:t>
                      </a:r>
                    </a:p>
                  </a:txBody>
                  <a:tcPr/>
                </a:tc>
                <a:tc>
                  <a:txBody>
                    <a:bodyPr/>
                    <a:lstStyle/>
                    <a:p>
                      <a:endParaRPr lang="en-US"/>
                    </a:p>
                  </a:txBody>
                  <a:tcPr/>
                </a:tc>
                <a:extLst>
                  <a:ext uri="{0D108BD9-81ED-4DB2-BD59-A6C34878D82A}">
                    <a16:rowId xmlns:a16="http://schemas.microsoft.com/office/drawing/2014/main" val="3510294469"/>
                  </a:ext>
                </a:extLst>
              </a:tr>
              <a:tr h="351325">
                <a:tc>
                  <a:txBody>
                    <a:bodyPr/>
                    <a:lstStyle/>
                    <a:p>
                      <a:r>
                        <a:rPr lang="en-US" dirty="0"/>
                        <a:t>Travel &amp; Transport</a:t>
                      </a:r>
                    </a:p>
                  </a:txBody>
                  <a:tcPr/>
                </a:tc>
                <a:tc>
                  <a:txBody>
                    <a:bodyPr/>
                    <a:lstStyle/>
                    <a:p>
                      <a:endParaRPr lang="en-US" dirty="0"/>
                    </a:p>
                  </a:txBody>
                  <a:tcPr/>
                </a:tc>
                <a:extLst>
                  <a:ext uri="{0D108BD9-81ED-4DB2-BD59-A6C34878D82A}">
                    <a16:rowId xmlns:a16="http://schemas.microsoft.com/office/drawing/2014/main" val="2503185629"/>
                  </a:ext>
                </a:extLst>
              </a:tr>
            </a:tbl>
          </a:graphicData>
        </a:graphic>
      </p:graphicFrame>
    </p:spTree>
    <p:extLst>
      <p:ext uri="{BB962C8B-B14F-4D97-AF65-F5344CB8AC3E}">
        <p14:creationId xmlns:p14="http://schemas.microsoft.com/office/powerpoint/2010/main" val="7321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5654F-8129-4515-8838-3F477C96114D}"/>
              </a:ext>
            </a:extLst>
          </p:cNvPr>
          <p:cNvSpPr>
            <a:spLocks noGrp="1"/>
          </p:cNvSpPr>
          <p:nvPr>
            <p:ph type="title"/>
          </p:nvPr>
        </p:nvSpPr>
        <p:spPr>
          <a:xfrm>
            <a:off x="649224" y="645106"/>
            <a:ext cx="3650279" cy="1259894"/>
          </a:xfrm>
        </p:spPr>
        <p:txBody>
          <a:bodyPr>
            <a:normAutofit/>
          </a:bodyPr>
          <a:lstStyle/>
          <a:p>
            <a:r>
              <a:rPr lang="en-US" dirty="0"/>
              <a:t>Results</a:t>
            </a:r>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E150451-2893-41FC-AA60-A4499FD9F683}"/>
              </a:ext>
            </a:extLst>
          </p:cNvPr>
          <p:cNvSpPr>
            <a:spLocks noGrp="1"/>
          </p:cNvSpPr>
          <p:nvPr>
            <p:ph idx="1"/>
          </p:nvPr>
        </p:nvSpPr>
        <p:spPr>
          <a:xfrm>
            <a:off x="249911" y="1475874"/>
            <a:ext cx="4515936" cy="4580601"/>
          </a:xfrm>
        </p:spPr>
        <p:txBody>
          <a:bodyPr>
            <a:normAutofit lnSpcReduction="10000"/>
          </a:bodyPr>
          <a:lstStyle/>
          <a:p>
            <a:r>
              <a:rPr lang="en-US" sz="1600" dirty="0"/>
              <a:t>We decided to cluster the cities into 4 groups. We summarize the cluster types below:</a:t>
            </a:r>
          </a:p>
          <a:p>
            <a:pPr lvl="1"/>
            <a:r>
              <a:rPr lang="en-US" dirty="0"/>
              <a:t>Cluster 0 - Medium Population; Some Activities; High growth; High rent; High education; High income (RED)</a:t>
            </a:r>
          </a:p>
          <a:p>
            <a:pPr lvl="1"/>
            <a:r>
              <a:rPr lang="en-US" dirty="0"/>
              <a:t>Cluster 1 - Medium Population; Some Activities; Lower rent; Less diversity (PURPLE)</a:t>
            </a:r>
          </a:p>
          <a:p>
            <a:pPr lvl="1"/>
            <a:r>
              <a:rPr lang="en-US" dirty="0"/>
              <a:t>Cluster 2 - Lower Population; Less Activities; Less educated; Higher rent with lower income (BLUE) </a:t>
            </a:r>
          </a:p>
          <a:p>
            <a:pPr lvl="1"/>
            <a:r>
              <a:rPr lang="en-US" dirty="0"/>
              <a:t>Cluster 3 - High Population; Lots of Activities; Greater diversity; reasonable rent; larger land area (YELLOW) </a:t>
            </a:r>
          </a:p>
          <a:p>
            <a:endParaRPr lang="en-US" dirty="0"/>
          </a:p>
        </p:txBody>
      </p:sp>
      <p:pic>
        <p:nvPicPr>
          <p:cNvPr id="4" name="Content Placeholder 3">
            <a:extLst>
              <a:ext uri="{FF2B5EF4-FFF2-40B4-BE49-F238E27FC236}">
                <a16:creationId xmlns:a16="http://schemas.microsoft.com/office/drawing/2014/main" id="{6A66FCB6-392B-49D3-8A89-C1A8F15BCEEE}"/>
              </a:ext>
            </a:extLst>
          </p:cNvPr>
          <p:cNvPicPr>
            <a:picLocks noChangeAspect="1"/>
          </p:cNvPicPr>
          <p:nvPr/>
        </p:nvPicPr>
        <p:blipFill rotWithShape="1">
          <a:blip r:embed="rId2"/>
          <a:srcRect l="27192" r="-1" b="-1"/>
          <a:stretch/>
        </p:blipFill>
        <p:spPr>
          <a:xfrm>
            <a:off x="4988512" y="645106"/>
            <a:ext cx="6953577" cy="5252773"/>
          </a:xfrm>
          <a:prstGeom prst="rect">
            <a:avLst/>
          </a:prstGeom>
        </p:spPr>
      </p:pic>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48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5E7E-0A50-4A90-AF54-3EE2AAB3C50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0B1F77-FE9F-4E91-8977-961766C6B02C}"/>
              </a:ext>
            </a:extLst>
          </p:cNvPr>
          <p:cNvSpPr>
            <a:spLocks noGrp="1"/>
          </p:cNvSpPr>
          <p:nvPr>
            <p:ph idx="1"/>
          </p:nvPr>
        </p:nvSpPr>
        <p:spPr/>
        <p:txBody>
          <a:bodyPr/>
          <a:lstStyle/>
          <a:p>
            <a:r>
              <a:rPr lang="en-US" dirty="0"/>
              <a:t>Cluster 2 cities appear to be least attractive</a:t>
            </a:r>
          </a:p>
          <a:p>
            <a:r>
              <a:rPr lang="en-US" dirty="0"/>
              <a:t>Next is Cluster 1: lower rent with similar income levels as Cluster 2, and on average more activities. Cluster 1 cities are predominantly in the Midwest and Southern states</a:t>
            </a:r>
          </a:p>
          <a:p>
            <a:r>
              <a:rPr lang="en-US" dirty="0"/>
              <a:t>Clusters 0 and 3 both have attractive features, but it’s difficult to determine which one is necessarily better.</a:t>
            </a:r>
          </a:p>
          <a:p>
            <a:r>
              <a:rPr lang="en-US" dirty="0"/>
              <a:t>Cluster 0 is very attractive in that these cities are on average experiencing greater population growth, with higher per capita incomes and a more educated population. Cluster 0 is facing higher rents -&gt; higher cost of living</a:t>
            </a:r>
          </a:p>
          <a:p>
            <a:r>
              <a:rPr lang="en-US" dirty="0"/>
              <a:t>Cluster 3 are urban cities that offer the most activities for their residents and have more diversity with lower rents, but they also have lower incomes</a:t>
            </a:r>
          </a:p>
        </p:txBody>
      </p:sp>
    </p:spTree>
    <p:extLst>
      <p:ext uri="{BB962C8B-B14F-4D97-AF65-F5344CB8AC3E}">
        <p14:creationId xmlns:p14="http://schemas.microsoft.com/office/powerpoint/2010/main" val="400575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8F06-0307-4402-9876-0F048C18BF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68C32B4-147B-4650-AE78-2DDEEC5F4FC2}"/>
              </a:ext>
            </a:extLst>
          </p:cNvPr>
          <p:cNvSpPr>
            <a:spLocks noGrp="1"/>
          </p:cNvSpPr>
          <p:nvPr>
            <p:ph idx="1"/>
          </p:nvPr>
        </p:nvSpPr>
        <p:spPr/>
        <p:txBody>
          <a:bodyPr/>
          <a:lstStyle/>
          <a:p>
            <a:r>
              <a:rPr lang="en-US" dirty="0"/>
              <a:t>Project was able to group cities into different clusters, with the intention of highlighting potential cities for stakeholders to move and live</a:t>
            </a:r>
          </a:p>
          <a:p>
            <a:r>
              <a:rPr lang="en-US" dirty="0"/>
              <a:t>The final decision on best city to move to is a very personal and complex one, and stakeholders will end up considering many additional factors not modeled in this project. Others include:</a:t>
            </a:r>
          </a:p>
          <a:p>
            <a:pPr lvl="1"/>
            <a:r>
              <a:rPr lang="en-US" dirty="0"/>
              <a:t>state tax landscape, crime rates, proximity to family, climate, education, healthcare, and industry specific employment opportunities, among others</a:t>
            </a:r>
          </a:p>
          <a:p>
            <a:r>
              <a:rPr lang="en-US" dirty="0"/>
              <a:t>We hope that the analysis performed thus far will provide stakeholders a place to start in exploring urban U.S. cities</a:t>
            </a:r>
          </a:p>
        </p:txBody>
      </p:sp>
    </p:spTree>
    <p:extLst>
      <p:ext uri="{BB962C8B-B14F-4D97-AF65-F5344CB8AC3E}">
        <p14:creationId xmlns:p14="http://schemas.microsoft.com/office/powerpoint/2010/main" val="219786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56CE-5EEF-4E62-A55D-2BBDA825C0F1}"/>
              </a:ext>
            </a:extLst>
          </p:cNvPr>
          <p:cNvSpPr>
            <a:spLocks noGrp="1"/>
          </p:cNvSpPr>
          <p:nvPr>
            <p:ph type="title"/>
          </p:nvPr>
        </p:nvSpPr>
        <p:spPr/>
        <p:txBody>
          <a:bodyPr/>
          <a:lstStyle/>
          <a:p>
            <a:r>
              <a:rPr lang="en-US" dirty="0"/>
              <a:t>Deciding Where to Live in the U.S.</a:t>
            </a:r>
          </a:p>
        </p:txBody>
      </p:sp>
      <p:sp>
        <p:nvSpPr>
          <p:cNvPr id="3" name="Content Placeholder 2">
            <a:extLst>
              <a:ext uri="{FF2B5EF4-FFF2-40B4-BE49-F238E27FC236}">
                <a16:creationId xmlns:a16="http://schemas.microsoft.com/office/drawing/2014/main" id="{6E7AE634-DDE3-40DF-AF32-6C5474050839}"/>
              </a:ext>
            </a:extLst>
          </p:cNvPr>
          <p:cNvSpPr>
            <a:spLocks noGrp="1"/>
          </p:cNvSpPr>
          <p:nvPr>
            <p:ph idx="1"/>
          </p:nvPr>
        </p:nvSpPr>
        <p:spPr/>
        <p:txBody>
          <a:bodyPr/>
          <a:lstStyle/>
          <a:p>
            <a:r>
              <a:rPr lang="en-US" dirty="0"/>
              <a:t>Since 2010 roughly 35.5 million Americans on average moved each year from one address to another</a:t>
            </a:r>
          </a:p>
          <a:p>
            <a:r>
              <a:rPr lang="en-US" dirty="0"/>
              <a:t>Determining which city to live is a complex one</a:t>
            </a:r>
          </a:p>
          <a:p>
            <a:r>
              <a:rPr lang="en-US" dirty="0"/>
              <a:t>Many factors can contribute to the decision of which city to move, a few among them are cost of living, employment opportunities, education levels, available activities, diversity, and city size</a:t>
            </a:r>
          </a:p>
          <a:p>
            <a:r>
              <a:rPr lang="en-US" sz="3200" dirty="0"/>
              <a:t>How should you start the process in choosing potential candidate cities? Let’s start with machine learning!</a:t>
            </a:r>
          </a:p>
        </p:txBody>
      </p:sp>
    </p:spTree>
    <p:extLst>
      <p:ext uri="{BB962C8B-B14F-4D97-AF65-F5344CB8AC3E}">
        <p14:creationId xmlns:p14="http://schemas.microsoft.com/office/powerpoint/2010/main" val="33697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CE66-2CB6-43B1-A163-CFD5BF6C0D5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F134012-319E-4E36-BAE6-8560CA2F4960}"/>
              </a:ext>
            </a:extLst>
          </p:cNvPr>
          <p:cNvSpPr>
            <a:spLocks noGrp="1"/>
          </p:cNvSpPr>
          <p:nvPr>
            <p:ph idx="1"/>
          </p:nvPr>
        </p:nvSpPr>
        <p:spPr/>
        <p:txBody>
          <a:bodyPr/>
          <a:lstStyle/>
          <a:p>
            <a:r>
              <a:rPr lang="en-US" dirty="0"/>
              <a:t>We can use machine learning to cluster U.S. cities into different groups, each group with a different set of attributes</a:t>
            </a:r>
          </a:p>
          <a:p>
            <a:r>
              <a:rPr lang="en-US" dirty="0"/>
              <a:t>We narrow down the number of cities to examine by selecting only U.S. cities with population greater than 100,000 people</a:t>
            </a:r>
          </a:p>
          <a:p>
            <a:r>
              <a:rPr lang="en-US" dirty="0"/>
              <a:t>We leverage U.S. Census Bureau data which contains city level data on the following categories: population characteristics, housing, education, income, and geography</a:t>
            </a:r>
          </a:p>
          <a:p>
            <a:r>
              <a:rPr lang="en-US" dirty="0"/>
              <a:t>We leverage Foursquare venue data to approximate the available activities a city has.</a:t>
            </a:r>
          </a:p>
          <a:p>
            <a:endParaRPr lang="en-US" dirty="0"/>
          </a:p>
        </p:txBody>
      </p:sp>
    </p:spTree>
    <p:extLst>
      <p:ext uri="{BB962C8B-B14F-4D97-AF65-F5344CB8AC3E}">
        <p14:creationId xmlns:p14="http://schemas.microsoft.com/office/powerpoint/2010/main" val="396082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6688-40E4-4B3B-8B4C-04D1273B9322}"/>
              </a:ext>
            </a:extLst>
          </p:cNvPr>
          <p:cNvSpPr>
            <a:spLocks noGrp="1"/>
          </p:cNvSpPr>
          <p:nvPr>
            <p:ph type="title"/>
          </p:nvPr>
        </p:nvSpPr>
        <p:spPr/>
        <p:txBody>
          <a:bodyPr/>
          <a:lstStyle/>
          <a:p>
            <a:r>
              <a:rPr lang="en-US" dirty="0"/>
              <a:t>Exploring the Data – City Population</a:t>
            </a:r>
          </a:p>
        </p:txBody>
      </p:sp>
      <p:sp>
        <p:nvSpPr>
          <p:cNvPr id="3" name="Content Placeholder 2">
            <a:extLst>
              <a:ext uri="{FF2B5EF4-FFF2-40B4-BE49-F238E27FC236}">
                <a16:creationId xmlns:a16="http://schemas.microsoft.com/office/drawing/2014/main" id="{8559F06B-4A3C-4F04-8EC9-E80DEF36195E}"/>
              </a:ext>
            </a:extLst>
          </p:cNvPr>
          <p:cNvSpPr>
            <a:spLocks noGrp="1"/>
          </p:cNvSpPr>
          <p:nvPr>
            <p:ph idx="1"/>
          </p:nvPr>
        </p:nvSpPr>
        <p:spPr/>
        <p:txBody>
          <a:bodyPr/>
          <a:lstStyle/>
          <a:p>
            <a:r>
              <a:rPr lang="en-US" dirty="0"/>
              <a:t>There are 314 cities with population greater than 100,000</a:t>
            </a:r>
          </a:p>
          <a:p>
            <a:r>
              <a:rPr lang="en-US" dirty="0"/>
              <a:t>The states with the most cities represented in our model are the following:</a:t>
            </a:r>
          </a:p>
          <a:p>
            <a:endParaRPr lang="en-US" dirty="0"/>
          </a:p>
          <a:p>
            <a:endParaRPr lang="en-US" dirty="0"/>
          </a:p>
          <a:p>
            <a:endParaRPr lang="en-US" dirty="0"/>
          </a:p>
          <a:p>
            <a:endParaRPr lang="en-US" dirty="0"/>
          </a:p>
          <a:p>
            <a:r>
              <a:rPr lang="en-US" dirty="0"/>
              <a:t>Cities experiencing the greatest population growth are found in Idaho, North Dakota, South Dakota, and Georgia</a:t>
            </a:r>
          </a:p>
          <a:p>
            <a:pPr marL="0" indent="0">
              <a:buNone/>
            </a:pPr>
            <a:endParaRPr lang="en-US" dirty="0"/>
          </a:p>
        </p:txBody>
      </p:sp>
      <p:pic>
        <p:nvPicPr>
          <p:cNvPr id="4" name="Picture 3">
            <a:extLst>
              <a:ext uri="{FF2B5EF4-FFF2-40B4-BE49-F238E27FC236}">
                <a16:creationId xmlns:a16="http://schemas.microsoft.com/office/drawing/2014/main" id="{89E6BE84-9FD3-44A9-937D-2C7BC610C578}"/>
              </a:ext>
            </a:extLst>
          </p:cNvPr>
          <p:cNvPicPr/>
          <p:nvPr/>
        </p:nvPicPr>
        <p:blipFill>
          <a:blip r:embed="rId2"/>
          <a:stretch>
            <a:fillRect/>
          </a:stretch>
        </p:blipFill>
        <p:spPr>
          <a:xfrm>
            <a:off x="5105400" y="3009899"/>
            <a:ext cx="3110948" cy="1151283"/>
          </a:xfrm>
          <a:prstGeom prst="rect">
            <a:avLst/>
          </a:prstGeom>
        </p:spPr>
      </p:pic>
    </p:spTree>
    <p:extLst>
      <p:ext uri="{BB962C8B-B14F-4D97-AF65-F5344CB8AC3E}">
        <p14:creationId xmlns:p14="http://schemas.microsoft.com/office/powerpoint/2010/main" val="69259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36688-40E4-4B3B-8B4C-04D1273B9322}"/>
              </a:ext>
            </a:extLst>
          </p:cNvPr>
          <p:cNvSpPr>
            <a:spLocks noGrp="1"/>
          </p:cNvSpPr>
          <p:nvPr>
            <p:ph type="title"/>
          </p:nvPr>
        </p:nvSpPr>
        <p:spPr>
          <a:xfrm>
            <a:off x="649224" y="645106"/>
            <a:ext cx="3650279" cy="1259894"/>
          </a:xfrm>
        </p:spPr>
        <p:txBody>
          <a:bodyPr>
            <a:normAutofit/>
          </a:bodyPr>
          <a:lstStyle/>
          <a:p>
            <a:pPr>
              <a:lnSpc>
                <a:spcPct val="90000"/>
              </a:lnSpc>
            </a:pPr>
            <a:r>
              <a:rPr lang="en-US" sz="2800"/>
              <a:t>Exploring the Data – Cost of Living</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59F06B-4A3C-4F04-8EC9-E80DEF36195E}"/>
              </a:ext>
            </a:extLst>
          </p:cNvPr>
          <p:cNvSpPr>
            <a:spLocks noGrp="1"/>
          </p:cNvSpPr>
          <p:nvPr>
            <p:ph idx="1"/>
          </p:nvPr>
        </p:nvSpPr>
        <p:spPr>
          <a:xfrm>
            <a:off x="649225" y="2133600"/>
            <a:ext cx="3650278" cy="3759253"/>
          </a:xfrm>
        </p:spPr>
        <p:txBody>
          <a:bodyPr>
            <a:normAutofit/>
          </a:bodyPr>
          <a:lstStyle/>
          <a:p>
            <a:r>
              <a:rPr lang="en-US" sz="1800"/>
              <a:t>Cost of living can be estimated by the housing values and/or rental prices.</a:t>
            </a:r>
          </a:p>
          <a:p>
            <a:r>
              <a:rPr lang="en-US" sz="1800"/>
              <a:t>We find that there is a strong correlation between housing values and rental prices (r = 0.890). We will therefore use only one of these measures, gross rent, in our model of city clusters</a:t>
            </a:r>
          </a:p>
        </p:txBody>
      </p:sp>
      <p:pic>
        <p:nvPicPr>
          <p:cNvPr id="6" name="Picture 5">
            <a:extLst>
              <a:ext uri="{FF2B5EF4-FFF2-40B4-BE49-F238E27FC236}">
                <a16:creationId xmlns:a16="http://schemas.microsoft.com/office/drawing/2014/main" id="{385895D2-CDF8-49DD-A05B-A0689161B691}"/>
              </a:ext>
            </a:extLst>
          </p:cNvPr>
          <p:cNvPicPr/>
          <p:nvPr/>
        </p:nvPicPr>
        <p:blipFill>
          <a:blip r:embed="rId2"/>
          <a:stretch>
            <a:fillRect/>
          </a:stretch>
        </p:blipFill>
        <p:spPr>
          <a:xfrm>
            <a:off x="4619543" y="1059245"/>
            <a:ext cx="6953577" cy="4414442"/>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51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36688-40E4-4B3B-8B4C-04D1273B9322}"/>
              </a:ext>
            </a:extLst>
          </p:cNvPr>
          <p:cNvSpPr>
            <a:spLocks noGrp="1"/>
          </p:cNvSpPr>
          <p:nvPr>
            <p:ph type="title"/>
          </p:nvPr>
        </p:nvSpPr>
        <p:spPr>
          <a:xfrm>
            <a:off x="649224" y="645106"/>
            <a:ext cx="5122652" cy="1259894"/>
          </a:xfrm>
        </p:spPr>
        <p:txBody>
          <a:bodyPr>
            <a:normAutofit/>
          </a:bodyPr>
          <a:lstStyle/>
          <a:p>
            <a:r>
              <a:rPr lang="en-US" sz="3300"/>
              <a:t>Exploring the Data – Education and Income</a:t>
            </a:r>
          </a:p>
        </p:txBody>
      </p:sp>
      <p:sp>
        <p:nvSpPr>
          <p:cNvPr id="26" name="Rectangle 2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59F06B-4A3C-4F04-8EC9-E80DEF36195E}"/>
              </a:ext>
            </a:extLst>
          </p:cNvPr>
          <p:cNvSpPr>
            <a:spLocks noGrp="1"/>
          </p:cNvSpPr>
          <p:nvPr>
            <p:ph idx="1"/>
          </p:nvPr>
        </p:nvSpPr>
        <p:spPr>
          <a:xfrm>
            <a:off x="649225" y="2133600"/>
            <a:ext cx="5122652" cy="3759253"/>
          </a:xfrm>
        </p:spPr>
        <p:txBody>
          <a:bodyPr>
            <a:normAutofit/>
          </a:bodyPr>
          <a:lstStyle/>
          <a:p>
            <a:r>
              <a:rPr lang="en-US" sz="1800" dirty="0"/>
              <a:t>Education levels and per capita income are both important considerations in the decision of choosing a city.</a:t>
            </a:r>
          </a:p>
          <a:p>
            <a:r>
              <a:rPr lang="en-US" sz="1800" dirty="0"/>
              <a:t>We find that there is a strong correlation between education levels and per capita income (r = 0.845).</a:t>
            </a:r>
          </a:p>
          <a:p>
            <a:r>
              <a:rPr lang="en-US" sz="1800" dirty="0"/>
              <a:t>In the graph to the right, we see some fanning out of the data as percent educated increases, so we will use both measures in our model of city clusters</a:t>
            </a:r>
          </a:p>
        </p:txBody>
      </p:sp>
      <p:pic>
        <p:nvPicPr>
          <p:cNvPr id="5" name="Picture 4">
            <a:extLst>
              <a:ext uri="{FF2B5EF4-FFF2-40B4-BE49-F238E27FC236}">
                <a16:creationId xmlns:a16="http://schemas.microsoft.com/office/drawing/2014/main" id="{C4C0B42A-2038-46D5-8FF5-E886406B6CEE}"/>
              </a:ext>
            </a:extLst>
          </p:cNvPr>
          <p:cNvPicPr/>
          <p:nvPr/>
        </p:nvPicPr>
        <p:blipFill>
          <a:blip r:embed="rId2"/>
          <a:stretch>
            <a:fillRect/>
          </a:stretch>
        </p:blipFill>
        <p:spPr>
          <a:xfrm>
            <a:off x="6091916" y="1239118"/>
            <a:ext cx="5451627" cy="4059722"/>
          </a:xfrm>
          <a:prstGeom prst="rect">
            <a:avLst/>
          </a:prstGeom>
        </p:spPr>
      </p:pic>
      <p:sp>
        <p:nvSpPr>
          <p:cNvPr id="27"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096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3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36688-40E4-4B3B-8B4C-04D1273B9322}"/>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t>Exploring the Data – Education and Employment</a:t>
            </a:r>
          </a:p>
        </p:txBody>
      </p:sp>
      <p:sp>
        <p:nvSpPr>
          <p:cNvPr id="39" name="Rectangle 3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59F06B-4A3C-4F04-8EC9-E80DEF36195E}"/>
              </a:ext>
            </a:extLst>
          </p:cNvPr>
          <p:cNvSpPr>
            <a:spLocks noGrp="1"/>
          </p:cNvSpPr>
          <p:nvPr>
            <p:ph idx="1"/>
          </p:nvPr>
        </p:nvSpPr>
        <p:spPr>
          <a:xfrm>
            <a:off x="649225" y="2133600"/>
            <a:ext cx="3650278" cy="3759253"/>
          </a:xfrm>
        </p:spPr>
        <p:txBody>
          <a:bodyPr>
            <a:normAutofit/>
          </a:bodyPr>
          <a:lstStyle/>
          <a:p>
            <a:r>
              <a:rPr lang="en-US" sz="1800" dirty="0"/>
              <a:t>We find that there is a weak correlation between education levels and employment levels (r = 0.454)</a:t>
            </a:r>
          </a:p>
        </p:txBody>
      </p:sp>
      <p:pic>
        <p:nvPicPr>
          <p:cNvPr id="4" name="Picture 3">
            <a:extLst>
              <a:ext uri="{FF2B5EF4-FFF2-40B4-BE49-F238E27FC236}">
                <a16:creationId xmlns:a16="http://schemas.microsoft.com/office/drawing/2014/main" id="{04D93639-8727-414F-A9CE-7220F9DDD7BF}"/>
              </a:ext>
            </a:extLst>
          </p:cNvPr>
          <p:cNvPicPr>
            <a:picLocks noChangeAspect="1"/>
          </p:cNvPicPr>
          <p:nvPr/>
        </p:nvPicPr>
        <p:blipFill>
          <a:blip r:embed="rId2"/>
          <a:stretch>
            <a:fillRect/>
          </a:stretch>
        </p:blipFill>
        <p:spPr>
          <a:xfrm>
            <a:off x="5103298" y="640080"/>
            <a:ext cx="5986066" cy="5252773"/>
          </a:xfrm>
          <a:prstGeom prst="rect">
            <a:avLst/>
          </a:prstGeom>
        </p:spPr>
      </p:pic>
      <p:sp>
        <p:nvSpPr>
          <p:cNvPr id="4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3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6688-40E4-4B3B-8B4C-04D1273B9322}"/>
              </a:ext>
            </a:extLst>
          </p:cNvPr>
          <p:cNvSpPr>
            <a:spLocks noGrp="1"/>
          </p:cNvSpPr>
          <p:nvPr>
            <p:ph type="title"/>
          </p:nvPr>
        </p:nvSpPr>
        <p:spPr/>
        <p:txBody>
          <a:bodyPr/>
          <a:lstStyle/>
          <a:p>
            <a:r>
              <a:rPr lang="en-US" dirty="0"/>
              <a:t>Exploring the Data – Diversity</a:t>
            </a:r>
          </a:p>
        </p:txBody>
      </p:sp>
      <p:sp>
        <p:nvSpPr>
          <p:cNvPr id="3" name="Content Placeholder 2">
            <a:extLst>
              <a:ext uri="{FF2B5EF4-FFF2-40B4-BE49-F238E27FC236}">
                <a16:creationId xmlns:a16="http://schemas.microsoft.com/office/drawing/2014/main" id="{8559F06B-4A3C-4F04-8EC9-E80DEF36195E}"/>
              </a:ext>
            </a:extLst>
          </p:cNvPr>
          <p:cNvSpPr>
            <a:spLocks noGrp="1"/>
          </p:cNvSpPr>
          <p:nvPr>
            <p:ph idx="1"/>
          </p:nvPr>
        </p:nvSpPr>
        <p:spPr/>
        <p:txBody>
          <a:bodyPr>
            <a:normAutofit lnSpcReduction="10000"/>
          </a:bodyPr>
          <a:lstStyle/>
          <a:p>
            <a:r>
              <a:rPr lang="en-US" dirty="0"/>
              <a:t>We quantify population diversity using Simpson’s diversity index. For each city, we calculate the sum of the frequency of each population group Pi multiplied by the rareness of the group 1 - Pi.</a:t>
            </a:r>
          </a:p>
          <a:p>
            <a:endParaRPr lang="en-US" dirty="0"/>
          </a:p>
          <a:p>
            <a:endParaRPr lang="en-US" dirty="0"/>
          </a:p>
          <a:p>
            <a:r>
              <a:rPr lang="en-US" dirty="0"/>
              <a:t>Of the top ten cities for diversity, 7 are in California. We see represented our most populous city of New York City in 8</a:t>
            </a:r>
            <a:r>
              <a:rPr lang="en-US" baseline="30000" dirty="0"/>
              <a:t>th</a:t>
            </a:r>
            <a:r>
              <a:rPr lang="en-US" dirty="0"/>
              <a:t>. The most diverse city according to Simpson’s diversity index is Vallejo, California.</a:t>
            </a:r>
          </a:p>
          <a:p>
            <a:r>
              <a:rPr lang="en-US" dirty="0"/>
              <a:t>The average diversity index for the US cities with population greater than 100k is .579.</a:t>
            </a:r>
          </a:p>
          <a:p>
            <a:r>
              <a:rPr lang="en-US" dirty="0"/>
              <a:t>The states with the least diverse cities of 100k+ are Idaho, Montana, and North Dakota</a:t>
            </a:r>
          </a:p>
        </p:txBody>
      </p:sp>
      <p:pic>
        <p:nvPicPr>
          <p:cNvPr id="5" name="Picture 4">
            <a:extLst>
              <a:ext uri="{FF2B5EF4-FFF2-40B4-BE49-F238E27FC236}">
                <a16:creationId xmlns:a16="http://schemas.microsoft.com/office/drawing/2014/main" id="{0B46B2C1-0A0C-4F4D-A836-D0FE22418FCC}"/>
              </a:ext>
            </a:extLst>
          </p:cNvPr>
          <p:cNvPicPr/>
          <p:nvPr/>
        </p:nvPicPr>
        <p:blipFill>
          <a:blip r:embed="rId2"/>
          <a:stretch>
            <a:fillRect/>
          </a:stretch>
        </p:blipFill>
        <p:spPr>
          <a:xfrm>
            <a:off x="8112794" y="2819400"/>
            <a:ext cx="2924174" cy="838200"/>
          </a:xfrm>
          <a:prstGeom prst="rect">
            <a:avLst/>
          </a:prstGeom>
        </p:spPr>
      </p:pic>
    </p:spTree>
    <p:extLst>
      <p:ext uri="{BB962C8B-B14F-4D97-AF65-F5344CB8AC3E}">
        <p14:creationId xmlns:p14="http://schemas.microsoft.com/office/powerpoint/2010/main" val="76996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36688-40E4-4B3B-8B4C-04D1273B9322}"/>
              </a:ext>
            </a:extLst>
          </p:cNvPr>
          <p:cNvSpPr>
            <a:spLocks noGrp="1"/>
          </p:cNvSpPr>
          <p:nvPr>
            <p:ph type="title"/>
          </p:nvPr>
        </p:nvSpPr>
        <p:spPr>
          <a:xfrm>
            <a:off x="649224" y="645106"/>
            <a:ext cx="5122652" cy="1259894"/>
          </a:xfrm>
        </p:spPr>
        <p:txBody>
          <a:bodyPr>
            <a:normAutofit/>
          </a:bodyPr>
          <a:lstStyle/>
          <a:p>
            <a:r>
              <a:rPr lang="en-US" sz="3600"/>
              <a:t>Exploring the Data – Activities</a:t>
            </a: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59F06B-4A3C-4F04-8EC9-E80DEF36195E}"/>
              </a:ext>
            </a:extLst>
          </p:cNvPr>
          <p:cNvSpPr>
            <a:spLocks noGrp="1"/>
          </p:cNvSpPr>
          <p:nvPr>
            <p:ph idx="1"/>
          </p:nvPr>
        </p:nvSpPr>
        <p:spPr>
          <a:xfrm>
            <a:off x="649224" y="2133600"/>
            <a:ext cx="7259533" cy="3759253"/>
          </a:xfrm>
        </p:spPr>
        <p:txBody>
          <a:bodyPr>
            <a:normAutofit/>
          </a:bodyPr>
          <a:lstStyle/>
          <a:p>
            <a:r>
              <a:rPr lang="en-US" sz="1800" dirty="0"/>
              <a:t>To approximate the number of activities a city has to offer, we use the Foursquare Explore endpoint to get the top 100 recommended venues for each city in our list and characterize each venue by its high-level category, the counts of which are in the chart to the right.</a:t>
            </a:r>
          </a:p>
          <a:p>
            <a:r>
              <a:rPr lang="en-US" dirty="0"/>
              <a:t>Of all the venue categories, we see the strongest correlations between population and Outdoors &amp; Recreation (r = .551), Food (r = -.504), and Arts &amp; Entertainment (r = .407). </a:t>
            </a:r>
            <a:endParaRPr lang="en-US" sz="1800" dirty="0"/>
          </a:p>
        </p:txBody>
      </p:sp>
      <p:pic>
        <p:nvPicPr>
          <p:cNvPr id="6" name="Picture 5">
            <a:extLst>
              <a:ext uri="{FF2B5EF4-FFF2-40B4-BE49-F238E27FC236}">
                <a16:creationId xmlns:a16="http://schemas.microsoft.com/office/drawing/2014/main" id="{BCEBCD7D-3B7E-4249-B996-EEDAEDE922B6}"/>
              </a:ext>
            </a:extLst>
          </p:cNvPr>
          <p:cNvPicPr/>
          <p:nvPr/>
        </p:nvPicPr>
        <p:blipFill>
          <a:blip r:embed="rId2"/>
          <a:stretch>
            <a:fillRect/>
          </a:stretch>
        </p:blipFill>
        <p:spPr>
          <a:xfrm>
            <a:off x="8375101" y="1905000"/>
            <a:ext cx="3458322" cy="2340098"/>
          </a:xfrm>
          <a:prstGeom prst="rect">
            <a:avLst/>
          </a:prstGeom>
        </p:spPr>
      </p:pic>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3233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12</TotalTime>
  <Words>1071</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U.S. Cities – Where to Live</vt:lpstr>
      <vt:lpstr>Deciding Where to Live in the U.S.</vt:lpstr>
      <vt:lpstr>Data</vt:lpstr>
      <vt:lpstr>Exploring the Data – City Population</vt:lpstr>
      <vt:lpstr>Exploring the Data – Cost of Living</vt:lpstr>
      <vt:lpstr>Exploring the Data – Education and Income</vt:lpstr>
      <vt:lpstr>Exploring the Data – Education and Employment</vt:lpstr>
      <vt:lpstr>Exploring the Data – Diversity</vt:lpstr>
      <vt:lpstr>Exploring the Data – Activities</vt:lpstr>
      <vt:lpstr>K-Means Clustering</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Cities – Where to Live</dc:title>
  <dc:creator>btmccreedy@gmail.com</dc:creator>
  <cp:lastModifiedBy>btmccreedy@gmail.com</cp:lastModifiedBy>
  <cp:revision>2</cp:revision>
  <dcterms:created xsi:type="dcterms:W3CDTF">2019-11-05T21:27:04Z</dcterms:created>
  <dcterms:modified xsi:type="dcterms:W3CDTF">2019-11-05T21:40:04Z</dcterms:modified>
</cp:coreProperties>
</file>