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wmf" ContentType="image/x-wmf"/>
  <Override PartName="/ppt/media/image20.png" ContentType="image/png"/>
  <Override PartName="/ppt/media/image19.png" ContentType="image/png"/>
  <Override PartName="/ppt/media/image18.png" ContentType="image/png"/>
  <Override PartName="/ppt/media/image13.png" ContentType="image/png"/>
  <Override PartName="/ppt/media/image21.wmf" ContentType="image/x-wmf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6448695-7BF2-48DA-B834-F3976B98C0F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A73A37-5E71-4BE7-BFFF-1271B70A937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6520" y="4342680"/>
            <a:ext cx="548604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5804640"/>
            <a:ext cx="355680" cy="670320"/>
          </a:xfrm>
          <a:prstGeom prst="rect">
            <a:avLst/>
          </a:prstGeom>
          <a:noFill/>
          <a:ln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34524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295280"/>
            <a:ext cx="8227440" cy="192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 anchor="b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Calisto MT"/>
              </a:rPr>
              <a:t>Yelp Dataset Challenge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3308040"/>
            <a:ext cx="8227440" cy="273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Chong Zhou (Andy)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Diana Batista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Matthew Curcio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Marcus Moyses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Tabassum Kakar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r>
              <a:rPr lang="en-US">
                <a:solidFill>
                  <a:srgbClr val="ffffff"/>
                </a:solidFill>
                <a:latin typeface="Calisto MT"/>
              </a:rPr>
              <a:t>	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Job- 1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739800" y="1688400"/>
            <a:ext cx="7946280" cy="463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200">
                <a:solidFill>
                  <a:srgbClr val="000000"/>
                </a:solidFill>
                <a:latin typeface="Calisto MT"/>
              </a:rPr>
              <a:t>Mapper: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Input:( word_key , line)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Output: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Total number of documents:(None, 1)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Frequency on review (word, 1)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Reducer: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Input: (key , values)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Output: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Total number of documents (None sum(values))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Total count in review (None, (key, words_counts))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Number of documents a word appears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(None,(key,sum(values)))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Job – 2 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57200" y="1822680"/>
            <a:ext cx="8228880" cy="469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Reducer: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Input(_,values)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Calculate tf-idf value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Tf= values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Idf= log(total number of words / word_counts for each word )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Output: (i , (word , Tf*Idf ))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Top- 30 User’s PageRank Scores</a:t>
            </a:r>
            <a:endParaRPr/>
          </a:p>
        </p:txBody>
      </p:sp>
      <p:pic>
        <p:nvPicPr>
          <p:cNvPr id="188" name="Picture" descr=""/>
          <p:cNvPicPr/>
          <p:nvPr/>
        </p:nvPicPr>
        <p:blipFill>
          <a:blip r:embed="rId1"/>
          <a:srcRect l="-53173" t="0" r="-53173" b="0"/>
          <a:stretch>
            <a:fillRect/>
          </a:stretch>
        </p:blipFill>
        <p:spPr>
          <a:xfrm>
            <a:off x="-1247400" y="1598760"/>
            <a:ext cx="7821000" cy="4930200"/>
          </a:xfrm>
          <a:prstGeom prst="rect">
            <a:avLst/>
          </a:prstGeom>
          <a:ln w="9360"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5513400" y="2301120"/>
            <a:ext cx="2838240" cy="255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sto MT"/>
              </a:rPr>
              <a:t>After eliminating sinks, we got 92817 nodes.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sto MT"/>
              </a:rPr>
              <a:t>Created Sparse matrix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sto MT"/>
              </a:rPr>
              <a:t>Multiplied with a vector of size 92817 according to formula </a:t>
            </a:r>
            <a:r>
              <a:rPr b="1" lang="en-US">
                <a:solidFill>
                  <a:srgbClr val="000000"/>
                </a:solidFill>
                <a:latin typeface="Calisto MT"/>
              </a:rPr>
              <a:t>I</a:t>
            </a:r>
            <a:r>
              <a:rPr b="1" lang="en-US" baseline="30000">
                <a:solidFill>
                  <a:srgbClr val="000000"/>
                </a:solidFill>
                <a:latin typeface="Calisto MT"/>
              </a:rPr>
              <a:t>t</a:t>
            </a:r>
            <a:r>
              <a:rPr b="1" lang="en-US">
                <a:solidFill>
                  <a:srgbClr val="000000"/>
                </a:solidFill>
                <a:latin typeface="Calisto MT"/>
              </a:rPr>
              <a:t> . H =  I</a:t>
            </a:r>
            <a:r>
              <a:rPr b="1" lang="en-US" baseline="30000">
                <a:solidFill>
                  <a:srgbClr val="000000"/>
                </a:solidFill>
                <a:latin typeface="Calisto MT"/>
              </a:rPr>
              <a:t>t+1</a:t>
            </a:r>
            <a:r>
              <a:rPr lang="en-US">
                <a:solidFill>
                  <a:srgbClr val="000000"/>
                </a:solidFill>
                <a:latin typeface="Calisto MT"/>
              </a:rPr>
              <a:t>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Analysis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739800" y="2770200"/>
            <a:ext cx="7662240" cy="326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Initial page rank score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3.95 E-006</a:t>
            </a:r>
            <a:r>
              <a:rPr lang="en-US" sz="2000">
                <a:solidFill>
                  <a:srgbClr val="595959"/>
                </a:solidFill>
                <a:latin typeface="Calisto MT"/>
              </a:rPr>
              <a:t>
</a:t>
            </a:r>
            <a:r>
              <a:rPr lang="en-US" sz="2000">
                <a:solidFill>
                  <a:srgbClr val="595959"/>
                </a:solidFill>
                <a:latin typeface="Calisto MT"/>
              </a:rPr>
              <a:t> 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Top 1st user percent increase page rank score: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(1.108270255E-5 / 3.95416333858E-006) x 100% = 280.3 %</a:t>
            </a:r>
            <a:r>
              <a:rPr lang="en-US" sz="2000">
                <a:solidFill>
                  <a:srgbClr val="595959"/>
                </a:solidFill>
                <a:latin typeface="Calisto MT"/>
              </a:rPr>
              <a:t>
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Top 30</a:t>
            </a:r>
            <a:r>
              <a:rPr lang="en-US" sz="2200" baseline="30000">
                <a:solidFill>
                  <a:srgbClr val="595959"/>
                </a:solidFill>
                <a:latin typeface="Calisto MT"/>
              </a:rPr>
              <a:t>th</a:t>
            </a:r>
            <a:r>
              <a:rPr lang="en-US" sz="2200">
                <a:solidFill>
                  <a:srgbClr val="595959"/>
                </a:solidFill>
                <a:latin typeface="Calisto MT"/>
              </a:rPr>
              <a:t> user percent increase page rank score:</a:t>
            </a:r>
            <a:endParaRPr/>
          </a:p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000">
                <a:solidFill>
                  <a:srgbClr val="595959"/>
                </a:solidFill>
                <a:latin typeface="Calisto MT"/>
              </a:rPr>
              <a:t>(9.04544714197E-6/ 3.95416333858E-006) x 100% = 228.7.3%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Reviews based on User’s PageRank Scores</a:t>
            </a:r>
            <a:endParaRPr/>
          </a:p>
        </p:txBody>
      </p:sp>
      <p:pic>
        <p:nvPicPr>
          <p:cNvPr id="193" name="Picture" descr=""/>
          <p:cNvPicPr/>
          <p:nvPr/>
        </p:nvPicPr>
        <p:blipFill>
          <a:blip r:embed="rId1"/>
          <a:srcRect l="-63257" t="0" r="-63257" b="0"/>
          <a:stretch>
            <a:fillRect/>
          </a:stretch>
        </p:blipFill>
        <p:spPr>
          <a:xfrm>
            <a:off x="457200" y="2046960"/>
            <a:ext cx="5832360" cy="4436640"/>
          </a:xfrm>
          <a:prstGeom prst="rect">
            <a:avLst/>
          </a:prstGeom>
          <a:ln w="9360"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5647680" y="3511080"/>
            <a:ext cx="2898000" cy="146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Top 20 Businesses with highest difference in average star rating using the PageRank scores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Restaurants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739800" y="2286000"/>
            <a:ext cx="7662240" cy="375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Total restaurants : 14301</a:t>
            </a:r>
            <a:endParaRPr/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856240"/>
            <a:ext cx="3764880" cy="318024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4742640" y="2674800"/>
            <a:ext cx="3659400" cy="11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Normal distribution – left skewed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73% of restaurants have a rating between 3 and 4. </a:t>
            </a:r>
            <a:endParaRPr/>
          </a:p>
        </p:txBody>
      </p:sp>
      <p:pic>
        <p:nvPicPr>
          <p:cNvPr id="120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58680" y="3762720"/>
            <a:ext cx="3963240" cy="28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Distribution of Reviews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39800" y="2121120"/>
            <a:ext cx="7839360" cy="410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200">
                <a:solidFill>
                  <a:srgbClr val="595959"/>
                </a:solidFill>
                <a:latin typeface="Calisto MT"/>
              </a:rPr>
              <a:t>The distribution of reviews among restaurants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27280" y="2647800"/>
            <a:ext cx="4151880" cy="3147120"/>
          </a:xfrm>
          <a:prstGeom prst="rect">
            <a:avLst/>
          </a:prstGeom>
          <a:ln>
            <a:noFill/>
          </a:ln>
        </p:spPr>
      </p:pic>
      <p:pic>
        <p:nvPicPr>
          <p:cNvPr id="124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39800" y="2931840"/>
            <a:ext cx="3569760" cy="248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Top 10 words</a:t>
            </a:r>
            <a:endParaRPr/>
          </a:p>
        </p:txBody>
      </p:sp>
      <p:pic>
        <p:nvPicPr>
          <p:cNvPr id="126" name="Content Placeholder 3" descr=""/>
          <p:cNvPicPr/>
          <p:nvPr/>
        </p:nvPicPr>
        <p:blipFill>
          <a:blip r:embed="rId1"/>
          <a:srcRect l="-3308" t="0" r="-3308" b="0"/>
          <a:stretch>
            <a:fillRect/>
          </a:stretch>
        </p:blipFill>
        <p:spPr>
          <a:xfrm>
            <a:off x="957240" y="1488240"/>
            <a:ext cx="6473520" cy="2552760"/>
          </a:xfrm>
          <a:prstGeom prst="rect">
            <a:avLst/>
          </a:prstGeom>
          <a:ln>
            <a:noFill/>
          </a:ln>
        </p:spPr>
      </p:pic>
      <p:pic>
        <p:nvPicPr>
          <p:cNvPr id="12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37200" y="4171320"/>
            <a:ext cx="2782800" cy="241884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905760" y="4474800"/>
            <a:ext cx="2416680" cy="15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Words such as </a:t>
            </a:r>
            <a:r>
              <a:rPr lang="en-US">
                <a:solidFill>
                  <a:srgbClr val="1465c5"/>
                </a:solidFill>
                <a:latin typeface="Calisto MT"/>
              </a:rPr>
              <a:t>good, food, place time, service </a:t>
            </a:r>
            <a:r>
              <a:rPr lang="en-US">
                <a:solidFill>
                  <a:srgbClr val="000000"/>
                </a:solidFill>
                <a:latin typeface="Calisto MT"/>
              </a:rPr>
              <a:t>appears in all reviews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Distribution of Reviews by User</a:t>
            </a:r>
            <a:endParaRPr/>
          </a:p>
        </p:txBody>
      </p:sp>
      <p:pic>
        <p:nvPicPr>
          <p:cNvPr id="130" name="Content Placeholder 3" descr=""/>
          <p:cNvPicPr/>
          <p:nvPr/>
        </p:nvPicPr>
        <p:blipFill>
          <a:blip r:embed="rId1"/>
          <a:srcRect l="-10134" t="0" r="-10134" b="0"/>
          <a:stretch>
            <a:fillRect/>
          </a:stretch>
        </p:blipFill>
        <p:spPr>
          <a:xfrm>
            <a:off x="0" y="2324160"/>
            <a:ext cx="4809600" cy="2782080"/>
          </a:xfrm>
          <a:prstGeom prst="rect">
            <a:avLst/>
          </a:prstGeom>
          <a:ln>
            <a:noFill/>
          </a:ln>
        </p:spPr>
      </p:pic>
      <p:pic>
        <p:nvPicPr>
          <p:cNvPr id="131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37280" y="3769200"/>
            <a:ext cx="4444560" cy="297144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5067000" y="2458800"/>
            <a:ext cx="344484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Most of the users have rated restaurants about 5 times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918720" y="5430960"/>
            <a:ext cx="2688120" cy="118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Overall most of the users have rated restaurants less than 250 times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Average Distribution of Reviews among Users</a:t>
            </a:r>
            <a:endParaRPr/>
          </a:p>
        </p:txBody>
      </p:sp>
      <p:pic>
        <p:nvPicPr>
          <p:cNvPr id="135" name="Content Placeholder 3" descr=""/>
          <p:cNvPicPr/>
          <p:nvPr/>
        </p:nvPicPr>
        <p:blipFill>
          <a:blip r:embed="rId1"/>
          <a:srcRect l="-31656" t="0" r="-31656" b="0"/>
          <a:stretch>
            <a:fillRect/>
          </a:stretch>
        </p:blipFill>
        <p:spPr>
          <a:xfrm>
            <a:off x="739800" y="2296800"/>
            <a:ext cx="7662240" cy="373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Distribution of Number of Friends</a:t>
            </a:r>
            <a:endParaRPr/>
          </a:p>
        </p:txBody>
      </p:sp>
      <p:pic>
        <p:nvPicPr>
          <p:cNvPr id="137" name="Content Placeholder 4" descr=""/>
          <p:cNvPicPr/>
          <p:nvPr/>
        </p:nvPicPr>
        <p:blipFill>
          <a:blip r:embed="rId1"/>
          <a:srcRect l="0" t="-5180" r="0" b="-5180"/>
          <a:stretch>
            <a:fillRect/>
          </a:stretch>
        </p:blipFill>
        <p:spPr>
          <a:xfrm>
            <a:off x="297000" y="2579760"/>
            <a:ext cx="4274280" cy="2945160"/>
          </a:xfrm>
          <a:prstGeom prst="rect">
            <a:avLst/>
          </a:prstGeom>
          <a:ln>
            <a:noFill/>
          </a:ln>
        </p:spPr>
      </p:pic>
      <p:pic>
        <p:nvPicPr>
          <p:cNvPr id="13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642480"/>
            <a:ext cx="4277520" cy="289548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5214600" y="2996280"/>
            <a:ext cx="328644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Most of the users have less than 20 friends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34524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Map-Reduce Data Analysis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739800" y="2196360"/>
            <a:ext cx="7662240" cy="38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400">
                <a:solidFill>
                  <a:srgbClr val="595959"/>
                </a:solidFill>
                <a:latin typeface="Calisto MT"/>
              </a:rPr>
              <a:t>Required Tasks: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400">
                <a:solidFill>
                  <a:srgbClr val="595959"/>
                </a:solidFill>
                <a:latin typeface="Calisto MT"/>
              </a:rPr>
              <a:t>Frequency of a term ( e.g. “good”) in a given document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400">
                <a:solidFill>
                  <a:srgbClr val="595959"/>
                </a:solidFill>
                <a:latin typeface="Calisto MT"/>
              </a:rPr>
              <a:t>Number of terms ( e.g. “good”) appear in each document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400">
                <a:solidFill>
                  <a:srgbClr val="595959"/>
                </a:solidFill>
                <a:latin typeface="Calisto MT"/>
              </a:rPr>
              <a:t>Number of documents in which term ( e.g. “good”) appears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"/>
            </a:pPr>
            <a:r>
              <a:rPr lang="en-US" sz="2400">
                <a:solidFill>
                  <a:srgbClr val="595959"/>
                </a:solidFill>
                <a:latin typeface="Calisto MT"/>
              </a:rPr>
              <a:t>Total number of documents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6480" y="273600"/>
            <a:ext cx="8227440" cy="11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30240" bIns="45000" anchor="ctr"/>
          <a:p>
            <a:pPr>
              <a:lnSpc>
                <a:spcPct val="100000"/>
              </a:lnSpc>
            </a:pPr>
            <a:r>
              <a:rPr lang="en-US" sz="4600">
                <a:solidFill>
                  <a:srgbClr val="ffffff"/>
                </a:solidFill>
                <a:latin typeface="Calisto MT"/>
              </a:rPr>
              <a:t>Generalized MapReduce Flowchart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17600" y="1418400"/>
            <a:ext cx="912240" cy="488556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txBody>
          <a:bodyPr wrap="none" lIns="98280" rIns="98280" tIns="69840" bIns="57600" anchor="ctr"/>
          <a:p>
            <a:pPr algn="ctr"/>
            <a:r>
              <a:rPr lang="en-US">
                <a:solidFill>
                  <a:srgbClr val="000000"/>
                </a:solidFill>
                <a:latin typeface="Calisto MT"/>
              </a:rPr>
              <a:t>Yelp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sto MT"/>
              </a:rPr>
              <a:t>Dataset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~ 1 Gb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1756800" y="1418400"/>
            <a:ext cx="910800" cy="488412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txBody>
          <a:bodyPr wrap="none" lIns="108360" rIns="108360" tIns="77040" bIns="63360" anchor="ctr"/>
          <a:p>
            <a:pPr algn="ctr"/>
            <a:r>
              <a:rPr lang="en-US">
                <a:solidFill>
                  <a:srgbClr val="000000"/>
                </a:solidFill>
                <a:latin typeface="Calisto MT"/>
              </a:rPr>
              <a:t>Yelp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sto MT"/>
              </a:rPr>
              <a:t>dataset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sto MT"/>
              </a:rPr>
              <a:t>divided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sto MT"/>
              </a:rPr>
              <a:t>into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Calisto MT"/>
              </a:rPr>
              <a:t>smaller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blocks</a:t>
            </a:r>
            <a:endParaRPr/>
          </a:p>
        </p:txBody>
      </p:sp>
      <p:sp>
        <p:nvSpPr>
          <p:cNvPr id="145" name="Line 4"/>
          <p:cNvSpPr/>
          <p:nvPr/>
        </p:nvSpPr>
        <p:spPr>
          <a:xfrm>
            <a:off x="1756800" y="613764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46" name="Line 5"/>
          <p:cNvSpPr/>
          <p:nvPr/>
        </p:nvSpPr>
        <p:spPr>
          <a:xfrm>
            <a:off x="1756800" y="594180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47" name="Line 6"/>
          <p:cNvSpPr/>
          <p:nvPr/>
        </p:nvSpPr>
        <p:spPr>
          <a:xfrm>
            <a:off x="1756800" y="574596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48" name="Line 7"/>
          <p:cNvSpPr/>
          <p:nvPr/>
        </p:nvSpPr>
        <p:spPr>
          <a:xfrm>
            <a:off x="1756800" y="555012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49" name="Line 8"/>
          <p:cNvSpPr/>
          <p:nvPr/>
        </p:nvSpPr>
        <p:spPr>
          <a:xfrm>
            <a:off x="1756800" y="535428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0" name="Line 9"/>
          <p:cNvSpPr/>
          <p:nvPr/>
        </p:nvSpPr>
        <p:spPr>
          <a:xfrm>
            <a:off x="1756800" y="515844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1" name="Line 10"/>
          <p:cNvSpPr/>
          <p:nvPr/>
        </p:nvSpPr>
        <p:spPr>
          <a:xfrm>
            <a:off x="1756800" y="499572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2" name="Line 11"/>
          <p:cNvSpPr/>
          <p:nvPr/>
        </p:nvSpPr>
        <p:spPr>
          <a:xfrm>
            <a:off x="1756800" y="479988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3" name="Line 12"/>
          <p:cNvSpPr/>
          <p:nvPr/>
        </p:nvSpPr>
        <p:spPr>
          <a:xfrm>
            <a:off x="1756800" y="293760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4" name="Line 13"/>
          <p:cNvSpPr/>
          <p:nvPr/>
        </p:nvSpPr>
        <p:spPr>
          <a:xfrm>
            <a:off x="1756800" y="274176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5" name="Line 14"/>
          <p:cNvSpPr/>
          <p:nvPr/>
        </p:nvSpPr>
        <p:spPr>
          <a:xfrm>
            <a:off x="1756800" y="257904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6" name="Line 15"/>
          <p:cNvSpPr/>
          <p:nvPr/>
        </p:nvSpPr>
        <p:spPr>
          <a:xfrm>
            <a:off x="1756800" y="238320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7" name="Line 16"/>
          <p:cNvSpPr/>
          <p:nvPr/>
        </p:nvSpPr>
        <p:spPr>
          <a:xfrm>
            <a:off x="1756800" y="218592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8" name="Line 17"/>
          <p:cNvSpPr/>
          <p:nvPr/>
        </p:nvSpPr>
        <p:spPr>
          <a:xfrm>
            <a:off x="1756800" y="199008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59" name="Line 18"/>
          <p:cNvSpPr/>
          <p:nvPr/>
        </p:nvSpPr>
        <p:spPr>
          <a:xfrm>
            <a:off x="1756800" y="179424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60" name="Line 19"/>
          <p:cNvSpPr/>
          <p:nvPr/>
        </p:nvSpPr>
        <p:spPr>
          <a:xfrm>
            <a:off x="1756800" y="1598400"/>
            <a:ext cx="91152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1225000000" sp="1225000000"/>
            </a:custDash>
            <a:round/>
          </a:ln>
        </p:spPr>
      </p:sp>
      <p:sp>
        <p:nvSpPr>
          <p:cNvPr id="161" name="CustomShape 20"/>
          <p:cNvSpPr/>
          <p:nvPr/>
        </p:nvSpPr>
        <p:spPr>
          <a:xfrm>
            <a:off x="3086640" y="3066840"/>
            <a:ext cx="912240" cy="165816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txBody>
          <a:bodyPr wrap="none" lIns="98280" rIns="98280" tIns="69840" bIns="57600" anchor="ctr"/>
          <a:p>
            <a:pPr algn="ctr"/>
            <a:r>
              <a:rPr lang="en-US">
                <a:solidFill>
                  <a:srgbClr val="000000"/>
                </a:solidFill>
                <a:latin typeface="Calisto MT"/>
              </a:rPr>
              <a:t>'map'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Process</a:t>
            </a:r>
            <a:endParaRPr/>
          </a:p>
        </p:txBody>
      </p:sp>
      <p:sp>
        <p:nvSpPr>
          <p:cNvPr id="162" name="CustomShape 21"/>
          <p:cNvSpPr/>
          <p:nvPr/>
        </p:nvSpPr>
        <p:spPr>
          <a:xfrm>
            <a:off x="1329120" y="3861000"/>
            <a:ext cx="425520" cy="720"/>
          </a:xfrm>
          <a:prstGeom prst="bentConnector2">
            <a:avLst/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3" name="CustomShape 22"/>
          <p:cNvSpPr/>
          <p:nvPr/>
        </p:nvSpPr>
        <p:spPr>
          <a:xfrm flipV="1">
            <a:off x="2668320" y="3860280"/>
            <a:ext cx="418320" cy="360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4" name="CustomShape 23"/>
          <p:cNvSpPr/>
          <p:nvPr/>
        </p:nvSpPr>
        <p:spPr>
          <a:xfrm>
            <a:off x="4806720" y="1575360"/>
            <a:ext cx="1243440" cy="66312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txBody>
          <a:bodyPr wrap="none" lIns="98280" rIns="98280" tIns="69840" bIns="57600" anchor="ctr"/>
          <a:p>
            <a:r>
              <a:rPr lang="en-US">
                <a:solidFill>
                  <a:srgbClr val="000000"/>
                </a:solidFill>
                <a:latin typeface="Calisto MT"/>
              </a:rPr>
              <a:t>Computer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#1</a:t>
            </a:r>
            <a:endParaRPr/>
          </a:p>
        </p:txBody>
      </p:sp>
      <p:sp>
        <p:nvSpPr>
          <p:cNvPr id="165" name="CustomShape 24"/>
          <p:cNvSpPr/>
          <p:nvPr/>
        </p:nvSpPr>
        <p:spPr>
          <a:xfrm>
            <a:off x="4821120" y="2737800"/>
            <a:ext cx="1243440" cy="66312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txBody>
          <a:bodyPr wrap="none" lIns="98280" rIns="98280" tIns="69840" bIns="57600" anchor="ctr"/>
          <a:p>
            <a:r>
              <a:rPr lang="en-US">
                <a:solidFill>
                  <a:srgbClr val="000000"/>
                </a:solidFill>
                <a:latin typeface="Calisto MT"/>
              </a:rPr>
              <a:t>Computer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#2</a:t>
            </a:r>
            <a:endParaRPr/>
          </a:p>
        </p:txBody>
      </p:sp>
      <p:sp>
        <p:nvSpPr>
          <p:cNvPr id="166" name="CustomShape 25"/>
          <p:cNvSpPr/>
          <p:nvPr/>
        </p:nvSpPr>
        <p:spPr>
          <a:xfrm>
            <a:off x="4821120" y="3981960"/>
            <a:ext cx="1243440" cy="66312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txBody>
          <a:bodyPr wrap="none" lIns="98280" rIns="98280" tIns="69840" bIns="57600" anchor="ctr"/>
          <a:p>
            <a:r>
              <a:rPr lang="en-US">
                <a:solidFill>
                  <a:srgbClr val="000000"/>
                </a:solidFill>
                <a:latin typeface="Calisto MT"/>
              </a:rPr>
              <a:t>Computer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#3</a:t>
            </a:r>
            <a:endParaRPr/>
          </a:p>
        </p:txBody>
      </p:sp>
      <p:sp>
        <p:nvSpPr>
          <p:cNvPr id="167" name="CustomShape 26"/>
          <p:cNvSpPr/>
          <p:nvPr/>
        </p:nvSpPr>
        <p:spPr>
          <a:xfrm>
            <a:off x="4821120" y="5226480"/>
            <a:ext cx="1243440" cy="66312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txBody>
          <a:bodyPr wrap="none" lIns="98280" rIns="98280" tIns="69840" bIns="57600" anchor="ctr"/>
          <a:p>
            <a:r>
              <a:rPr lang="en-US">
                <a:solidFill>
                  <a:srgbClr val="000000"/>
                </a:solidFill>
                <a:latin typeface="Calisto MT"/>
              </a:rPr>
              <a:t>Computer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#4</a:t>
            </a:r>
            <a:endParaRPr/>
          </a:p>
        </p:txBody>
      </p:sp>
      <p:sp>
        <p:nvSpPr>
          <p:cNvPr id="168" name="CustomShape 27"/>
          <p:cNvSpPr/>
          <p:nvPr/>
        </p:nvSpPr>
        <p:spPr>
          <a:xfrm flipV="1">
            <a:off x="3998880" y="1905480"/>
            <a:ext cx="807120" cy="1942200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69" name="CustomShape 28"/>
          <p:cNvSpPr/>
          <p:nvPr/>
        </p:nvSpPr>
        <p:spPr>
          <a:xfrm>
            <a:off x="3998880" y="3848040"/>
            <a:ext cx="821520" cy="1708920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0" name="CustomShape 29"/>
          <p:cNvSpPr/>
          <p:nvPr/>
        </p:nvSpPr>
        <p:spPr>
          <a:xfrm>
            <a:off x="3998880" y="3848040"/>
            <a:ext cx="821520" cy="464400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1" name="CustomShape 30"/>
          <p:cNvSpPr/>
          <p:nvPr/>
        </p:nvSpPr>
        <p:spPr>
          <a:xfrm flipV="1">
            <a:off x="3998880" y="3066840"/>
            <a:ext cx="821520" cy="781200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2" name="CustomShape 31"/>
          <p:cNvSpPr/>
          <p:nvPr/>
        </p:nvSpPr>
        <p:spPr>
          <a:xfrm>
            <a:off x="6688800" y="2903400"/>
            <a:ext cx="992160" cy="1658160"/>
          </a:xfrm>
          <a:prstGeom prst="rect">
            <a:avLst/>
          </a:pr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txBody>
          <a:bodyPr wrap="none" lIns="98280" rIns="98280" tIns="69840" bIns="57600" anchor="ctr"/>
          <a:p>
            <a:r>
              <a:rPr lang="en-US">
                <a:solidFill>
                  <a:srgbClr val="000000"/>
                </a:solidFill>
                <a:latin typeface="Calisto MT"/>
              </a:rPr>
              <a:t>'reduce'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Process</a:t>
            </a:r>
            <a:endParaRPr/>
          </a:p>
        </p:txBody>
      </p:sp>
      <p:sp>
        <p:nvSpPr>
          <p:cNvPr id="173" name="CustomShape 32"/>
          <p:cNvSpPr/>
          <p:nvPr/>
        </p:nvSpPr>
        <p:spPr>
          <a:xfrm>
            <a:off x="6050880" y="1908360"/>
            <a:ext cx="1093680" cy="994320"/>
          </a:xfrm>
          <a:prstGeom prst="bentConnector2">
            <a:avLst/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4" name="CustomShape 33"/>
          <p:cNvSpPr/>
          <p:nvPr/>
        </p:nvSpPr>
        <p:spPr>
          <a:xfrm flipV="1">
            <a:off x="6065280" y="4560120"/>
            <a:ext cx="1079280" cy="997200"/>
          </a:xfrm>
          <a:prstGeom prst="bentConnector2">
            <a:avLst/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5" name="CustomShape 34"/>
          <p:cNvSpPr/>
          <p:nvPr/>
        </p:nvSpPr>
        <p:spPr>
          <a:xfrm flipV="1">
            <a:off x="6065280" y="3730680"/>
            <a:ext cx="622800" cy="582480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" name="CustomShape 35"/>
          <p:cNvSpPr/>
          <p:nvPr/>
        </p:nvSpPr>
        <p:spPr>
          <a:xfrm>
            <a:off x="6065280" y="3069000"/>
            <a:ext cx="622800" cy="663120"/>
          </a:xfrm>
          <a:prstGeom prst="bentConnector3">
            <a:avLst>
              <a:gd name="adj1" fmla="val 50000"/>
            </a:avLst>
          </a:prstGeom>
          <a:noFill/>
          <a:ln w="18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7" name="CustomShape 36"/>
          <p:cNvSpPr/>
          <p:nvPr/>
        </p:nvSpPr>
        <p:spPr>
          <a:xfrm>
            <a:off x="7947360" y="1294560"/>
            <a:ext cx="912240" cy="4885560"/>
          </a:xfrm>
          <a:prstGeom prst="rect">
            <a:avLst/>
          </a:prstGeom>
          <a:solidFill>
            <a:srgbClr val="eeeeee"/>
          </a:solidFill>
          <a:ln w="36720">
            <a:solidFill>
              <a:srgbClr val="000000"/>
            </a:solidFill>
            <a:round/>
          </a:ln>
        </p:spPr>
        <p:txBody>
          <a:bodyPr wrap="none" lIns="98280" rIns="98280" tIns="69840" bIns="57600" anchor="ctr"/>
          <a:p>
            <a:r>
              <a:rPr lang="en-US">
                <a:solidFill>
                  <a:srgbClr val="000000"/>
                </a:solidFill>
                <a:latin typeface="Calisto MT"/>
              </a:rPr>
              <a:t>Yelp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sto MT"/>
              </a:rPr>
              <a:t>Dataset: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~ 1 Gb</a:t>
            </a:r>
            <a:endParaRPr/>
          </a:p>
        </p:txBody>
      </p:sp>
      <p:sp>
        <p:nvSpPr>
          <p:cNvPr id="178" name="CustomShape 37"/>
          <p:cNvSpPr/>
          <p:nvPr/>
        </p:nvSpPr>
        <p:spPr>
          <a:xfrm>
            <a:off x="7600320" y="3732840"/>
            <a:ext cx="346320" cy="36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9" name="CustomShape 38"/>
          <p:cNvSpPr/>
          <p:nvPr/>
        </p:nvSpPr>
        <p:spPr>
          <a:xfrm>
            <a:off x="7947360" y="1294560"/>
            <a:ext cx="912240" cy="94392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txBody>
          <a:bodyPr wrap="none" lIns="81720" rIns="81720" tIns="53280" bIns="40680" anchor="ctr"/>
          <a:p>
            <a:r>
              <a:rPr lang="en-US">
                <a:solidFill>
                  <a:srgbClr val="000000"/>
                </a:solidFill>
                <a:latin typeface="Calisto MT"/>
              </a:rPr>
              <a:t>Result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'A'</a:t>
            </a:r>
            <a:endParaRPr/>
          </a:p>
        </p:txBody>
      </p:sp>
      <p:sp>
        <p:nvSpPr>
          <p:cNvPr id="180" name="CustomShape 39"/>
          <p:cNvSpPr/>
          <p:nvPr/>
        </p:nvSpPr>
        <p:spPr>
          <a:xfrm>
            <a:off x="7947360" y="2209320"/>
            <a:ext cx="912240" cy="527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txBody>
          <a:bodyPr wrap="none" lIns="81720" rIns="81720" tIns="53280" bIns="4068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'B'</a:t>
            </a:r>
            <a:endParaRPr/>
          </a:p>
        </p:txBody>
      </p:sp>
      <p:sp>
        <p:nvSpPr>
          <p:cNvPr id="181" name="CustomShape 40"/>
          <p:cNvSpPr/>
          <p:nvPr/>
        </p:nvSpPr>
        <p:spPr>
          <a:xfrm>
            <a:off x="7947360" y="2732040"/>
            <a:ext cx="912240" cy="1498320"/>
          </a:xfrm>
          <a:prstGeom prst="rect">
            <a:avLst/>
          </a:prstGeom>
          <a:solidFill>
            <a:srgbClr val="999999"/>
          </a:solidFill>
          <a:ln w="9360">
            <a:solidFill>
              <a:srgbClr val="3465a4"/>
            </a:solidFill>
            <a:round/>
          </a:ln>
        </p:spPr>
        <p:txBody>
          <a:bodyPr wrap="none" lIns="81720" rIns="81720" tIns="53280" bIns="4068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'C'</a:t>
            </a:r>
            <a:endParaRPr/>
          </a:p>
        </p:txBody>
      </p:sp>
      <p:sp>
        <p:nvSpPr>
          <p:cNvPr id="182" name="CustomShape 41"/>
          <p:cNvSpPr/>
          <p:nvPr/>
        </p:nvSpPr>
        <p:spPr>
          <a:xfrm>
            <a:off x="7947360" y="4231080"/>
            <a:ext cx="912240" cy="1959480"/>
          </a:xfrm>
          <a:prstGeom prst="rect">
            <a:avLst/>
          </a:prstGeom>
          <a:solidFill>
            <a:srgbClr val="333333"/>
          </a:solidFill>
          <a:ln w="9360">
            <a:solidFill>
              <a:srgbClr val="3465a4"/>
            </a:solidFill>
            <a:round/>
          </a:ln>
        </p:spPr>
        <p:txBody>
          <a:bodyPr wrap="none" lIns="81720" rIns="81720" tIns="53280" bIns="4068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sto MT"/>
              </a:rPr>
              <a:t>'D'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