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0.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0" r:id="rId1"/>
  </p:sldMasterIdLst>
  <p:notesMasterIdLst>
    <p:notesMasterId r:id="rId13"/>
  </p:notesMasterIdLst>
  <p:handoutMasterIdLst>
    <p:handoutMasterId r:id="rId14"/>
  </p:handoutMasterIdLst>
  <p:sldIdLst>
    <p:sldId id="419" r:id="rId2"/>
    <p:sldId id="412" r:id="rId3"/>
    <p:sldId id="413" r:id="rId4"/>
    <p:sldId id="414" r:id="rId5"/>
    <p:sldId id="417" r:id="rId6"/>
    <p:sldId id="420" r:id="rId7"/>
    <p:sldId id="407" r:id="rId8"/>
    <p:sldId id="416" r:id="rId9"/>
    <p:sldId id="418" r:id="rId10"/>
    <p:sldId id="376" r:id="rId11"/>
    <p:sldId id="411" r:id="rId12"/>
  </p:sldIdLst>
  <p:sldSz cx="9144000" cy="5143500" type="screen16x9"/>
  <p:notesSz cx="7315200" cy="9601200"/>
  <p:defaultTextStyle>
    <a:defPPr>
      <a:defRPr lang="zh-TW"/>
    </a:defPPr>
    <a:lvl1pPr algn="l" defTabSz="407309" rtl="0" fontAlgn="base">
      <a:spcBef>
        <a:spcPct val="0"/>
      </a:spcBef>
      <a:spcAft>
        <a:spcPct val="0"/>
      </a:spcAft>
      <a:defRPr kumimoji="1" kern="1200">
        <a:solidFill>
          <a:schemeClr val="tx1"/>
        </a:solidFill>
        <a:latin typeface="Calibri" pitchFamily="34" charset="0"/>
        <a:ea typeface="新細明體" pitchFamily="18" charset="-120"/>
        <a:cs typeface="+mn-cs"/>
      </a:defRPr>
    </a:lvl1pPr>
    <a:lvl2pPr marL="407309" indent="-17592" algn="l" defTabSz="407309" rtl="0" fontAlgn="base">
      <a:spcBef>
        <a:spcPct val="0"/>
      </a:spcBef>
      <a:spcAft>
        <a:spcPct val="0"/>
      </a:spcAft>
      <a:defRPr kumimoji="1" kern="1200">
        <a:solidFill>
          <a:schemeClr val="tx1"/>
        </a:solidFill>
        <a:latin typeface="Calibri" pitchFamily="34" charset="0"/>
        <a:ea typeface="新細明體" pitchFamily="18" charset="-120"/>
        <a:cs typeface="+mn-cs"/>
      </a:defRPr>
    </a:lvl2pPr>
    <a:lvl3pPr marL="815971" indent="-36536" algn="l" defTabSz="407309" rtl="0" fontAlgn="base">
      <a:spcBef>
        <a:spcPct val="0"/>
      </a:spcBef>
      <a:spcAft>
        <a:spcPct val="0"/>
      </a:spcAft>
      <a:defRPr kumimoji="1" kern="1200">
        <a:solidFill>
          <a:schemeClr val="tx1"/>
        </a:solidFill>
        <a:latin typeface="Calibri" pitchFamily="34" charset="0"/>
        <a:ea typeface="新細明體" pitchFamily="18" charset="-120"/>
        <a:cs typeface="+mn-cs"/>
      </a:defRPr>
    </a:lvl3pPr>
    <a:lvl4pPr marL="1223279" indent="-54127" algn="l" defTabSz="407309" rtl="0" fontAlgn="base">
      <a:spcBef>
        <a:spcPct val="0"/>
      </a:spcBef>
      <a:spcAft>
        <a:spcPct val="0"/>
      </a:spcAft>
      <a:defRPr kumimoji="1" kern="1200">
        <a:solidFill>
          <a:schemeClr val="tx1"/>
        </a:solidFill>
        <a:latin typeface="Calibri" pitchFamily="34" charset="0"/>
        <a:ea typeface="新細明體" pitchFamily="18" charset="-120"/>
        <a:cs typeface="+mn-cs"/>
      </a:defRPr>
    </a:lvl4pPr>
    <a:lvl5pPr marL="1631941" indent="-73072" algn="l" defTabSz="407309" rtl="0" fontAlgn="base">
      <a:spcBef>
        <a:spcPct val="0"/>
      </a:spcBef>
      <a:spcAft>
        <a:spcPct val="0"/>
      </a:spcAft>
      <a:defRPr kumimoji="1" kern="1200">
        <a:solidFill>
          <a:schemeClr val="tx1"/>
        </a:solidFill>
        <a:latin typeface="Calibri" pitchFamily="34" charset="0"/>
        <a:ea typeface="新細明體" pitchFamily="18" charset="-120"/>
        <a:cs typeface="+mn-cs"/>
      </a:defRPr>
    </a:lvl5pPr>
    <a:lvl6pPr marL="1948586" algn="l" defTabSz="779435" rtl="0" eaLnBrk="1" latinLnBrk="0" hangingPunct="1">
      <a:defRPr kumimoji="1" kern="1200">
        <a:solidFill>
          <a:schemeClr val="tx1"/>
        </a:solidFill>
        <a:latin typeface="Calibri" pitchFamily="34" charset="0"/>
        <a:ea typeface="新細明體" pitchFamily="18" charset="-120"/>
        <a:cs typeface="+mn-cs"/>
      </a:defRPr>
    </a:lvl6pPr>
    <a:lvl7pPr marL="2338304" algn="l" defTabSz="779435" rtl="0" eaLnBrk="1" latinLnBrk="0" hangingPunct="1">
      <a:defRPr kumimoji="1" kern="1200">
        <a:solidFill>
          <a:schemeClr val="tx1"/>
        </a:solidFill>
        <a:latin typeface="Calibri" pitchFamily="34" charset="0"/>
        <a:ea typeface="新細明體" pitchFamily="18" charset="-120"/>
        <a:cs typeface="+mn-cs"/>
      </a:defRPr>
    </a:lvl7pPr>
    <a:lvl8pPr marL="2728021" algn="l" defTabSz="779435" rtl="0" eaLnBrk="1" latinLnBrk="0" hangingPunct="1">
      <a:defRPr kumimoji="1" kern="1200">
        <a:solidFill>
          <a:schemeClr val="tx1"/>
        </a:solidFill>
        <a:latin typeface="Calibri" pitchFamily="34" charset="0"/>
        <a:ea typeface="新細明體" pitchFamily="18" charset="-120"/>
        <a:cs typeface="+mn-cs"/>
      </a:defRPr>
    </a:lvl8pPr>
    <a:lvl9pPr marL="3117738" algn="l" defTabSz="779435" rtl="0" eaLnBrk="1" latinLnBrk="0" hangingPunct="1">
      <a:defRPr kumimoji="1" kern="1200">
        <a:solidFill>
          <a:schemeClr val="tx1"/>
        </a:solidFill>
        <a:latin typeface="Calibri" pitchFamily="34" charset="0"/>
        <a:ea typeface="新細明體" pitchFamily="18" charset="-120"/>
        <a:cs typeface="+mn-cs"/>
      </a:defRPr>
    </a:lvl9pPr>
  </p:defaultTextStyle>
  <p:extLst>
    <p:ext uri="{521415D9-36F7-43E2-AB2F-B90AF26B5E84}">
      <p14:sectionLst xmlns:p14="http://schemas.microsoft.com/office/powerpoint/2010/main">
        <p14:section name="Default Section" id="{B6354BE6-3F25-4F4F-8B71-577C29F751CA}">
          <p14:sldIdLst>
            <p14:sldId id="419"/>
            <p14:sldId id="412"/>
            <p14:sldId id="413"/>
            <p14:sldId id="414"/>
          </p14:sldIdLst>
        </p14:section>
        <p14:section name="Appendix" id="{82041F7F-05C5-4E3C-98DF-88C1C2085E58}">
          <p14:sldIdLst>
            <p14:sldId id="417"/>
            <p14:sldId id="420"/>
            <p14:sldId id="407"/>
            <p14:sldId id="416"/>
            <p14:sldId id="418"/>
            <p14:sldId id="376"/>
          </p14:sldIdLst>
        </p14:section>
        <p14:section name="Drafting" id="{71F27163-759B-4C44-A46E-4AA7A937A1B7}">
          <p14:sldIdLst>
            <p14:sldId id="411"/>
          </p14:sldIdLst>
        </p14:section>
      </p14:sectionLst>
    </p:ext>
    <p:ext uri="{EFAFB233-063F-42B5-8137-9DF3F51BA10A}">
      <p15:sldGuideLst xmlns:p15="http://schemas.microsoft.com/office/powerpoint/2012/main">
        <p15:guide id="1" orient="horz" pos="756">
          <p15:clr>
            <a:srgbClr val="A4A3A4"/>
          </p15:clr>
        </p15:guide>
        <p15:guide id="2" pos="19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afiniuk, Artur J" initials="PAJ" lastIdx="5" clrIdx="0">
    <p:extLst>
      <p:ext uri="{19B8F6BF-5375-455C-9EA6-DF929625EA0E}">
        <p15:presenceInfo xmlns:p15="http://schemas.microsoft.com/office/powerpoint/2012/main" userId="S-1-5-21-69497794-716713911-133121052-90105" providerId="AD"/>
      </p:ext>
    </p:extLst>
  </p:cmAuthor>
  <p:cmAuthor id="2" name="CARR, Mark" initials="CM" lastIdx="0" clrIdx="1">
    <p:extLst>
      <p:ext uri="{19B8F6BF-5375-455C-9EA6-DF929625EA0E}">
        <p15:presenceInfo xmlns:p15="http://schemas.microsoft.com/office/powerpoint/2012/main" userId="S-1-5-21-69497794-716713911-133121052-352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4E3"/>
    <a:srgbClr val="1F497D"/>
    <a:srgbClr val="EEF2FA"/>
    <a:srgbClr val="DBE5F4"/>
    <a:srgbClr val="CBD4E5"/>
    <a:srgbClr val="006AB4"/>
    <a:srgbClr val="CBCCD4"/>
    <a:srgbClr val="022169"/>
    <a:srgbClr val="FECF13"/>
    <a:srgbClr val="009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636" autoAdjust="0"/>
  </p:normalViewPr>
  <p:slideViewPr>
    <p:cSldViewPr showGuides="1">
      <p:cViewPr varScale="1">
        <p:scale>
          <a:sx n="95" d="100"/>
          <a:sy n="95" d="100"/>
        </p:scale>
        <p:origin x="72" y="110"/>
      </p:cViewPr>
      <p:guideLst>
        <p:guide orient="horz" pos="756"/>
        <p:guide pos="19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395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349" cy="479901"/>
          </a:xfrm>
          <a:prstGeom prst="rect">
            <a:avLst/>
          </a:prstGeom>
        </p:spPr>
        <p:txBody>
          <a:bodyPr vert="horz" lIns="62975" tIns="31487" rIns="62975" bIns="31487" rtlCol="0"/>
          <a:lstStyle>
            <a:lvl1pPr algn="l">
              <a:defRPr sz="800"/>
            </a:lvl1pPr>
          </a:lstStyle>
          <a:p>
            <a:endParaRPr lang="en-US"/>
          </a:p>
        </p:txBody>
      </p:sp>
      <p:sp>
        <p:nvSpPr>
          <p:cNvPr id="3" name="Date Placeholder 2"/>
          <p:cNvSpPr>
            <a:spLocks noGrp="1"/>
          </p:cNvSpPr>
          <p:nvPr>
            <p:ph type="dt" sz="quarter" idx="1"/>
          </p:nvPr>
        </p:nvSpPr>
        <p:spPr>
          <a:xfrm>
            <a:off x="4143681" y="0"/>
            <a:ext cx="3170349" cy="479901"/>
          </a:xfrm>
          <a:prstGeom prst="rect">
            <a:avLst/>
          </a:prstGeom>
        </p:spPr>
        <p:txBody>
          <a:bodyPr vert="horz" lIns="62975" tIns="31487" rIns="62975" bIns="31487" rtlCol="0"/>
          <a:lstStyle>
            <a:lvl1pPr algn="r">
              <a:defRPr sz="800"/>
            </a:lvl1pPr>
          </a:lstStyle>
          <a:p>
            <a:fld id="{8F7D5DB6-C4AC-46CE-961F-A1E43622D70C}" type="datetimeFigureOut">
              <a:rPr lang="en-US" smtClean="0"/>
              <a:t>11/4/2022</a:t>
            </a:fld>
            <a:endParaRPr lang="en-US"/>
          </a:p>
        </p:txBody>
      </p:sp>
      <p:sp>
        <p:nvSpPr>
          <p:cNvPr id="4" name="Footer Placeholder 3"/>
          <p:cNvSpPr>
            <a:spLocks noGrp="1"/>
          </p:cNvSpPr>
          <p:nvPr>
            <p:ph type="ftr" sz="quarter" idx="2"/>
          </p:nvPr>
        </p:nvSpPr>
        <p:spPr>
          <a:xfrm>
            <a:off x="0" y="9119176"/>
            <a:ext cx="3170349" cy="479901"/>
          </a:xfrm>
          <a:prstGeom prst="rect">
            <a:avLst/>
          </a:prstGeom>
        </p:spPr>
        <p:txBody>
          <a:bodyPr vert="horz" lIns="62975" tIns="31487" rIns="62975" bIns="31487" rtlCol="0" anchor="b"/>
          <a:lstStyle>
            <a:lvl1pPr algn="l">
              <a:defRPr sz="800"/>
            </a:lvl1pPr>
          </a:lstStyle>
          <a:p>
            <a:endParaRPr lang="en-US"/>
          </a:p>
        </p:txBody>
      </p:sp>
      <p:sp>
        <p:nvSpPr>
          <p:cNvPr id="5" name="Slide Number Placeholder 4"/>
          <p:cNvSpPr>
            <a:spLocks noGrp="1"/>
          </p:cNvSpPr>
          <p:nvPr>
            <p:ph type="sldNum" sz="quarter" idx="3"/>
          </p:nvPr>
        </p:nvSpPr>
        <p:spPr>
          <a:xfrm>
            <a:off x="4143681" y="9119176"/>
            <a:ext cx="3170349" cy="479901"/>
          </a:xfrm>
          <a:prstGeom prst="rect">
            <a:avLst/>
          </a:prstGeom>
        </p:spPr>
        <p:txBody>
          <a:bodyPr vert="horz" lIns="62975" tIns="31487" rIns="62975" bIns="31487" rtlCol="0" anchor="b"/>
          <a:lstStyle>
            <a:lvl1pPr algn="r">
              <a:defRPr sz="800"/>
            </a:lvl1pPr>
          </a:lstStyle>
          <a:p>
            <a:fld id="{729A5800-1A77-4465-84BB-95FBD150BB92}" type="slidenum">
              <a:rPr lang="en-US" smtClean="0"/>
              <a:t>‹#›</a:t>
            </a:fld>
            <a:endParaRPr lang="en-US"/>
          </a:p>
        </p:txBody>
      </p:sp>
    </p:spTree>
    <p:extLst>
      <p:ext uri="{BB962C8B-B14F-4D97-AF65-F5344CB8AC3E}">
        <p14:creationId xmlns:p14="http://schemas.microsoft.com/office/powerpoint/2010/main" val="33743231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717" cy="480598"/>
          </a:xfrm>
          <a:prstGeom prst="rect">
            <a:avLst/>
          </a:prstGeom>
        </p:spPr>
        <p:txBody>
          <a:bodyPr vert="horz" lIns="91433" tIns="45717" rIns="91433" bIns="45717" rtlCol="0"/>
          <a:lstStyle>
            <a:lvl1pPr algn="l">
              <a:defRPr sz="1200">
                <a:cs typeface="+mn-cs"/>
              </a:defRPr>
            </a:lvl1pPr>
          </a:lstStyle>
          <a:p>
            <a:pPr>
              <a:defRPr/>
            </a:pPr>
            <a:endParaRPr lang="en-GB"/>
          </a:p>
        </p:txBody>
      </p:sp>
      <p:sp>
        <p:nvSpPr>
          <p:cNvPr id="3" name="Date Placeholder 2"/>
          <p:cNvSpPr>
            <a:spLocks noGrp="1"/>
          </p:cNvSpPr>
          <p:nvPr>
            <p:ph type="dt" idx="1"/>
          </p:nvPr>
        </p:nvSpPr>
        <p:spPr>
          <a:xfrm>
            <a:off x="4142776" y="0"/>
            <a:ext cx="3170717" cy="480598"/>
          </a:xfrm>
          <a:prstGeom prst="rect">
            <a:avLst/>
          </a:prstGeom>
        </p:spPr>
        <p:txBody>
          <a:bodyPr vert="horz" lIns="91433" tIns="45717" rIns="91433" bIns="45717" rtlCol="0"/>
          <a:lstStyle>
            <a:lvl1pPr algn="r">
              <a:defRPr sz="1200">
                <a:cs typeface="+mn-cs"/>
              </a:defRPr>
            </a:lvl1pPr>
          </a:lstStyle>
          <a:p>
            <a:pPr>
              <a:defRPr/>
            </a:pPr>
            <a:fld id="{61DF6021-A9E8-4894-AFA1-225F9ED6A793}" type="datetimeFigureOut">
              <a:rPr lang="en-GB"/>
              <a:pPr>
                <a:defRPr/>
              </a:pPr>
              <a:t>04/11/2022</a:t>
            </a:fld>
            <a:endParaRPr lang="en-GB"/>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1433" tIns="45717" rIns="91433" bIns="45717" rtlCol="0" anchor="ctr"/>
          <a:lstStyle/>
          <a:p>
            <a:pPr lvl="0"/>
            <a:endParaRPr lang="en-GB" noProof="0"/>
          </a:p>
        </p:txBody>
      </p:sp>
      <p:sp>
        <p:nvSpPr>
          <p:cNvPr id="5" name="Notes Placeholder 4"/>
          <p:cNvSpPr>
            <a:spLocks noGrp="1"/>
          </p:cNvSpPr>
          <p:nvPr>
            <p:ph type="body" sz="quarter" idx="3"/>
          </p:nvPr>
        </p:nvSpPr>
        <p:spPr>
          <a:xfrm>
            <a:off x="731180" y="4560303"/>
            <a:ext cx="5852843" cy="4320770"/>
          </a:xfrm>
          <a:prstGeom prst="rect">
            <a:avLst/>
          </a:prstGeom>
        </p:spPr>
        <p:txBody>
          <a:bodyPr vert="horz" lIns="91433" tIns="45717" rIns="91433" bIns="4571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119069"/>
            <a:ext cx="3170717" cy="480597"/>
          </a:xfrm>
          <a:prstGeom prst="rect">
            <a:avLst/>
          </a:prstGeom>
        </p:spPr>
        <p:txBody>
          <a:bodyPr vert="horz" lIns="91433" tIns="45717" rIns="91433" bIns="45717" rtlCol="0" anchor="b"/>
          <a:lstStyle>
            <a:lvl1pPr algn="l">
              <a:defRPr sz="1200">
                <a:cs typeface="+mn-cs"/>
              </a:defRPr>
            </a:lvl1pPr>
          </a:lstStyle>
          <a:p>
            <a:pPr>
              <a:defRPr/>
            </a:pPr>
            <a:endParaRPr lang="en-GB"/>
          </a:p>
        </p:txBody>
      </p:sp>
      <p:sp>
        <p:nvSpPr>
          <p:cNvPr id="7" name="Slide Number Placeholder 6"/>
          <p:cNvSpPr>
            <a:spLocks noGrp="1"/>
          </p:cNvSpPr>
          <p:nvPr>
            <p:ph type="sldNum" sz="quarter" idx="5"/>
          </p:nvPr>
        </p:nvSpPr>
        <p:spPr>
          <a:xfrm>
            <a:off x="4142776" y="9119069"/>
            <a:ext cx="3170717" cy="480597"/>
          </a:xfrm>
          <a:prstGeom prst="rect">
            <a:avLst/>
          </a:prstGeom>
        </p:spPr>
        <p:txBody>
          <a:bodyPr vert="horz" lIns="91433" tIns="45717" rIns="91433" bIns="45717" rtlCol="0" anchor="b"/>
          <a:lstStyle>
            <a:lvl1pPr algn="r">
              <a:defRPr sz="1200">
                <a:cs typeface="+mn-cs"/>
              </a:defRPr>
            </a:lvl1pPr>
          </a:lstStyle>
          <a:p>
            <a:pPr>
              <a:defRPr/>
            </a:pPr>
            <a:fld id="{432F29B9-F0E7-467D-8A14-334D102C7CCC}" type="slidenum">
              <a:rPr lang="en-GB"/>
              <a:pPr>
                <a:defRPr/>
              </a:pPr>
              <a:t>‹#›</a:t>
            </a:fld>
            <a:endParaRPr lang="en-GB"/>
          </a:p>
        </p:txBody>
      </p:sp>
    </p:spTree>
    <p:extLst>
      <p:ext uri="{BB962C8B-B14F-4D97-AF65-F5344CB8AC3E}">
        <p14:creationId xmlns:p14="http://schemas.microsoft.com/office/powerpoint/2010/main" val="24474899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mn-lt"/>
        <a:ea typeface="+mn-ea"/>
        <a:cs typeface="+mn-cs"/>
      </a:defRPr>
    </a:lvl1pPr>
    <a:lvl2pPr marL="389717" algn="l" rtl="0" eaLnBrk="0" fontAlgn="base" hangingPunct="0">
      <a:spcBef>
        <a:spcPct val="30000"/>
      </a:spcBef>
      <a:spcAft>
        <a:spcPct val="0"/>
      </a:spcAft>
      <a:defRPr sz="1000" kern="1200">
        <a:solidFill>
          <a:schemeClr val="tx1"/>
        </a:solidFill>
        <a:latin typeface="+mn-lt"/>
        <a:ea typeface="+mn-ea"/>
        <a:cs typeface="+mn-cs"/>
      </a:defRPr>
    </a:lvl2pPr>
    <a:lvl3pPr marL="779435" algn="l" rtl="0" eaLnBrk="0" fontAlgn="base" hangingPunct="0">
      <a:spcBef>
        <a:spcPct val="30000"/>
      </a:spcBef>
      <a:spcAft>
        <a:spcPct val="0"/>
      </a:spcAft>
      <a:defRPr sz="1000" kern="1200">
        <a:solidFill>
          <a:schemeClr val="tx1"/>
        </a:solidFill>
        <a:latin typeface="+mn-lt"/>
        <a:ea typeface="+mn-ea"/>
        <a:cs typeface="+mn-cs"/>
      </a:defRPr>
    </a:lvl3pPr>
    <a:lvl4pPr marL="1169152" algn="l" rtl="0" eaLnBrk="0" fontAlgn="base" hangingPunct="0">
      <a:spcBef>
        <a:spcPct val="30000"/>
      </a:spcBef>
      <a:spcAft>
        <a:spcPct val="0"/>
      </a:spcAft>
      <a:defRPr sz="1000" kern="1200">
        <a:solidFill>
          <a:schemeClr val="tx1"/>
        </a:solidFill>
        <a:latin typeface="+mn-lt"/>
        <a:ea typeface="+mn-ea"/>
        <a:cs typeface="+mn-cs"/>
      </a:defRPr>
    </a:lvl4pPr>
    <a:lvl5pPr marL="1558869" algn="l" rtl="0" eaLnBrk="0" fontAlgn="base" hangingPunct="0">
      <a:spcBef>
        <a:spcPct val="30000"/>
      </a:spcBef>
      <a:spcAft>
        <a:spcPct val="0"/>
      </a:spcAft>
      <a:defRPr sz="1000" kern="1200">
        <a:solidFill>
          <a:schemeClr val="tx1"/>
        </a:solidFill>
        <a:latin typeface="+mn-lt"/>
        <a:ea typeface="+mn-ea"/>
        <a:cs typeface="+mn-cs"/>
      </a:defRPr>
    </a:lvl5pPr>
    <a:lvl6pPr marL="1948586" algn="l" defTabSz="779435" rtl="0" eaLnBrk="1" latinLnBrk="0" hangingPunct="1">
      <a:defRPr sz="1000" kern="1200">
        <a:solidFill>
          <a:schemeClr val="tx1"/>
        </a:solidFill>
        <a:latin typeface="+mn-lt"/>
        <a:ea typeface="+mn-ea"/>
        <a:cs typeface="+mn-cs"/>
      </a:defRPr>
    </a:lvl6pPr>
    <a:lvl7pPr marL="2338304" algn="l" defTabSz="779435" rtl="0" eaLnBrk="1" latinLnBrk="0" hangingPunct="1">
      <a:defRPr sz="1000" kern="1200">
        <a:solidFill>
          <a:schemeClr val="tx1"/>
        </a:solidFill>
        <a:latin typeface="+mn-lt"/>
        <a:ea typeface="+mn-ea"/>
        <a:cs typeface="+mn-cs"/>
      </a:defRPr>
    </a:lvl7pPr>
    <a:lvl8pPr marL="2728021" algn="l" defTabSz="779435" rtl="0" eaLnBrk="1" latinLnBrk="0" hangingPunct="1">
      <a:defRPr sz="1000" kern="1200">
        <a:solidFill>
          <a:schemeClr val="tx1"/>
        </a:solidFill>
        <a:latin typeface="+mn-lt"/>
        <a:ea typeface="+mn-ea"/>
        <a:cs typeface="+mn-cs"/>
      </a:defRPr>
    </a:lvl8pPr>
    <a:lvl9pPr marL="3117738" algn="l" defTabSz="77943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sz="1000" b="0" i="0" kern="1200" dirty="0" smtClean="0">
                <a:solidFill>
                  <a:schemeClr val="tx1"/>
                </a:solidFill>
                <a:effectLst/>
                <a:latin typeface="+mn-lt"/>
                <a:ea typeface="+mn-ea"/>
                <a:cs typeface="+mn-cs"/>
              </a:rPr>
              <a:t>drives data democratization to embed data in all decision making, builds user trust, increases brand value, reduces the chances of compliance violations</a:t>
            </a:r>
            <a:endParaRPr lang="en-US" b="1" dirty="0" smtClean="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b="1" dirty="0" smtClean="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b="1" dirty="0" smtClean="0"/>
              <a:t>Data driven decision</a:t>
            </a:r>
            <a:r>
              <a:rPr lang="en-US" b="1" baseline="0" dirty="0" smtClean="0"/>
              <a:t> </a:t>
            </a:r>
            <a:r>
              <a:rPr lang="en-US" baseline="0" dirty="0" smtClean="0"/>
              <a:t>– design approach, data accessible </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b="1" baseline="0" dirty="0" smtClean="0"/>
              <a:t>Trusted data </a:t>
            </a:r>
            <a:r>
              <a:rPr lang="en-US" baseline="0" dirty="0" smtClean="0"/>
              <a:t>– data standard and measures</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b="1" baseline="0" dirty="0" smtClean="0"/>
              <a:t>Business outcome </a:t>
            </a:r>
            <a:r>
              <a:rPr lang="en-US" baseline="0" dirty="0" smtClean="0"/>
              <a:t>– align Business and IT on common goal shifting from technology to produce/service focus</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b="1" baseline="0" dirty="0" smtClean="0"/>
              <a:t>Federated data governance </a:t>
            </a:r>
            <a:r>
              <a:rPr lang="en-US" baseline="0" dirty="0" smtClean="0"/>
              <a:t>– single operating model, r/r and process</a:t>
            </a:r>
            <a:endParaRPr lang="en-US" dirty="0"/>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1</a:t>
            </a:fld>
            <a:endParaRPr lang="en-GB"/>
          </a:p>
        </p:txBody>
      </p:sp>
    </p:spTree>
    <p:extLst>
      <p:ext uri="{BB962C8B-B14F-4D97-AF65-F5344CB8AC3E}">
        <p14:creationId xmlns:p14="http://schemas.microsoft.com/office/powerpoint/2010/main" val="108626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2</a:t>
            </a:fld>
            <a:endParaRPr lang="en-GB"/>
          </a:p>
        </p:txBody>
      </p:sp>
    </p:spTree>
    <p:extLst>
      <p:ext uri="{BB962C8B-B14F-4D97-AF65-F5344CB8AC3E}">
        <p14:creationId xmlns:p14="http://schemas.microsoft.com/office/powerpoint/2010/main" val="3229713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3</a:t>
            </a:fld>
            <a:endParaRPr lang="en-GB"/>
          </a:p>
        </p:txBody>
      </p:sp>
    </p:spTree>
    <p:extLst>
      <p:ext uri="{BB962C8B-B14F-4D97-AF65-F5344CB8AC3E}">
        <p14:creationId xmlns:p14="http://schemas.microsoft.com/office/powerpoint/2010/main" val="24059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5</a:t>
            </a:fld>
            <a:endParaRPr lang="en-GB"/>
          </a:p>
        </p:txBody>
      </p:sp>
    </p:spTree>
    <p:extLst>
      <p:ext uri="{BB962C8B-B14F-4D97-AF65-F5344CB8AC3E}">
        <p14:creationId xmlns:p14="http://schemas.microsoft.com/office/powerpoint/2010/main" val="410407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6</a:t>
            </a:fld>
            <a:endParaRPr lang="en-GB"/>
          </a:p>
        </p:txBody>
      </p:sp>
    </p:spTree>
    <p:extLst>
      <p:ext uri="{BB962C8B-B14F-4D97-AF65-F5344CB8AC3E}">
        <p14:creationId xmlns:p14="http://schemas.microsoft.com/office/powerpoint/2010/main" val="3362883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000" dirty="0" smtClean="0">
              <a:solidFill>
                <a:schemeClr val="tx2"/>
              </a:solidFill>
            </a:endParaRPr>
          </a:p>
          <a:p>
            <a:r>
              <a:rPr lang="en-US" dirty="0" smtClean="0"/>
              <a:t>Data Product</a:t>
            </a:r>
            <a:r>
              <a:rPr lang="en-US" baseline="0" dirty="0" smtClean="0"/>
              <a:t> </a:t>
            </a:r>
            <a:r>
              <a:rPr lang="en-US" baseline="0" smtClean="0"/>
              <a:t>Standard characteristics </a:t>
            </a:r>
            <a:r>
              <a:rPr lang="en-US" baseline="0" dirty="0" smtClean="0"/>
              <a:t>detail:</a:t>
            </a:r>
          </a:p>
          <a:p>
            <a:pPr marL="171450" indent="-171450">
              <a:buFont typeface="Arial" panose="020B0604020202020204" pitchFamily="34" charset="0"/>
              <a:buChar char="•"/>
            </a:pPr>
            <a:r>
              <a:rPr lang="en-US" b="1" dirty="0" smtClean="0"/>
              <a:t>Interoperable</a:t>
            </a:r>
            <a:r>
              <a:rPr lang="en-US" dirty="0" smtClean="0"/>
              <a:t> – conformed</a:t>
            </a:r>
            <a:r>
              <a:rPr lang="en-US" baseline="0" dirty="0" smtClean="0"/>
              <a:t> to canonical data model; ability to align in common enterprise data model </a:t>
            </a:r>
            <a:endParaRPr lang="en-US" dirty="0" smtClean="0"/>
          </a:p>
          <a:p>
            <a:pPr marL="171450" indent="-171450">
              <a:buFont typeface="Arial" panose="020B0604020202020204" pitchFamily="34" charset="0"/>
              <a:buChar char="•"/>
            </a:pPr>
            <a:r>
              <a:rPr lang="en-US" b="1" baseline="0" dirty="0" smtClean="0"/>
              <a:t>Observable</a:t>
            </a:r>
            <a:r>
              <a:rPr lang="en-US" baseline="0" dirty="0" smtClean="0"/>
              <a:t> – provision as data API/service; ability to able constant monitoring of the behavior of the data in data pipeline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dirty="0" smtClean="0"/>
              <a:t>Discoverable</a:t>
            </a:r>
            <a:r>
              <a:rPr lang="en-US" dirty="0" smtClean="0"/>
              <a:t> – </a:t>
            </a:r>
            <a:r>
              <a:rPr lang="en-US" baseline="0" dirty="0" smtClean="0"/>
              <a:t>described in data catalog; ability to find and understand the data quickly and accurately with features to search, tag, rank, query to understand the origin (5W1H), literacy, usage, lineage, history etc.</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baseline="0" dirty="0" smtClean="0"/>
              <a:t>Changeable </a:t>
            </a:r>
            <a:r>
              <a:rPr lang="en-US" b="0" baseline="0" dirty="0" smtClean="0"/>
              <a:t>– bound with data contract; ability to mange data change with availability, error rates, versioning, compatibility and environment through terms of service and SLA to minimize the impact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baseline="0" dirty="0" smtClean="0"/>
              <a:t>Addressable</a:t>
            </a:r>
            <a:r>
              <a:rPr lang="en-US" baseline="0" dirty="0" smtClean="0"/>
              <a:t> – tracked via data change log; ability to trace the lineage including the origin and flow of data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baseline="0" dirty="0" smtClean="0"/>
              <a:t>Secured</a:t>
            </a:r>
            <a:r>
              <a:rPr lang="en-US" baseline="0" dirty="0" smtClean="0"/>
              <a:t> – accessed with data access control; ability to align to security policy to handle access provisioning and security enforcement to ensure safe and right access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1" baseline="0" dirty="0" smtClean="0"/>
              <a:t>Trustworthy</a:t>
            </a:r>
            <a:r>
              <a:rPr lang="en-US" baseline="0" dirty="0" smtClean="0"/>
              <a:t> - heath checked by data usage;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7</a:t>
            </a:fld>
            <a:endParaRPr lang="en-GB"/>
          </a:p>
        </p:txBody>
      </p:sp>
    </p:spTree>
    <p:extLst>
      <p:ext uri="{BB962C8B-B14F-4D97-AF65-F5344CB8AC3E}">
        <p14:creationId xmlns:p14="http://schemas.microsoft.com/office/powerpoint/2010/main" val="2227190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smtClean="0">
                <a:solidFill>
                  <a:schemeClr val="tx1"/>
                </a:solidFill>
                <a:effectLst/>
                <a:latin typeface="+mn-lt"/>
                <a:ea typeface="+mn-ea"/>
                <a:cs typeface="+mn-cs"/>
              </a:rPr>
              <a:t>maximize the value derived from data</a:t>
            </a:r>
            <a:r>
              <a:rPr lang="en-US" sz="1000" b="0" i="0" kern="1200" dirty="0" smtClean="0">
                <a:solidFill>
                  <a:schemeClr val="tx1"/>
                </a:solidFill>
                <a:effectLst/>
                <a:latin typeface="+mn-lt"/>
                <a:ea typeface="+mn-ea"/>
                <a:cs typeface="+mn-cs"/>
              </a:rPr>
              <a:t>, build </a:t>
            </a:r>
            <a:r>
              <a:rPr lang="en-US" sz="1000" b="1" i="0" kern="1200" dirty="0" smtClean="0">
                <a:solidFill>
                  <a:schemeClr val="tx1"/>
                </a:solidFill>
                <a:effectLst/>
                <a:latin typeface="+mn-lt"/>
                <a:ea typeface="+mn-ea"/>
                <a:cs typeface="+mn-cs"/>
              </a:rPr>
              <a:t>user trust</a:t>
            </a:r>
            <a:r>
              <a:rPr lang="en-US" sz="1000" b="0" i="0" kern="1200" dirty="0" smtClean="0">
                <a:solidFill>
                  <a:schemeClr val="tx1"/>
                </a:solidFill>
                <a:effectLst/>
                <a:latin typeface="+mn-lt"/>
                <a:ea typeface="+mn-ea"/>
                <a:cs typeface="+mn-cs"/>
              </a:rPr>
              <a:t>, and </a:t>
            </a:r>
            <a:r>
              <a:rPr lang="en-US" sz="1000" b="1" i="0" kern="1200" dirty="0" smtClean="0">
                <a:solidFill>
                  <a:schemeClr val="tx1"/>
                </a:solidFill>
                <a:effectLst/>
                <a:latin typeface="+mn-lt"/>
                <a:ea typeface="+mn-ea"/>
                <a:cs typeface="+mn-cs"/>
              </a:rPr>
              <a:t>ensure compliance</a:t>
            </a:r>
            <a:r>
              <a:rPr lang="en-US" sz="1000" b="0" i="0" kern="1200" dirty="0" smtClean="0">
                <a:solidFill>
                  <a:schemeClr val="tx1"/>
                </a:solidFill>
                <a:effectLst/>
                <a:latin typeface="+mn-lt"/>
                <a:ea typeface="+mn-ea"/>
                <a:cs typeface="+mn-cs"/>
              </a:rPr>
              <a:t> by implementing required security measures</a:t>
            </a:r>
          </a:p>
          <a:p>
            <a:endParaRPr lang="en-US" sz="1000" b="0" i="0"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b="0" i="0" kern="1200" dirty="0" smtClean="0">
                <a:solidFill>
                  <a:schemeClr val="tx1"/>
                </a:solidFill>
                <a:effectLst/>
                <a:latin typeface="+mn-lt"/>
                <a:ea typeface="+mn-ea"/>
                <a:cs typeface="+mn-cs"/>
              </a:rPr>
              <a:t>drives data democratization to embed data in all decision making, builds user trust, increases brand value, reduces the chances of compliance violations</a:t>
            </a:r>
            <a:endParaRPr lang="en-US" b="1" dirty="0" smtClean="0"/>
          </a:p>
          <a:p>
            <a:endParaRPr lang="en-US" dirty="0"/>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8</a:t>
            </a:fld>
            <a:endParaRPr lang="en-GB"/>
          </a:p>
        </p:txBody>
      </p:sp>
    </p:spTree>
    <p:extLst>
      <p:ext uri="{BB962C8B-B14F-4D97-AF65-F5344CB8AC3E}">
        <p14:creationId xmlns:p14="http://schemas.microsoft.com/office/powerpoint/2010/main" val="19569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9</a:t>
            </a:fld>
            <a:endParaRPr lang="en-GB"/>
          </a:p>
        </p:txBody>
      </p:sp>
    </p:spTree>
    <p:extLst>
      <p:ext uri="{BB962C8B-B14F-4D97-AF65-F5344CB8AC3E}">
        <p14:creationId xmlns:p14="http://schemas.microsoft.com/office/powerpoint/2010/main" val="148594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432F29B9-F0E7-467D-8A14-334D102C7CCC}" type="slidenum">
              <a:rPr lang="en-GB" smtClean="0"/>
              <a:pPr>
                <a:defRPr/>
              </a:pPr>
              <a:t>10</a:t>
            </a:fld>
            <a:endParaRPr lang="en-GB"/>
          </a:p>
        </p:txBody>
      </p:sp>
    </p:spTree>
    <p:extLst>
      <p:ext uri="{BB962C8B-B14F-4D97-AF65-F5344CB8AC3E}">
        <p14:creationId xmlns:p14="http://schemas.microsoft.com/office/powerpoint/2010/main" val="10816512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397"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hasCustomPrompt="1"/>
          </p:nvPr>
        </p:nvSpPr>
        <p:spPr bwMode="ltGray">
          <a:xfrm>
            <a:off x="523875" y="1276350"/>
            <a:ext cx="8281722" cy="400050"/>
          </a:xfrm>
          <a:prstGeom prst="rect">
            <a:avLst/>
          </a:prstGeom>
          <a:noFill/>
        </p:spPr>
        <p:txBody>
          <a:bodyPr vert="horz" lIns="81633" tIns="40816" rIns="81633" bIns="40816"/>
          <a:lstStyle>
            <a:lvl1pPr algn="l">
              <a:defRPr sz="2400" b="0">
                <a:solidFill>
                  <a:srgbClr val="006AB4"/>
                </a:solidFill>
                <a:latin typeface="Arial" panose="020B0604020202020204" pitchFamily="34" charset="0"/>
                <a:cs typeface="Arial" panose="020B0604020202020204" pitchFamily="34" charset="0"/>
              </a:defRPr>
            </a:lvl1pPr>
          </a:lstStyle>
          <a:p>
            <a:r>
              <a:rPr lang="en-US" dirty="0"/>
              <a:t>Click to edit Master subtitle style</a:t>
            </a:r>
          </a:p>
        </p:txBody>
      </p:sp>
      <p:sp>
        <p:nvSpPr>
          <p:cNvPr id="9" name="Footer Placeholder 4"/>
          <p:cNvSpPr>
            <a:spLocks noGrp="1"/>
          </p:cNvSpPr>
          <p:nvPr>
            <p:ph type="ftr" sz="quarter" idx="13"/>
          </p:nvPr>
        </p:nvSpPr>
        <p:spPr bwMode="ltGray">
          <a:xfrm>
            <a:off x="6010269" y="4827136"/>
            <a:ext cx="2673718" cy="273844"/>
          </a:xfrm>
          <a:prstGeom prst="rect">
            <a:avLst/>
          </a:prstGeom>
        </p:spPr>
        <p:txBody>
          <a:bodyPr vert="horz" lIns="77943" tIns="38972" rIns="77943" bIns="38972" rtlCol="0" anchor="ctr"/>
          <a:lstStyle>
            <a:lvl1pPr algn="r">
              <a:defRPr sz="700" b="1" dirty="0">
                <a:solidFill>
                  <a:schemeClr val="tx1"/>
                </a:solidFill>
                <a:latin typeface="Arial" panose="020B0604020202020204" pitchFamily="34" charset="0"/>
                <a:ea typeface="新細明體" charset="0"/>
                <a:cs typeface="Arial" panose="020B0604020202020204" pitchFamily="34" charset="0"/>
              </a:defRPr>
            </a:lvl1pPr>
          </a:lstStyle>
          <a:p>
            <a:pPr>
              <a:defRPr/>
            </a:pPr>
            <a:r>
              <a:rPr lang="en-US" dirty="0"/>
              <a:t>CONFIDENTIAL</a:t>
            </a:r>
          </a:p>
        </p:txBody>
      </p:sp>
      <p:sp>
        <p:nvSpPr>
          <p:cNvPr id="11" name="Text Placeholder 7"/>
          <p:cNvSpPr>
            <a:spLocks noGrp="1"/>
          </p:cNvSpPr>
          <p:nvPr>
            <p:ph type="body" sz="quarter" idx="12" hasCustomPrompt="1"/>
          </p:nvPr>
        </p:nvSpPr>
        <p:spPr bwMode="ltGray">
          <a:xfrm>
            <a:off x="533400" y="4200525"/>
            <a:ext cx="2678117" cy="228600"/>
          </a:xfrm>
          <a:prstGeom prst="rect">
            <a:avLst/>
          </a:prstGeom>
        </p:spPr>
        <p:txBody>
          <a:bodyPr lIns="77943" tIns="38972" rIns="77943" bIns="38972"/>
          <a:lstStyle>
            <a:lvl1pPr marL="0" indent="0">
              <a:buNone/>
              <a:defRPr kumimoji="0" lang="en-US" altLang="zh-TW" sz="1300" smtClean="0">
                <a:solidFill>
                  <a:srgbClr val="1F497D"/>
                </a:solidFill>
              </a:defRPr>
            </a:lvl1pPr>
            <a:lvl6pPr marL="2040815" indent="0" algn="l">
              <a:buNone/>
              <a:defRPr>
                <a:solidFill>
                  <a:schemeClr val="bg1"/>
                </a:solidFill>
              </a:defRPr>
            </a:lvl6pPr>
            <a:lvl7pPr marL="2448978" indent="0">
              <a:buNone/>
              <a:defRPr>
                <a:solidFill>
                  <a:schemeClr val="bg1"/>
                </a:solidFill>
              </a:defRPr>
            </a:lvl7pPr>
            <a:lvl8pPr>
              <a:defRPr>
                <a:solidFill>
                  <a:schemeClr val="bg1"/>
                </a:solidFill>
              </a:defRPr>
            </a:lvl8pPr>
            <a:lvl9pPr>
              <a:defRPr>
                <a:solidFill>
                  <a:schemeClr val="bg1"/>
                </a:solidFill>
              </a:defRPr>
            </a:lvl9pPr>
          </a:lstStyle>
          <a:p>
            <a:pPr lvl="0"/>
            <a:r>
              <a:rPr lang="en-US" altLang="zh-TW" dirty="0"/>
              <a:t>DD MM YYYY</a:t>
            </a:r>
          </a:p>
        </p:txBody>
      </p:sp>
      <p:sp>
        <p:nvSpPr>
          <p:cNvPr id="10" name="Text Placeholder 7"/>
          <p:cNvSpPr>
            <a:spLocks noGrp="1"/>
          </p:cNvSpPr>
          <p:nvPr>
            <p:ph type="body" sz="quarter" idx="14" hasCustomPrompt="1"/>
          </p:nvPr>
        </p:nvSpPr>
        <p:spPr bwMode="ltGray">
          <a:xfrm>
            <a:off x="533400" y="3943350"/>
            <a:ext cx="2678117" cy="228600"/>
          </a:xfrm>
          <a:prstGeom prst="rect">
            <a:avLst/>
          </a:prstGeom>
        </p:spPr>
        <p:txBody>
          <a:bodyPr lIns="77943" tIns="38972" rIns="77943" bIns="38972"/>
          <a:lstStyle>
            <a:lvl1pPr marL="0" indent="0">
              <a:buNone/>
              <a:defRPr kumimoji="0" lang="en-US" altLang="zh-TW" sz="1300" smtClean="0">
                <a:solidFill>
                  <a:srgbClr val="1F497D"/>
                </a:solidFill>
              </a:defRPr>
            </a:lvl1pPr>
            <a:lvl6pPr marL="2040815" indent="0" algn="l">
              <a:buNone/>
              <a:defRPr>
                <a:solidFill>
                  <a:schemeClr val="bg1"/>
                </a:solidFill>
              </a:defRPr>
            </a:lvl6pPr>
            <a:lvl7pPr marL="2448978" indent="0">
              <a:buNone/>
              <a:defRPr>
                <a:solidFill>
                  <a:schemeClr val="bg1"/>
                </a:solidFill>
              </a:defRPr>
            </a:lvl7pPr>
            <a:lvl8pPr>
              <a:defRPr>
                <a:solidFill>
                  <a:schemeClr val="bg1"/>
                </a:solidFill>
              </a:defRPr>
            </a:lvl8pPr>
            <a:lvl9pPr>
              <a:defRPr>
                <a:solidFill>
                  <a:schemeClr val="bg1"/>
                </a:solidFill>
              </a:defRPr>
            </a:lvl9pPr>
          </a:lstStyle>
          <a:p>
            <a:pPr lvl="0"/>
            <a:r>
              <a:rPr lang="en-US" altLang="zh-TW" dirty="0"/>
              <a:t>Prepared by &lt;Department&gt;</a:t>
            </a:r>
          </a:p>
        </p:txBody>
      </p:sp>
      <p:sp>
        <p:nvSpPr>
          <p:cNvPr id="3" name="Content Placeholder 2"/>
          <p:cNvSpPr>
            <a:spLocks noGrp="1"/>
          </p:cNvSpPr>
          <p:nvPr>
            <p:ph sz="quarter" idx="15" hasCustomPrompt="1"/>
          </p:nvPr>
        </p:nvSpPr>
        <p:spPr>
          <a:xfrm>
            <a:off x="523874" y="857250"/>
            <a:ext cx="8239125" cy="419100"/>
          </a:xfrm>
          <a:prstGeom prst="rect">
            <a:avLst/>
          </a:prstGeom>
        </p:spPr>
        <p:txBody>
          <a:bodyPr/>
          <a:lstStyle>
            <a:lvl1pPr marL="0" indent="0" algn="l">
              <a:buNone/>
              <a:defRPr sz="2400" b="1" baseline="0">
                <a:solidFill>
                  <a:srgbClr val="022169"/>
                </a:solidFill>
                <a:latin typeface="+mn-lt"/>
              </a:defRPr>
            </a:lvl1pPr>
          </a:lstStyle>
          <a:p>
            <a:pPr lvl="0"/>
            <a:r>
              <a:rPr lang="en-US" dirty="0"/>
              <a:t>Click to edit Master title style</a:t>
            </a:r>
          </a:p>
        </p:txBody>
      </p:sp>
    </p:spTree>
    <p:extLst>
      <p:ext uri="{BB962C8B-B14F-4D97-AF65-F5344CB8AC3E}">
        <p14:creationId xmlns:p14="http://schemas.microsoft.com/office/powerpoint/2010/main" val="3203827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3"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2286" y="0"/>
            <a:ext cx="9146286"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5"/>
          <p:cNvSpPr txBox="1">
            <a:spLocks/>
          </p:cNvSpPr>
          <p:nvPr userDrawn="1"/>
        </p:nvSpPr>
        <p:spPr bwMode="auto">
          <a:xfrm>
            <a:off x="8567920" y="4871948"/>
            <a:ext cx="337147" cy="16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3" tIns="40816" rIns="81633" bIns="40816"/>
          <a:lstStyle>
            <a:lvl1pPr eaLnBrk="0" hangingPunct="0">
              <a:defRPr kumimoji="1" sz="2400">
                <a:solidFill>
                  <a:schemeClr val="tx1"/>
                </a:solidFill>
                <a:latin typeface="Calibri" pitchFamily="34" charset="0"/>
                <a:ea typeface="新細明體" pitchFamily="18" charset="-120"/>
              </a:defRPr>
            </a:lvl1pPr>
            <a:lvl2pPr marL="742950" indent="-285750" eaLnBrk="0" hangingPunct="0">
              <a:defRPr kumimoji="1" sz="2400">
                <a:solidFill>
                  <a:schemeClr val="tx1"/>
                </a:solidFill>
                <a:latin typeface="Calibri" pitchFamily="34" charset="0"/>
                <a:ea typeface="新細明體" pitchFamily="18" charset="-120"/>
              </a:defRPr>
            </a:lvl2pPr>
            <a:lvl3pPr marL="1143000" indent="-228600" eaLnBrk="0" hangingPunct="0">
              <a:defRPr kumimoji="1" sz="2400">
                <a:solidFill>
                  <a:schemeClr val="tx1"/>
                </a:solidFill>
                <a:latin typeface="Calibri" pitchFamily="34" charset="0"/>
                <a:ea typeface="新細明體" pitchFamily="18" charset="-120"/>
              </a:defRPr>
            </a:lvl3pPr>
            <a:lvl4pPr marL="1600200" indent="-228600" eaLnBrk="0" hangingPunct="0">
              <a:defRPr kumimoji="1" sz="2400">
                <a:solidFill>
                  <a:schemeClr val="tx1"/>
                </a:solidFill>
                <a:latin typeface="Calibri" pitchFamily="34" charset="0"/>
                <a:ea typeface="新細明體" pitchFamily="18" charset="-120"/>
              </a:defRPr>
            </a:lvl4pPr>
            <a:lvl5pPr marL="2057400" indent="-228600" eaLnBrk="0" hangingPunct="0">
              <a:defRPr kumimoji="1" sz="2400">
                <a:solidFill>
                  <a:schemeClr val="tx1"/>
                </a:solidFill>
                <a:latin typeface="Calibri" pitchFamily="34" charset="0"/>
                <a:ea typeface="新細明體" pitchFamily="18" charset="-120"/>
              </a:defRPr>
            </a:lvl5pPr>
            <a:lvl6pPr marL="25146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6pPr>
            <a:lvl7pPr marL="29718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7pPr>
            <a:lvl8pPr marL="34290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8pPr>
            <a:lvl9pPr marL="38862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9pPr>
          </a:lstStyle>
          <a:p>
            <a:pPr algn="r" eaLnBrk="1" hangingPunct="1">
              <a:defRPr/>
            </a:pPr>
            <a:fld id="{64751E97-ACB3-4760-AF3E-2917D3716E2A}" type="slidenum">
              <a:rPr lang="en-US" altLang="zh-TW" sz="800" smtClean="0">
                <a:latin typeface="Arial" charset="0"/>
                <a:cs typeface="Arial" charset="0"/>
              </a:rPr>
              <a:pPr algn="r" eaLnBrk="1" hangingPunct="1">
                <a:defRPr/>
              </a:pPr>
              <a:t>‹#›</a:t>
            </a:fld>
            <a:endParaRPr lang="en-US" altLang="zh-TW" sz="800" dirty="0">
              <a:latin typeface="Arial" charset="0"/>
              <a:cs typeface="Arial" charset="0"/>
            </a:endParaRPr>
          </a:p>
        </p:txBody>
      </p:sp>
      <p:sp>
        <p:nvSpPr>
          <p:cNvPr id="16" name="Text Placeholder 2"/>
          <p:cNvSpPr>
            <a:spLocks noGrp="1"/>
          </p:cNvSpPr>
          <p:nvPr>
            <p:ph type="body" idx="1"/>
          </p:nvPr>
        </p:nvSpPr>
        <p:spPr>
          <a:xfrm>
            <a:off x="2514600" y="754761"/>
            <a:ext cx="5715000" cy="3595878"/>
          </a:xfrm>
          <a:prstGeom prst="rect">
            <a:avLst/>
          </a:prstGeom>
        </p:spPr>
        <p:txBody>
          <a:bodyPr lIns="77943" tIns="38972" rIns="77943" bIns="38972" anchor="t" anchorCtr="0"/>
          <a:lstStyle>
            <a:lvl1pPr marL="290935" indent="-290935" defTabSz="244927">
              <a:lnSpc>
                <a:spcPct val="150000"/>
              </a:lnSpc>
              <a:buFont typeface="+mj-lt"/>
              <a:buAutoNum type="arabicPeriod"/>
              <a:defRPr sz="1600" b="1">
                <a:solidFill>
                  <a:schemeClr val="tx2"/>
                </a:solidFill>
              </a:defRPr>
            </a:lvl1pPr>
            <a:lvl2pPr marL="389717" indent="0">
              <a:buNone/>
              <a:defRPr sz="1700" b="1"/>
            </a:lvl2pPr>
            <a:lvl3pPr marL="779435" indent="0">
              <a:buNone/>
              <a:defRPr sz="1500" b="1"/>
            </a:lvl3pPr>
            <a:lvl4pPr marL="1169152" indent="0">
              <a:buNone/>
              <a:defRPr sz="1400" b="1"/>
            </a:lvl4pPr>
            <a:lvl5pPr marL="1558869" indent="0">
              <a:buNone/>
              <a:defRPr sz="1400" b="1"/>
            </a:lvl5pPr>
            <a:lvl6pPr marL="1948586" indent="0">
              <a:buNone/>
              <a:defRPr sz="1400" b="1"/>
            </a:lvl6pPr>
            <a:lvl7pPr marL="2338304" indent="0">
              <a:buNone/>
              <a:defRPr sz="1400" b="1"/>
            </a:lvl7pPr>
            <a:lvl8pPr marL="2728021" indent="0">
              <a:buNone/>
              <a:defRPr sz="1400" b="1"/>
            </a:lvl8pPr>
            <a:lvl9pPr marL="3117738" indent="0">
              <a:buNone/>
              <a:defRPr sz="1400" b="1"/>
            </a:lvl9pPr>
          </a:lstStyle>
          <a:p>
            <a:pPr lvl="0"/>
            <a:r>
              <a:rPr lang="en-US" dirty="0"/>
              <a:t>Click to edit Master text style</a:t>
            </a:r>
          </a:p>
        </p:txBody>
      </p:sp>
      <p:sp>
        <p:nvSpPr>
          <p:cNvPr id="6" name="Footer Placeholder 4"/>
          <p:cNvSpPr>
            <a:spLocks noGrp="1"/>
          </p:cNvSpPr>
          <p:nvPr>
            <p:ph type="ftr" sz="quarter" idx="13"/>
          </p:nvPr>
        </p:nvSpPr>
        <p:spPr bwMode="ltGray">
          <a:xfrm>
            <a:off x="6010269" y="4827136"/>
            <a:ext cx="2673718" cy="273844"/>
          </a:xfrm>
          <a:prstGeom prst="rect">
            <a:avLst/>
          </a:prstGeom>
        </p:spPr>
        <p:txBody>
          <a:bodyPr vert="horz" lIns="77943" tIns="38972" rIns="77943" bIns="38972" rtlCol="0" anchor="ctr"/>
          <a:lstStyle>
            <a:lvl1pPr algn="r">
              <a:defRPr sz="700" b="1" dirty="0">
                <a:solidFill>
                  <a:schemeClr val="tx1"/>
                </a:solidFill>
                <a:latin typeface="Arial" panose="020B0604020202020204" pitchFamily="34" charset="0"/>
                <a:ea typeface="新細明體" charset="0"/>
                <a:cs typeface="Arial" panose="020B0604020202020204" pitchFamily="34" charset="0"/>
              </a:defRPr>
            </a:lvl1pPr>
          </a:lstStyle>
          <a:p>
            <a:pPr>
              <a:defRPr/>
            </a:pPr>
            <a:r>
              <a:rPr lang="en-US" dirty="0"/>
              <a:t>CONFIDENTIAL</a:t>
            </a:r>
          </a:p>
        </p:txBody>
      </p:sp>
    </p:spTree>
    <p:extLst>
      <p:ext uri="{BB962C8B-B14F-4D97-AF65-F5344CB8AC3E}">
        <p14:creationId xmlns:p14="http://schemas.microsoft.com/office/powerpoint/2010/main" val="277872783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1">
            <a:extLst>
              <a:ext uri="{FF2B5EF4-FFF2-40B4-BE49-F238E27FC236}">
                <a16:creationId xmlns="" xmlns:a16="http://schemas.microsoft.com/office/drawing/2014/main" id="{862CA1FB-2884-504E-8067-77FBDC50A4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254" y="0"/>
            <a:ext cx="9146286"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8567920" y="4875732"/>
            <a:ext cx="337147" cy="16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3" tIns="40816" rIns="81633" bIns="40816"/>
          <a:lstStyle>
            <a:lvl1pPr eaLnBrk="0" hangingPunct="0">
              <a:defRPr kumimoji="1" sz="2400">
                <a:solidFill>
                  <a:schemeClr val="tx1"/>
                </a:solidFill>
                <a:latin typeface="Calibri" pitchFamily="34" charset="0"/>
                <a:ea typeface="新細明體" pitchFamily="18" charset="-120"/>
              </a:defRPr>
            </a:lvl1pPr>
            <a:lvl2pPr marL="742950" indent="-285750" eaLnBrk="0" hangingPunct="0">
              <a:defRPr kumimoji="1" sz="2400">
                <a:solidFill>
                  <a:schemeClr val="tx1"/>
                </a:solidFill>
                <a:latin typeface="Calibri" pitchFamily="34" charset="0"/>
                <a:ea typeface="新細明體" pitchFamily="18" charset="-120"/>
              </a:defRPr>
            </a:lvl2pPr>
            <a:lvl3pPr marL="1143000" indent="-228600" eaLnBrk="0" hangingPunct="0">
              <a:defRPr kumimoji="1" sz="2400">
                <a:solidFill>
                  <a:schemeClr val="tx1"/>
                </a:solidFill>
                <a:latin typeface="Calibri" pitchFamily="34" charset="0"/>
                <a:ea typeface="新細明體" pitchFamily="18" charset="-120"/>
              </a:defRPr>
            </a:lvl3pPr>
            <a:lvl4pPr marL="1600200" indent="-228600" eaLnBrk="0" hangingPunct="0">
              <a:defRPr kumimoji="1" sz="2400">
                <a:solidFill>
                  <a:schemeClr val="tx1"/>
                </a:solidFill>
                <a:latin typeface="Calibri" pitchFamily="34" charset="0"/>
                <a:ea typeface="新細明體" pitchFamily="18" charset="-120"/>
              </a:defRPr>
            </a:lvl4pPr>
            <a:lvl5pPr marL="2057400" indent="-228600" eaLnBrk="0" hangingPunct="0">
              <a:defRPr kumimoji="1" sz="2400">
                <a:solidFill>
                  <a:schemeClr val="tx1"/>
                </a:solidFill>
                <a:latin typeface="Calibri" pitchFamily="34" charset="0"/>
                <a:ea typeface="新細明體" pitchFamily="18" charset="-120"/>
              </a:defRPr>
            </a:lvl5pPr>
            <a:lvl6pPr marL="25146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6pPr>
            <a:lvl7pPr marL="29718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7pPr>
            <a:lvl8pPr marL="34290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8pPr>
            <a:lvl9pPr marL="38862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9pPr>
          </a:lstStyle>
          <a:p>
            <a:pPr algn="r" eaLnBrk="1" hangingPunct="1">
              <a:defRPr/>
            </a:pPr>
            <a:fld id="{72A0F400-77B4-4314-A2A2-2605606DE1B6}" type="slidenum">
              <a:rPr lang="en-US" altLang="zh-TW" sz="800" smtClean="0">
                <a:latin typeface="Arial" charset="0"/>
                <a:cs typeface="Arial" charset="0"/>
              </a:rPr>
              <a:pPr algn="r" eaLnBrk="1" hangingPunct="1">
                <a:defRPr/>
              </a:pPr>
              <a:t>‹#›</a:t>
            </a:fld>
            <a:endParaRPr lang="en-US" altLang="zh-TW" sz="800" dirty="0">
              <a:latin typeface="Arial" charset="0"/>
              <a:cs typeface="Arial" charset="0"/>
            </a:endParaRPr>
          </a:p>
        </p:txBody>
      </p:sp>
      <p:sp>
        <p:nvSpPr>
          <p:cNvPr id="8" name="Title 1"/>
          <p:cNvSpPr>
            <a:spLocks noGrp="1"/>
          </p:cNvSpPr>
          <p:nvPr>
            <p:ph type="title"/>
          </p:nvPr>
        </p:nvSpPr>
        <p:spPr>
          <a:xfrm>
            <a:off x="152400" y="244078"/>
            <a:ext cx="8839200" cy="422672"/>
          </a:xfrm>
          <a:prstGeom prst="rect">
            <a:avLst/>
          </a:prstGeom>
        </p:spPr>
        <p:txBody>
          <a:bodyPr lIns="77943" tIns="38972" rIns="77943" bIns="38972"/>
          <a:lstStyle>
            <a:lvl1pPr algn="l">
              <a:defRPr sz="2400" b="1">
                <a:solidFill>
                  <a:schemeClr val="tx2"/>
                </a:solidFill>
                <a:latin typeface="+mn-lt"/>
                <a:cs typeface="Arial" panose="020B0604020202020204" pitchFamily="34" charset="0"/>
              </a:defRPr>
            </a:lvl1pPr>
          </a:lstStyle>
          <a:p>
            <a:r>
              <a:rPr lang="en-US" dirty="0"/>
              <a:t>Click to edit Master title style</a:t>
            </a:r>
          </a:p>
        </p:txBody>
      </p:sp>
      <p:sp>
        <p:nvSpPr>
          <p:cNvPr id="9" name="Footer Placeholder 4"/>
          <p:cNvSpPr>
            <a:spLocks noGrp="1"/>
          </p:cNvSpPr>
          <p:nvPr>
            <p:ph type="ftr" sz="quarter" idx="13"/>
          </p:nvPr>
        </p:nvSpPr>
        <p:spPr bwMode="ltGray">
          <a:xfrm>
            <a:off x="6010269" y="4827136"/>
            <a:ext cx="2673718" cy="273844"/>
          </a:xfrm>
          <a:prstGeom prst="rect">
            <a:avLst/>
          </a:prstGeom>
        </p:spPr>
        <p:txBody>
          <a:bodyPr vert="horz" lIns="77943" tIns="38972" rIns="77943" bIns="38972" rtlCol="0" anchor="ctr"/>
          <a:lstStyle>
            <a:lvl1pPr algn="r">
              <a:defRPr sz="700" b="1" dirty="0">
                <a:solidFill>
                  <a:schemeClr val="tx1"/>
                </a:solidFill>
                <a:latin typeface="Arial" panose="020B0604020202020204" pitchFamily="34" charset="0"/>
                <a:ea typeface="新細明體" charset="0"/>
                <a:cs typeface="Arial" panose="020B0604020202020204" pitchFamily="34" charset="0"/>
              </a:defRPr>
            </a:lvl1pPr>
          </a:lstStyle>
          <a:p>
            <a:pPr>
              <a:defRPr/>
            </a:pPr>
            <a:r>
              <a:rPr lang="en-US" dirty="0"/>
              <a:t>CONFIDENTIAL</a:t>
            </a:r>
          </a:p>
        </p:txBody>
      </p:sp>
      <p:sp>
        <p:nvSpPr>
          <p:cNvPr id="13" name="Chart Placeholder 12"/>
          <p:cNvSpPr>
            <a:spLocks noGrp="1"/>
          </p:cNvSpPr>
          <p:nvPr>
            <p:ph type="chart" sz="quarter" idx="14"/>
          </p:nvPr>
        </p:nvSpPr>
        <p:spPr>
          <a:xfrm>
            <a:off x="152400" y="1581150"/>
            <a:ext cx="8839200" cy="3124200"/>
          </a:xfrm>
          <a:prstGeom prst="rect">
            <a:avLst/>
          </a:prstGeom>
        </p:spPr>
        <p:txBody>
          <a:bodyPr/>
          <a:lstStyle>
            <a:lvl1pPr>
              <a:defRPr sz="2000">
                <a:latin typeface="+mn-lt"/>
              </a:defRPr>
            </a:lvl1pPr>
          </a:lstStyle>
          <a:p>
            <a:endParaRPr lang="en-US" dirty="0"/>
          </a:p>
        </p:txBody>
      </p:sp>
    </p:spTree>
    <p:extLst>
      <p:ext uri="{BB962C8B-B14F-4D97-AF65-F5344CB8AC3E}">
        <p14:creationId xmlns:p14="http://schemas.microsoft.com/office/powerpoint/2010/main" val="28974966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pic>
        <p:nvPicPr>
          <p:cNvPr id="7" name="Picture 1">
            <a:extLst>
              <a:ext uri="{FF2B5EF4-FFF2-40B4-BE49-F238E27FC236}">
                <a16:creationId xmlns="" xmlns:a16="http://schemas.microsoft.com/office/drawing/2014/main" id="{204ABD77-D0EC-4447-84ED-EA37EDCB56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3254" y="0"/>
            <a:ext cx="9146286"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5"/>
          <p:cNvSpPr txBox="1">
            <a:spLocks/>
          </p:cNvSpPr>
          <p:nvPr userDrawn="1"/>
        </p:nvSpPr>
        <p:spPr bwMode="auto">
          <a:xfrm>
            <a:off x="8567920" y="4875732"/>
            <a:ext cx="337147" cy="163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3" tIns="40816" rIns="81633" bIns="40816"/>
          <a:lstStyle>
            <a:lvl1pPr eaLnBrk="0" hangingPunct="0">
              <a:defRPr kumimoji="1" sz="2400">
                <a:solidFill>
                  <a:schemeClr val="tx1"/>
                </a:solidFill>
                <a:latin typeface="Calibri" pitchFamily="34" charset="0"/>
                <a:ea typeface="新細明體" pitchFamily="18" charset="-120"/>
              </a:defRPr>
            </a:lvl1pPr>
            <a:lvl2pPr marL="742950" indent="-285750" eaLnBrk="0" hangingPunct="0">
              <a:defRPr kumimoji="1" sz="2400">
                <a:solidFill>
                  <a:schemeClr val="tx1"/>
                </a:solidFill>
                <a:latin typeface="Calibri" pitchFamily="34" charset="0"/>
                <a:ea typeface="新細明體" pitchFamily="18" charset="-120"/>
              </a:defRPr>
            </a:lvl2pPr>
            <a:lvl3pPr marL="1143000" indent="-228600" eaLnBrk="0" hangingPunct="0">
              <a:defRPr kumimoji="1" sz="2400">
                <a:solidFill>
                  <a:schemeClr val="tx1"/>
                </a:solidFill>
                <a:latin typeface="Calibri" pitchFamily="34" charset="0"/>
                <a:ea typeface="新細明體" pitchFamily="18" charset="-120"/>
              </a:defRPr>
            </a:lvl3pPr>
            <a:lvl4pPr marL="1600200" indent="-228600" eaLnBrk="0" hangingPunct="0">
              <a:defRPr kumimoji="1" sz="2400">
                <a:solidFill>
                  <a:schemeClr val="tx1"/>
                </a:solidFill>
                <a:latin typeface="Calibri" pitchFamily="34" charset="0"/>
                <a:ea typeface="新細明體" pitchFamily="18" charset="-120"/>
              </a:defRPr>
            </a:lvl4pPr>
            <a:lvl5pPr marL="2057400" indent="-228600" eaLnBrk="0" hangingPunct="0">
              <a:defRPr kumimoji="1" sz="2400">
                <a:solidFill>
                  <a:schemeClr val="tx1"/>
                </a:solidFill>
                <a:latin typeface="Calibri" pitchFamily="34" charset="0"/>
                <a:ea typeface="新細明體" pitchFamily="18" charset="-120"/>
              </a:defRPr>
            </a:lvl5pPr>
            <a:lvl6pPr marL="25146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6pPr>
            <a:lvl7pPr marL="29718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7pPr>
            <a:lvl8pPr marL="34290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8pPr>
            <a:lvl9pPr marL="38862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9pPr>
          </a:lstStyle>
          <a:p>
            <a:pPr algn="r" eaLnBrk="1" hangingPunct="1">
              <a:defRPr/>
            </a:pPr>
            <a:fld id="{72A0F400-77B4-4314-A2A2-2605606DE1B6}" type="slidenum">
              <a:rPr lang="en-US" altLang="zh-TW" sz="800" smtClean="0">
                <a:latin typeface="Arial" charset="0"/>
                <a:cs typeface="Arial" charset="0"/>
              </a:rPr>
              <a:pPr algn="r" eaLnBrk="1" hangingPunct="1">
                <a:defRPr/>
              </a:pPr>
              <a:t>‹#›</a:t>
            </a:fld>
            <a:endParaRPr lang="en-US" altLang="zh-TW" sz="800" dirty="0">
              <a:latin typeface="Arial" charset="0"/>
              <a:cs typeface="Arial" charset="0"/>
            </a:endParaRPr>
          </a:p>
        </p:txBody>
      </p:sp>
      <p:sp>
        <p:nvSpPr>
          <p:cNvPr id="8" name="Title 1"/>
          <p:cNvSpPr>
            <a:spLocks noGrp="1"/>
          </p:cNvSpPr>
          <p:nvPr>
            <p:ph type="title"/>
          </p:nvPr>
        </p:nvSpPr>
        <p:spPr>
          <a:xfrm>
            <a:off x="152400" y="244078"/>
            <a:ext cx="8839200" cy="346472"/>
          </a:xfrm>
          <a:prstGeom prst="rect">
            <a:avLst/>
          </a:prstGeom>
        </p:spPr>
        <p:txBody>
          <a:bodyPr lIns="77943" tIns="38972" rIns="77943" bIns="38972"/>
          <a:lstStyle>
            <a:lvl1pPr algn="l">
              <a:defRPr sz="2400" b="1">
                <a:solidFill>
                  <a:schemeClr val="tx2"/>
                </a:solidFill>
                <a:latin typeface="+mn-lt"/>
                <a:cs typeface="Arial" panose="020B0604020202020204" pitchFamily="34" charset="0"/>
              </a:defRPr>
            </a:lvl1pPr>
          </a:lstStyle>
          <a:p>
            <a:r>
              <a:rPr lang="en-US" dirty="0"/>
              <a:t>Click to edit Master title style</a:t>
            </a:r>
          </a:p>
        </p:txBody>
      </p:sp>
      <p:sp>
        <p:nvSpPr>
          <p:cNvPr id="9" name="Footer Placeholder 4"/>
          <p:cNvSpPr>
            <a:spLocks noGrp="1"/>
          </p:cNvSpPr>
          <p:nvPr>
            <p:ph type="ftr" sz="quarter" idx="13"/>
          </p:nvPr>
        </p:nvSpPr>
        <p:spPr bwMode="ltGray">
          <a:xfrm>
            <a:off x="6010269" y="4827136"/>
            <a:ext cx="2673718" cy="273844"/>
          </a:xfrm>
          <a:prstGeom prst="rect">
            <a:avLst/>
          </a:prstGeom>
        </p:spPr>
        <p:txBody>
          <a:bodyPr vert="horz" lIns="77943" tIns="38972" rIns="77943" bIns="38972" rtlCol="0" anchor="ctr"/>
          <a:lstStyle>
            <a:lvl1pPr algn="r">
              <a:defRPr sz="700" b="1" dirty="0">
                <a:solidFill>
                  <a:schemeClr val="tx1"/>
                </a:solidFill>
                <a:latin typeface="Arial" panose="020B0604020202020204" pitchFamily="34" charset="0"/>
                <a:ea typeface="新細明體" charset="0"/>
                <a:cs typeface="Arial" panose="020B0604020202020204" pitchFamily="34" charset="0"/>
              </a:defRPr>
            </a:lvl1pPr>
          </a:lstStyle>
          <a:p>
            <a:pPr>
              <a:defRPr/>
            </a:pPr>
            <a:r>
              <a:rPr lang="en-US" dirty="0"/>
              <a:t>CONFIDENTIAL</a:t>
            </a:r>
          </a:p>
        </p:txBody>
      </p:sp>
      <p:sp>
        <p:nvSpPr>
          <p:cNvPr id="13" name="Chart Placeholder 12"/>
          <p:cNvSpPr>
            <a:spLocks noGrp="1"/>
          </p:cNvSpPr>
          <p:nvPr>
            <p:ph type="chart" sz="quarter" idx="14"/>
          </p:nvPr>
        </p:nvSpPr>
        <p:spPr>
          <a:xfrm>
            <a:off x="152400" y="1581150"/>
            <a:ext cx="8839200" cy="3124200"/>
          </a:xfrm>
          <a:prstGeom prst="rect">
            <a:avLst/>
          </a:prstGeom>
        </p:spPr>
        <p:txBody>
          <a:bodyPr/>
          <a:lstStyle>
            <a:lvl1pPr>
              <a:defRPr sz="2000">
                <a:latin typeface="+mn-lt"/>
              </a:defRPr>
            </a:lvl1pPr>
          </a:lstStyle>
          <a:p>
            <a:endParaRPr lang="en-US" dirty="0"/>
          </a:p>
        </p:txBody>
      </p:sp>
    </p:spTree>
    <p:extLst>
      <p:ext uri="{BB962C8B-B14F-4D97-AF65-F5344CB8AC3E}">
        <p14:creationId xmlns:p14="http://schemas.microsoft.com/office/powerpoint/2010/main" val="2845594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標題投影片">
    <p:spTree>
      <p:nvGrpSpPr>
        <p:cNvPr id="1" name=""/>
        <p:cNvGrpSpPr/>
        <p:nvPr/>
      </p:nvGrpSpPr>
      <p:grpSpPr>
        <a:xfrm>
          <a:off x="0" y="0"/>
          <a:ext cx="0" cy="0"/>
          <a:chOff x="0" y="0"/>
          <a:chExt cx="0" cy="0"/>
        </a:xfrm>
      </p:grpSpPr>
      <p:pic>
        <p:nvPicPr>
          <p:cNvPr id="4" name="Picture 2" descr="C:\Users\samissyim\Desktop\ComLine-01.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16576" b="8714"/>
          <a:stretch>
            <a:fillRect/>
          </a:stretch>
        </p:blipFill>
        <p:spPr bwMode="auto">
          <a:xfrm>
            <a:off x="0" y="4948297"/>
            <a:ext cx="5602288" cy="198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2"/>
          <p:cNvSpPr/>
          <p:nvPr userDrawn="1"/>
        </p:nvSpPr>
        <p:spPr bwMode="auto">
          <a:xfrm>
            <a:off x="0" y="0"/>
            <a:ext cx="9144000" cy="58697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kumimoji="1" sz="2400">
                <a:solidFill>
                  <a:schemeClr val="tx1"/>
                </a:solidFill>
                <a:latin typeface="Calibri" pitchFamily="34" charset="0"/>
                <a:ea typeface="新細明體" pitchFamily="18" charset="-120"/>
              </a:defRPr>
            </a:lvl1pPr>
            <a:lvl2pPr marL="742950" indent="-285750" eaLnBrk="0" hangingPunct="0">
              <a:defRPr kumimoji="1" sz="2400">
                <a:solidFill>
                  <a:schemeClr val="tx1"/>
                </a:solidFill>
                <a:latin typeface="Calibri" pitchFamily="34" charset="0"/>
                <a:ea typeface="新細明體" pitchFamily="18" charset="-120"/>
              </a:defRPr>
            </a:lvl2pPr>
            <a:lvl3pPr marL="1143000" indent="-228600" eaLnBrk="0" hangingPunct="0">
              <a:defRPr kumimoji="1" sz="2400">
                <a:solidFill>
                  <a:schemeClr val="tx1"/>
                </a:solidFill>
                <a:latin typeface="Calibri" pitchFamily="34" charset="0"/>
                <a:ea typeface="新細明體" pitchFamily="18" charset="-120"/>
              </a:defRPr>
            </a:lvl3pPr>
            <a:lvl4pPr marL="1600200" indent="-228600" eaLnBrk="0" hangingPunct="0">
              <a:defRPr kumimoji="1" sz="2400">
                <a:solidFill>
                  <a:schemeClr val="tx1"/>
                </a:solidFill>
                <a:latin typeface="Calibri" pitchFamily="34" charset="0"/>
                <a:ea typeface="新細明體" pitchFamily="18" charset="-120"/>
              </a:defRPr>
            </a:lvl4pPr>
            <a:lvl5pPr marL="2057400" indent="-228600" eaLnBrk="0" hangingPunct="0">
              <a:defRPr kumimoji="1" sz="2400">
                <a:solidFill>
                  <a:schemeClr val="tx1"/>
                </a:solidFill>
                <a:latin typeface="Calibri" pitchFamily="34" charset="0"/>
                <a:ea typeface="新細明體" pitchFamily="18" charset="-120"/>
              </a:defRPr>
            </a:lvl5pPr>
            <a:lvl6pPr marL="25146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6pPr>
            <a:lvl7pPr marL="29718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7pPr>
            <a:lvl8pPr marL="34290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8pPr>
            <a:lvl9pPr marL="38862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9pPr>
          </a:lstStyle>
          <a:p>
            <a:pPr algn="ctr" defTabSz="358265" eaLnBrk="1" hangingPunct="1">
              <a:defRPr/>
            </a:pPr>
            <a:endParaRPr lang="zh-TW" altLang="en-US" sz="1350" smtClean="0">
              <a:solidFill>
                <a:srgbClr val="FFFFFF"/>
              </a:solidFill>
            </a:endParaRPr>
          </a:p>
        </p:txBody>
      </p:sp>
      <p:sp>
        <p:nvSpPr>
          <p:cNvPr id="8" name="矩形 3"/>
          <p:cNvSpPr/>
          <p:nvPr userDrawn="1"/>
        </p:nvSpPr>
        <p:spPr bwMode="auto">
          <a:xfrm>
            <a:off x="0" y="558404"/>
            <a:ext cx="9144000" cy="28575"/>
          </a:xfrm>
          <a:prstGeom prst="rect">
            <a:avLst/>
          </a:prstGeom>
          <a:solidFill>
            <a:srgbClr val="FECF1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kumimoji="1" sz="2400">
                <a:solidFill>
                  <a:schemeClr val="tx1"/>
                </a:solidFill>
                <a:latin typeface="Calibri" pitchFamily="34" charset="0"/>
                <a:ea typeface="新細明體" pitchFamily="18" charset="-120"/>
              </a:defRPr>
            </a:lvl1pPr>
            <a:lvl2pPr marL="742950" indent="-285750" eaLnBrk="0" hangingPunct="0">
              <a:defRPr kumimoji="1" sz="2400">
                <a:solidFill>
                  <a:schemeClr val="tx1"/>
                </a:solidFill>
                <a:latin typeface="Calibri" pitchFamily="34" charset="0"/>
                <a:ea typeface="新細明體" pitchFamily="18" charset="-120"/>
              </a:defRPr>
            </a:lvl2pPr>
            <a:lvl3pPr marL="1143000" indent="-228600" eaLnBrk="0" hangingPunct="0">
              <a:defRPr kumimoji="1" sz="2400">
                <a:solidFill>
                  <a:schemeClr val="tx1"/>
                </a:solidFill>
                <a:latin typeface="Calibri" pitchFamily="34" charset="0"/>
                <a:ea typeface="新細明體" pitchFamily="18" charset="-120"/>
              </a:defRPr>
            </a:lvl3pPr>
            <a:lvl4pPr marL="1600200" indent="-228600" eaLnBrk="0" hangingPunct="0">
              <a:defRPr kumimoji="1" sz="2400">
                <a:solidFill>
                  <a:schemeClr val="tx1"/>
                </a:solidFill>
                <a:latin typeface="Calibri" pitchFamily="34" charset="0"/>
                <a:ea typeface="新細明體" pitchFamily="18" charset="-120"/>
              </a:defRPr>
            </a:lvl4pPr>
            <a:lvl5pPr marL="2057400" indent="-228600" eaLnBrk="0" hangingPunct="0">
              <a:defRPr kumimoji="1" sz="2400">
                <a:solidFill>
                  <a:schemeClr val="tx1"/>
                </a:solidFill>
                <a:latin typeface="Calibri" pitchFamily="34" charset="0"/>
                <a:ea typeface="新細明體" pitchFamily="18" charset="-120"/>
              </a:defRPr>
            </a:lvl5pPr>
            <a:lvl6pPr marL="25146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6pPr>
            <a:lvl7pPr marL="29718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7pPr>
            <a:lvl8pPr marL="34290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8pPr>
            <a:lvl9pPr marL="3886200" indent="-228600" defTabSz="477838" eaLnBrk="0" fontAlgn="base" hangingPunct="0">
              <a:spcBef>
                <a:spcPct val="0"/>
              </a:spcBef>
              <a:spcAft>
                <a:spcPct val="0"/>
              </a:spcAft>
              <a:defRPr kumimoji="1" sz="2400">
                <a:solidFill>
                  <a:schemeClr val="tx1"/>
                </a:solidFill>
                <a:latin typeface="Calibri" pitchFamily="34" charset="0"/>
                <a:ea typeface="新細明體" pitchFamily="18" charset="-120"/>
              </a:defRPr>
            </a:lvl9pPr>
          </a:lstStyle>
          <a:p>
            <a:pPr algn="ctr" defTabSz="358265" eaLnBrk="1" hangingPunct="1">
              <a:defRPr/>
            </a:pPr>
            <a:endParaRPr lang="zh-TW" altLang="en-US" sz="1350" smtClean="0">
              <a:solidFill>
                <a:srgbClr val="FFFFFF"/>
              </a:solidFill>
            </a:endParaRPr>
          </a:p>
        </p:txBody>
      </p:sp>
      <p:cxnSp>
        <p:nvCxnSpPr>
          <p:cNvPr id="9" name="直線接點 6"/>
          <p:cNvCxnSpPr/>
          <p:nvPr userDrawn="1"/>
        </p:nvCxnSpPr>
        <p:spPr>
          <a:xfrm>
            <a:off x="0" y="4937522"/>
            <a:ext cx="9144000" cy="0"/>
          </a:xfrm>
          <a:prstGeom prst="line">
            <a:avLst/>
          </a:prstGeom>
          <a:ln w="3175" cmpd="sng">
            <a:solidFill>
              <a:srgbClr val="20346D"/>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a:spLocks noChangeArrowheads="1"/>
          </p:cNvSpPr>
          <p:nvPr userDrawn="1"/>
        </p:nvSpPr>
        <p:spPr bwMode="auto">
          <a:xfrm>
            <a:off x="5467350" y="4951810"/>
            <a:ext cx="3170238" cy="199192"/>
          </a:xfrm>
          <a:prstGeom prst="rect">
            <a:avLst/>
          </a:prstGeom>
          <a:noFill/>
          <a:ln>
            <a:noFill/>
          </a:ln>
          <a:extLst/>
        </p:spPr>
        <p:txBody>
          <a:bodyPr lIns="60106" tIns="30053" rIns="60106" bIns="30053">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defTabSz="358265" eaLnBrk="1" hangingPunct="1">
              <a:defRPr/>
            </a:pPr>
            <a:r>
              <a:rPr kumimoji="1" lang="en-US" sz="900" b="1" i="1" dirty="0" smtClean="0">
                <a:solidFill>
                  <a:srgbClr val="242852">
                    <a:lumMod val="50000"/>
                  </a:srgbClr>
                </a:solidFill>
                <a:latin typeface="Arial Narrow" panose="020B0606020202030204" pitchFamily="34" charset="0"/>
                <a:ea typeface="新細明體" pitchFamily="18" charset="-120"/>
                <a:cs typeface="Calibri" pitchFamily="34" charset="0"/>
              </a:rPr>
              <a:t>Information Technology &amp; Sustainability Division</a:t>
            </a:r>
          </a:p>
        </p:txBody>
      </p:sp>
      <p:sp>
        <p:nvSpPr>
          <p:cNvPr id="6" name="Title 5"/>
          <p:cNvSpPr>
            <a:spLocks noGrp="1"/>
          </p:cNvSpPr>
          <p:nvPr userDrawn="1">
            <p:ph type="title"/>
          </p:nvPr>
        </p:nvSpPr>
        <p:spPr>
          <a:xfrm>
            <a:off x="118159" y="84059"/>
            <a:ext cx="8229600" cy="381000"/>
          </a:xfrm>
          <a:prstGeom prst="rect">
            <a:avLst/>
          </a:prstGeom>
        </p:spPr>
        <p:txBody>
          <a:bodyPr vert="horz" lIns="95738" tIns="47868" rIns="95738" bIns="47868"/>
          <a:lstStyle>
            <a:lvl1pPr algn="l" defTabSz="407309" rtl="0" eaLnBrk="0" fontAlgn="base" hangingPunct="0">
              <a:spcBef>
                <a:spcPct val="0"/>
              </a:spcBef>
              <a:spcAft>
                <a:spcPct val="0"/>
              </a:spcAft>
              <a:defRPr kumimoji="1" lang="en-US" sz="2400" b="1" kern="1200" dirty="0">
                <a:solidFill>
                  <a:schemeClr val="tx2"/>
                </a:solidFill>
                <a:latin typeface="+mn-lt"/>
                <a:ea typeface="新細明體" pitchFamily="18" charset="-120"/>
                <a:cs typeface="Arial" panose="020B0604020202020204" pitchFamily="34" charset="0"/>
              </a:defRPr>
            </a:lvl1pPr>
          </a:lstStyle>
          <a:p>
            <a:r>
              <a:rPr lang="en-US" dirty="0" smtClean="0"/>
              <a:t>Click to edit Master title style</a:t>
            </a:r>
            <a:endParaRPr lang="en-US" dirty="0"/>
          </a:p>
        </p:txBody>
      </p:sp>
      <p:sp>
        <p:nvSpPr>
          <p:cNvPr id="13" name="Text Placeholder 12"/>
          <p:cNvSpPr>
            <a:spLocks noGrp="1"/>
          </p:cNvSpPr>
          <p:nvPr userDrawn="1">
            <p:ph type="body" sz="quarter" idx="11"/>
          </p:nvPr>
        </p:nvSpPr>
        <p:spPr>
          <a:xfrm>
            <a:off x="189230" y="769620"/>
            <a:ext cx="7152958" cy="822960"/>
          </a:xfrm>
          <a:prstGeom prst="rect">
            <a:avLst/>
          </a:prstGeom>
        </p:spPr>
        <p:txBody>
          <a:bodyPr vert="horz" lIns="95738" tIns="47868" rIns="95738" bIns="47868"/>
          <a:lstStyle>
            <a:lvl1pPr>
              <a:defRPr sz="2175"/>
            </a:lvl1pPr>
            <a:lvl2pPr>
              <a:defRPr sz="1875"/>
            </a:lvl2pPr>
            <a:lvl3pPr>
              <a:defRPr sz="1575"/>
            </a:lvl3pPr>
            <a:lvl4pPr>
              <a:defRPr sz="1425"/>
            </a:lvl4pPr>
            <a:lvl5pPr>
              <a:defRPr sz="1425"/>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Slide Number Placeholder 5"/>
          <p:cNvSpPr>
            <a:spLocks noGrp="1"/>
          </p:cNvSpPr>
          <p:nvPr userDrawn="1">
            <p:ph type="sldNum" sz="quarter" idx="12"/>
          </p:nvPr>
        </p:nvSpPr>
        <p:spPr>
          <a:xfrm>
            <a:off x="8628081" y="4941153"/>
            <a:ext cx="504825" cy="217885"/>
          </a:xfrm>
          <a:prstGeom prst="rect">
            <a:avLst/>
          </a:prstGeom>
        </p:spPr>
        <p:txBody>
          <a:bodyPr vert="horz" wrap="square" lIns="95738" tIns="47868" rIns="95738" bIns="47868" numCol="1" anchor="t" anchorCtr="0" compatLnSpc="1">
            <a:prstTxWarp prst="textNoShape">
              <a:avLst/>
            </a:prstTxWarp>
          </a:bodyPr>
          <a:lstStyle>
            <a:lvl1pPr algn="r" defTabSz="358265">
              <a:defRPr kumimoji="1" sz="750">
                <a:solidFill>
                  <a:srgbClr val="20346D"/>
                </a:solidFill>
                <a:latin typeface="Calibri" pitchFamily="34" charset="0"/>
                <a:ea typeface="新細明體" pitchFamily="18" charset="-120"/>
                <a:cs typeface="+mn-cs"/>
              </a:defRPr>
            </a:lvl1pPr>
          </a:lstStyle>
          <a:p>
            <a:pPr>
              <a:defRPr/>
            </a:pPr>
            <a:fld id="{2859BD37-09A5-4309-8CD0-9B22A69EF2B4}" type="slidenum">
              <a:rPr lang="en-US" altLang="en-US"/>
              <a:pPr>
                <a:defRPr/>
              </a:pPr>
              <a:t>‹#›</a:t>
            </a:fld>
            <a:endParaRPr lang="en-US" altLang="en-US" dirty="0"/>
          </a:p>
        </p:txBody>
      </p:sp>
    </p:spTree>
    <p:extLst>
      <p:ext uri="{BB962C8B-B14F-4D97-AF65-F5344CB8AC3E}">
        <p14:creationId xmlns:p14="http://schemas.microsoft.com/office/powerpoint/2010/main" val="872424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86" r:id="rId1"/>
    <p:sldLayoutId id="2147484187" r:id="rId2"/>
    <p:sldLayoutId id="2147484194" r:id="rId3"/>
    <p:sldLayoutId id="2147484195" r:id="rId4"/>
    <p:sldLayoutId id="2147484196" r:id="rId5"/>
  </p:sldLayoutIdLst>
  <p:hf hdr="0" dt="0"/>
  <p:txStyles>
    <p:titleStyle>
      <a:lvl1pPr algn="ctr" defTabSz="407309" rtl="0" eaLnBrk="0" fontAlgn="base" hangingPunct="0">
        <a:spcBef>
          <a:spcPct val="0"/>
        </a:spcBef>
        <a:spcAft>
          <a:spcPct val="0"/>
        </a:spcAft>
        <a:defRPr kumimoji="1" sz="3900" kern="1200">
          <a:solidFill>
            <a:schemeClr val="tx1"/>
          </a:solidFill>
          <a:latin typeface="+mj-lt"/>
          <a:ea typeface="新細明體" pitchFamily="18" charset="-120"/>
          <a:cs typeface="新細明體" charset="0"/>
        </a:defRPr>
      </a:lvl1pPr>
      <a:lvl2pPr algn="ctr" defTabSz="407309" rtl="0" eaLnBrk="0" fontAlgn="base" hangingPunct="0">
        <a:spcBef>
          <a:spcPct val="0"/>
        </a:spcBef>
        <a:spcAft>
          <a:spcPct val="0"/>
        </a:spcAft>
        <a:defRPr kumimoji="1" sz="3900">
          <a:solidFill>
            <a:schemeClr val="tx1"/>
          </a:solidFill>
          <a:latin typeface="Arial" charset="0"/>
          <a:ea typeface="新細明體" charset="0"/>
          <a:cs typeface="新細明體" charset="0"/>
        </a:defRPr>
      </a:lvl2pPr>
      <a:lvl3pPr algn="ctr" defTabSz="407309" rtl="0" eaLnBrk="0" fontAlgn="base" hangingPunct="0">
        <a:spcBef>
          <a:spcPct val="0"/>
        </a:spcBef>
        <a:spcAft>
          <a:spcPct val="0"/>
        </a:spcAft>
        <a:defRPr kumimoji="1" sz="3900">
          <a:solidFill>
            <a:schemeClr val="tx1"/>
          </a:solidFill>
          <a:latin typeface="Arial" charset="0"/>
          <a:ea typeface="新細明體" charset="0"/>
          <a:cs typeface="新細明體" charset="0"/>
        </a:defRPr>
      </a:lvl3pPr>
      <a:lvl4pPr algn="ctr" defTabSz="407309" rtl="0" eaLnBrk="0" fontAlgn="base" hangingPunct="0">
        <a:spcBef>
          <a:spcPct val="0"/>
        </a:spcBef>
        <a:spcAft>
          <a:spcPct val="0"/>
        </a:spcAft>
        <a:defRPr kumimoji="1" sz="3900">
          <a:solidFill>
            <a:schemeClr val="tx1"/>
          </a:solidFill>
          <a:latin typeface="Arial" charset="0"/>
          <a:ea typeface="新細明體" charset="0"/>
          <a:cs typeface="新細明體" charset="0"/>
        </a:defRPr>
      </a:lvl4pPr>
      <a:lvl5pPr algn="ctr" defTabSz="407309" rtl="0" eaLnBrk="0" fontAlgn="base" hangingPunct="0">
        <a:spcBef>
          <a:spcPct val="0"/>
        </a:spcBef>
        <a:spcAft>
          <a:spcPct val="0"/>
        </a:spcAft>
        <a:defRPr kumimoji="1" sz="3900">
          <a:solidFill>
            <a:schemeClr val="tx1"/>
          </a:solidFill>
          <a:latin typeface="Arial" charset="0"/>
          <a:ea typeface="新細明體" charset="0"/>
          <a:cs typeface="新細明體" charset="0"/>
        </a:defRPr>
      </a:lvl5pPr>
      <a:lvl6pPr marL="408163" algn="ctr" defTabSz="408163" rtl="0" eaLnBrk="1" fontAlgn="base" hangingPunct="1">
        <a:spcBef>
          <a:spcPct val="0"/>
        </a:spcBef>
        <a:spcAft>
          <a:spcPct val="0"/>
        </a:spcAft>
        <a:defRPr kumimoji="1" sz="3900">
          <a:solidFill>
            <a:schemeClr val="tx1"/>
          </a:solidFill>
          <a:latin typeface="Calibri" charset="0"/>
          <a:ea typeface="新細明體" charset="0"/>
          <a:cs typeface="新細明體" charset="0"/>
        </a:defRPr>
      </a:lvl6pPr>
      <a:lvl7pPr marL="816326" algn="ctr" defTabSz="408163" rtl="0" eaLnBrk="1" fontAlgn="base" hangingPunct="1">
        <a:spcBef>
          <a:spcPct val="0"/>
        </a:spcBef>
        <a:spcAft>
          <a:spcPct val="0"/>
        </a:spcAft>
        <a:defRPr kumimoji="1" sz="3900">
          <a:solidFill>
            <a:schemeClr val="tx1"/>
          </a:solidFill>
          <a:latin typeface="Calibri" charset="0"/>
          <a:ea typeface="新細明體" charset="0"/>
          <a:cs typeface="新細明體" charset="0"/>
        </a:defRPr>
      </a:lvl7pPr>
      <a:lvl8pPr marL="1224490" algn="ctr" defTabSz="408163" rtl="0" eaLnBrk="1" fontAlgn="base" hangingPunct="1">
        <a:spcBef>
          <a:spcPct val="0"/>
        </a:spcBef>
        <a:spcAft>
          <a:spcPct val="0"/>
        </a:spcAft>
        <a:defRPr kumimoji="1" sz="3900">
          <a:solidFill>
            <a:schemeClr val="tx1"/>
          </a:solidFill>
          <a:latin typeface="Calibri" charset="0"/>
          <a:ea typeface="新細明體" charset="0"/>
          <a:cs typeface="新細明體" charset="0"/>
        </a:defRPr>
      </a:lvl8pPr>
      <a:lvl9pPr marL="1632652" algn="ctr" defTabSz="408163" rtl="0" eaLnBrk="1" fontAlgn="base" hangingPunct="1">
        <a:spcBef>
          <a:spcPct val="0"/>
        </a:spcBef>
        <a:spcAft>
          <a:spcPct val="0"/>
        </a:spcAft>
        <a:defRPr kumimoji="1" sz="3900">
          <a:solidFill>
            <a:schemeClr val="tx1"/>
          </a:solidFill>
          <a:latin typeface="Calibri" charset="0"/>
          <a:ea typeface="新細明體" charset="0"/>
          <a:cs typeface="新細明體" charset="0"/>
        </a:defRPr>
      </a:lvl9pPr>
    </p:titleStyle>
    <p:bodyStyle>
      <a:lvl1pPr marL="305820" indent="-305820" algn="l" defTabSz="407309" rtl="0" eaLnBrk="0" fontAlgn="base" hangingPunct="0">
        <a:spcBef>
          <a:spcPct val="20000"/>
        </a:spcBef>
        <a:spcAft>
          <a:spcPct val="0"/>
        </a:spcAft>
        <a:buFont typeface="Arial" charset="0"/>
        <a:buChar char="•"/>
        <a:defRPr kumimoji="1" sz="2900" kern="1200">
          <a:solidFill>
            <a:schemeClr val="tx1"/>
          </a:solidFill>
          <a:latin typeface="+mn-lt"/>
          <a:ea typeface="新細明體" pitchFamily="18" charset="-120"/>
          <a:cs typeface="新細明體" charset="0"/>
        </a:defRPr>
      </a:lvl1pPr>
      <a:lvl2pPr marL="663061" indent="-254399" algn="l" defTabSz="407309" rtl="0" eaLnBrk="0" fontAlgn="base" hangingPunct="0">
        <a:spcBef>
          <a:spcPct val="20000"/>
        </a:spcBef>
        <a:spcAft>
          <a:spcPct val="0"/>
        </a:spcAft>
        <a:buFont typeface="Arial" charset="0"/>
        <a:buChar char="–"/>
        <a:defRPr kumimoji="1" sz="2500" kern="1200">
          <a:solidFill>
            <a:schemeClr val="tx1"/>
          </a:solidFill>
          <a:latin typeface="+mn-lt"/>
          <a:ea typeface="新細明體" pitchFamily="18" charset="-120"/>
          <a:cs typeface="新細明體" charset="0"/>
        </a:defRPr>
      </a:lvl2pPr>
      <a:lvl3pPr marL="1020301" indent="-202978" algn="l" defTabSz="407309" rtl="0" eaLnBrk="0" fontAlgn="base" hangingPunct="0">
        <a:spcBef>
          <a:spcPct val="20000"/>
        </a:spcBef>
        <a:spcAft>
          <a:spcPct val="0"/>
        </a:spcAft>
        <a:buFont typeface="Arial" charset="0"/>
        <a:buChar char="•"/>
        <a:defRPr kumimoji="1" sz="2100" kern="1200">
          <a:solidFill>
            <a:schemeClr val="tx1"/>
          </a:solidFill>
          <a:latin typeface="+mn-lt"/>
          <a:ea typeface="新細明體" pitchFamily="18" charset="-120"/>
          <a:cs typeface="新細明體" charset="0"/>
        </a:defRPr>
      </a:lvl3pPr>
      <a:lvl4pPr marL="1427611" indent="-202978" algn="l" defTabSz="407309" rtl="0" eaLnBrk="0" fontAlgn="base" hangingPunct="0">
        <a:spcBef>
          <a:spcPct val="20000"/>
        </a:spcBef>
        <a:spcAft>
          <a:spcPct val="0"/>
        </a:spcAft>
        <a:buFont typeface="Arial" charset="0"/>
        <a:buChar char="–"/>
        <a:defRPr kumimoji="1" sz="1800" kern="1200">
          <a:solidFill>
            <a:schemeClr val="tx1"/>
          </a:solidFill>
          <a:latin typeface="+mn-lt"/>
          <a:ea typeface="新細明體" pitchFamily="18" charset="-120"/>
          <a:cs typeface="新細明體" charset="0"/>
        </a:defRPr>
      </a:lvl4pPr>
      <a:lvl5pPr marL="1836272" indent="-202978" algn="l" defTabSz="407309" rtl="0" eaLnBrk="0" fontAlgn="base" hangingPunct="0">
        <a:spcBef>
          <a:spcPct val="20000"/>
        </a:spcBef>
        <a:spcAft>
          <a:spcPct val="0"/>
        </a:spcAft>
        <a:buFont typeface="Arial" charset="0"/>
        <a:buChar char="»"/>
        <a:defRPr kumimoji="1" sz="1800" kern="1200">
          <a:solidFill>
            <a:schemeClr val="tx1"/>
          </a:solidFill>
          <a:latin typeface="+mn-lt"/>
          <a:ea typeface="新細明體" pitchFamily="18" charset="-120"/>
          <a:cs typeface="新細明體" charset="0"/>
        </a:defRPr>
      </a:lvl5pPr>
      <a:lvl6pPr marL="2244897" indent="-204082" algn="l" defTabSz="408163" rtl="0" eaLnBrk="1" latinLnBrk="0" hangingPunct="1">
        <a:spcBef>
          <a:spcPct val="20000"/>
        </a:spcBef>
        <a:buFont typeface="Arial"/>
        <a:buChar char="•"/>
        <a:defRPr sz="1800" kern="1200">
          <a:solidFill>
            <a:schemeClr val="tx1"/>
          </a:solidFill>
          <a:latin typeface="+mn-lt"/>
          <a:ea typeface="+mn-ea"/>
          <a:cs typeface="+mn-cs"/>
        </a:defRPr>
      </a:lvl6pPr>
      <a:lvl7pPr marL="2653060" indent="-204082" algn="l" defTabSz="408163" rtl="0" eaLnBrk="1" latinLnBrk="0" hangingPunct="1">
        <a:spcBef>
          <a:spcPct val="20000"/>
        </a:spcBef>
        <a:buFont typeface="Arial"/>
        <a:buChar char="•"/>
        <a:defRPr sz="1800" kern="1200">
          <a:solidFill>
            <a:schemeClr val="tx1"/>
          </a:solidFill>
          <a:latin typeface="+mn-lt"/>
          <a:ea typeface="+mn-ea"/>
          <a:cs typeface="+mn-cs"/>
        </a:defRPr>
      </a:lvl7pPr>
      <a:lvl8pPr marL="3061224" indent="-204082" algn="l" defTabSz="408163" rtl="0" eaLnBrk="1" latinLnBrk="0" hangingPunct="1">
        <a:spcBef>
          <a:spcPct val="20000"/>
        </a:spcBef>
        <a:buFont typeface="Arial"/>
        <a:buChar char="•"/>
        <a:defRPr sz="1800" kern="1200">
          <a:solidFill>
            <a:schemeClr val="tx1"/>
          </a:solidFill>
          <a:latin typeface="+mn-lt"/>
          <a:ea typeface="+mn-ea"/>
          <a:cs typeface="+mn-cs"/>
        </a:defRPr>
      </a:lvl8pPr>
      <a:lvl9pPr marL="3469386" indent="-204082" algn="l" defTabSz="40816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zh-TW"/>
      </a:defPPr>
      <a:lvl1pPr marL="0" algn="l" defTabSz="408163" rtl="0" eaLnBrk="1" latinLnBrk="0" hangingPunct="1">
        <a:defRPr sz="1600" kern="1200">
          <a:solidFill>
            <a:schemeClr val="tx1"/>
          </a:solidFill>
          <a:latin typeface="+mn-lt"/>
          <a:ea typeface="+mn-ea"/>
          <a:cs typeface="+mn-cs"/>
        </a:defRPr>
      </a:lvl1pPr>
      <a:lvl2pPr marL="408163" algn="l" defTabSz="408163" rtl="0" eaLnBrk="1" latinLnBrk="0" hangingPunct="1">
        <a:defRPr sz="1600" kern="1200">
          <a:solidFill>
            <a:schemeClr val="tx1"/>
          </a:solidFill>
          <a:latin typeface="+mn-lt"/>
          <a:ea typeface="+mn-ea"/>
          <a:cs typeface="+mn-cs"/>
        </a:defRPr>
      </a:lvl2pPr>
      <a:lvl3pPr marL="816326" algn="l" defTabSz="408163" rtl="0" eaLnBrk="1" latinLnBrk="0" hangingPunct="1">
        <a:defRPr sz="1600" kern="1200">
          <a:solidFill>
            <a:schemeClr val="tx1"/>
          </a:solidFill>
          <a:latin typeface="+mn-lt"/>
          <a:ea typeface="+mn-ea"/>
          <a:cs typeface="+mn-cs"/>
        </a:defRPr>
      </a:lvl3pPr>
      <a:lvl4pPr marL="1224490" algn="l" defTabSz="408163" rtl="0" eaLnBrk="1" latinLnBrk="0" hangingPunct="1">
        <a:defRPr sz="1600" kern="1200">
          <a:solidFill>
            <a:schemeClr val="tx1"/>
          </a:solidFill>
          <a:latin typeface="+mn-lt"/>
          <a:ea typeface="+mn-ea"/>
          <a:cs typeface="+mn-cs"/>
        </a:defRPr>
      </a:lvl4pPr>
      <a:lvl5pPr marL="1632652" algn="l" defTabSz="408163" rtl="0" eaLnBrk="1" latinLnBrk="0" hangingPunct="1">
        <a:defRPr sz="1600" kern="1200">
          <a:solidFill>
            <a:schemeClr val="tx1"/>
          </a:solidFill>
          <a:latin typeface="+mn-lt"/>
          <a:ea typeface="+mn-ea"/>
          <a:cs typeface="+mn-cs"/>
        </a:defRPr>
      </a:lvl5pPr>
      <a:lvl6pPr marL="2040815" algn="l" defTabSz="408163" rtl="0" eaLnBrk="1" latinLnBrk="0" hangingPunct="1">
        <a:defRPr sz="1600" kern="1200">
          <a:solidFill>
            <a:schemeClr val="tx1"/>
          </a:solidFill>
          <a:latin typeface="+mn-lt"/>
          <a:ea typeface="+mn-ea"/>
          <a:cs typeface="+mn-cs"/>
        </a:defRPr>
      </a:lvl6pPr>
      <a:lvl7pPr marL="2448979" algn="l" defTabSz="408163" rtl="0" eaLnBrk="1" latinLnBrk="0" hangingPunct="1">
        <a:defRPr sz="1600" kern="1200">
          <a:solidFill>
            <a:schemeClr val="tx1"/>
          </a:solidFill>
          <a:latin typeface="+mn-lt"/>
          <a:ea typeface="+mn-ea"/>
          <a:cs typeface="+mn-cs"/>
        </a:defRPr>
      </a:lvl7pPr>
      <a:lvl8pPr marL="2857142" algn="l" defTabSz="408163" rtl="0" eaLnBrk="1" latinLnBrk="0" hangingPunct="1">
        <a:defRPr sz="1600" kern="1200">
          <a:solidFill>
            <a:schemeClr val="tx1"/>
          </a:solidFill>
          <a:latin typeface="+mn-lt"/>
          <a:ea typeface="+mn-ea"/>
          <a:cs typeface="+mn-cs"/>
        </a:defRPr>
      </a:lvl8pPr>
      <a:lvl9pPr marL="3265305" algn="l" defTabSz="40816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3" Type="http://schemas.openxmlformats.org/officeDocument/2006/relationships/image" Target="../media/image8.png"/><Relationship Id="rId7" Type="http://schemas.openxmlformats.org/officeDocument/2006/relationships/image" Target="../media/image37.png"/><Relationship Id="rId12" Type="http://schemas.openxmlformats.org/officeDocument/2006/relationships/image" Target="../media/image41.png"/><Relationship Id="rId17" Type="http://schemas.openxmlformats.org/officeDocument/2006/relationships/image" Target="../media/image15.png"/><Relationship Id="rId2" Type="http://schemas.openxmlformats.org/officeDocument/2006/relationships/notesSlide" Target="../notesSlides/notesSlide9.xml"/><Relationship Id="rId16"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4.png"/><Relationship Id="rId5" Type="http://schemas.openxmlformats.org/officeDocument/2006/relationships/image" Target="../media/image10.png"/><Relationship Id="rId15" Type="http://schemas.openxmlformats.org/officeDocument/2006/relationships/image" Target="../media/image16.png"/><Relationship Id="rId10" Type="http://schemas.openxmlformats.org/officeDocument/2006/relationships/image" Target="../media/image40.png"/><Relationship Id="rId4" Type="http://schemas.openxmlformats.org/officeDocument/2006/relationships/image" Target="../media/image9.png"/><Relationship Id="rId9" Type="http://schemas.openxmlformats.org/officeDocument/2006/relationships/image" Target="../media/image39.png"/><Relationship Id="rId1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g"/><Relationship Id="rId4" Type="http://schemas.openxmlformats.org/officeDocument/2006/relationships/image" Target="../media/image19.emf"/></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3.png"/><Relationship Id="rId3" Type="http://schemas.openxmlformats.org/officeDocument/2006/relationships/image" Target="../media/image5.png"/><Relationship Id="rId21" Type="http://schemas.openxmlformats.org/officeDocument/2006/relationships/image" Target="../media/image36.png"/><Relationship Id="rId7" Type="http://schemas.openxmlformats.org/officeDocument/2006/relationships/image" Target="../media/image20.jpg"/><Relationship Id="rId12" Type="http://schemas.openxmlformats.org/officeDocument/2006/relationships/image" Target="../media/image28.png"/><Relationship Id="rId17"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21.png"/><Relationship Id="rId20"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23.png"/><Relationship Id="rId11" Type="http://schemas.openxmlformats.org/officeDocument/2006/relationships/image" Target="../media/image27.png"/><Relationship Id="rId5" Type="http://schemas.openxmlformats.org/officeDocument/2006/relationships/image" Target="../media/image17.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4.png"/><Relationship Id="rId4" Type="http://schemas.openxmlformats.org/officeDocument/2006/relationships/image" Target="../media/image16.png"/><Relationship Id="rId9" Type="http://schemas.openxmlformats.org/officeDocument/2006/relationships/image" Target="../media/image25.png"/><Relationship Id="rId14" Type="http://schemas.openxmlformats.org/officeDocument/2006/relationships/image" Target="../media/image3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r>
              <a:rPr lang="en-US" sz="2400" dirty="0" smtClean="0"/>
              <a:t>HKJC Data Strategy</a:t>
            </a:r>
          </a:p>
          <a:p>
            <a:r>
              <a:rPr lang="en-US" b="0" dirty="0"/>
              <a:t>HKJC Data </a:t>
            </a:r>
            <a:r>
              <a:rPr lang="en-US" b="0" dirty="0" smtClean="0"/>
              <a:t>Strategy</a:t>
            </a:r>
          </a:p>
          <a:p>
            <a:r>
              <a:rPr lang="en-US" b="0" dirty="0" smtClean="0"/>
              <a:t>HKJC Data Strategy Overview</a:t>
            </a:r>
          </a:p>
          <a:p>
            <a:r>
              <a:rPr lang="en-US" b="0" dirty="0"/>
              <a:t>HKJC Data Strategy Enablement</a:t>
            </a:r>
            <a:endParaRPr lang="en-US" b="0" dirty="0" smtClean="0"/>
          </a:p>
          <a:p>
            <a:endParaRPr lang="en-US" dirty="0" smtClean="0"/>
          </a:p>
          <a:p>
            <a:endParaRPr lang="en-US" dirty="0"/>
          </a:p>
        </p:txBody>
      </p:sp>
      <p:sp>
        <p:nvSpPr>
          <p:cNvPr id="3" name="Footer Placeholder 2"/>
          <p:cNvSpPr>
            <a:spLocks noGrp="1"/>
          </p:cNvSpPr>
          <p:nvPr>
            <p:ph type="ftr" sz="quarter" idx="13"/>
          </p:nvPr>
        </p:nvSpPr>
        <p:spPr/>
        <p:txBody>
          <a:bodyPr/>
          <a:lstStyle/>
          <a:p>
            <a:pPr>
              <a:defRPr/>
            </a:pPr>
            <a:r>
              <a:rPr lang="en-US" smtClean="0"/>
              <a:t>CONFIDENTIAL</a:t>
            </a:r>
            <a:endParaRPr lang="en-US" dirty="0"/>
          </a:p>
        </p:txBody>
      </p:sp>
    </p:spTree>
    <p:extLst>
      <p:ext uri="{BB962C8B-B14F-4D97-AF65-F5344CB8AC3E}">
        <p14:creationId xmlns:p14="http://schemas.microsoft.com/office/powerpoint/2010/main" val="1910538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9</a:t>
            </a:fld>
            <a:endParaRPr lang="en-US" altLang="en-US" dirty="0"/>
          </a:p>
        </p:txBody>
      </p:sp>
      <p:sp>
        <p:nvSpPr>
          <p:cNvPr id="40" name="Title 1"/>
          <p:cNvSpPr>
            <a:spLocks noGrp="1"/>
          </p:cNvSpPr>
          <p:nvPr>
            <p:ph type="title"/>
          </p:nvPr>
        </p:nvSpPr>
        <p:spPr>
          <a:xfrm>
            <a:off x="118159" y="84059"/>
            <a:ext cx="8229600" cy="381000"/>
          </a:xfrm>
        </p:spPr>
        <p:txBody>
          <a:bodyPr/>
          <a:lstStyle/>
          <a:p>
            <a:r>
              <a:rPr lang="en-US" dirty="0" smtClean="0"/>
              <a:t>Definition</a:t>
            </a:r>
            <a:endParaRPr lang="en-US" dirty="0"/>
          </a:p>
        </p:txBody>
      </p:sp>
      <p:sp>
        <p:nvSpPr>
          <p:cNvPr id="156" name="TextBox 155"/>
          <p:cNvSpPr txBox="1"/>
          <p:nvPr/>
        </p:nvSpPr>
        <p:spPr>
          <a:xfrm>
            <a:off x="7501680" y="77340"/>
            <a:ext cx="1607684" cy="307777"/>
          </a:xfrm>
          <a:prstGeom prst="rect">
            <a:avLst/>
          </a:prstGeom>
          <a:solidFill>
            <a:schemeClr val="bg1">
              <a:lumMod val="85000"/>
            </a:schemeClr>
          </a:solidFill>
        </p:spPr>
        <p:txBody>
          <a:bodyPr wrap="none" rtlCol="0">
            <a:spAutoFit/>
          </a:bodyPr>
          <a:lstStyle/>
          <a:p>
            <a:r>
              <a:rPr lang="en-US" sz="1400" dirty="0" smtClean="0">
                <a:solidFill>
                  <a:schemeClr val="bg1">
                    <a:lumMod val="50000"/>
                  </a:schemeClr>
                </a:solidFill>
              </a:rPr>
              <a:t>Draft for Discussion</a:t>
            </a:r>
            <a:endParaRPr lang="en-US" sz="1400" dirty="0">
              <a:solidFill>
                <a:schemeClr val="bg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92736775"/>
              </p:ext>
            </p:extLst>
          </p:nvPr>
        </p:nvGraphicFramePr>
        <p:xfrm>
          <a:off x="304800" y="666750"/>
          <a:ext cx="8382000" cy="4175760"/>
        </p:xfrm>
        <a:graphic>
          <a:graphicData uri="http://schemas.openxmlformats.org/drawingml/2006/table">
            <a:tbl>
              <a:tblPr firstRow="1" bandRow="1">
                <a:tableStyleId>{21E4AEA4-8DFA-4A89-87EB-49C32662AFE0}</a:tableStyleId>
              </a:tblPr>
              <a:tblGrid>
                <a:gridCol w="1828800"/>
                <a:gridCol w="6553200"/>
              </a:tblGrid>
              <a:tr h="0">
                <a:tc>
                  <a:txBody>
                    <a:bodyPr/>
                    <a:lstStyle/>
                    <a:p>
                      <a:r>
                        <a:rPr lang="en-US" dirty="0" smtClean="0"/>
                        <a:t>Term</a:t>
                      </a:r>
                      <a:endParaRPr lang="en-US" dirty="0"/>
                    </a:p>
                  </a:txBody>
                  <a:tcPr/>
                </a:tc>
                <a:tc>
                  <a:txBody>
                    <a:bodyPr/>
                    <a:lstStyle/>
                    <a:p>
                      <a:r>
                        <a:rPr lang="en-US" dirty="0" smtClean="0"/>
                        <a:t>Definition</a:t>
                      </a:r>
                      <a:endParaRPr lang="en-US" dirty="0"/>
                    </a:p>
                  </a:txBody>
                  <a:tcPr/>
                </a:tc>
              </a:tr>
              <a:tr h="370840">
                <a:tc>
                  <a:txBody>
                    <a:bodyPr/>
                    <a:lstStyle/>
                    <a:p>
                      <a:r>
                        <a:rPr lang="en-US" sz="1050" b="1" dirty="0" smtClean="0"/>
                        <a:t>Data</a:t>
                      </a:r>
                      <a:endParaRPr lang="en-US" sz="1050" b="1" dirty="0"/>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dirty="0" smtClean="0"/>
                        <a:t>including Operational, analytic, and engagement data spanning databases, data warehouses, and data lakes (</a:t>
                      </a:r>
                      <a:r>
                        <a:rPr lang="en-US" sz="1050" dirty="0" err="1" smtClean="0"/>
                        <a:t>etc</a:t>
                      </a:r>
                      <a:r>
                        <a:rPr lang="en-US" sz="1050" dirty="0" smtClean="0"/>
                        <a:t>) that is organized in domains owned by a product owner</a:t>
                      </a:r>
                    </a:p>
                  </a:txBody>
                  <a:tcPr/>
                </a:tc>
              </a:tr>
              <a:tr h="370840">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b="1" kern="1200" dirty="0" smtClean="0">
                          <a:solidFill>
                            <a:schemeClr val="dk1"/>
                          </a:solidFill>
                          <a:latin typeface="+mn-lt"/>
                          <a:ea typeface="+mn-ea"/>
                          <a:cs typeface="+mn-cs"/>
                        </a:rPr>
                        <a:t>Data Events</a:t>
                      </a:r>
                      <a:endParaRPr lang="en-US" sz="1050" b="1" kern="1200" dirty="0">
                        <a:solidFill>
                          <a:schemeClr val="dk1"/>
                        </a:solidFill>
                        <a:latin typeface="+mn-lt"/>
                        <a:ea typeface="+mn-ea"/>
                        <a:cs typeface="+mn-cs"/>
                      </a:endParaRPr>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mn-lt"/>
                          <a:ea typeface="+mn-ea"/>
                          <a:cs typeface="+mn-cs"/>
                        </a:rPr>
                        <a:t>That</a:t>
                      </a:r>
                      <a:r>
                        <a:rPr lang="en-US" sz="1050" kern="1200" baseline="0" dirty="0" smtClean="0">
                          <a:solidFill>
                            <a:schemeClr val="dk1"/>
                          </a:solidFill>
                          <a:latin typeface="+mn-lt"/>
                          <a:ea typeface="+mn-ea"/>
                          <a:cs typeface="+mn-cs"/>
                        </a:rPr>
                        <a:t> </a:t>
                      </a:r>
                      <a:r>
                        <a:rPr lang="en-US" sz="1050" kern="1200" dirty="0" smtClean="0">
                          <a:solidFill>
                            <a:schemeClr val="dk1"/>
                          </a:solidFill>
                          <a:latin typeface="+mn-lt"/>
                          <a:ea typeface="+mn-ea"/>
                          <a:cs typeface="+mn-cs"/>
                        </a:rPr>
                        <a:t>define and describe any state change, command, or data transmission related to the data product; Events are generated from many sources including data product APIs (each request can be an event), change data capture (each change in data is an event), and data catalog changes (changes in meta-data are events that are published to interested subscribers)</a:t>
                      </a:r>
                    </a:p>
                  </a:txBody>
                  <a:tcPr/>
                </a:tc>
              </a:tr>
              <a:tr h="370840">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b="1" kern="1200" dirty="0" smtClean="0">
                          <a:solidFill>
                            <a:schemeClr val="dk1"/>
                          </a:solidFill>
                          <a:latin typeface="+mn-lt"/>
                          <a:ea typeface="+mn-ea"/>
                          <a:cs typeface="+mn-cs"/>
                        </a:rPr>
                        <a:t>Data Product APIs</a:t>
                      </a:r>
                      <a:endParaRPr lang="en-US" sz="1050" b="1" kern="1200" dirty="0">
                        <a:solidFill>
                          <a:schemeClr val="dk1"/>
                        </a:solidFill>
                        <a:latin typeface="+mn-lt"/>
                        <a:ea typeface="+mn-ea"/>
                        <a:cs typeface="+mn-cs"/>
                      </a:endParaRPr>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mn-lt"/>
                          <a:ea typeface="+mn-ea"/>
                          <a:cs typeface="+mn-cs"/>
                        </a:rPr>
                        <a:t>that make data within a data product accessible via a contract that is consistent, uniform, and compliant to industry standard specifications (</a:t>
                      </a:r>
                      <a:r>
                        <a:rPr lang="en-US" sz="1050" kern="1200" dirty="0" err="1" smtClean="0">
                          <a:solidFill>
                            <a:schemeClr val="dk1"/>
                          </a:solidFill>
                          <a:latin typeface="+mn-lt"/>
                          <a:ea typeface="+mn-ea"/>
                          <a:cs typeface="+mn-cs"/>
                        </a:rPr>
                        <a:t>OpenAPI</a:t>
                      </a:r>
                      <a:r>
                        <a:rPr lang="en-US" sz="1050" kern="1200" dirty="0" smtClean="0">
                          <a:solidFill>
                            <a:schemeClr val="dk1"/>
                          </a:solidFill>
                          <a:latin typeface="+mn-lt"/>
                          <a:ea typeface="+mn-ea"/>
                          <a:cs typeface="+mn-cs"/>
                        </a:rPr>
                        <a:t>, or any other mechanism such as </a:t>
                      </a:r>
                      <a:r>
                        <a:rPr lang="en-US" sz="1050" kern="1200" dirty="0" err="1" smtClean="0">
                          <a:solidFill>
                            <a:schemeClr val="dk1"/>
                          </a:solidFill>
                          <a:latin typeface="+mn-lt"/>
                          <a:ea typeface="+mn-ea"/>
                          <a:cs typeface="+mn-cs"/>
                        </a:rPr>
                        <a:t>GraphQL</a:t>
                      </a:r>
                      <a:r>
                        <a:rPr lang="en-US" sz="1050" kern="1200" dirty="0" smtClean="0">
                          <a:solidFill>
                            <a:schemeClr val="dk1"/>
                          </a:solidFill>
                          <a:latin typeface="+mn-lt"/>
                          <a:ea typeface="+mn-ea"/>
                          <a:cs typeface="+mn-cs"/>
                        </a:rPr>
                        <a:t>, MQQT, </a:t>
                      </a:r>
                      <a:r>
                        <a:rPr lang="en-US" sz="1050" kern="1200" dirty="0" err="1" smtClean="0">
                          <a:solidFill>
                            <a:schemeClr val="dk1"/>
                          </a:solidFill>
                          <a:latin typeface="+mn-lt"/>
                          <a:ea typeface="+mn-ea"/>
                          <a:cs typeface="+mn-cs"/>
                        </a:rPr>
                        <a:t>gRPC</a:t>
                      </a:r>
                      <a:r>
                        <a:rPr lang="en-US" sz="1050" kern="1200" dirty="0" smtClean="0">
                          <a:solidFill>
                            <a:schemeClr val="dk1"/>
                          </a:solidFill>
                          <a:latin typeface="+mn-lt"/>
                          <a:ea typeface="+mn-ea"/>
                          <a:cs typeface="+mn-cs"/>
                        </a:rPr>
                        <a:t> </a:t>
                      </a:r>
                      <a:r>
                        <a:rPr lang="en-US" sz="1050" kern="1200" dirty="0" err="1" smtClean="0">
                          <a:solidFill>
                            <a:schemeClr val="dk1"/>
                          </a:solidFill>
                          <a:latin typeface="+mn-lt"/>
                          <a:ea typeface="+mn-ea"/>
                          <a:cs typeface="+mn-cs"/>
                        </a:rPr>
                        <a:t>etc</a:t>
                      </a:r>
                      <a:r>
                        <a:rPr lang="en-US" sz="1050" kern="1200" dirty="0" smtClean="0">
                          <a:solidFill>
                            <a:schemeClr val="dk1"/>
                          </a:solidFill>
                          <a:latin typeface="+mn-lt"/>
                          <a:ea typeface="+mn-ea"/>
                          <a:cs typeface="+mn-cs"/>
                        </a:rPr>
                        <a:t>)</a:t>
                      </a:r>
                    </a:p>
                  </a:txBody>
                  <a:tcPr/>
                </a:tc>
              </a:tr>
              <a:tr h="370840">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b="1" kern="1200" dirty="0" smtClean="0">
                          <a:solidFill>
                            <a:schemeClr val="dk1"/>
                          </a:solidFill>
                          <a:latin typeface="+mn-lt"/>
                          <a:ea typeface="+mn-ea"/>
                          <a:cs typeface="+mn-cs"/>
                        </a:rPr>
                        <a:t>Data Product Catalog</a:t>
                      </a:r>
                      <a:endParaRPr lang="en-US" sz="1050" b="1" kern="1200" dirty="0">
                        <a:solidFill>
                          <a:schemeClr val="dk1"/>
                        </a:solidFill>
                        <a:latin typeface="+mn-lt"/>
                        <a:ea typeface="+mn-ea"/>
                        <a:cs typeface="+mn-cs"/>
                      </a:endParaRPr>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kern="1200" dirty="0" smtClean="0">
                          <a:solidFill>
                            <a:schemeClr val="dk1"/>
                          </a:solidFill>
                          <a:latin typeface="+mn-lt"/>
                          <a:ea typeface="+mn-ea"/>
                          <a:cs typeface="+mn-cs"/>
                        </a:rPr>
                        <a:t>that describe the data residing in the data product while providing a user interface and APIs that make it easy for both users and machines to consume data products; Data product catalogs integrate into an enterprise data catalog which provides a consistent enterprise view of all data products</a:t>
                      </a:r>
                      <a:endParaRPr lang="en-US" sz="1050" kern="1200" dirty="0">
                        <a:solidFill>
                          <a:schemeClr val="dk1"/>
                        </a:solidFill>
                        <a:latin typeface="+mn-lt"/>
                        <a:ea typeface="+mn-ea"/>
                        <a:cs typeface="+mn-cs"/>
                      </a:endParaRPr>
                    </a:p>
                  </a:txBody>
                  <a:tcPr/>
                </a:tc>
              </a:tr>
              <a:tr h="370840">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b="1" dirty="0" smtClean="0"/>
                        <a:t>Data Product Change Data Capture</a:t>
                      </a:r>
                      <a:endParaRPr lang="en-US" sz="1050" b="1" kern="1200" dirty="0">
                        <a:solidFill>
                          <a:schemeClr val="dk1"/>
                        </a:solidFill>
                        <a:latin typeface="+mn-lt"/>
                        <a:ea typeface="+mn-ea"/>
                        <a:cs typeface="+mn-cs"/>
                      </a:endParaRPr>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dirty="0" smtClean="0"/>
                        <a:t>that captures all changes to the data in the data product and notifies interested subscribers of those changes, making it simple to communicate changes to elements of the data product both within the data product (for example, keeping the analytics data store updated with changes to the operational databases) and to the broader organization (for example, where “account” domains may require information changes in a separate “customer” domain)</a:t>
                      </a:r>
                    </a:p>
                  </a:txBody>
                  <a:tcPr/>
                </a:tc>
              </a:tr>
              <a:tr h="370840">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b="1" dirty="0" smtClean="0"/>
                        <a:t>Data Product Immutable Change/Audit Log</a:t>
                      </a:r>
                      <a:endParaRPr lang="en-US" sz="1050" b="1" kern="1200" dirty="0">
                        <a:solidFill>
                          <a:schemeClr val="dk1"/>
                        </a:solidFill>
                        <a:latin typeface="+mn-lt"/>
                        <a:ea typeface="+mn-ea"/>
                        <a:cs typeface="+mn-cs"/>
                      </a:endParaRPr>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dirty="0" smtClean="0"/>
                        <a:t>that tracks and logs all changes to the data product to support federated governance as well as audit requirements</a:t>
                      </a:r>
                    </a:p>
                  </a:txBody>
                  <a:tcPr/>
                </a:tc>
              </a:tr>
              <a:tr h="370840">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b="1" dirty="0" smtClean="0"/>
                        <a:t>Enterprise Event Streaming Platform</a:t>
                      </a:r>
                      <a:endParaRPr lang="en-US" sz="1050" b="1" kern="1200" dirty="0">
                        <a:solidFill>
                          <a:schemeClr val="dk1"/>
                        </a:solidFill>
                        <a:latin typeface="+mn-lt"/>
                        <a:ea typeface="+mn-ea"/>
                        <a:cs typeface="+mn-cs"/>
                      </a:endParaRPr>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050" dirty="0" smtClean="0"/>
                        <a:t>that makes it simple to communicate data events within a data product as well as across the enterprise</a:t>
                      </a:r>
                    </a:p>
                    <a:p>
                      <a:pPr marL="0" marR="0" lvl="0" indent="0" algn="l" defTabSz="408163" rtl="0" eaLnBrk="1" fontAlgn="auto" latinLnBrk="0" hangingPunct="1">
                        <a:lnSpc>
                          <a:spcPct val="100000"/>
                        </a:lnSpc>
                        <a:spcBef>
                          <a:spcPts val="0"/>
                        </a:spcBef>
                        <a:spcAft>
                          <a:spcPts val="0"/>
                        </a:spcAft>
                        <a:buClrTx/>
                        <a:buSzTx/>
                        <a:buFontTx/>
                        <a:buNone/>
                        <a:tabLst/>
                        <a:defRPr/>
                      </a:pPr>
                      <a:endParaRPr lang="en-US" sz="1050" kern="1200" dirty="0">
                        <a:solidFill>
                          <a:schemeClr val="dk1"/>
                        </a:solidFill>
                        <a:latin typeface="+mn-lt"/>
                        <a:ea typeface="+mn-ea"/>
                        <a:cs typeface="+mn-cs"/>
                      </a:endParaRPr>
                    </a:p>
                  </a:txBody>
                  <a:tcPr/>
                </a:tc>
              </a:tr>
            </a:tbl>
          </a:graphicData>
        </a:graphic>
      </p:graphicFrame>
    </p:spTree>
    <p:extLst>
      <p:ext uri="{BB962C8B-B14F-4D97-AF65-F5344CB8AC3E}">
        <p14:creationId xmlns:p14="http://schemas.microsoft.com/office/powerpoint/2010/main" val="3487873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p:cNvSpPr/>
          <p:nvPr/>
        </p:nvSpPr>
        <p:spPr>
          <a:xfrm>
            <a:off x="3055154" y="1595900"/>
            <a:ext cx="1924586" cy="2928015"/>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itle 1"/>
          <p:cNvSpPr>
            <a:spLocks noGrp="1"/>
          </p:cNvSpPr>
          <p:nvPr>
            <p:ph type="title"/>
          </p:nvPr>
        </p:nvSpPr>
        <p:spPr>
          <a:xfrm>
            <a:off x="118159" y="84059"/>
            <a:ext cx="8229600" cy="381000"/>
          </a:xfrm>
        </p:spPr>
        <p:txBody>
          <a:bodyPr/>
          <a:lstStyle/>
          <a:p>
            <a:r>
              <a:rPr lang="en-US" dirty="0" smtClean="0"/>
              <a:t>Data Governance Target Operating Model </a:t>
            </a:r>
            <a:endParaRPr lang="en-US" dirty="0"/>
          </a:p>
        </p:txBody>
      </p:sp>
      <p:pic>
        <p:nvPicPr>
          <p:cNvPr id="4098" name="Picture 2" descr="Product, manager, female, products, owner, business icon - Download on  Iconfinde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5632" y="2836408"/>
            <a:ext cx="460297" cy="4602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ata engineer Icons &amp; Symbols"/>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7155" y="2030678"/>
            <a:ext cx="452553" cy="4525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rchitect - Free architecture and city icons"/>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80699" y="3619347"/>
            <a:ext cx="402097" cy="402097"/>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p:cNvSpPr/>
          <p:nvPr/>
        </p:nvSpPr>
        <p:spPr>
          <a:xfrm>
            <a:off x="3882329" y="1999466"/>
            <a:ext cx="801093"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b="1" dirty="0" smtClean="0">
                <a:solidFill>
                  <a:schemeClr val="tx2"/>
                </a:solidFill>
              </a:rPr>
              <a:t>Data Engineer</a:t>
            </a:r>
          </a:p>
        </p:txBody>
      </p:sp>
      <p:sp>
        <p:nvSpPr>
          <p:cNvPr id="108" name="Rectangle 107"/>
          <p:cNvSpPr/>
          <p:nvPr/>
        </p:nvSpPr>
        <p:spPr>
          <a:xfrm>
            <a:off x="3826585" y="2746519"/>
            <a:ext cx="912582"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b="1" dirty="0" smtClean="0">
                <a:solidFill>
                  <a:schemeClr val="tx2"/>
                </a:solidFill>
              </a:rPr>
              <a:t>Data Product Manager</a:t>
            </a:r>
          </a:p>
        </p:txBody>
      </p:sp>
      <p:sp>
        <p:nvSpPr>
          <p:cNvPr id="111" name="Rectangle 110"/>
          <p:cNvSpPr/>
          <p:nvPr/>
        </p:nvSpPr>
        <p:spPr>
          <a:xfrm>
            <a:off x="3816168" y="3508519"/>
            <a:ext cx="912582"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b="1" dirty="0" smtClean="0">
                <a:solidFill>
                  <a:schemeClr val="tx2"/>
                </a:solidFill>
              </a:rPr>
              <a:t>Data Governor</a:t>
            </a:r>
          </a:p>
        </p:txBody>
      </p:sp>
      <p:cxnSp>
        <p:nvCxnSpPr>
          <p:cNvPr id="156" name="Straight Connector 155"/>
          <p:cNvCxnSpPr/>
          <p:nvPr/>
        </p:nvCxnSpPr>
        <p:spPr>
          <a:xfrm flipH="1" flipV="1">
            <a:off x="11977898" y="215299"/>
            <a:ext cx="980" cy="190492"/>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4118" name="Rectangle 4117"/>
          <p:cNvSpPr/>
          <p:nvPr/>
        </p:nvSpPr>
        <p:spPr>
          <a:xfrm>
            <a:off x="10093824" y="442225"/>
            <a:ext cx="712869" cy="338554"/>
          </a:xfrm>
          <a:prstGeom prst="rect">
            <a:avLst/>
          </a:prstGeom>
        </p:spPr>
        <p:txBody>
          <a:bodyPr wrap="square">
            <a:spAutoFit/>
          </a:bodyPr>
          <a:lstStyle/>
          <a:p>
            <a:pPr algn="r"/>
            <a:r>
              <a:rPr lang="en-US" sz="800" dirty="0" smtClean="0">
                <a:solidFill>
                  <a:schemeClr val="bg1">
                    <a:lumMod val="65000"/>
                  </a:schemeClr>
                </a:solidFill>
              </a:rPr>
              <a:t>Drive to Standardize</a:t>
            </a:r>
            <a:endParaRPr lang="en-US" sz="800" dirty="0">
              <a:solidFill>
                <a:schemeClr val="bg1">
                  <a:lumMod val="65000"/>
                </a:schemeClr>
              </a:solidFill>
            </a:endParaRPr>
          </a:p>
        </p:txBody>
      </p:sp>
      <p:grpSp>
        <p:nvGrpSpPr>
          <p:cNvPr id="49" name="Group 48"/>
          <p:cNvGrpSpPr/>
          <p:nvPr/>
        </p:nvGrpSpPr>
        <p:grpSpPr>
          <a:xfrm>
            <a:off x="3386186" y="4217677"/>
            <a:ext cx="1320925" cy="640073"/>
            <a:chOff x="11326975" y="322279"/>
            <a:chExt cx="1320925" cy="640073"/>
          </a:xfrm>
        </p:grpSpPr>
        <p:pic>
          <p:nvPicPr>
            <p:cNvPr id="4114" name="Picture 18" descr="manager Vector Icons free download in SVG, PNG Format"/>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326975" y="354939"/>
              <a:ext cx="543769" cy="543769"/>
            </a:xfrm>
            <a:prstGeom prst="rect">
              <a:avLst/>
            </a:prstGeom>
            <a:noFill/>
            <a:extLst>
              <a:ext uri="{909E8E84-426E-40DD-AFC4-6F175D3DCCD1}">
                <a14:hiddenFill xmlns:a14="http://schemas.microsoft.com/office/drawing/2010/main">
                  <a:solidFill>
                    <a:srgbClr val="FFFFFF"/>
                  </a:solidFill>
                </a14:hiddenFill>
              </a:ext>
            </a:extLst>
          </p:spPr>
        </p:pic>
        <p:sp>
          <p:nvSpPr>
            <p:cNvPr id="154" name="Rectangle 153"/>
            <p:cNvSpPr/>
            <p:nvPr/>
          </p:nvSpPr>
          <p:spPr>
            <a:xfrm>
              <a:off x="11735318" y="322279"/>
              <a:ext cx="912582"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b="1" dirty="0" smtClean="0">
                  <a:solidFill>
                    <a:schemeClr val="tx2"/>
                  </a:solidFill>
                </a:rPr>
                <a:t>Information Architect</a:t>
              </a:r>
            </a:p>
          </p:txBody>
        </p:sp>
      </p:grpSp>
      <p:sp>
        <p:nvSpPr>
          <p:cNvPr id="191" name="Rectangle 190"/>
          <p:cNvSpPr/>
          <p:nvPr/>
        </p:nvSpPr>
        <p:spPr>
          <a:xfrm>
            <a:off x="2957227" y="1517523"/>
            <a:ext cx="2063821" cy="3688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Data Governance</a:t>
            </a:r>
          </a:p>
        </p:txBody>
      </p:sp>
      <p:sp>
        <p:nvSpPr>
          <p:cNvPr id="192" name="Rectangle 191"/>
          <p:cNvSpPr/>
          <p:nvPr/>
        </p:nvSpPr>
        <p:spPr>
          <a:xfrm>
            <a:off x="5736748" y="1513825"/>
            <a:ext cx="2063821" cy="3688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Data Management</a:t>
            </a:r>
          </a:p>
        </p:txBody>
      </p:sp>
      <p:cxnSp>
        <p:nvCxnSpPr>
          <p:cNvPr id="261" name="Straight Connector 260"/>
          <p:cNvCxnSpPr>
            <a:stCxn id="123" idx="6"/>
            <a:endCxn id="266" idx="1"/>
          </p:cNvCxnSpPr>
          <p:nvPr/>
        </p:nvCxnSpPr>
        <p:spPr>
          <a:xfrm>
            <a:off x="4979740" y="3059908"/>
            <a:ext cx="365837" cy="1134"/>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266" name="Left Brace 265"/>
          <p:cNvSpPr/>
          <p:nvPr/>
        </p:nvSpPr>
        <p:spPr>
          <a:xfrm>
            <a:off x="5345577" y="2628970"/>
            <a:ext cx="184648" cy="1047599"/>
          </a:xfrm>
          <a:prstGeom prst="leftBrace">
            <a:avLst>
              <a:gd name="adj1" fmla="val 10743"/>
              <a:gd name="adj2" fmla="val 41244"/>
            </a:avLst>
          </a:prstGeom>
          <a:noFill/>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8" name="Rectangle 267"/>
          <p:cNvSpPr/>
          <p:nvPr/>
        </p:nvSpPr>
        <p:spPr>
          <a:xfrm>
            <a:off x="4910416" y="3087565"/>
            <a:ext cx="782894" cy="338554"/>
          </a:xfrm>
          <a:prstGeom prst="rect">
            <a:avLst/>
          </a:prstGeom>
        </p:spPr>
        <p:txBody>
          <a:bodyPr wrap="square">
            <a:spAutoFit/>
          </a:bodyPr>
          <a:lstStyle/>
          <a:p>
            <a:r>
              <a:rPr lang="en-US" sz="800" dirty="0" smtClean="0">
                <a:solidFill>
                  <a:schemeClr val="bg1">
                    <a:lumMod val="65000"/>
                  </a:schemeClr>
                </a:solidFill>
              </a:rPr>
              <a:t>Engage to Support</a:t>
            </a:r>
            <a:endParaRPr lang="en-US" sz="800" dirty="0">
              <a:solidFill>
                <a:schemeClr val="bg1">
                  <a:lumMod val="65000"/>
                </a:schemeClr>
              </a:solidFill>
            </a:endParaRPr>
          </a:p>
        </p:txBody>
      </p:sp>
      <p:sp>
        <p:nvSpPr>
          <p:cNvPr id="274" name="Rectangle 273"/>
          <p:cNvSpPr/>
          <p:nvPr/>
        </p:nvSpPr>
        <p:spPr>
          <a:xfrm>
            <a:off x="5624785" y="3414548"/>
            <a:ext cx="466474" cy="138499"/>
          </a:xfrm>
          <a:prstGeom prst="rect">
            <a:avLst/>
          </a:prstGeom>
          <a:solidFill>
            <a:schemeClr val="bg1"/>
          </a:solidFill>
        </p:spPr>
        <p:txBody>
          <a:bodyPr wrap="none" lIns="0" tIns="0" rIns="0" bIns="0">
            <a:spAutoFit/>
          </a:bodyPr>
          <a:lstStyle/>
          <a:p>
            <a:pPr algn="ctr"/>
            <a:r>
              <a:rPr lang="en-US" sz="900" b="1" dirty="0" smtClean="0">
                <a:solidFill>
                  <a:schemeClr val="accent2"/>
                </a:solidFill>
              </a:rPr>
              <a:t>Customer</a:t>
            </a:r>
            <a:endParaRPr lang="en-US" sz="900" b="1" dirty="0">
              <a:solidFill>
                <a:schemeClr val="accent2"/>
              </a:solidFill>
            </a:endParaRPr>
          </a:p>
        </p:txBody>
      </p:sp>
      <p:grpSp>
        <p:nvGrpSpPr>
          <p:cNvPr id="35" name="Group 34"/>
          <p:cNvGrpSpPr/>
          <p:nvPr/>
        </p:nvGrpSpPr>
        <p:grpSpPr>
          <a:xfrm>
            <a:off x="5574438" y="1906137"/>
            <a:ext cx="538701" cy="2663673"/>
            <a:chOff x="6304251" y="1310370"/>
            <a:chExt cx="538701" cy="2663673"/>
          </a:xfrm>
        </p:grpSpPr>
        <p:cxnSp>
          <p:nvCxnSpPr>
            <p:cNvPr id="265" name="Straight Connector 264"/>
            <p:cNvCxnSpPr>
              <a:stCxn id="264" idx="0"/>
              <a:endCxn id="8" idx="2"/>
            </p:cNvCxnSpPr>
            <p:nvPr/>
          </p:nvCxnSpPr>
          <p:spPr>
            <a:xfrm flipH="1" flipV="1">
              <a:off x="6471930" y="1628086"/>
              <a:ext cx="352" cy="1521895"/>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7" name="Straight Connector 266"/>
            <p:cNvCxnSpPr>
              <a:stCxn id="6164" idx="0"/>
              <a:endCxn id="6146" idx="2"/>
            </p:cNvCxnSpPr>
            <p:nvPr/>
          </p:nvCxnSpPr>
          <p:spPr>
            <a:xfrm flipH="1" flipV="1">
              <a:off x="6683530" y="2033203"/>
              <a:ext cx="3390" cy="1639057"/>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6304251" y="1310370"/>
              <a:ext cx="335357" cy="329329"/>
              <a:chOff x="6293261" y="1310072"/>
              <a:chExt cx="335357" cy="329329"/>
            </a:xfrm>
          </p:grpSpPr>
          <p:pic>
            <p:nvPicPr>
              <p:cNvPr id="8" name="Picture 7"/>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93261" y="1310072"/>
                <a:ext cx="335357" cy="317716"/>
              </a:xfrm>
              <a:prstGeom prst="rect">
                <a:avLst/>
              </a:prstGeom>
            </p:spPr>
          </p:pic>
          <p:pic>
            <p:nvPicPr>
              <p:cNvPr id="6148" name="Picture 4" descr="Key Icon, Transparent Key.PNG Images &amp; Vector - FreeIconsPNG"/>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26489" y="1410727"/>
                <a:ext cx="200481" cy="2286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p:cNvGrpSpPr/>
            <p:nvPr/>
          </p:nvGrpSpPr>
          <p:grpSpPr>
            <a:xfrm>
              <a:off x="6527677" y="1721498"/>
              <a:ext cx="311705" cy="331555"/>
              <a:chOff x="6469950" y="1649308"/>
              <a:chExt cx="311705" cy="331555"/>
            </a:xfrm>
          </p:grpSpPr>
          <p:pic>
            <p:nvPicPr>
              <p:cNvPr id="6146" name="Picture 2" descr="Women Icon #274329 - Free Icons Library"/>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9950" y="1649308"/>
                <a:ext cx="311705" cy="31170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Check mark - Free shapes icons"/>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04356" y="1825059"/>
                <a:ext cx="155804" cy="15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p:cNvGrpSpPr/>
            <p:nvPr/>
          </p:nvGrpSpPr>
          <p:grpSpPr>
            <a:xfrm>
              <a:off x="6324600" y="3149981"/>
              <a:ext cx="337484" cy="367110"/>
              <a:chOff x="6526396" y="3149981"/>
              <a:chExt cx="337484" cy="367110"/>
            </a:xfrm>
          </p:grpSpPr>
          <p:pic>
            <p:nvPicPr>
              <p:cNvPr id="264" name="Picture 24" descr="Manager Avatar - Free people icons"/>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6396" y="3149981"/>
                <a:ext cx="295364" cy="295364"/>
              </a:xfrm>
              <a:prstGeom prst="rect">
                <a:avLst/>
              </a:prstGeom>
              <a:noFill/>
              <a:extLst>
                <a:ext uri="{909E8E84-426E-40DD-AFC4-6F175D3DCCD1}">
                  <a14:hiddenFill xmlns:a14="http://schemas.microsoft.com/office/drawing/2010/main">
                    <a:solidFill>
                      <a:srgbClr val="FFFFFF"/>
                    </a:solidFill>
                  </a14:hiddenFill>
                </a:ext>
              </a:extLst>
            </p:spPr>
          </p:pic>
          <p:pic>
            <p:nvPicPr>
              <p:cNvPr id="6160" name="Picture 16" descr="Firefighter hat - Free fashion icons"/>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81010" y="3334221"/>
                <a:ext cx="182870" cy="1828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p:cNvGrpSpPr/>
            <p:nvPr/>
          </p:nvGrpSpPr>
          <p:grpSpPr>
            <a:xfrm>
              <a:off x="6558976" y="3672260"/>
              <a:ext cx="283976" cy="301783"/>
              <a:chOff x="6747894" y="3672260"/>
              <a:chExt cx="283976" cy="301783"/>
            </a:xfrm>
          </p:grpSpPr>
          <p:pic>
            <p:nvPicPr>
              <p:cNvPr id="6164" name="Picture 20" descr="Female worker - Free people icons"/>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7894" y="3672260"/>
                <a:ext cx="255888" cy="255888"/>
              </a:xfrm>
              <a:prstGeom prst="rect">
                <a:avLst/>
              </a:prstGeom>
              <a:noFill/>
              <a:extLst>
                <a:ext uri="{909E8E84-426E-40DD-AFC4-6F175D3DCCD1}">
                  <a14:hiddenFill xmlns:a14="http://schemas.microsoft.com/office/drawing/2010/main">
                    <a:solidFill>
                      <a:srgbClr val="FFFFFF"/>
                    </a:solidFill>
                  </a14:hiddenFill>
                </a:ext>
              </a:extLst>
            </p:spPr>
          </p:pic>
          <p:pic>
            <p:nvPicPr>
              <p:cNvPr id="6166" name="Picture 22" descr="Application, energy, online, power, user interface, web, website icon -  Download on Iconfinder"/>
              <p:cNvPicPr>
                <a:picLocks noChangeAspect="1" noChangeArrowheads="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5881" y="3818054"/>
                <a:ext cx="155989" cy="15598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3" name="Group 32"/>
          <p:cNvGrpSpPr/>
          <p:nvPr/>
        </p:nvGrpSpPr>
        <p:grpSpPr>
          <a:xfrm>
            <a:off x="6102276" y="1910005"/>
            <a:ext cx="538701" cy="2663673"/>
            <a:chOff x="6861108" y="1323763"/>
            <a:chExt cx="538701" cy="2663673"/>
          </a:xfrm>
        </p:grpSpPr>
        <p:cxnSp>
          <p:nvCxnSpPr>
            <p:cNvPr id="271" name="Straight Connector 270"/>
            <p:cNvCxnSpPr>
              <a:stCxn id="287" idx="0"/>
              <a:endCxn id="279" idx="2"/>
            </p:cNvCxnSpPr>
            <p:nvPr/>
          </p:nvCxnSpPr>
          <p:spPr>
            <a:xfrm flipH="1" flipV="1">
              <a:off x="7028787" y="1641479"/>
              <a:ext cx="352" cy="1521895"/>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a:stCxn id="293" idx="0"/>
              <a:endCxn id="283" idx="2"/>
            </p:cNvCxnSpPr>
            <p:nvPr/>
          </p:nvCxnSpPr>
          <p:spPr>
            <a:xfrm flipH="1" flipV="1">
              <a:off x="7240387" y="2046596"/>
              <a:ext cx="3390" cy="1639057"/>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73" name="Group 272"/>
            <p:cNvGrpSpPr/>
            <p:nvPr/>
          </p:nvGrpSpPr>
          <p:grpSpPr>
            <a:xfrm>
              <a:off x="6861108" y="1323763"/>
              <a:ext cx="335357" cy="329329"/>
              <a:chOff x="6293261" y="1310072"/>
              <a:chExt cx="335357" cy="329329"/>
            </a:xfrm>
          </p:grpSpPr>
          <p:pic>
            <p:nvPicPr>
              <p:cNvPr id="279" name="Picture 278"/>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93261" y="1310072"/>
                <a:ext cx="335357" cy="317716"/>
              </a:xfrm>
              <a:prstGeom prst="rect">
                <a:avLst/>
              </a:prstGeom>
            </p:spPr>
          </p:pic>
          <p:pic>
            <p:nvPicPr>
              <p:cNvPr id="280" name="Picture 4" descr="Key Icon, Transparent Key.PNG Images &amp; Vector - FreeIconsPNG"/>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26489" y="1410727"/>
                <a:ext cx="200481" cy="2286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1" name="Group 280"/>
            <p:cNvGrpSpPr/>
            <p:nvPr/>
          </p:nvGrpSpPr>
          <p:grpSpPr>
            <a:xfrm>
              <a:off x="7084534" y="1734891"/>
              <a:ext cx="311705" cy="331555"/>
              <a:chOff x="6469950" y="1649308"/>
              <a:chExt cx="311705" cy="331555"/>
            </a:xfrm>
          </p:grpSpPr>
          <p:pic>
            <p:nvPicPr>
              <p:cNvPr id="283" name="Picture 2" descr="Women Icon #274329 - Free Icons Library"/>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9950" y="1649308"/>
                <a:ext cx="311705" cy="311705"/>
              </a:xfrm>
              <a:prstGeom prst="rect">
                <a:avLst/>
              </a:prstGeom>
              <a:noFill/>
              <a:extLst>
                <a:ext uri="{909E8E84-426E-40DD-AFC4-6F175D3DCCD1}">
                  <a14:hiddenFill xmlns:a14="http://schemas.microsoft.com/office/drawing/2010/main">
                    <a:solidFill>
                      <a:srgbClr val="FFFFFF"/>
                    </a:solidFill>
                  </a14:hiddenFill>
                </a:ext>
              </a:extLst>
            </p:spPr>
          </p:pic>
          <p:pic>
            <p:nvPicPr>
              <p:cNvPr id="284" name="Picture 10" descr="Check mark - Free shapes icons"/>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04356" y="1825059"/>
                <a:ext cx="155804" cy="15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6" name="Group 285"/>
            <p:cNvGrpSpPr/>
            <p:nvPr/>
          </p:nvGrpSpPr>
          <p:grpSpPr>
            <a:xfrm>
              <a:off x="6881457" y="3163374"/>
              <a:ext cx="337484" cy="367110"/>
              <a:chOff x="6526396" y="3149981"/>
              <a:chExt cx="337484" cy="367110"/>
            </a:xfrm>
          </p:grpSpPr>
          <p:pic>
            <p:nvPicPr>
              <p:cNvPr id="287" name="Picture 24" descr="Manager Avatar - Free people icons"/>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6396" y="3149981"/>
                <a:ext cx="295364" cy="295364"/>
              </a:xfrm>
              <a:prstGeom prst="rect">
                <a:avLst/>
              </a:prstGeom>
              <a:noFill/>
              <a:extLst>
                <a:ext uri="{909E8E84-426E-40DD-AFC4-6F175D3DCCD1}">
                  <a14:hiddenFill xmlns:a14="http://schemas.microsoft.com/office/drawing/2010/main">
                    <a:solidFill>
                      <a:srgbClr val="FFFFFF"/>
                    </a:solidFill>
                  </a14:hiddenFill>
                </a:ext>
              </a:extLst>
            </p:spPr>
          </p:pic>
          <p:pic>
            <p:nvPicPr>
              <p:cNvPr id="291" name="Picture 16" descr="Firefighter hat - Free fashion icons"/>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81010" y="3334221"/>
                <a:ext cx="182870" cy="1828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2" name="Group 291"/>
            <p:cNvGrpSpPr/>
            <p:nvPr/>
          </p:nvGrpSpPr>
          <p:grpSpPr>
            <a:xfrm>
              <a:off x="7115833" y="3685653"/>
              <a:ext cx="283976" cy="301783"/>
              <a:chOff x="6747894" y="3672260"/>
              <a:chExt cx="283976" cy="301783"/>
            </a:xfrm>
          </p:grpSpPr>
          <p:pic>
            <p:nvPicPr>
              <p:cNvPr id="293" name="Picture 20" descr="Female worker - Free people icons"/>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7894" y="3672260"/>
                <a:ext cx="255888" cy="255888"/>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2" descr="Application, energy, online, power, user interface, web, website icon -  Download on Iconfinder"/>
              <p:cNvPicPr>
                <a:picLocks noChangeAspect="1" noChangeArrowheads="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5881" y="3818054"/>
                <a:ext cx="155989" cy="15598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10" name="Group 209"/>
          <p:cNvGrpSpPr/>
          <p:nvPr/>
        </p:nvGrpSpPr>
        <p:grpSpPr>
          <a:xfrm>
            <a:off x="6178247" y="2810971"/>
            <a:ext cx="426540" cy="400662"/>
            <a:chOff x="6668614" y="1356206"/>
            <a:chExt cx="647701" cy="608405"/>
          </a:xfrm>
        </p:grpSpPr>
        <p:sp>
          <p:nvSpPr>
            <p:cNvPr id="211" name="Rectangle 210"/>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12" name="Group 211"/>
            <p:cNvGrpSpPr/>
            <p:nvPr/>
          </p:nvGrpSpPr>
          <p:grpSpPr>
            <a:xfrm>
              <a:off x="6776276" y="1439461"/>
              <a:ext cx="449580" cy="439606"/>
              <a:chOff x="761706" y="1997725"/>
              <a:chExt cx="449580" cy="439606"/>
            </a:xfrm>
          </p:grpSpPr>
          <p:sp>
            <p:nvSpPr>
              <p:cNvPr id="219" name="Rectangle 218"/>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0" name="Rectangle 219"/>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1" name="Rectangle 220"/>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2" name="Rectangle 221"/>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3" name="Rectangle 222"/>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4" name="Rectangle 223"/>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5" name="Rectangle 224"/>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6" name="Rectangle 225"/>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13" name="Group 212"/>
            <p:cNvGrpSpPr/>
            <p:nvPr/>
          </p:nvGrpSpPr>
          <p:grpSpPr>
            <a:xfrm>
              <a:off x="6905816" y="1566607"/>
              <a:ext cx="189553" cy="189351"/>
              <a:chOff x="6932171" y="1509543"/>
              <a:chExt cx="189553" cy="189351"/>
            </a:xfrm>
          </p:grpSpPr>
          <p:pic>
            <p:nvPicPr>
              <p:cNvPr id="214" name="Picture 213"/>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15" name="Picture 214"/>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16" name="Picture 215"/>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17" name="Picture 216"/>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18" name="Picture 217"/>
              <p:cNvPicPr>
                <a:picLocks noChangeAspect="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sp>
        <p:nvSpPr>
          <p:cNvPr id="276" name="Rectangle 275"/>
          <p:cNvSpPr/>
          <p:nvPr/>
        </p:nvSpPr>
        <p:spPr>
          <a:xfrm>
            <a:off x="6171196" y="3265322"/>
            <a:ext cx="461665" cy="209994"/>
          </a:xfrm>
          <a:prstGeom prst="rect">
            <a:avLst/>
          </a:prstGeom>
          <a:solidFill>
            <a:schemeClr val="bg1"/>
          </a:solidFill>
        </p:spPr>
        <p:txBody>
          <a:bodyPr wrap="none" lIns="0" tIns="0" rIns="0" bIns="0">
            <a:spAutoFit/>
          </a:bodyPr>
          <a:lstStyle/>
          <a:p>
            <a:pPr algn="ctr">
              <a:lnSpc>
                <a:spcPts val="800"/>
              </a:lnSpc>
            </a:pPr>
            <a:r>
              <a:rPr lang="en-US" sz="900" b="1" dirty="0">
                <a:solidFill>
                  <a:schemeClr val="accent2"/>
                </a:solidFill>
              </a:rPr>
              <a:t>Wagering</a:t>
            </a:r>
          </a:p>
          <a:p>
            <a:pPr algn="ctr">
              <a:lnSpc>
                <a:spcPts val="800"/>
              </a:lnSpc>
            </a:pPr>
            <a:r>
              <a:rPr lang="en-US" sz="900" b="1" dirty="0">
                <a:solidFill>
                  <a:schemeClr val="accent2"/>
                </a:solidFill>
              </a:rPr>
              <a:t>Sport</a:t>
            </a:r>
          </a:p>
        </p:txBody>
      </p:sp>
      <p:grpSp>
        <p:nvGrpSpPr>
          <p:cNvPr id="295" name="Group 294"/>
          <p:cNvGrpSpPr/>
          <p:nvPr/>
        </p:nvGrpSpPr>
        <p:grpSpPr>
          <a:xfrm>
            <a:off x="6640977" y="1918356"/>
            <a:ext cx="538701" cy="2663673"/>
            <a:chOff x="6861108" y="1323763"/>
            <a:chExt cx="538701" cy="2663673"/>
          </a:xfrm>
        </p:grpSpPr>
        <p:cxnSp>
          <p:nvCxnSpPr>
            <p:cNvPr id="296" name="Straight Connector 295"/>
            <p:cNvCxnSpPr>
              <a:stCxn id="304" idx="0"/>
              <a:endCxn id="308" idx="2"/>
            </p:cNvCxnSpPr>
            <p:nvPr/>
          </p:nvCxnSpPr>
          <p:spPr>
            <a:xfrm flipH="1" flipV="1">
              <a:off x="7028787" y="1641479"/>
              <a:ext cx="352" cy="1521895"/>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a:stCxn id="302" idx="0"/>
              <a:endCxn id="306" idx="2"/>
            </p:cNvCxnSpPr>
            <p:nvPr/>
          </p:nvCxnSpPr>
          <p:spPr>
            <a:xfrm flipH="1" flipV="1">
              <a:off x="7240387" y="2046596"/>
              <a:ext cx="3390" cy="1639057"/>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98" name="Group 297"/>
            <p:cNvGrpSpPr/>
            <p:nvPr/>
          </p:nvGrpSpPr>
          <p:grpSpPr>
            <a:xfrm>
              <a:off x="6861108" y="1323763"/>
              <a:ext cx="335357" cy="329329"/>
              <a:chOff x="6293261" y="1310072"/>
              <a:chExt cx="335357" cy="329329"/>
            </a:xfrm>
          </p:grpSpPr>
          <p:pic>
            <p:nvPicPr>
              <p:cNvPr id="308" name="Picture 307"/>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93261" y="1310072"/>
                <a:ext cx="335357" cy="317716"/>
              </a:xfrm>
              <a:prstGeom prst="rect">
                <a:avLst/>
              </a:prstGeom>
            </p:spPr>
          </p:pic>
          <p:pic>
            <p:nvPicPr>
              <p:cNvPr id="309" name="Picture 4" descr="Key Icon, Transparent Key.PNG Images &amp; Vector - FreeIconsPNG"/>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26489" y="1410727"/>
                <a:ext cx="200481" cy="2286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9" name="Group 298"/>
            <p:cNvGrpSpPr/>
            <p:nvPr/>
          </p:nvGrpSpPr>
          <p:grpSpPr>
            <a:xfrm>
              <a:off x="7084534" y="1734891"/>
              <a:ext cx="311705" cy="331555"/>
              <a:chOff x="6469950" y="1649308"/>
              <a:chExt cx="311705" cy="331555"/>
            </a:xfrm>
          </p:grpSpPr>
          <p:pic>
            <p:nvPicPr>
              <p:cNvPr id="306" name="Picture 2" descr="Women Icon #274329 - Free Icons Library"/>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9950" y="1649308"/>
                <a:ext cx="311705" cy="311705"/>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10" descr="Check mark - Free shapes icons"/>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04356" y="1825059"/>
                <a:ext cx="155804" cy="15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0" name="Group 299"/>
            <p:cNvGrpSpPr/>
            <p:nvPr/>
          </p:nvGrpSpPr>
          <p:grpSpPr>
            <a:xfrm>
              <a:off x="6881457" y="3163374"/>
              <a:ext cx="337484" cy="367110"/>
              <a:chOff x="6526396" y="3149981"/>
              <a:chExt cx="337484" cy="367110"/>
            </a:xfrm>
          </p:grpSpPr>
          <p:pic>
            <p:nvPicPr>
              <p:cNvPr id="304" name="Picture 24" descr="Manager Avatar - Free people icons"/>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6396" y="3149981"/>
                <a:ext cx="295364" cy="295364"/>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16" descr="Firefighter hat - Free fashion icons"/>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81010" y="3334221"/>
                <a:ext cx="182870" cy="1828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01" name="Group 300"/>
            <p:cNvGrpSpPr/>
            <p:nvPr/>
          </p:nvGrpSpPr>
          <p:grpSpPr>
            <a:xfrm>
              <a:off x="7115833" y="3685653"/>
              <a:ext cx="283976" cy="301783"/>
              <a:chOff x="6747894" y="3672260"/>
              <a:chExt cx="283976" cy="301783"/>
            </a:xfrm>
          </p:grpSpPr>
          <p:pic>
            <p:nvPicPr>
              <p:cNvPr id="302" name="Picture 20" descr="Female worker - Free people icons"/>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7894" y="3672260"/>
                <a:ext cx="255888" cy="255888"/>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2" descr="Application, energy, online, power, user interface, web, website icon -  Download on Iconfinder"/>
              <p:cNvPicPr>
                <a:picLocks noChangeAspect="1" noChangeArrowheads="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5881" y="3818054"/>
                <a:ext cx="155989" cy="15598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4" name="Group 33"/>
          <p:cNvGrpSpPr/>
          <p:nvPr/>
        </p:nvGrpSpPr>
        <p:grpSpPr>
          <a:xfrm>
            <a:off x="6700354" y="3081792"/>
            <a:ext cx="461665" cy="625982"/>
            <a:chOff x="7489135" y="2555368"/>
            <a:chExt cx="461665" cy="625982"/>
          </a:xfrm>
        </p:grpSpPr>
        <p:grpSp>
          <p:nvGrpSpPr>
            <p:cNvPr id="227" name="Group 226"/>
            <p:cNvGrpSpPr/>
            <p:nvPr/>
          </p:nvGrpSpPr>
          <p:grpSpPr>
            <a:xfrm>
              <a:off x="7501034" y="2555368"/>
              <a:ext cx="426540" cy="400662"/>
              <a:chOff x="6668614" y="1356206"/>
              <a:chExt cx="647701" cy="608405"/>
            </a:xfrm>
          </p:grpSpPr>
          <p:sp>
            <p:nvSpPr>
              <p:cNvPr id="228" name="Rectangle 227"/>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29" name="Group 228"/>
              <p:cNvGrpSpPr/>
              <p:nvPr/>
            </p:nvGrpSpPr>
            <p:grpSpPr>
              <a:xfrm>
                <a:off x="6776276" y="1439461"/>
                <a:ext cx="449580" cy="439606"/>
                <a:chOff x="761706" y="1997725"/>
                <a:chExt cx="449580" cy="439606"/>
              </a:xfrm>
            </p:grpSpPr>
            <p:sp>
              <p:nvSpPr>
                <p:cNvPr id="236" name="Rectangle 235"/>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7" name="Rectangle 236"/>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8" name="Rectangle 237"/>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9" name="Rectangle 238"/>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0" name="Rectangle 239"/>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1" name="Rectangle 240"/>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2" name="Rectangle 241"/>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3" name="Rectangle 242"/>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30" name="Group 229"/>
              <p:cNvGrpSpPr/>
              <p:nvPr/>
            </p:nvGrpSpPr>
            <p:grpSpPr>
              <a:xfrm>
                <a:off x="6905816" y="1566607"/>
                <a:ext cx="189553" cy="189351"/>
                <a:chOff x="6932171" y="1509543"/>
                <a:chExt cx="189553" cy="189351"/>
              </a:xfrm>
            </p:grpSpPr>
            <p:pic>
              <p:nvPicPr>
                <p:cNvPr id="231" name="Picture 230"/>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32" name="Picture 231"/>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33" name="Picture 232"/>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34" name="Picture 233"/>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35" name="Picture 234"/>
                <p:cNvPicPr>
                  <a:picLocks noChangeAspect="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sp>
          <p:nvSpPr>
            <p:cNvPr id="275" name="Rectangle 274"/>
            <p:cNvSpPr/>
            <p:nvPr/>
          </p:nvSpPr>
          <p:spPr>
            <a:xfrm>
              <a:off x="7489135" y="2971356"/>
              <a:ext cx="461665" cy="209994"/>
            </a:xfrm>
            <a:prstGeom prst="rect">
              <a:avLst/>
            </a:prstGeom>
            <a:solidFill>
              <a:schemeClr val="bg1"/>
            </a:solidFill>
          </p:spPr>
          <p:txBody>
            <a:bodyPr wrap="none" lIns="0" tIns="0" rIns="0" bIns="0">
              <a:spAutoFit/>
            </a:bodyPr>
            <a:lstStyle/>
            <a:p>
              <a:pPr algn="ctr">
                <a:lnSpc>
                  <a:spcPts val="800"/>
                </a:lnSpc>
              </a:pPr>
              <a:r>
                <a:rPr lang="en-US" sz="900" b="1" dirty="0">
                  <a:solidFill>
                    <a:schemeClr val="accent2"/>
                  </a:solidFill>
                </a:rPr>
                <a:t>Wagering</a:t>
              </a:r>
            </a:p>
            <a:p>
              <a:pPr algn="ctr">
                <a:lnSpc>
                  <a:spcPts val="800"/>
                </a:lnSpc>
              </a:pPr>
              <a:r>
                <a:rPr lang="en-US" sz="900" b="1" dirty="0">
                  <a:solidFill>
                    <a:schemeClr val="accent2"/>
                  </a:solidFill>
                </a:rPr>
                <a:t>Racing</a:t>
              </a:r>
            </a:p>
          </p:txBody>
        </p:sp>
      </p:grpSp>
      <p:grpSp>
        <p:nvGrpSpPr>
          <p:cNvPr id="310" name="Group 309"/>
          <p:cNvGrpSpPr/>
          <p:nvPr/>
        </p:nvGrpSpPr>
        <p:grpSpPr>
          <a:xfrm>
            <a:off x="7196273" y="1918356"/>
            <a:ext cx="538701" cy="2663673"/>
            <a:chOff x="6304251" y="1310370"/>
            <a:chExt cx="538701" cy="2663673"/>
          </a:xfrm>
        </p:grpSpPr>
        <p:cxnSp>
          <p:nvCxnSpPr>
            <p:cNvPr id="311" name="Straight Connector 310"/>
            <p:cNvCxnSpPr>
              <a:stCxn id="319" idx="0"/>
              <a:endCxn id="323" idx="2"/>
            </p:cNvCxnSpPr>
            <p:nvPr/>
          </p:nvCxnSpPr>
          <p:spPr>
            <a:xfrm flipH="1" flipV="1">
              <a:off x="6471930" y="1628086"/>
              <a:ext cx="352" cy="1521895"/>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2" name="Straight Connector 311"/>
            <p:cNvCxnSpPr>
              <a:stCxn id="317" idx="0"/>
              <a:endCxn id="321" idx="2"/>
            </p:cNvCxnSpPr>
            <p:nvPr/>
          </p:nvCxnSpPr>
          <p:spPr>
            <a:xfrm flipH="1" flipV="1">
              <a:off x="6683530" y="2033203"/>
              <a:ext cx="3390" cy="1639057"/>
            </a:xfrm>
            <a:prstGeom prst="line">
              <a:avLst/>
            </a:prstGeom>
            <a:ln w="3175">
              <a:solidFill>
                <a:schemeClr val="bg1">
                  <a:lumMod val="75000"/>
                </a:schemeClr>
              </a:solidFill>
              <a:prstDash val="lgDash"/>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13" name="Group 312"/>
            <p:cNvGrpSpPr/>
            <p:nvPr/>
          </p:nvGrpSpPr>
          <p:grpSpPr>
            <a:xfrm>
              <a:off x="6304251" y="1310370"/>
              <a:ext cx="335357" cy="329329"/>
              <a:chOff x="6293261" y="1310072"/>
              <a:chExt cx="335357" cy="329329"/>
            </a:xfrm>
          </p:grpSpPr>
          <p:pic>
            <p:nvPicPr>
              <p:cNvPr id="323" name="Picture 322"/>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293261" y="1310072"/>
                <a:ext cx="335357" cy="317716"/>
              </a:xfrm>
              <a:prstGeom prst="rect">
                <a:avLst/>
              </a:prstGeom>
            </p:spPr>
          </p:pic>
          <p:pic>
            <p:nvPicPr>
              <p:cNvPr id="324" name="Picture 4" descr="Key Icon, Transparent Key.PNG Images &amp; Vector - FreeIconsPNG"/>
              <p:cNvPicPr>
                <a:picLocks noChangeAspect="1" noChangeArrowheads="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26489" y="1410727"/>
                <a:ext cx="200481" cy="2286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4" name="Group 313"/>
            <p:cNvGrpSpPr/>
            <p:nvPr/>
          </p:nvGrpSpPr>
          <p:grpSpPr>
            <a:xfrm>
              <a:off x="6527677" y="1721498"/>
              <a:ext cx="311705" cy="331555"/>
              <a:chOff x="6469950" y="1649308"/>
              <a:chExt cx="311705" cy="331555"/>
            </a:xfrm>
          </p:grpSpPr>
          <p:pic>
            <p:nvPicPr>
              <p:cNvPr id="321" name="Picture 2" descr="Women Icon #274329 - Free Icons Library"/>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69950" y="1649308"/>
                <a:ext cx="311705" cy="311705"/>
              </a:xfrm>
              <a:prstGeom prst="rect">
                <a:avLst/>
              </a:prstGeom>
              <a:noFill/>
              <a:extLst>
                <a:ext uri="{909E8E84-426E-40DD-AFC4-6F175D3DCCD1}">
                  <a14:hiddenFill xmlns:a14="http://schemas.microsoft.com/office/drawing/2010/main">
                    <a:solidFill>
                      <a:srgbClr val="FFFFFF"/>
                    </a:solidFill>
                  </a14:hiddenFill>
                </a:ext>
              </a:extLst>
            </p:spPr>
          </p:pic>
          <p:pic>
            <p:nvPicPr>
              <p:cNvPr id="322" name="Picture 10" descr="Check mark - Free shapes icons"/>
              <p:cNvPicPr>
                <a:picLocks noChangeAspect="1" noChangeArrowheads="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04356" y="1825059"/>
                <a:ext cx="155804" cy="15580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5" name="Group 314"/>
            <p:cNvGrpSpPr/>
            <p:nvPr/>
          </p:nvGrpSpPr>
          <p:grpSpPr>
            <a:xfrm>
              <a:off x="6324600" y="3149981"/>
              <a:ext cx="337484" cy="367110"/>
              <a:chOff x="6526396" y="3149981"/>
              <a:chExt cx="337484" cy="367110"/>
            </a:xfrm>
          </p:grpSpPr>
          <p:pic>
            <p:nvPicPr>
              <p:cNvPr id="319" name="Picture 24" descr="Manager Avatar - Free people icons"/>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26396" y="3149981"/>
                <a:ext cx="295364" cy="295364"/>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16" descr="Firefighter hat - Free fashion icons"/>
              <p:cNvPicPr>
                <a:picLocks noChangeAspect="1" noChangeArrowheads="1"/>
              </p:cNvPicPr>
              <p:nvPr/>
            </p:nvPicPr>
            <p:blipFill>
              <a:blip r:embed="rId1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81010" y="3334221"/>
                <a:ext cx="182870" cy="18287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6" name="Group 315"/>
            <p:cNvGrpSpPr/>
            <p:nvPr/>
          </p:nvGrpSpPr>
          <p:grpSpPr>
            <a:xfrm>
              <a:off x="6558976" y="3672260"/>
              <a:ext cx="283976" cy="301783"/>
              <a:chOff x="6747894" y="3672260"/>
              <a:chExt cx="283976" cy="301783"/>
            </a:xfrm>
          </p:grpSpPr>
          <p:pic>
            <p:nvPicPr>
              <p:cNvPr id="317" name="Picture 20" descr="Female worker - Free people icons"/>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47894" y="3672260"/>
                <a:ext cx="255888" cy="255888"/>
              </a:xfrm>
              <a:prstGeom prst="rect">
                <a:avLst/>
              </a:prstGeom>
              <a:noFill/>
              <a:extLst>
                <a:ext uri="{909E8E84-426E-40DD-AFC4-6F175D3DCCD1}">
                  <a14:hiddenFill xmlns:a14="http://schemas.microsoft.com/office/drawing/2010/main">
                    <a:solidFill>
                      <a:srgbClr val="FFFFFF"/>
                    </a:solidFill>
                  </a14:hiddenFill>
                </a:ext>
              </a:extLst>
            </p:spPr>
          </p:pic>
          <p:pic>
            <p:nvPicPr>
              <p:cNvPr id="318" name="Picture 22" descr="Application, energy, online, power, user interface, web, website icon -  Download on Iconfinder"/>
              <p:cNvPicPr>
                <a:picLocks noChangeAspect="1" noChangeArrowheads="1"/>
              </p:cNvPicPr>
              <p:nvPr/>
            </p:nvPicPr>
            <p:blipFill>
              <a:blip r:embed="rId1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75881" y="3818054"/>
                <a:ext cx="155989" cy="15598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p:cNvGrpSpPr/>
          <p:nvPr/>
        </p:nvGrpSpPr>
        <p:grpSpPr>
          <a:xfrm>
            <a:off x="7174377" y="2905866"/>
            <a:ext cx="615553" cy="562383"/>
            <a:chOff x="8035810" y="2319624"/>
            <a:chExt cx="615553" cy="562383"/>
          </a:xfrm>
        </p:grpSpPr>
        <p:grpSp>
          <p:nvGrpSpPr>
            <p:cNvPr id="244" name="Group 243"/>
            <p:cNvGrpSpPr/>
            <p:nvPr/>
          </p:nvGrpSpPr>
          <p:grpSpPr>
            <a:xfrm>
              <a:off x="8130317" y="2319624"/>
              <a:ext cx="426540" cy="400662"/>
              <a:chOff x="6668614" y="1356206"/>
              <a:chExt cx="647701" cy="608405"/>
            </a:xfrm>
          </p:grpSpPr>
          <p:sp>
            <p:nvSpPr>
              <p:cNvPr id="245" name="Rectangle 244"/>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46" name="Group 245"/>
              <p:cNvGrpSpPr/>
              <p:nvPr/>
            </p:nvGrpSpPr>
            <p:grpSpPr>
              <a:xfrm>
                <a:off x="6776276" y="1439461"/>
                <a:ext cx="449580" cy="439606"/>
                <a:chOff x="761706" y="1997725"/>
                <a:chExt cx="449580" cy="439606"/>
              </a:xfrm>
            </p:grpSpPr>
            <p:sp>
              <p:nvSpPr>
                <p:cNvPr id="253" name="Rectangle 252"/>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4" name="Rectangle 253"/>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5" name="Rectangle 254"/>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6" name="Rectangle 255"/>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7" name="Rectangle 256"/>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8" name="Rectangle 257"/>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9" name="Rectangle 258"/>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0" name="Rectangle 259"/>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47" name="Group 246"/>
              <p:cNvGrpSpPr/>
              <p:nvPr/>
            </p:nvGrpSpPr>
            <p:grpSpPr>
              <a:xfrm>
                <a:off x="6905816" y="1566607"/>
                <a:ext cx="189553" cy="189351"/>
                <a:chOff x="6932171" y="1509543"/>
                <a:chExt cx="189553" cy="189351"/>
              </a:xfrm>
            </p:grpSpPr>
            <p:pic>
              <p:nvPicPr>
                <p:cNvPr id="248" name="Picture 247"/>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49" name="Picture 248"/>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50" name="Picture 249"/>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51" name="Picture 250"/>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52" name="Picture 251"/>
                <p:cNvPicPr>
                  <a:picLocks noChangeAspect="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sp>
          <p:nvSpPr>
            <p:cNvPr id="277" name="Rectangle 276"/>
            <p:cNvSpPr/>
            <p:nvPr/>
          </p:nvSpPr>
          <p:spPr>
            <a:xfrm>
              <a:off x="8035810" y="2774605"/>
              <a:ext cx="615553" cy="107402"/>
            </a:xfrm>
            <a:prstGeom prst="rect">
              <a:avLst/>
            </a:prstGeom>
            <a:solidFill>
              <a:schemeClr val="bg1"/>
            </a:solidFill>
          </p:spPr>
          <p:txBody>
            <a:bodyPr wrap="none" lIns="0" tIns="0" rIns="0" bIns="0">
              <a:spAutoFit/>
            </a:bodyPr>
            <a:lstStyle/>
            <a:p>
              <a:pPr algn="ctr">
                <a:lnSpc>
                  <a:spcPts val="800"/>
                </a:lnSpc>
              </a:pPr>
              <a:r>
                <a:rPr lang="en-US" sz="900" b="1" dirty="0">
                  <a:solidFill>
                    <a:schemeClr val="accent2"/>
                  </a:solidFill>
                </a:rPr>
                <a:t>Membership</a:t>
              </a:r>
            </a:p>
          </p:txBody>
        </p:sp>
      </p:grpSp>
      <p:sp>
        <p:nvSpPr>
          <p:cNvPr id="325" name="Rectangle 324"/>
          <p:cNvSpPr/>
          <p:nvPr/>
        </p:nvSpPr>
        <p:spPr>
          <a:xfrm>
            <a:off x="7783977" y="1771228"/>
            <a:ext cx="521823"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800" dirty="0" smtClean="0">
                <a:solidFill>
                  <a:schemeClr val="tx2"/>
                </a:solidFill>
              </a:rPr>
              <a:t>Data Owner</a:t>
            </a:r>
          </a:p>
        </p:txBody>
      </p:sp>
      <p:sp>
        <p:nvSpPr>
          <p:cNvPr id="326" name="Rectangle 325"/>
          <p:cNvSpPr/>
          <p:nvPr/>
        </p:nvSpPr>
        <p:spPr>
          <a:xfrm>
            <a:off x="7783977" y="2170898"/>
            <a:ext cx="521823"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800" dirty="0" smtClean="0">
                <a:solidFill>
                  <a:schemeClr val="tx2"/>
                </a:solidFill>
              </a:rPr>
              <a:t>Data Steward</a:t>
            </a:r>
          </a:p>
        </p:txBody>
      </p:sp>
      <p:sp>
        <p:nvSpPr>
          <p:cNvPr id="327" name="Rectangle 326"/>
          <p:cNvSpPr/>
          <p:nvPr/>
        </p:nvSpPr>
        <p:spPr>
          <a:xfrm>
            <a:off x="7783977" y="3571475"/>
            <a:ext cx="521823"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800" dirty="0" smtClean="0">
                <a:solidFill>
                  <a:schemeClr val="tx2"/>
                </a:solidFill>
              </a:rPr>
              <a:t>Data Custodian</a:t>
            </a:r>
          </a:p>
        </p:txBody>
      </p:sp>
      <p:sp>
        <p:nvSpPr>
          <p:cNvPr id="328" name="Rectangle 327"/>
          <p:cNvSpPr/>
          <p:nvPr/>
        </p:nvSpPr>
        <p:spPr>
          <a:xfrm>
            <a:off x="7936377" y="4065277"/>
            <a:ext cx="521823"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800" dirty="0" smtClean="0">
                <a:solidFill>
                  <a:schemeClr val="tx2"/>
                </a:solidFill>
              </a:rPr>
              <a:t>Data Power User</a:t>
            </a:r>
          </a:p>
        </p:txBody>
      </p:sp>
      <p:grpSp>
        <p:nvGrpSpPr>
          <p:cNvPr id="193" name="Group 192"/>
          <p:cNvGrpSpPr/>
          <p:nvPr/>
        </p:nvGrpSpPr>
        <p:grpSpPr>
          <a:xfrm>
            <a:off x="5622766" y="2997614"/>
            <a:ext cx="426540" cy="400662"/>
            <a:chOff x="6668614" y="1356206"/>
            <a:chExt cx="647701" cy="608405"/>
          </a:xfrm>
        </p:grpSpPr>
        <p:sp>
          <p:nvSpPr>
            <p:cNvPr id="194" name="Rectangle 193"/>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195" name="Group 194"/>
            <p:cNvGrpSpPr/>
            <p:nvPr/>
          </p:nvGrpSpPr>
          <p:grpSpPr>
            <a:xfrm>
              <a:off x="6776276" y="1439461"/>
              <a:ext cx="449580" cy="439606"/>
              <a:chOff x="761706" y="1997725"/>
              <a:chExt cx="449580" cy="439606"/>
            </a:xfrm>
          </p:grpSpPr>
          <p:sp>
            <p:nvSpPr>
              <p:cNvPr id="202" name="Rectangle 201"/>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3" name="Rectangle 202"/>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4" name="Rectangle 203"/>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5" name="Rectangle 204"/>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6" name="Rectangle 205"/>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7" name="Rectangle 206"/>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8" name="Rectangle 207"/>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9" name="Rectangle 208"/>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196" name="Group 195"/>
            <p:cNvGrpSpPr/>
            <p:nvPr/>
          </p:nvGrpSpPr>
          <p:grpSpPr>
            <a:xfrm>
              <a:off x="6905816" y="1566607"/>
              <a:ext cx="189553" cy="189351"/>
              <a:chOff x="6932171" y="1509543"/>
              <a:chExt cx="189553" cy="189351"/>
            </a:xfrm>
          </p:grpSpPr>
          <p:pic>
            <p:nvPicPr>
              <p:cNvPr id="197" name="Picture 196"/>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198" name="Picture 197"/>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199" name="Picture 198"/>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00" name="Picture 199"/>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01" name="Picture 200"/>
              <p:cNvPicPr>
                <a:picLocks noChangeAspect="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sp>
        <p:nvSpPr>
          <p:cNvPr id="329" name="Rectangle 328"/>
          <p:cNvSpPr/>
          <p:nvPr/>
        </p:nvSpPr>
        <p:spPr>
          <a:xfrm>
            <a:off x="7791817" y="2904366"/>
            <a:ext cx="521823"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800" b="1" dirty="0" smtClean="0">
                <a:solidFill>
                  <a:schemeClr val="tx2"/>
                </a:solidFill>
              </a:rPr>
              <a:t>Data Domains</a:t>
            </a:r>
          </a:p>
        </p:txBody>
      </p:sp>
      <p:sp>
        <p:nvSpPr>
          <p:cNvPr id="330" name="Rectangle 329"/>
          <p:cNvSpPr/>
          <p:nvPr/>
        </p:nvSpPr>
        <p:spPr>
          <a:xfrm>
            <a:off x="11959977" y="162499"/>
            <a:ext cx="712869" cy="338554"/>
          </a:xfrm>
          <a:prstGeom prst="rect">
            <a:avLst/>
          </a:prstGeom>
        </p:spPr>
        <p:txBody>
          <a:bodyPr wrap="square">
            <a:spAutoFit/>
          </a:bodyPr>
          <a:lstStyle/>
          <a:p>
            <a:r>
              <a:rPr lang="en-US" sz="800" dirty="0" smtClean="0">
                <a:solidFill>
                  <a:schemeClr val="bg1">
                    <a:lumMod val="65000"/>
                  </a:schemeClr>
                </a:solidFill>
              </a:rPr>
              <a:t>Manage to Design</a:t>
            </a:r>
            <a:endParaRPr lang="en-US" sz="800" dirty="0">
              <a:solidFill>
                <a:schemeClr val="bg1">
                  <a:lumMod val="65000"/>
                </a:schemeClr>
              </a:solidFill>
            </a:endParaRPr>
          </a:p>
        </p:txBody>
      </p:sp>
      <p:pic>
        <p:nvPicPr>
          <p:cNvPr id="331" name="Picture 36" descr="Senior Executive Svg Png Icon Free Download (#264983) - OnlineWebFonts.COM"/>
          <p:cNvPicPr>
            <a:picLocks noChangeAspect="1" noChangeArrowheads="1"/>
          </p:cNvPicPr>
          <p:nvPr/>
        </p:nvPicPr>
        <p:blipFill>
          <a:blip r:embed="rId1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0457" y="676330"/>
            <a:ext cx="388453" cy="446675"/>
          </a:xfrm>
          <a:prstGeom prst="rect">
            <a:avLst/>
          </a:prstGeom>
          <a:noFill/>
          <a:extLst>
            <a:ext uri="{909E8E84-426E-40DD-AFC4-6F175D3DCCD1}">
              <a14:hiddenFill xmlns:a14="http://schemas.microsoft.com/office/drawing/2010/main">
                <a:solidFill>
                  <a:srgbClr val="FFFFFF"/>
                </a:solidFill>
              </a14:hiddenFill>
            </a:ext>
          </a:extLst>
        </p:spPr>
      </p:pic>
      <p:sp>
        <p:nvSpPr>
          <p:cNvPr id="332" name="Rectangle 331"/>
          <p:cNvSpPr/>
          <p:nvPr/>
        </p:nvSpPr>
        <p:spPr>
          <a:xfrm>
            <a:off x="7037856" y="941077"/>
            <a:ext cx="912582"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b="1" dirty="0" smtClean="0">
                <a:solidFill>
                  <a:schemeClr val="tx2"/>
                </a:solidFill>
              </a:rPr>
              <a:t>IT </a:t>
            </a:r>
            <a:r>
              <a:rPr lang="en-US" sz="1100" b="1" dirty="0" err="1" smtClean="0">
                <a:solidFill>
                  <a:schemeClr val="tx2"/>
                </a:solidFill>
              </a:rPr>
              <a:t>HoD</a:t>
            </a:r>
            <a:endParaRPr lang="en-US" sz="1100" b="1" dirty="0" smtClean="0">
              <a:solidFill>
                <a:schemeClr val="tx2"/>
              </a:solidFill>
            </a:endParaRPr>
          </a:p>
        </p:txBody>
      </p:sp>
      <p:sp>
        <p:nvSpPr>
          <p:cNvPr id="333" name="Slide Number Placeholder 3"/>
          <p:cNvSpPr>
            <a:spLocks noGrp="1"/>
          </p:cNvSpPr>
          <p:nvPr>
            <p:ph type="sldNum" sz="quarter" idx="12"/>
          </p:nvPr>
        </p:nvSpPr>
        <p:spPr>
          <a:xfrm>
            <a:off x="8613775" y="4898098"/>
            <a:ext cx="504825" cy="217885"/>
          </a:xfrm>
        </p:spPr>
        <p:txBody>
          <a:bodyPr/>
          <a:lstStyle/>
          <a:p>
            <a:pPr>
              <a:defRPr/>
            </a:pPr>
            <a:r>
              <a:rPr lang="en-US" altLang="en-US" dirty="0" smtClean="0"/>
              <a:t>39</a:t>
            </a:r>
            <a:endParaRPr lang="en-US" altLang="en-US" dirty="0"/>
          </a:p>
        </p:txBody>
      </p:sp>
      <p:pic>
        <p:nvPicPr>
          <p:cNvPr id="334" name="Picture 36" descr="Senior Executive Svg Png Icon Free Download (#264983) - OnlineWebFonts.COM"/>
          <p:cNvPicPr>
            <a:picLocks noChangeAspect="1" noChangeArrowheads="1"/>
          </p:cNvPicPr>
          <p:nvPr/>
        </p:nvPicPr>
        <p:blipFill>
          <a:blip r:embed="rId1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6213" y="685027"/>
            <a:ext cx="388453" cy="446675"/>
          </a:xfrm>
          <a:prstGeom prst="rect">
            <a:avLst/>
          </a:prstGeom>
          <a:noFill/>
          <a:extLst>
            <a:ext uri="{909E8E84-426E-40DD-AFC4-6F175D3DCCD1}">
              <a14:hiddenFill xmlns:a14="http://schemas.microsoft.com/office/drawing/2010/main">
                <a:solidFill>
                  <a:srgbClr val="FFFFFF"/>
                </a:solidFill>
              </a14:hiddenFill>
            </a:ext>
          </a:extLst>
        </p:spPr>
      </p:pic>
      <p:sp>
        <p:nvSpPr>
          <p:cNvPr id="335" name="Rectangle 334"/>
          <p:cNvSpPr/>
          <p:nvPr/>
        </p:nvSpPr>
        <p:spPr>
          <a:xfrm>
            <a:off x="5643956" y="941077"/>
            <a:ext cx="1047365"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b="1" dirty="0" smtClean="0">
                <a:solidFill>
                  <a:schemeClr val="tx2"/>
                </a:solidFill>
              </a:rPr>
              <a:t>Business </a:t>
            </a:r>
            <a:r>
              <a:rPr lang="en-US" sz="1100" b="1" dirty="0" err="1" smtClean="0">
                <a:solidFill>
                  <a:schemeClr val="tx2"/>
                </a:solidFill>
              </a:rPr>
              <a:t>HoD</a:t>
            </a:r>
            <a:endParaRPr lang="en-US" sz="1100" b="1" dirty="0" smtClean="0">
              <a:solidFill>
                <a:schemeClr val="tx2"/>
              </a:solidFill>
            </a:endParaRPr>
          </a:p>
        </p:txBody>
      </p:sp>
    </p:spTree>
    <p:extLst>
      <p:ext uri="{BB962C8B-B14F-4D97-AF65-F5344CB8AC3E}">
        <p14:creationId xmlns:p14="http://schemas.microsoft.com/office/powerpoint/2010/main" val="585020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1</a:t>
            </a:fld>
            <a:endParaRPr lang="en-US" altLang="en-US" dirty="0"/>
          </a:p>
        </p:txBody>
      </p:sp>
      <p:sp>
        <p:nvSpPr>
          <p:cNvPr id="40" name="Title 1"/>
          <p:cNvSpPr>
            <a:spLocks noGrp="1"/>
          </p:cNvSpPr>
          <p:nvPr>
            <p:ph type="title"/>
          </p:nvPr>
        </p:nvSpPr>
        <p:spPr>
          <a:xfrm>
            <a:off x="118159" y="84059"/>
            <a:ext cx="8229600" cy="381000"/>
          </a:xfrm>
        </p:spPr>
        <p:txBody>
          <a:bodyPr/>
          <a:lstStyle/>
          <a:p>
            <a:r>
              <a:rPr lang="en-US" dirty="0" smtClean="0"/>
              <a:t>HKJC Data Strategy</a:t>
            </a:r>
            <a:endParaRPr lang="en-US" dirty="0"/>
          </a:p>
        </p:txBody>
      </p:sp>
      <p:sp>
        <p:nvSpPr>
          <p:cNvPr id="156" name="TextBox 155"/>
          <p:cNvSpPr txBox="1"/>
          <p:nvPr/>
        </p:nvSpPr>
        <p:spPr>
          <a:xfrm>
            <a:off x="7501680" y="77340"/>
            <a:ext cx="1607684" cy="307777"/>
          </a:xfrm>
          <a:prstGeom prst="rect">
            <a:avLst/>
          </a:prstGeom>
          <a:solidFill>
            <a:schemeClr val="bg1">
              <a:lumMod val="85000"/>
            </a:schemeClr>
          </a:solidFill>
        </p:spPr>
        <p:txBody>
          <a:bodyPr wrap="none" rtlCol="0">
            <a:spAutoFit/>
          </a:bodyPr>
          <a:lstStyle/>
          <a:p>
            <a:r>
              <a:rPr lang="en-US" sz="1400" dirty="0" smtClean="0">
                <a:solidFill>
                  <a:schemeClr val="bg1">
                    <a:lumMod val="50000"/>
                  </a:schemeClr>
                </a:solidFill>
              </a:rPr>
              <a:t>Draft for Discussion</a:t>
            </a:r>
            <a:endParaRPr lang="en-US" sz="1400" dirty="0">
              <a:solidFill>
                <a:schemeClr val="bg1">
                  <a:lumMod val="50000"/>
                </a:schemeClr>
              </a:solidFill>
            </a:endParaRPr>
          </a:p>
        </p:txBody>
      </p:sp>
      <p:sp>
        <p:nvSpPr>
          <p:cNvPr id="109" name="Rectangle 108"/>
          <p:cNvSpPr/>
          <p:nvPr/>
        </p:nvSpPr>
        <p:spPr>
          <a:xfrm>
            <a:off x="1600200" y="2266950"/>
            <a:ext cx="5943600" cy="1015663"/>
          </a:xfrm>
          <a:prstGeom prst="rect">
            <a:avLst/>
          </a:prstGeom>
        </p:spPr>
        <p:txBody>
          <a:bodyPr wrap="square">
            <a:spAutoFit/>
          </a:bodyPr>
          <a:lstStyle/>
          <a:p>
            <a:pPr algn="ctr"/>
            <a:r>
              <a:rPr lang="en-US" sz="2000" i="1" dirty="0" smtClean="0">
                <a:solidFill>
                  <a:schemeClr val="tx2"/>
                </a:solidFill>
              </a:rPr>
              <a:t>“Make </a:t>
            </a:r>
            <a:r>
              <a:rPr lang="en-US" sz="2000" b="1" i="1" dirty="0" smtClean="0">
                <a:solidFill>
                  <a:schemeClr val="tx2"/>
                </a:solidFill>
              </a:rPr>
              <a:t>data-driven</a:t>
            </a:r>
            <a:r>
              <a:rPr lang="en-US" sz="2000" i="1" dirty="0" smtClean="0">
                <a:solidFill>
                  <a:schemeClr val="tx2"/>
                </a:solidFill>
              </a:rPr>
              <a:t> </a:t>
            </a:r>
            <a:r>
              <a:rPr lang="en-US" sz="2000" b="1" i="1" dirty="0" smtClean="0">
                <a:solidFill>
                  <a:schemeClr val="tx2"/>
                </a:solidFill>
              </a:rPr>
              <a:t>decisions</a:t>
            </a:r>
            <a:r>
              <a:rPr lang="en-US" sz="2000" i="1" dirty="0" smtClean="0">
                <a:solidFill>
                  <a:schemeClr val="tx2"/>
                </a:solidFill>
              </a:rPr>
              <a:t> using </a:t>
            </a:r>
            <a:r>
              <a:rPr lang="en-US" sz="2000" b="1" i="1" dirty="0" smtClean="0">
                <a:solidFill>
                  <a:schemeClr val="tx2"/>
                </a:solidFill>
              </a:rPr>
              <a:t>trusted</a:t>
            </a:r>
            <a:r>
              <a:rPr lang="en-US" sz="2000" i="1" dirty="0" smtClean="0">
                <a:solidFill>
                  <a:schemeClr val="tx2"/>
                </a:solidFill>
              </a:rPr>
              <a:t> </a:t>
            </a:r>
            <a:r>
              <a:rPr lang="en-US" sz="2000" b="1" i="1" dirty="0" smtClean="0">
                <a:solidFill>
                  <a:schemeClr val="tx2"/>
                </a:solidFill>
              </a:rPr>
              <a:t>data </a:t>
            </a:r>
            <a:r>
              <a:rPr lang="en-US" sz="2000" i="1" dirty="0" smtClean="0">
                <a:solidFill>
                  <a:schemeClr val="tx2"/>
                </a:solidFill>
              </a:rPr>
              <a:t>to drive </a:t>
            </a:r>
            <a:r>
              <a:rPr lang="en-US" sz="2000" b="1" i="1" dirty="0" smtClean="0">
                <a:solidFill>
                  <a:schemeClr val="tx2"/>
                </a:solidFill>
              </a:rPr>
              <a:t>business outcomes </a:t>
            </a:r>
            <a:r>
              <a:rPr lang="en-US" sz="2000" i="1" dirty="0" smtClean="0">
                <a:solidFill>
                  <a:schemeClr val="tx2"/>
                </a:solidFill>
              </a:rPr>
              <a:t>by leveraging a club-wise </a:t>
            </a:r>
            <a:r>
              <a:rPr lang="en-US" sz="2000" b="1" i="1" dirty="0" smtClean="0">
                <a:solidFill>
                  <a:schemeClr val="tx2"/>
                </a:solidFill>
              </a:rPr>
              <a:t>federated</a:t>
            </a:r>
            <a:r>
              <a:rPr lang="en-US" sz="2000" i="1" dirty="0" smtClean="0">
                <a:solidFill>
                  <a:schemeClr val="tx2"/>
                </a:solidFill>
              </a:rPr>
              <a:t> </a:t>
            </a:r>
            <a:r>
              <a:rPr lang="en-US" sz="2000" b="1" i="1" dirty="0" smtClean="0">
                <a:solidFill>
                  <a:schemeClr val="tx2"/>
                </a:solidFill>
              </a:rPr>
              <a:t>data governance</a:t>
            </a:r>
            <a:r>
              <a:rPr lang="en-US" sz="2000" i="1" dirty="0" smtClean="0">
                <a:solidFill>
                  <a:schemeClr val="tx2"/>
                </a:solidFill>
              </a:rPr>
              <a:t>”</a:t>
            </a:r>
            <a:endParaRPr lang="en-US" sz="2000" b="1" i="1" dirty="0"/>
          </a:p>
        </p:txBody>
      </p:sp>
      <p:sp>
        <p:nvSpPr>
          <p:cNvPr id="2" name="Rectangle 1"/>
          <p:cNvSpPr/>
          <p:nvPr/>
        </p:nvSpPr>
        <p:spPr>
          <a:xfrm>
            <a:off x="271670" y="3699155"/>
            <a:ext cx="2156791" cy="830997"/>
          </a:xfrm>
          <a:prstGeom prst="rect">
            <a:avLst/>
          </a:prstGeom>
        </p:spPr>
        <p:txBody>
          <a:bodyPr wrap="square">
            <a:spAutoFit/>
          </a:bodyPr>
          <a:lstStyle/>
          <a:p>
            <a:pPr lvl="0" algn="r" defTabSz="914400" eaLnBrk="0" hangingPunct="0">
              <a:spcBef>
                <a:spcPct val="30000"/>
              </a:spcBef>
              <a:defRPr/>
            </a:pPr>
            <a:r>
              <a:rPr lang="en-US" sz="1200" dirty="0" smtClean="0">
                <a:solidFill>
                  <a:schemeClr val="bg1">
                    <a:lumMod val="50000"/>
                  </a:schemeClr>
                </a:solidFill>
              </a:rPr>
              <a:t>Using a </a:t>
            </a:r>
            <a:r>
              <a:rPr lang="en-US" sz="1200" b="1" dirty="0" smtClean="0">
                <a:solidFill>
                  <a:schemeClr val="accent3"/>
                </a:solidFill>
              </a:rPr>
              <a:t>common language </a:t>
            </a:r>
            <a:r>
              <a:rPr lang="en-US" sz="1200" dirty="0" smtClean="0">
                <a:solidFill>
                  <a:schemeClr val="bg1">
                    <a:lumMod val="50000"/>
                  </a:schemeClr>
                </a:solidFill>
              </a:rPr>
              <a:t>between </a:t>
            </a:r>
            <a:r>
              <a:rPr lang="en-US" sz="1200" dirty="0">
                <a:solidFill>
                  <a:schemeClr val="bg1">
                    <a:lumMod val="50000"/>
                  </a:schemeClr>
                </a:solidFill>
              </a:rPr>
              <a:t>Business </a:t>
            </a:r>
            <a:r>
              <a:rPr lang="en-US" sz="1200" dirty="0" smtClean="0">
                <a:solidFill>
                  <a:schemeClr val="bg1">
                    <a:lumMod val="50000"/>
                  </a:schemeClr>
                </a:solidFill>
              </a:rPr>
              <a:t>&amp; IT </a:t>
            </a:r>
            <a:r>
              <a:rPr lang="en-US" sz="1200" dirty="0">
                <a:solidFill>
                  <a:schemeClr val="bg1">
                    <a:lumMod val="50000"/>
                  </a:schemeClr>
                </a:solidFill>
              </a:rPr>
              <a:t>shifting from technology focus to product/service focus</a:t>
            </a:r>
          </a:p>
        </p:txBody>
      </p:sp>
      <p:sp>
        <p:nvSpPr>
          <p:cNvPr id="111" name="Rectangle 110"/>
          <p:cNvSpPr/>
          <p:nvPr/>
        </p:nvSpPr>
        <p:spPr>
          <a:xfrm>
            <a:off x="6720135" y="1123950"/>
            <a:ext cx="2136775" cy="830997"/>
          </a:xfrm>
          <a:prstGeom prst="rect">
            <a:avLst/>
          </a:prstGeom>
        </p:spPr>
        <p:txBody>
          <a:bodyPr wrap="square">
            <a:spAutoFit/>
          </a:bodyPr>
          <a:lstStyle/>
          <a:p>
            <a:pPr lvl="0" defTabSz="914400" eaLnBrk="0" hangingPunct="0">
              <a:spcBef>
                <a:spcPct val="30000"/>
              </a:spcBef>
              <a:defRPr/>
            </a:pPr>
            <a:r>
              <a:rPr lang="en-US" sz="1200" dirty="0" smtClean="0">
                <a:solidFill>
                  <a:schemeClr val="bg1">
                    <a:lumMod val="50000"/>
                  </a:schemeClr>
                </a:solidFill>
              </a:rPr>
              <a:t>Promote </a:t>
            </a:r>
            <a:r>
              <a:rPr lang="en-US" sz="1200" b="1" dirty="0" smtClean="0">
                <a:solidFill>
                  <a:schemeClr val="accent3"/>
                </a:solidFill>
              </a:rPr>
              <a:t>healthy data </a:t>
            </a:r>
            <a:r>
              <a:rPr lang="en-US" sz="1200" dirty="0" smtClean="0">
                <a:solidFill>
                  <a:schemeClr val="bg1">
                    <a:lumMod val="50000"/>
                  </a:schemeClr>
                </a:solidFill>
              </a:rPr>
              <a:t>over quality, reliability, reusability, and be available on an effective marketplace</a:t>
            </a:r>
            <a:endParaRPr lang="en-US" sz="1200" dirty="0">
              <a:solidFill>
                <a:schemeClr val="bg1">
                  <a:lumMod val="50000"/>
                </a:schemeClr>
              </a:solidFill>
            </a:endParaRPr>
          </a:p>
        </p:txBody>
      </p:sp>
      <p:sp>
        <p:nvSpPr>
          <p:cNvPr id="112" name="Rectangle 111"/>
          <p:cNvSpPr/>
          <p:nvPr/>
        </p:nvSpPr>
        <p:spPr>
          <a:xfrm>
            <a:off x="381000" y="1292489"/>
            <a:ext cx="3048000" cy="646331"/>
          </a:xfrm>
          <a:prstGeom prst="rect">
            <a:avLst/>
          </a:prstGeom>
        </p:spPr>
        <p:txBody>
          <a:bodyPr wrap="square">
            <a:spAutoFit/>
          </a:bodyPr>
          <a:lstStyle/>
          <a:p>
            <a:pPr lvl="0" algn="r" defTabSz="914400" eaLnBrk="0" hangingPunct="0">
              <a:spcBef>
                <a:spcPct val="30000"/>
              </a:spcBef>
              <a:defRPr/>
            </a:pPr>
            <a:r>
              <a:rPr lang="en-US" sz="1200" dirty="0" smtClean="0">
                <a:solidFill>
                  <a:schemeClr val="bg1">
                    <a:lumMod val="50000"/>
                  </a:schemeClr>
                </a:solidFill>
              </a:rPr>
              <a:t>Having a </a:t>
            </a:r>
            <a:r>
              <a:rPr lang="en-US" sz="1200" b="1" dirty="0" smtClean="0">
                <a:solidFill>
                  <a:schemeClr val="accent3"/>
                </a:solidFill>
              </a:rPr>
              <a:t>common mindset </a:t>
            </a:r>
            <a:r>
              <a:rPr lang="en-US" sz="1200" dirty="0" smtClean="0">
                <a:solidFill>
                  <a:schemeClr val="bg1">
                    <a:lumMod val="50000"/>
                  </a:schemeClr>
                </a:solidFill>
              </a:rPr>
              <a:t>to leverage analytical data for confident decision-making, increase innovation and improve efficiency</a:t>
            </a:r>
            <a:endParaRPr lang="en-US" sz="1200" dirty="0">
              <a:solidFill>
                <a:schemeClr val="bg1">
                  <a:lumMod val="50000"/>
                </a:schemeClr>
              </a:solidFill>
            </a:endParaRPr>
          </a:p>
        </p:txBody>
      </p:sp>
      <p:grpSp>
        <p:nvGrpSpPr>
          <p:cNvPr id="113" name="Group 112">
            <a:extLst>
              <a:ext uri="{FF2B5EF4-FFF2-40B4-BE49-F238E27FC236}">
                <a16:creationId xmlns="" xmlns:a16="http://schemas.microsoft.com/office/drawing/2014/main" id="{0509BF56-30A8-C748-AF04-7CDE80F7F9E6}"/>
              </a:ext>
            </a:extLst>
          </p:cNvPr>
          <p:cNvGrpSpPr>
            <a:grpSpLocks noChangeAspect="1"/>
          </p:cNvGrpSpPr>
          <p:nvPr/>
        </p:nvGrpSpPr>
        <p:grpSpPr>
          <a:xfrm>
            <a:off x="2428461" y="3944282"/>
            <a:ext cx="373230" cy="359418"/>
            <a:chOff x="2483653" y="1504300"/>
            <a:chExt cx="5559427" cy="5353700"/>
          </a:xfrm>
        </p:grpSpPr>
        <p:sp>
          <p:nvSpPr>
            <p:cNvPr id="114" name="Freeform 5">
              <a:extLst>
                <a:ext uri="{FF2B5EF4-FFF2-40B4-BE49-F238E27FC236}">
                  <a16:creationId xmlns="" xmlns:a16="http://schemas.microsoft.com/office/drawing/2014/main" id="{61172CDC-DC9B-1B4C-9D7B-E2813E4E8F6D}"/>
                </a:ext>
              </a:extLst>
            </p:cNvPr>
            <p:cNvSpPr>
              <a:spLocks/>
            </p:cNvSpPr>
            <p:nvPr/>
          </p:nvSpPr>
          <p:spPr bwMode="auto">
            <a:xfrm>
              <a:off x="3084090" y="1962402"/>
              <a:ext cx="2313239" cy="4627673"/>
            </a:xfrm>
            <a:custGeom>
              <a:avLst/>
              <a:gdLst>
                <a:gd name="T0" fmla="*/ 84 w 597"/>
                <a:gd name="T1" fmla="*/ 597 h 1194"/>
                <a:gd name="T2" fmla="*/ 597 w 597"/>
                <a:gd name="T3" fmla="*/ 84 h 1194"/>
                <a:gd name="T4" fmla="*/ 597 w 597"/>
                <a:gd name="T5" fmla="*/ 0 h 1194"/>
                <a:gd name="T6" fmla="*/ 0 w 597"/>
                <a:gd name="T7" fmla="*/ 597 h 1194"/>
                <a:gd name="T8" fmla="*/ 597 w 597"/>
                <a:gd name="T9" fmla="*/ 1194 h 1194"/>
                <a:gd name="T10" fmla="*/ 597 w 597"/>
                <a:gd name="T11" fmla="*/ 1110 h 1194"/>
                <a:gd name="T12" fmla="*/ 84 w 597"/>
                <a:gd name="T13" fmla="*/ 597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84" y="597"/>
                  </a:moveTo>
                  <a:cubicBezTo>
                    <a:pt x="84" y="313"/>
                    <a:pt x="314" y="84"/>
                    <a:pt x="597" y="84"/>
                  </a:cubicBezTo>
                  <a:cubicBezTo>
                    <a:pt x="597" y="0"/>
                    <a:pt x="597" y="0"/>
                    <a:pt x="597" y="0"/>
                  </a:cubicBezTo>
                  <a:cubicBezTo>
                    <a:pt x="268" y="0"/>
                    <a:pt x="0" y="268"/>
                    <a:pt x="0" y="597"/>
                  </a:cubicBezTo>
                  <a:cubicBezTo>
                    <a:pt x="0" y="926"/>
                    <a:pt x="268" y="1194"/>
                    <a:pt x="597" y="1194"/>
                  </a:cubicBezTo>
                  <a:cubicBezTo>
                    <a:pt x="597" y="1110"/>
                    <a:pt x="597" y="1110"/>
                    <a:pt x="597" y="1110"/>
                  </a:cubicBezTo>
                  <a:cubicBezTo>
                    <a:pt x="314" y="1110"/>
                    <a:pt x="84" y="881"/>
                    <a:pt x="84" y="597"/>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15" name="Freeform 6">
              <a:extLst>
                <a:ext uri="{FF2B5EF4-FFF2-40B4-BE49-F238E27FC236}">
                  <a16:creationId xmlns="" xmlns:a16="http://schemas.microsoft.com/office/drawing/2014/main" id="{7C0D829E-9AA8-B942-9CA5-2B238E53FB29}"/>
                </a:ext>
              </a:extLst>
            </p:cNvPr>
            <p:cNvSpPr>
              <a:spLocks/>
            </p:cNvSpPr>
            <p:nvPr/>
          </p:nvSpPr>
          <p:spPr bwMode="auto">
            <a:xfrm>
              <a:off x="3409426" y="2287739"/>
              <a:ext cx="1987902" cy="3977000"/>
            </a:xfrm>
            <a:custGeom>
              <a:avLst/>
              <a:gdLst>
                <a:gd name="T0" fmla="*/ 0 w 513"/>
                <a:gd name="T1" fmla="*/ 513 h 1026"/>
                <a:gd name="T2" fmla="*/ 513 w 513"/>
                <a:gd name="T3" fmla="*/ 1026 h 1026"/>
                <a:gd name="T4" fmla="*/ 513 w 513"/>
                <a:gd name="T5" fmla="*/ 943 h 1026"/>
                <a:gd name="T6" fmla="*/ 83 w 513"/>
                <a:gd name="T7" fmla="*/ 513 h 1026"/>
                <a:gd name="T8" fmla="*/ 513 w 513"/>
                <a:gd name="T9" fmla="*/ 83 h 1026"/>
                <a:gd name="T10" fmla="*/ 513 w 513"/>
                <a:gd name="T11" fmla="*/ 0 h 1026"/>
                <a:gd name="T12" fmla="*/ 0 w 513"/>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3" h="1026">
                  <a:moveTo>
                    <a:pt x="0" y="513"/>
                  </a:moveTo>
                  <a:cubicBezTo>
                    <a:pt x="0" y="797"/>
                    <a:pt x="230" y="1026"/>
                    <a:pt x="513" y="1026"/>
                  </a:cubicBezTo>
                  <a:cubicBezTo>
                    <a:pt x="513" y="943"/>
                    <a:pt x="513" y="943"/>
                    <a:pt x="513" y="943"/>
                  </a:cubicBezTo>
                  <a:cubicBezTo>
                    <a:pt x="276" y="943"/>
                    <a:pt x="83" y="750"/>
                    <a:pt x="83" y="513"/>
                  </a:cubicBezTo>
                  <a:cubicBezTo>
                    <a:pt x="83" y="276"/>
                    <a:pt x="276" y="83"/>
                    <a:pt x="513" y="83"/>
                  </a:cubicBezTo>
                  <a:cubicBezTo>
                    <a:pt x="513" y="0"/>
                    <a:pt x="513" y="0"/>
                    <a:pt x="513" y="0"/>
                  </a:cubicBezTo>
                  <a:cubicBezTo>
                    <a:pt x="230" y="0"/>
                    <a:pt x="0" y="229"/>
                    <a:pt x="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16" name="Freeform 7">
              <a:extLst>
                <a:ext uri="{FF2B5EF4-FFF2-40B4-BE49-F238E27FC236}">
                  <a16:creationId xmlns="" xmlns:a16="http://schemas.microsoft.com/office/drawing/2014/main" id="{7CEBDAAE-655C-3C4E-9915-925CAE05A770}"/>
                </a:ext>
              </a:extLst>
            </p:cNvPr>
            <p:cNvSpPr>
              <a:spLocks/>
            </p:cNvSpPr>
            <p:nvPr/>
          </p:nvSpPr>
          <p:spPr bwMode="auto">
            <a:xfrm>
              <a:off x="3731175" y="2609487"/>
              <a:ext cx="1666154" cy="3333504"/>
            </a:xfrm>
            <a:custGeom>
              <a:avLst/>
              <a:gdLst>
                <a:gd name="T0" fmla="*/ 84 w 430"/>
                <a:gd name="T1" fmla="*/ 430 h 860"/>
                <a:gd name="T2" fmla="*/ 430 w 430"/>
                <a:gd name="T3" fmla="*/ 84 h 860"/>
                <a:gd name="T4" fmla="*/ 430 w 430"/>
                <a:gd name="T5" fmla="*/ 0 h 860"/>
                <a:gd name="T6" fmla="*/ 0 w 430"/>
                <a:gd name="T7" fmla="*/ 430 h 860"/>
                <a:gd name="T8" fmla="*/ 430 w 430"/>
                <a:gd name="T9" fmla="*/ 860 h 860"/>
                <a:gd name="T10" fmla="*/ 430 w 430"/>
                <a:gd name="T11" fmla="*/ 776 h 860"/>
                <a:gd name="T12" fmla="*/ 84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84" y="430"/>
                  </a:moveTo>
                  <a:cubicBezTo>
                    <a:pt x="84" y="239"/>
                    <a:pt x="239" y="84"/>
                    <a:pt x="430" y="84"/>
                  </a:cubicBezTo>
                  <a:cubicBezTo>
                    <a:pt x="430" y="0"/>
                    <a:pt x="430" y="0"/>
                    <a:pt x="430" y="0"/>
                  </a:cubicBezTo>
                  <a:cubicBezTo>
                    <a:pt x="193" y="0"/>
                    <a:pt x="0" y="193"/>
                    <a:pt x="0" y="430"/>
                  </a:cubicBezTo>
                  <a:cubicBezTo>
                    <a:pt x="0" y="667"/>
                    <a:pt x="193" y="860"/>
                    <a:pt x="430" y="860"/>
                  </a:cubicBezTo>
                  <a:cubicBezTo>
                    <a:pt x="430" y="776"/>
                    <a:pt x="430" y="776"/>
                    <a:pt x="430" y="776"/>
                  </a:cubicBezTo>
                  <a:cubicBezTo>
                    <a:pt x="239" y="776"/>
                    <a:pt x="84" y="621"/>
                    <a:pt x="84"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17" name="Freeform 8">
              <a:extLst>
                <a:ext uri="{FF2B5EF4-FFF2-40B4-BE49-F238E27FC236}">
                  <a16:creationId xmlns="" xmlns:a16="http://schemas.microsoft.com/office/drawing/2014/main" id="{D55365ED-D4BC-5847-9AE9-E64EF02CA909}"/>
                </a:ext>
              </a:extLst>
            </p:cNvPr>
            <p:cNvSpPr>
              <a:spLocks/>
            </p:cNvSpPr>
            <p:nvPr/>
          </p:nvSpPr>
          <p:spPr bwMode="auto">
            <a:xfrm>
              <a:off x="4056511" y="2934824"/>
              <a:ext cx="1340817" cy="2682830"/>
            </a:xfrm>
            <a:custGeom>
              <a:avLst/>
              <a:gdLst>
                <a:gd name="T0" fmla="*/ 0 w 346"/>
                <a:gd name="T1" fmla="*/ 346 h 692"/>
                <a:gd name="T2" fmla="*/ 346 w 346"/>
                <a:gd name="T3" fmla="*/ 692 h 692"/>
                <a:gd name="T4" fmla="*/ 346 w 346"/>
                <a:gd name="T5" fmla="*/ 609 h 692"/>
                <a:gd name="T6" fmla="*/ 83 w 346"/>
                <a:gd name="T7" fmla="*/ 346 h 692"/>
                <a:gd name="T8" fmla="*/ 346 w 346"/>
                <a:gd name="T9" fmla="*/ 83 h 692"/>
                <a:gd name="T10" fmla="*/ 346 w 346"/>
                <a:gd name="T11" fmla="*/ 0 h 692"/>
                <a:gd name="T12" fmla="*/ 0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0" y="346"/>
                  </a:moveTo>
                  <a:cubicBezTo>
                    <a:pt x="0" y="537"/>
                    <a:pt x="155" y="692"/>
                    <a:pt x="346" y="692"/>
                  </a:cubicBezTo>
                  <a:cubicBezTo>
                    <a:pt x="346" y="609"/>
                    <a:pt x="346" y="609"/>
                    <a:pt x="346" y="609"/>
                  </a:cubicBezTo>
                  <a:cubicBezTo>
                    <a:pt x="201" y="609"/>
                    <a:pt x="83" y="491"/>
                    <a:pt x="83" y="346"/>
                  </a:cubicBezTo>
                  <a:cubicBezTo>
                    <a:pt x="83" y="201"/>
                    <a:pt x="201" y="83"/>
                    <a:pt x="346" y="83"/>
                  </a:cubicBezTo>
                  <a:cubicBezTo>
                    <a:pt x="346" y="0"/>
                    <a:pt x="346" y="0"/>
                    <a:pt x="346" y="0"/>
                  </a:cubicBezTo>
                  <a:cubicBezTo>
                    <a:pt x="155" y="0"/>
                    <a:pt x="0" y="155"/>
                    <a:pt x="0"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18" name="Freeform 9">
              <a:extLst>
                <a:ext uri="{FF2B5EF4-FFF2-40B4-BE49-F238E27FC236}">
                  <a16:creationId xmlns="" xmlns:a16="http://schemas.microsoft.com/office/drawing/2014/main" id="{9673FB49-DEFF-FD43-BFED-B5821D6D3243}"/>
                </a:ext>
              </a:extLst>
            </p:cNvPr>
            <p:cNvSpPr>
              <a:spLocks/>
            </p:cNvSpPr>
            <p:nvPr/>
          </p:nvSpPr>
          <p:spPr bwMode="auto">
            <a:xfrm>
              <a:off x="4378260" y="3256572"/>
              <a:ext cx="1019069" cy="2039334"/>
            </a:xfrm>
            <a:custGeom>
              <a:avLst/>
              <a:gdLst>
                <a:gd name="T0" fmla="*/ 84 w 263"/>
                <a:gd name="T1" fmla="*/ 263 h 526"/>
                <a:gd name="T2" fmla="*/ 263 w 263"/>
                <a:gd name="T3" fmla="*/ 84 h 526"/>
                <a:gd name="T4" fmla="*/ 263 w 263"/>
                <a:gd name="T5" fmla="*/ 0 h 526"/>
                <a:gd name="T6" fmla="*/ 0 w 263"/>
                <a:gd name="T7" fmla="*/ 263 h 526"/>
                <a:gd name="T8" fmla="*/ 263 w 263"/>
                <a:gd name="T9" fmla="*/ 526 h 526"/>
                <a:gd name="T10" fmla="*/ 263 w 263"/>
                <a:gd name="T11" fmla="*/ 442 h 526"/>
                <a:gd name="T12" fmla="*/ 84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84" y="263"/>
                  </a:moveTo>
                  <a:cubicBezTo>
                    <a:pt x="84" y="164"/>
                    <a:pt x="164" y="84"/>
                    <a:pt x="263" y="84"/>
                  </a:cubicBezTo>
                  <a:cubicBezTo>
                    <a:pt x="263" y="0"/>
                    <a:pt x="263" y="0"/>
                    <a:pt x="263" y="0"/>
                  </a:cubicBezTo>
                  <a:cubicBezTo>
                    <a:pt x="118" y="0"/>
                    <a:pt x="0" y="118"/>
                    <a:pt x="0" y="263"/>
                  </a:cubicBezTo>
                  <a:cubicBezTo>
                    <a:pt x="0" y="408"/>
                    <a:pt x="118" y="526"/>
                    <a:pt x="263" y="526"/>
                  </a:cubicBezTo>
                  <a:cubicBezTo>
                    <a:pt x="263" y="442"/>
                    <a:pt x="263" y="442"/>
                    <a:pt x="263" y="442"/>
                  </a:cubicBezTo>
                  <a:cubicBezTo>
                    <a:pt x="164" y="442"/>
                    <a:pt x="84" y="362"/>
                    <a:pt x="84"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19" name="Freeform 10">
              <a:extLst>
                <a:ext uri="{FF2B5EF4-FFF2-40B4-BE49-F238E27FC236}">
                  <a16:creationId xmlns="" xmlns:a16="http://schemas.microsoft.com/office/drawing/2014/main" id="{FC20DB02-0311-AF41-8C0A-E7C1BC0D2E1C}"/>
                </a:ext>
              </a:extLst>
            </p:cNvPr>
            <p:cNvSpPr>
              <a:spLocks/>
            </p:cNvSpPr>
            <p:nvPr/>
          </p:nvSpPr>
          <p:spPr bwMode="auto">
            <a:xfrm>
              <a:off x="4703596" y="3583105"/>
              <a:ext cx="693732" cy="1387465"/>
            </a:xfrm>
            <a:custGeom>
              <a:avLst/>
              <a:gdLst>
                <a:gd name="T0" fmla="*/ 0 w 179"/>
                <a:gd name="T1" fmla="*/ 179 h 358"/>
                <a:gd name="T2" fmla="*/ 179 w 179"/>
                <a:gd name="T3" fmla="*/ 358 h 358"/>
                <a:gd name="T4" fmla="*/ 179 w 179"/>
                <a:gd name="T5" fmla="*/ 275 h 358"/>
                <a:gd name="T6" fmla="*/ 84 w 179"/>
                <a:gd name="T7" fmla="*/ 179 h 358"/>
                <a:gd name="T8" fmla="*/ 179 w 179"/>
                <a:gd name="T9" fmla="*/ 84 h 358"/>
                <a:gd name="T10" fmla="*/ 179 w 179"/>
                <a:gd name="T11" fmla="*/ 0 h 358"/>
                <a:gd name="T12" fmla="*/ 0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0" y="179"/>
                  </a:moveTo>
                  <a:cubicBezTo>
                    <a:pt x="0" y="278"/>
                    <a:pt x="80" y="358"/>
                    <a:pt x="179" y="358"/>
                  </a:cubicBezTo>
                  <a:cubicBezTo>
                    <a:pt x="179" y="275"/>
                    <a:pt x="179" y="275"/>
                    <a:pt x="179" y="275"/>
                  </a:cubicBezTo>
                  <a:cubicBezTo>
                    <a:pt x="126" y="275"/>
                    <a:pt x="84" y="232"/>
                    <a:pt x="84" y="179"/>
                  </a:cubicBezTo>
                  <a:cubicBezTo>
                    <a:pt x="84" y="126"/>
                    <a:pt x="126" y="84"/>
                    <a:pt x="179" y="84"/>
                  </a:cubicBezTo>
                  <a:cubicBezTo>
                    <a:pt x="179" y="0"/>
                    <a:pt x="179" y="0"/>
                    <a:pt x="179" y="0"/>
                  </a:cubicBezTo>
                  <a:cubicBezTo>
                    <a:pt x="80" y="0"/>
                    <a:pt x="0" y="80"/>
                    <a:pt x="0"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0" name="Freeform 11">
              <a:extLst>
                <a:ext uri="{FF2B5EF4-FFF2-40B4-BE49-F238E27FC236}">
                  <a16:creationId xmlns="" xmlns:a16="http://schemas.microsoft.com/office/drawing/2014/main" id="{E7705574-2216-B846-B8A7-AA3ABA2C267B}"/>
                </a:ext>
              </a:extLst>
            </p:cNvPr>
            <p:cNvSpPr>
              <a:spLocks/>
            </p:cNvSpPr>
            <p:nvPr/>
          </p:nvSpPr>
          <p:spPr bwMode="auto">
            <a:xfrm>
              <a:off x="5028933" y="3908441"/>
              <a:ext cx="368396" cy="740380"/>
            </a:xfrm>
            <a:custGeom>
              <a:avLst/>
              <a:gdLst>
                <a:gd name="T0" fmla="*/ 0 w 95"/>
                <a:gd name="T1" fmla="*/ 95 h 191"/>
                <a:gd name="T2" fmla="*/ 95 w 95"/>
                <a:gd name="T3" fmla="*/ 191 h 191"/>
                <a:gd name="T4" fmla="*/ 95 w 95"/>
                <a:gd name="T5" fmla="*/ 0 h 191"/>
                <a:gd name="T6" fmla="*/ 0 w 95"/>
                <a:gd name="T7" fmla="*/ 95 h 191"/>
              </a:gdLst>
              <a:ahLst/>
              <a:cxnLst>
                <a:cxn ang="0">
                  <a:pos x="T0" y="T1"/>
                </a:cxn>
                <a:cxn ang="0">
                  <a:pos x="T2" y="T3"/>
                </a:cxn>
                <a:cxn ang="0">
                  <a:pos x="T4" y="T5"/>
                </a:cxn>
                <a:cxn ang="0">
                  <a:pos x="T6" y="T7"/>
                </a:cxn>
              </a:cxnLst>
              <a:rect l="0" t="0" r="r" b="b"/>
              <a:pathLst>
                <a:path w="95" h="191">
                  <a:moveTo>
                    <a:pt x="0" y="95"/>
                  </a:moveTo>
                  <a:cubicBezTo>
                    <a:pt x="0" y="148"/>
                    <a:pt x="42" y="191"/>
                    <a:pt x="95" y="191"/>
                  </a:cubicBezTo>
                  <a:cubicBezTo>
                    <a:pt x="95" y="0"/>
                    <a:pt x="95" y="0"/>
                    <a:pt x="95" y="0"/>
                  </a:cubicBezTo>
                  <a:cubicBezTo>
                    <a:pt x="42" y="0"/>
                    <a:pt x="0" y="42"/>
                    <a:pt x="0"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1" name="Freeform 12">
              <a:extLst>
                <a:ext uri="{FF2B5EF4-FFF2-40B4-BE49-F238E27FC236}">
                  <a16:creationId xmlns="" xmlns:a16="http://schemas.microsoft.com/office/drawing/2014/main" id="{DDB059DE-F1F6-2249-B6B5-129901FECAC6}"/>
                </a:ext>
              </a:extLst>
            </p:cNvPr>
            <p:cNvSpPr>
              <a:spLocks/>
            </p:cNvSpPr>
            <p:nvPr/>
          </p:nvSpPr>
          <p:spPr bwMode="auto">
            <a:xfrm>
              <a:off x="5397328" y="1962402"/>
              <a:ext cx="2312042" cy="4627673"/>
            </a:xfrm>
            <a:custGeom>
              <a:avLst/>
              <a:gdLst>
                <a:gd name="T0" fmla="*/ 0 w 597"/>
                <a:gd name="T1" fmla="*/ 0 h 1194"/>
                <a:gd name="T2" fmla="*/ 0 w 597"/>
                <a:gd name="T3" fmla="*/ 84 h 1194"/>
                <a:gd name="T4" fmla="*/ 514 w 597"/>
                <a:gd name="T5" fmla="*/ 597 h 1194"/>
                <a:gd name="T6" fmla="*/ 0 w 597"/>
                <a:gd name="T7" fmla="*/ 1110 h 1194"/>
                <a:gd name="T8" fmla="*/ 0 w 597"/>
                <a:gd name="T9" fmla="*/ 1194 h 1194"/>
                <a:gd name="T10" fmla="*/ 597 w 597"/>
                <a:gd name="T11" fmla="*/ 597 h 1194"/>
                <a:gd name="T12" fmla="*/ 0 w 597"/>
                <a:gd name="T13" fmla="*/ 0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0" y="0"/>
                  </a:moveTo>
                  <a:cubicBezTo>
                    <a:pt x="0" y="84"/>
                    <a:pt x="0" y="84"/>
                    <a:pt x="0" y="84"/>
                  </a:cubicBezTo>
                  <a:cubicBezTo>
                    <a:pt x="284" y="84"/>
                    <a:pt x="514" y="313"/>
                    <a:pt x="514" y="597"/>
                  </a:cubicBezTo>
                  <a:cubicBezTo>
                    <a:pt x="514" y="881"/>
                    <a:pt x="284" y="1110"/>
                    <a:pt x="0" y="1110"/>
                  </a:cubicBezTo>
                  <a:cubicBezTo>
                    <a:pt x="0" y="1194"/>
                    <a:pt x="0" y="1194"/>
                    <a:pt x="0" y="1194"/>
                  </a:cubicBezTo>
                  <a:cubicBezTo>
                    <a:pt x="329" y="1194"/>
                    <a:pt x="597" y="926"/>
                    <a:pt x="597" y="597"/>
                  </a:cubicBezTo>
                  <a:cubicBezTo>
                    <a:pt x="597" y="268"/>
                    <a:pt x="329" y="0"/>
                    <a:pt x="0" y="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2" name="Freeform 13">
              <a:extLst>
                <a:ext uri="{FF2B5EF4-FFF2-40B4-BE49-F238E27FC236}">
                  <a16:creationId xmlns="" xmlns:a16="http://schemas.microsoft.com/office/drawing/2014/main" id="{56A59639-8BEF-644E-8609-672C82C5162B}"/>
                </a:ext>
              </a:extLst>
            </p:cNvPr>
            <p:cNvSpPr>
              <a:spLocks/>
            </p:cNvSpPr>
            <p:nvPr/>
          </p:nvSpPr>
          <p:spPr bwMode="auto">
            <a:xfrm>
              <a:off x="5397328" y="2287739"/>
              <a:ext cx="1990294" cy="3977000"/>
            </a:xfrm>
            <a:custGeom>
              <a:avLst/>
              <a:gdLst>
                <a:gd name="T0" fmla="*/ 430 w 514"/>
                <a:gd name="T1" fmla="*/ 513 h 1026"/>
                <a:gd name="T2" fmla="*/ 0 w 514"/>
                <a:gd name="T3" fmla="*/ 943 h 1026"/>
                <a:gd name="T4" fmla="*/ 0 w 514"/>
                <a:gd name="T5" fmla="*/ 1026 h 1026"/>
                <a:gd name="T6" fmla="*/ 514 w 514"/>
                <a:gd name="T7" fmla="*/ 513 h 1026"/>
                <a:gd name="T8" fmla="*/ 0 w 514"/>
                <a:gd name="T9" fmla="*/ 0 h 1026"/>
                <a:gd name="T10" fmla="*/ 0 w 514"/>
                <a:gd name="T11" fmla="*/ 83 h 1026"/>
                <a:gd name="T12" fmla="*/ 430 w 514"/>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4" h="1026">
                  <a:moveTo>
                    <a:pt x="430" y="513"/>
                  </a:moveTo>
                  <a:cubicBezTo>
                    <a:pt x="430" y="750"/>
                    <a:pt x="237" y="943"/>
                    <a:pt x="0" y="943"/>
                  </a:cubicBezTo>
                  <a:cubicBezTo>
                    <a:pt x="0" y="1026"/>
                    <a:pt x="0" y="1026"/>
                    <a:pt x="0" y="1026"/>
                  </a:cubicBezTo>
                  <a:cubicBezTo>
                    <a:pt x="284" y="1026"/>
                    <a:pt x="514" y="797"/>
                    <a:pt x="514" y="513"/>
                  </a:cubicBezTo>
                  <a:cubicBezTo>
                    <a:pt x="514" y="229"/>
                    <a:pt x="284" y="0"/>
                    <a:pt x="0" y="0"/>
                  </a:cubicBezTo>
                  <a:cubicBezTo>
                    <a:pt x="0" y="83"/>
                    <a:pt x="0" y="83"/>
                    <a:pt x="0" y="83"/>
                  </a:cubicBezTo>
                  <a:cubicBezTo>
                    <a:pt x="237" y="83"/>
                    <a:pt x="430" y="276"/>
                    <a:pt x="43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3" name="Freeform 14">
              <a:extLst>
                <a:ext uri="{FF2B5EF4-FFF2-40B4-BE49-F238E27FC236}">
                  <a16:creationId xmlns="" xmlns:a16="http://schemas.microsoft.com/office/drawing/2014/main" id="{68299BD2-DDF0-C245-A09D-42891D746264}"/>
                </a:ext>
              </a:extLst>
            </p:cNvPr>
            <p:cNvSpPr>
              <a:spLocks/>
            </p:cNvSpPr>
            <p:nvPr/>
          </p:nvSpPr>
          <p:spPr bwMode="auto">
            <a:xfrm>
              <a:off x="5397328" y="2609487"/>
              <a:ext cx="1664958" cy="3333504"/>
            </a:xfrm>
            <a:custGeom>
              <a:avLst/>
              <a:gdLst>
                <a:gd name="T0" fmla="*/ 430 w 430"/>
                <a:gd name="T1" fmla="*/ 430 h 860"/>
                <a:gd name="T2" fmla="*/ 0 w 430"/>
                <a:gd name="T3" fmla="*/ 0 h 860"/>
                <a:gd name="T4" fmla="*/ 0 w 430"/>
                <a:gd name="T5" fmla="*/ 84 h 860"/>
                <a:gd name="T6" fmla="*/ 346 w 430"/>
                <a:gd name="T7" fmla="*/ 430 h 860"/>
                <a:gd name="T8" fmla="*/ 0 w 430"/>
                <a:gd name="T9" fmla="*/ 776 h 860"/>
                <a:gd name="T10" fmla="*/ 0 w 430"/>
                <a:gd name="T11" fmla="*/ 860 h 860"/>
                <a:gd name="T12" fmla="*/ 430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430" y="430"/>
                  </a:moveTo>
                  <a:cubicBezTo>
                    <a:pt x="430" y="193"/>
                    <a:pt x="237" y="0"/>
                    <a:pt x="0" y="0"/>
                  </a:cubicBezTo>
                  <a:cubicBezTo>
                    <a:pt x="0" y="84"/>
                    <a:pt x="0" y="84"/>
                    <a:pt x="0" y="84"/>
                  </a:cubicBezTo>
                  <a:cubicBezTo>
                    <a:pt x="191" y="84"/>
                    <a:pt x="346" y="239"/>
                    <a:pt x="346" y="430"/>
                  </a:cubicBezTo>
                  <a:cubicBezTo>
                    <a:pt x="346" y="621"/>
                    <a:pt x="191" y="776"/>
                    <a:pt x="0" y="776"/>
                  </a:cubicBezTo>
                  <a:cubicBezTo>
                    <a:pt x="0" y="860"/>
                    <a:pt x="0" y="860"/>
                    <a:pt x="0" y="860"/>
                  </a:cubicBezTo>
                  <a:cubicBezTo>
                    <a:pt x="237" y="860"/>
                    <a:pt x="430" y="667"/>
                    <a:pt x="430"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4" name="Freeform 15">
              <a:extLst>
                <a:ext uri="{FF2B5EF4-FFF2-40B4-BE49-F238E27FC236}">
                  <a16:creationId xmlns="" xmlns:a16="http://schemas.microsoft.com/office/drawing/2014/main" id="{695FB88D-922C-5847-A60E-FA7EBE14301F}"/>
                </a:ext>
              </a:extLst>
            </p:cNvPr>
            <p:cNvSpPr>
              <a:spLocks/>
            </p:cNvSpPr>
            <p:nvPr/>
          </p:nvSpPr>
          <p:spPr bwMode="auto">
            <a:xfrm>
              <a:off x="5397328" y="2934824"/>
              <a:ext cx="1339621" cy="2682830"/>
            </a:xfrm>
            <a:custGeom>
              <a:avLst/>
              <a:gdLst>
                <a:gd name="T0" fmla="*/ 263 w 346"/>
                <a:gd name="T1" fmla="*/ 346 h 692"/>
                <a:gd name="T2" fmla="*/ 0 w 346"/>
                <a:gd name="T3" fmla="*/ 609 h 692"/>
                <a:gd name="T4" fmla="*/ 0 w 346"/>
                <a:gd name="T5" fmla="*/ 692 h 692"/>
                <a:gd name="T6" fmla="*/ 346 w 346"/>
                <a:gd name="T7" fmla="*/ 346 h 692"/>
                <a:gd name="T8" fmla="*/ 0 w 346"/>
                <a:gd name="T9" fmla="*/ 0 h 692"/>
                <a:gd name="T10" fmla="*/ 0 w 346"/>
                <a:gd name="T11" fmla="*/ 83 h 692"/>
                <a:gd name="T12" fmla="*/ 263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263" y="346"/>
                  </a:moveTo>
                  <a:cubicBezTo>
                    <a:pt x="263" y="491"/>
                    <a:pt x="145" y="609"/>
                    <a:pt x="0" y="609"/>
                  </a:cubicBezTo>
                  <a:cubicBezTo>
                    <a:pt x="0" y="692"/>
                    <a:pt x="0" y="692"/>
                    <a:pt x="0" y="692"/>
                  </a:cubicBezTo>
                  <a:cubicBezTo>
                    <a:pt x="191" y="692"/>
                    <a:pt x="346" y="537"/>
                    <a:pt x="346" y="346"/>
                  </a:cubicBezTo>
                  <a:cubicBezTo>
                    <a:pt x="346" y="155"/>
                    <a:pt x="191" y="0"/>
                    <a:pt x="0" y="0"/>
                  </a:cubicBezTo>
                  <a:cubicBezTo>
                    <a:pt x="0" y="83"/>
                    <a:pt x="0" y="83"/>
                    <a:pt x="0" y="83"/>
                  </a:cubicBezTo>
                  <a:cubicBezTo>
                    <a:pt x="145" y="83"/>
                    <a:pt x="263" y="201"/>
                    <a:pt x="263"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5" name="Freeform 16">
              <a:extLst>
                <a:ext uri="{FF2B5EF4-FFF2-40B4-BE49-F238E27FC236}">
                  <a16:creationId xmlns="" xmlns:a16="http://schemas.microsoft.com/office/drawing/2014/main" id="{34E72D2B-1EA4-134D-A8A7-6CD55F193353}"/>
                </a:ext>
              </a:extLst>
            </p:cNvPr>
            <p:cNvSpPr>
              <a:spLocks/>
            </p:cNvSpPr>
            <p:nvPr/>
          </p:nvSpPr>
          <p:spPr bwMode="auto">
            <a:xfrm>
              <a:off x="5397328" y="3256572"/>
              <a:ext cx="1017873" cy="2039334"/>
            </a:xfrm>
            <a:custGeom>
              <a:avLst/>
              <a:gdLst>
                <a:gd name="T0" fmla="*/ 263 w 263"/>
                <a:gd name="T1" fmla="*/ 263 h 526"/>
                <a:gd name="T2" fmla="*/ 0 w 263"/>
                <a:gd name="T3" fmla="*/ 0 h 526"/>
                <a:gd name="T4" fmla="*/ 0 w 263"/>
                <a:gd name="T5" fmla="*/ 84 h 526"/>
                <a:gd name="T6" fmla="*/ 179 w 263"/>
                <a:gd name="T7" fmla="*/ 263 h 526"/>
                <a:gd name="T8" fmla="*/ 0 w 263"/>
                <a:gd name="T9" fmla="*/ 442 h 526"/>
                <a:gd name="T10" fmla="*/ 0 w 263"/>
                <a:gd name="T11" fmla="*/ 526 h 526"/>
                <a:gd name="T12" fmla="*/ 263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263" y="263"/>
                  </a:moveTo>
                  <a:cubicBezTo>
                    <a:pt x="263" y="118"/>
                    <a:pt x="145" y="0"/>
                    <a:pt x="0" y="0"/>
                  </a:cubicBezTo>
                  <a:cubicBezTo>
                    <a:pt x="0" y="84"/>
                    <a:pt x="0" y="84"/>
                    <a:pt x="0" y="84"/>
                  </a:cubicBezTo>
                  <a:cubicBezTo>
                    <a:pt x="99" y="84"/>
                    <a:pt x="179" y="164"/>
                    <a:pt x="179" y="263"/>
                  </a:cubicBezTo>
                  <a:cubicBezTo>
                    <a:pt x="179" y="362"/>
                    <a:pt x="99" y="442"/>
                    <a:pt x="0" y="442"/>
                  </a:cubicBezTo>
                  <a:cubicBezTo>
                    <a:pt x="0" y="526"/>
                    <a:pt x="0" y="526"/>
                    <a:pt x="0" y="526"/>
                  </a:cubicBezTo>
                  <a:cubicBezTo>
                    <a:pt x="145" y="526"/>
                    <a:pt x="263" y="408"/>
                    <a:pt x="263"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6" name="Freeform 17">
              <a:extLst>
                <a:ext uri="{FF2B5EF4-FFF2-40B4-BE49-F238E27FC236}">
                  <a16:creationId xmlns="" xmlns:a16="http://schemas.microsoft.com/office/drawing/2014/main" id="{84329FE6-675A-2740-A2B1-7D69D64F1EF2}"/>
                </a:ext>
              </a:extLst>
            </p:cNvPr>
            <p:cNvSpPr>
              <a:spLocks/>
            </p:cNvSpPr>
            <p:nvPr/>
          </p:nvSpPr>
          <p:spPr bwMode="auto">
            <a:xfrm>
              <a:off x="5397328" y="3583105"/>
              <a:ext cx="692536" cy="1387465"/>
            </a:xfrm>
            <a:custGeom>
              <a:avLst/>
              <a:gdLst>
                <a:gd name="T0" fmla="*/ 96 w 179"/>
                <a:gd name="T1" fmla="*/ 179 h 358"/>
                <a:gd name="T2" fmla="*/ 0 w 179"/>
                <a:gd name="T3" fmla="*/ 275 h 358"/>
                <a:gd name="T4" fmla="*/ 0 w 179"/>
                <a:gd name="T5" fmla="*/ 358 h 358"/>
                <a:gd name="T6" fmla="*/ 179 w 179"/>
                <a:gd name="T7" fmla="*/ 179 h 358"/>
                <a:gd name="T8" fmla="*/ 0 w 179"/>
                <a:gd name="T9" fmla="*/ 0 h 358"/>
                <a:gd name="T10" fmla="*/ 0 w 179"/>
                <a:gd name="T11" fmla="*/ 84 h 358"/>
                <a:gd name="T12" fmla="*/ 96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96" y="179"/>
                  </a:moveTo>
                  <a:cubicBezTo>
                    <a:pt x="96" y="232"/>
                    <a:pt x="53" y="275"/>
                    <a:pt x="0" y="275"/>
                  </a:cubicBezTo>
                  <a:cubicBezTo>
                    <a:pt x="0" y="358"/>
                    <a:pt x="0" y="358"/>
                    <a:pt x="0" y="358"/>
                  </a:cubicBezTo>
                  <a:cubicBezTo>
                    <a:pt x="99" y="358"/>
                    <a:pt x="179" y="278"/>
                    <a:pt x="179" y="179"/>
                  </a:cubicBezTo>
                  <a:cubicBezTo>
                    <a:pt x="179" y="80"/>
                    <a:pt x="99" y="0"/>
                    <a:pt x="0" y="0"/>
                  </a:cubicBezTo>
                  <a:cubicBezTo>
                    <a:pt x="0" y="84"/>
                    <a:pt x="0" y="84"/>
                    <a:pt x="0" y="84"/>
                  </a:cubicBezTo>
                  <a:cubicBezTo>
                    <a:pt x="53" y="84"/>
                    <a:pt x="96" y="126"/>
                    <a:pt x="96"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7" name="Freeform 18">
              <a:extLst>
                <a:ext uri="{FF2B5EF4-FFF2-40B4-BE49-F238E27FC236}">
                  <a16:creationId xmlns="" xmlns:a16="http://schemas.microsoft.com/office/drawing/2014/main" id="{32F32310-03E1-184C-BAAB-B922FCDE5E85}"/>
                </a:ext>
              </a:extLst>
            </p:cNvPr>
            <p:cNvSpPr>
              <a:spLocks/>
            </p:cNvSpPr>
            <p:nvPr/>
          </p:nvSpPr>
          <p:spPr bwMode="auto">
            <a:xfrm>
              <a:off x="5397328" y="3908441"/>
              <a:ext cx="370788" cy="740380"/>
            </a:xfrm>
            <a:custGeom>
              <a:avLst/>
              <a:gdLst>
                <a:gd name="T0" fmla="*/ 96 w 96"/>
                <a:gd name="T1" fmla="*/ 95 h 191"/>
                <a:gd name="T2" fmla="*/ 0 w 96"/>
                <a:gd name="T3" fmla="*/ 0 h 191"/>
                <a:gd name="T4" fmla="*/ 0 w 96"/>
                <a:gd name="T5" fmla="*/ 191 h 191"/>
                <a:gd name="T6" fmla="*/ 96 w 96"/>
                <a:gd name="T7" fmla="*/ 95 h 191"/>
              </a:gdLst>
              <a:ahLst/>
              <a:cxnLst>
                <a:cxn ang="0">
                  <a:pos x="T0" y="T1"/>
                </a:cxn>
                <a:cxn ang="0">
                  <a:pos x="T2" y="T3"/>
                </a:cxn>
                <a:cxn ang="0">
                  <a:pos x="T4" y="T5"/>
                </a:cxn>
                <a:cxn ang="0">
                  <a:pos x="T6" y="T7"/>
                </a:cxn>
              </a:cxnLst>
              <a:rect l="0" t="0" r="r" b="b"/>
              <a:pathLst>
                <a:path w="96" h="191">
                  <a:moveTo>
                    <a:pt x="96" y="95"/>
                  </a:moveTo>
                  <a:cubicBezTo>
                    <a:pt x="96" y="42"/>
                    <a:pt x="53" y="0"/>
                    <a:pt x="0" y="0"/>
                  </a:cubicBezTo>
                  <a:cubicBezTo>
                    <a:pt x="0" y="191"/>
                    <a:pt x="0" y="191"/>
                    <a:pt x="0" y="191"/>
                  </a:cubicBezTo>
                  <a:cubicBezTo>
                    <a:pt x="53" y="191"/>
                    <a:pt x="96" y="148"/>
                    <a:pt x="96"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8" name="Freeform 19">
              <a:extLst>
                <a:ext uri="{FF2B5EF4-FFF2-40B4-BE49-F238E27FC236}">
                  <a16:creationId xmlns="" xmlns:a16="http://schemas.microsoft.com/office/drawing/2014/main" id="{9EC58B2D-BA0A-2B4B-A27F-E311429B2EC3}"/>
                </a:ext>
              </a:extLst>
            </p:cNvPr>
            <p:cNvSpPr>
              <a:spLocks/>
            </p:cNvSpPr>
            <p:nvPr/>
          </p:nvSpPr>
          <p:spPr bwMode="auto">
            <a:xfrm>
              <a:off x="4719145" y="3656066"/>
              <a:ext cx="678183" cy="651869"/>
            </a:xfrm>
            <a:custGeom>
              <a:avLst/>
              <a:gdLst>
                <a:gd name="T0" fmla="*/ 175 w 175"/>
                <a:gd name="T1" fmla="*/ 168 h 168"/>
                <a:gd name="T2" fmla="*/ 29 w 175"/>
                <a:gd name="T3" fmla="*/ 0 h 168"/>
                <a:gd name="T4" fmla="*/ 14 w 175"/>
                <a:gd name="T5" fmla="*/ 15 h 168"/>
                <a:gd name="T6" fmla="*/ 0 w 175"/>
                <a:gd name="T7" fmla="*/ 30 h 168"/>
                <a:gd name="T8" fmla="*/ 175 w 175"/>
                <a:gd name="T9" fmla="*/ 168 h 168"/>
              </a:gdLst>
              <a:ahLst/>
              <a:cxnLst>
                <a:cxn ang="0">
                  <a:pos x="T0" y="T1"/>
                </a:cxn>
                <a:cxn ang="0">
                  <a:pos x="T2" y="T3"/>
                </a:cxn>
                <a:cxn ang="0">
                  <a:pos x="T4" y="T5"/>
                </a:cxn>
                <a:cxn ang="0">
                  <a:pos x="T6" y="T7"/>
                </a:cxn>
                <a:cxn ang="0">
                  <a:pos x="T8" y="T9"/>
                </a:cxn>
              </a:cxnLst>
              <a:rect l="0" t="0" r="r" b="b"/>
              <a:pathLst>
                <a:path w="175" h="168">
                  <a:moveTo>
                    <a:pt x="175" y="168"/>
                  </a:moveTo>
                  <a:cubicBezTo>
                    <a:pt x="122" y="89"/>
                    <a:pt x="29" y="0"/>
                    <a:pt x="29" y="0"/>
                  </a:cubicBezTo>
                  <a:cubicBezTo>
                    <a:pt x="14" y="15"/>
                    <a:pt x="14" y="15"/>
                    <a:pt x="14" y="15"/>
                  </a:cubicBezTo>
                  <a:cubicBezTo>
                    <a:pt x="0" y="30"/>
                    <a:pt x="0" y="30"/>
                    <a:pt x="0" y="30"/>
                  </a:cubicBezTo>
                  <a:cubicBezTo>
                    <a:pt x="0" y="30"/>
                    <a:pt x="94" y="119"/>
                    <a:pt x="175" y="168"/>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29" name="Freeform 20">
              <a:extLst>
                <a:ext uri="{FF2B5EF4-FFF2-40B4-BE49-F238E27FC236}">
                  <a16:creationId xmlns="" xmlns:a16="http://schemas.microsoft.com/office/drawing/2014/main" id="{D201975D-4452-7D4B-BA27-D466E45CF500}"/>
                </a:ext>
              </a:extLst>
            </p:cNvPr>
            <p:cNvSpPr>
              <a:spLocks/>
            </p:cNvSpPr>
            <p:nvPr/>
          </p:nvSpPr>
          <p:spPr bwMode="auto">
            <a:xfrm>
              <a:off x="4063688" y="3031707"/>
              <a:ext cx="828891" cy="802577"/>
            </a:xfrm>
            <a:custGeom>
              <a:avLst/>
              <a:gdLst>
                <a:gd name="T0" fmla="*/ 191 w 214"/>
                <a:gd name="T1" fmla="*/ 184 h 207"/>
                <a:gd name="T2" fmla="*/ 204 w 214"/>
                <a:gd name="T3" fmla="*/ 155 h 207"/>
                <a:gd name="T4" fmla="*/ 41 w 214"/>
                <a:gd name="T5" fmla="*/ 0 h 207"/>
                <a:gd name="T6" fmla="*/ 0 w 214"/>
                <a:gd name="T7" fmla="*/ 43 h 207"/>
                <a:gd name="T8" fmla="*/ 163 w 214"/>
                <a:gd name="T9" fmla="*/ 198 h 207"/>
                <a:gd name="T10" fmla="*/ 191 w 214"/>
                <a:gd name="T11" fmla="*/ 184 h 207"/>
              </a:gdLst>
              <a:ahLst/>
              <a:cxnLst>
                <a:cxn ang="0">
                  <a:pos x="T0" y="T1"/>
                </a:cxn>
                <a:cxn ang="0">
                  <a:pos x="T2" y="T3"/>
                </a:cxn>
                <a:cxn ang="0">
                  <a:pos x="T4" y="T5"/>
                </a:cxn>
                <a:cxn ang="0">
                  <a:pos x="T6" y="T7"/>
                </a:cxn>
                <a:cxn ang="0">
                  <a:pos x="T8" y="T9"/>
                </a:cxn>
                <a:cxn ang="0">
                  <a:pos x="T10" y="T11"/>
                </a:cxn>
              </a:cxnLst>
              <a:rect l="0" t="0" r="r" b="b"/>
              <a:pathLst>
                <a:path w="214" h="207">
                  <a:moveTo>
                    <a:pt x="191" y="184"/>
                  </a:moveTo>
                  <a:cubicBezTo>
                    <a:pt x="191" y="184"/>
                    <a:pt x="214" y="164"/>
                    <a:pt x="204" y="155"/>
                  </a:cubicBezTo>
                  <a:cubicBezTo>
                    <a:pt x="41" y="0"/>
                    <a:pt x="41" y="0"/>
                    <a:pt x="41" y="0"/>
                  </a:cubicBezTo>
                  <a:cubicBezTo>
                    <a:pt x="0" y="43"/>
                    <a:pt x="0" y="43"/>
                    <a:pt x="0" y="43"/>
                  </a:cubicBezTo>
                  <a:cubicBezTo>
                    <a:pt x="163" y="198"/>
                    <a:pt x="163" y="198"/>
                    <a:pt x="163" y="198"/>
                  </a:cubicBezTo>
                  <a:cubicBezTo>
                    <a:pt x="173" y="207"/>
                    <a:pt x="191" y="184"/>
                    <a:pt x="191" y="18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0" name="Freeform 21">
              <a:extLst>
                <a:ext uri="{FF2B5EF4-FFF2-40B4-BE49-F238E27FC236}">
                  <a16:creationId xmlns="" xmlns:a16="http://schemas.microsoft.com/office/drawing/2014/main" id="{9BEFEE60-2775-AF41-9133-C4F687E4F7D9}"/>
                </a:ext>
              </a:extLst>
            </p:cNvPr>
            <p:cNvSpPr>
              <a:spLocks/>
            </p:cNvSpPr>
            <p:nvPr/>
          </p:nvSpPr>
          <p:spPr bwMode="auto">
            <a:xfrm>
              <a:off x="3521859" y="2516192"/>
              <a:ext cx="932950" cy="903048"/>
            </a:xfrm>
            <a:custGeom>
              <a:avLst/>
              <a:gdLst>
                <a:gd name="T0" fmla="*/ 0 w 780"/>
                <a:gd name="T1" fmla="*/ 140 h 755"/>
                <a:gd name="T2" fmla="*/ 133 w 780"/>
                <a:gd name="T3" fmla="*/ 0 h 755"/>
                <a:gd name="T4" fmla="*/ 780 w 780"/>
                <a:gd name="T5" fmla="*/ 616 h 755"/>
                <a:gd name="T6" fmla="*/ 648 w 780"/>
                <a:gd name="T7" fmla="*/ 755 h 755"/>
                <a:gd name="T8" fmla="*/ 0 w 780"/>
                <a:gd name="T9" fmla="*/ 140 h 755"/>
              </a:gdLst>
              <a:ahLst/>
              <a:cxnLst>
                <a:cxn ang="0">
                  <a:pos x="T0" y="T1"/>
                </a:cxn>
                <a:cxn ang="0">
                  <a:pos x="T2" y="T3"/>
                </a:cxn>
                <a:cxn ang="0">
                  <a:pos x="T4" y="T5"/>
                </a:cxn>
                <a:cxn ang="0">
                  <a:pos x="T6" y="T7"/>
                </a:cxn>
                <a:cxn ang="0">
                  <a:pos x="T8" y="T9"/>
                </a:cxn>
              </a:cxnLst>
              <a:rect l="0" t="0" r="r" b="b"/>
              <a:pathLst>
                <a:path w="780" h="755">
                  <a:moveTo>
                    <a:pt x="0" y="140"/>
                  </a:moveTo>
                  <a:lnTo>
                    <a:pt x="133" y="0"/>
                  </a:lnTo>
                  <a:lnTo>
                    <a:pt x="780" y="616"/>
                  </a:lnTo>
                  <a:lnTo>
                    <a:pt x="648" y="755"/>
                  </a:lnTo>
                  <a:lnTo>
                    <a:pt x="0" y="140"/>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1" name="Freeform 22">
              <a:extLst>
                <a:ext uri="{FF2B5EF4-FFF2-40B4-BE49-F238E27FC236}">
                  <a16:creationId xmlns="" xmlns:a16="http://schemas.microsoft.com/office/drawing/2014/main" id="{5F52F967-C04C-D64B-9640-8C097ABAE53E}"/>
                </a:ext>
              </a:extLst>
            </p:cNvPr>
            <p:cNvSpPr>
              <a:spLocks/>
            </p:cNvSpPr>
            <p:nvPr/>
          </p:nvSpPr>
          <p:spPr bwMode="auto">
            <a:xfrm>
              <a:off x="2483653" y="1504300"/>
              <a:ext cx="1467603" cy="1461622"/>
            </a:xfrm>
            <a:custGeom>
              <a:avLst/>
              <a:gdLst>
                <a:gd name="T0" fmla="*/ 313 w 379"/>
                <a:gd name="T1" fmla="*/ 306 h 377"/>
                <a:gd name="T2" fmla="*/ 319 w 379"/>
                <a:gd name="T3" fmla="*/ 150 h 377"/>
                <a:gd name="T4" fmla="*/ 66 w 379"/>
                <a:gd name="T5" fmla="*/ 71 h 377"/>
                <a:gd name="T6" fmla="*/ 158 w 379"/>
                <a:gd name="T7" fmla="*/ 320 h 377"/>
                <a:gd name="T8" fmla="*/ 313 w 379"/>
                <a:gd name="T9" fmla="*/ 306 h 377"/>
              </a:gdLst>
              <a:ahLst/>
              <a:cxnLst>
                <a:cxn ang="0">
                  <a:pos x="T0" y="T1"/>
                </a:cxn>
                <a:cxn ang="0">
                  <a:pos x="T2" y="T3"/>
                </a:cxn>
                <a:cxn ang="0">
                  <a:pos x="T4" y="T5"/>
                </a:cxn>
                <a:cxn ang="0">
                  <a:pos x="T6" y="T7"/>
                </a:cxn>
                <a:cxn ang="0">
                  <a:pos x="T8" y="T9"/>
                </a:cxn>
              </a:cxnLst>
              <a:rect l="0" t="0" r="r" b="b"/>
              <a:pathLst>
                <a:path w="379" h="377">
                  <a:moveTo>
                    <a:pt x="313" y="306"/>
                  </a:moveTo>
                  <a:cubicBezTo>
                    <a:pt x="313" y="306"/>
                    <a:pt x="379" y="206"/>
                    <a:pt x="319" y="150"/>
                  </a:cubicBezTo>
                  <a:cubicBezTo>
                    <a:pt x="276" y="109"/>
                    <a:pt x="167" y="0"/>
                    <a:pt x="66" y="71"/>
                  </a:cubicBezTo>
                  <a:cubicBezTo>
                    <a:pt x="0" y="175"/>
                    <a:pt x="114" y="278"/>
                    <a:pt x="158" y="320"/>
                  </a:cubicBezTo>
                  <a:cubicBezTo>
                    <a:pt x="217" y="377"/>
                    <a:pt x="313" y="306"/>
                    <a:pt x="313" y="30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2" name="Freeform 23">
              <a:extLst>
                <a:ext uri="{FF2B5EF4-FFF2-40B4-BE49-F238E27FC236}">
                  <a16:creationId xmlns="" xmlns:a16="http://schemas.microsoft.com/office/drawing/2014/main" id="{80A06575-37FB-B744-B7D8-A321238306C5}"/>
                </a:ext>
              </a:extLst>
            </p:cNvPr>
            <p:cNvSpPr>
              <a:spLocks/>
            </p:cNvSpPr>
            <p:nvPr/>
          </p:nvSpPr>
          <p:spPr bwMode="auto">
            <a:xfrm>
              <a:off x="2700145" y="1721988"/>
              <a:ext cx="615986" cy="612398"/>
            </a:xfrm>
            <a:custGeom>
              <a:avLst/>
              <a:gdLst>
                <a:gd name="T0" fmla="*/ 153 w 159"/>
                <a:gd name="T1" fmla="*/ 10 h 158"/>
                <a:gd name="T2" fmla="*/ 127 w 159"/>
                <a:gd name="T3" fmla="*/ 0 h 158"/>
                <a:gd name="T4" fmla="*/ 133 w 159"/>
                <a:gd name="T5" fmla="*/ 132 h 158"/>
                <a:gd name="T6" fmla="*/ 0 w 159"/>
                <a:gd name="T7" fmla="*/ 133 h 158"/>
                <a:gd name="T8" fmla="*/ 12 w 159"/>
                <a:gd name="T9" fmla="*/ 158 h 158"/>
                <a:gd name="T10" fmla="*/ 159 w 159"/>
                <a:gd name="T11" fmla="*/ 157 h 158"/>
                <a:gd name="T12" fmla="*/ 153 w 159"/>
                <a:gd name="T13" fmla="*/ 10 h 158"/>
              </a:gdLst>
              <a:ahLst/>
              <a:cxnLst>
                <a:cxn ang="0">
                  <a:pos x="T0" y="T1"/>
                </a:cxn>
                <a:cxn ang="0">
                  <a:pos x="T2" y="T3"/>
                </a:cxn>
                <a:cxn ang="0">
                  <a:pos x="T4" y="T5"/>
                </a:cxn>
                <a:cxn ang="0">
                  <a:pos x="T6" y="T7"/>
                </a:cxn>
                <a:cxn ang="0">
                  <a:pos x="T8" y="T9"/>
                </a:cxn>
                <a:cxn ang="0">
                  <a:pos x="T10" y="T11"/>
                </a:cxn>
                <a:cxn ang="0">
                  <a:pos x="T12" y="T13"/>
                </a:cxn>
              </a:cxnLst>
              <a:rect l="0" t="0" r="r" b="b"/>
              <a:pathLst>
                <a:path w="159" h="158">
                  <a:moveTo>
                    <a:pt x="153" y="10"/>
                  </a:moveTo>
                  <a:cubicBezTo>
                    <a:pt x="144" y="6"/>
                    <a:pt x="136" y="2"/>
                    <a:pt x="127" y="0"/>
                  </a:cubicBezTo>
                  <a:cubicBezTo>
                    <a:pt x="133" y="132"/>
                    <a:pt x="133" y="132"/>
                    <a:pt x="133" y="132"/>
                  </a:cubicBezTo>
                  <a:cubicBezTo>
                    <a:pt x="0" y="133"/>
                    <a:pt x="0" y="133"/>
                    <a:pt x="0" y="133"/>
                  </a:cubicBezTo>
                  <a:cubicBezTo>
                    <a:pt x="4" y="142"/>
                    <a:pt x="8" y="150"/>
                    <a:pt x="12" y="158"/>
                  </a:cubicBezTo>
                  <a:cubicBezTo>
                    <a:pt x="159" y="157"/>
                    <a:pt x="159" y="157"/>
                    <a:pt x="159" y="157"/>
                  </a:cubicBezTo>
                  <a:lnTo>
                    <a:pt x="15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3" name="Freeform 24">
              <a:extLst>
                <a:ext uri="{FF2B5EF4-FFF2-40B4-BE49-F238E27FC236}">
                  <a16:creationId xmlns="" xmlns:a16="http://schemas.microsoft.com/office/drawing/2014/main" id="{B3ACE9F8-6965-E74D-8240-369DA01EB3DA}"/>
                </a:ext>
              </a:extLst>
            </p:cNvPr>
            <p:cNvSpPr>
              <a:spLocks/>
            </p:cNvSpPr>
            <p:nvPr/>
          </p:nvSpPr>
          <p:spPr bwMode="auto">
            <a:xfrm>
              <a:off x="2793440" y="1803322"/>
              <a:ext cx="728419" cy="724831"/>
            </a:xfrm>
            <a:custGeom>
              <a:avLst/>
              <a:gdLst>
                <a:gd name="T0" fmla="*/ 188 w 188"/>
                <a:gd name="T1" fmla="*/ 186 h 187"/>
                <a:gd name="T2" fmla="*/ 181 w 188"/>
                <a:gd name="T3" fmla="*/ 22 h 187"/>
                <a:gd name="T4" fmla="*/ 149 w 188"/>
                <a:gd name="T5" fmla="*/ 0 h 187"/>
                <a:gd name="T6" fmla="*/ 156 w 188"/>
                <a:gd name="T7" fmla="*/ 156 h 187"/>
                <a:gd name="T8" fmla="*/ 0 w 188"/>
                <a:gd name="T9" fmla="*/ 157 h 187"/>
                <a:gd name="T10" fmla="*/ 24 w 188"/>
                <a:gd name="T11" fmla="*/ 187 h 187"/>
                <a:gd name="T12" fmla="*/ 188 w 188"/>
                <a:gd name="T13" fmla="*/ 186 h 187"/>
              </a:gdLst>
              <a:ahLst/>
              <a:cxnLst>
                <a:cxn ang="0">
                  <a:pos x="T0" y="T1"/>
                </a:cxn>
                <a:cxn ang="0">
                  <a:pos x="T2" y="T3"/>
                </a:cxn>
                <a:cxn ang="0">
                  <a:pos x="T4" y="T5"/>
                </a:cxn>
                <a:cxn ang="0">
                  <a:pos x="T6" y="T7"/>
                </a:cxn>
                <a:cxn ang="0">
                  <a:pos x="T8" y="T9"/>
                </a:cxn>
                <a:cxn ang="0">
                  <a:pos x="T10" y="T11"/>
                </a:cxn>
                <a:cxn ang="0">
                  <a:pos x="T12" y="T13"/>
                </a:cxn>
              </a:cxnLst>
              <a:rect l="0" t="0" r="r" b="b"/>
              <a:pathLst>
                <a:path w="188" h="187">
                  <a:moveTo>
                    <a:pt x="188" y="186"/>
                  </a:moveTo>
                  <a:cubicBezTo>
                    <a:pt x="181" y="22"/>
                    <a:pt x="181" y="22"/>
                    <a:pt x="181" y="22"/>
                  </a:cubicBezTo>
                  <a:cubicBezTo>
                    <a:pt x="171" y="14"/>
                    <a:pt x="160" y="7"/>
                    <a:pt x="149" y="0"/>
                  </a:cubicBezTo>
                  <a:cubicBezTo>
                    <a:pt x="156" y="156"/>
                    <a:pt x="156" y="156"/>
                    <a:pt x="156" y="156"/>
                  </a:cubicBezTo>
                  <a:cubicBezTo>
                    <a:pt x="0" y="157"/>
                    <a:pt x="0" y="157"/>
                    <a:pt x="0" y="157"/>
                  </a:cubicBezTo>
                  <a:cubicBezTo>
                    <a:pt x="8" y="168"/>
                    <a:pt x="16" y="178"/>
                    <a:pt x="24" y="187"/>
                  </a:cubicBezTo>
                  <a:lnTo>
                    <a:pt x="188"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4" name="Freeform 25">
              <a:extLst>
                <a:ext uri="{FF2B5EF4-FFF2-40B4-BE49-F238E27FC236}">
                  <a16:creationId xmlns="" xmlns:a16="http://schemas.microsoft.com/office/drawing/2014/main" id="{C180A3C3-51D5-F34D-ACAA-9D0FB95C29B5}"/>
                </a:ext>
              </a:extLst>
            </p:cNvPr>
            <p:cNvSpPr>
              <a:spLocks/>
            </p:cNvSpPr>
            <p:nvPr/>
          </p:nvSpPr>
          <p:spPr bwMode="auto">
            <a:xfrm>
              <a:off x="4684459" y="4164405"/>
              <a:ext cx="669811" cy="244002"/>
            </a:xfrm>
            <a:custGeom>
              <a:avLst/>
              <a:gdLst>
                <a:gd name="T0" fmla="*/ 173 w 173"/>
                <a:gd name="T1" fmla="*/ 63 h 63"/>
                <a:gd name="T2" fmla="*/ 9 w 173"/>
                <a:gd name="T3" fmla="*/ 0 h 63"/>
                <a:gd name="T4" fmla="*/ 5 w 173"/>
                <a:gd name="T5" fmla="*/ 15 h 63"/>
                <a:gd name="T6" fmla="*/ 0 w 173"/>
                <a:gd name="T7" fmla="*/ 31 h 63"/>
                <a:gd name="T8" fmla="*/ 173 w 173"/>
                <a:gd name="T9" fmla="*/ 63 h 63"/>
              </a:gdLst>
              <a:ahLst/>
              <a:cxnLst>
                <a:cxn ang="0">
                  <a:pos x="T0" y="T1"/>
                </a:cxn>
                <a:cxn ang="0">
                  <a:pos x="T2" y="T3"/>
                </a:cxn>
                <a:cxn ang="0">
                  <a:pos x="T4" y="T5"/>
                </a:cxn>
                <a:cxn ang="0">
                  <a:pos x="T6" y="T7"/>
                </a:cxn>
                <a:cxn ang="0">
                  <a:pos x="T8" y="T9"/>
                </a:cxn>
              </a:cxnLst>
              <a:rect l="0" t="0" r="r" b="b"/>
              <a:pathLst>
                <a:path w="173" h="63">
                  <a:moveTo>
                    <a:pt x="173" y="63"/>
                  </a:moveTo>
                  <a:cubicBezTo>
                    <a:pt x="107" y="27"/>
                    <a:pt x="9" y="0"/>
                    <a:pt x="9" y="0"/>
                  </a:cubicBezTo>
                  <a:cubicBezTo>
                    <a:pt x="5" y="15"/>
                    <a:pt x="5" y="15"/>
                    <a:pt x="5" y="15"/>
                  </a:cubicBezTo>
                  <a:cubicBezTo>
                    <a:pt x="0" y="31"/>
                    <a:pt x="0" y="31"/>
                    <a:pt x="0" y="31"/>
                  </a:cubicBezTo>
                  <a:cubicBezTo>
                    <a:pt x="0" y="31"/>
                    <a:pt x="98" y="59"/>
                    <a:pt x="173" y="6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5" name="Freeform 26">
              <a:extLst>
                <a:ext uri="{FF2B5EF4-FFF2-40B4-BE49-F238E27FC236}">
                  <a16:creationId xmlns="" xmlns:a16="http://schemas.microsoft.com/office/drawing/2014/main" id="{0FB23AD4-1C89-224C-A5E2-125F5EB09E31}"/>
                </a:ext>
              </a:extLst>
            </p:cNvPr>
            <p:cNvSpPr>
              <a:spLocks/>
            </p:cNvSpPr>
            <p:nvPr/>
          </p:nvSpPr>
          <p:spPr bwMode="auto">
            <a:xfrm>
              <a:off x="4017040" y="3950305"/>
              <a:ext cx="748752" cy="373180"/>
            </a:xfrm>
            <a:custGeom>
              <a:avLst/>
              <a:gdLst>
                <a:gd name="T0" fmla="*/ 185 w 193"/>
                <a:gd name="T1" fmla="*/ 73 h 96"/>
                <a:gd name="T2" fmla="*/ 183 w 193"/>
                <a:gd name="T3" fmla="*/ 48 h 96"/>
                <a:gd name="T4" fmla="*/ 12 w 193"/>
                <a:gd name="T5" fmla="*/ 0 h 96"/>
                <a:gd name="T6" fmla="*/ 0 w 193"/>
                <a:gd name="T7" fmla="*/ 45 h 96"/>
                <a:gd name="T8" fmla="*/ 170 w 193"/>
                <a:gd name="T9" fmla="*/ 93 h 96"/>
                <a:gd name="T10" fmla="*/ 185 w 193"/>
                <a:gd name="T11" fmla="*/ 73 h 96"/>
              </a:gdLst>
              <a:ahLst/>
              <a:cxnLst>
                <a:cxn ang="0">
                  <a:pos x="T0" y="T1"/>
                </a:cxn>
                <a:cxn ang="0">
                  <a:pos x="T2" y="T3"/>
                </a:cxn>
                <a:cxn ang="0">
                  <a:pos x="T4" y="T5"/>
                </a:cxn>
                <a:cxn ang="0">
                  <a:pos x="T6" y="T7"/>
                </a:cxn>
                <a:cxn ang="0">
                  <a:pos x="T8" y="T9"/>
                </a:cxn>
                <a:cxn ang="0">
                  <a:pos x="T10" y="T11"/>
                </a:cxn>
              </a:cxnLst>
              <a:rect l="0" t="0" r="r" b="b"/>
              <a:pathLst>
                <a:path w="193" h="96">
                  <a:moveTo>
                    <a:pt x="185" y="73"/>
                  </a:moveTo>
                  <a:cubicBezTo>
                    <a:pt x="185" y="73"/>
                    <a:pt x="193" y="51"/>
                    <a:pt x="183" y="48"/>
                  </a:cubicBezTo>
                  <a:cubicBezTo>
                    <a:pt x="12" y="0"/>
                    <a:pt x="12" y="0"/>
                    <a:pt x="12" y="0"/>
                  </a:cubicBezTo>
                  <a:cubicBezTo>
                    <a:pt x="0" y="45"/>
                    <a:pt x="0" y="45"/>
                    <a:pt x="0" y="45"/>
                  </a:cubicBezTo>
                  <a:cubicBezTo>
                    <a:pt x="170" y="93"/>
                    <a:pt x="170" y="93"/>
                    <a:pt x="170" y="93"/>
                  </a:cubicBezTo>
                  <a:cubicBezTo>
                    <a:pt x="180" y="96"/>
                    <a:pt x="185" y="73"/>
                    <a:pt x="185" y="7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6" name="Freeform 27">
              <a:extLst>
                <a:ext uri="{FF2B5EF4-FFF2-40B4-BE49-F238E27FC236}">
                  <a16:creationId xmlns="" xmlns:a16="http://schemas.microsoft.com/office/drawing/2014/main" id="{EF62823B-C0ED-164F-997C-4C5143E66D55}"/>
                </a:ext>
              </a:extLst>
            </p:cNvPr>
            <p:cNvSpPr>
              <a:spLocks/>
            </p:cNvSpPr>
            <p:nvPr/>
          </p:nvSpPr>
          <p:spPr bwMode="auto">
            <a:xfrm>
              <a:off x="3447701" y="3792421"/>
              <a:ext cx="864773" cy="403082"/>
            </a:xfrm>
            <a:custGeom>
              <a:avLst/>
              <a:gdLst>
                <a:gd name="T0" fmla="*/ 0 w 723"/>
                <a:gd name="T1" fmla="*/ 145 h 337"/>
                <a:gd name="T2" fmla="*/ 39 w 723"/>
                <a:gd name="T3" fmla="*/ 0 h 337"/>
                <a:gd name="T4" fmla="*/ 723 w 723"/>
                <a:gd name="T5" fmla="*/ 191 h 337"/>
                <a:gd name="T6" fmla="*/ 680 w 723"/>
                <a:gd name="T7" fmla="*/ 337 h 337"/>
                <a:gd name="T8" fmla="*/ 0 w 723"/>
                <a:gd name="T9" fmla="*/ 145 h 337"/>
              </a:gdLst>
              <a:ahLst/>
              <a:cxnLst>
                <a:cxn ang="0">
                  <a:pos x="T0" y="T1"/>
                </a:cxn>
                <a:cxn ang="0">
                  <a:pos x="T2" y="T3"/>
                </a:cxn>
                <a:cxn ang="0">
                  <a:pos x="T4" y="T5"/>
                </a:cxn>
                <a:cxn ang="0">
                  <a:pos x="T6" y="T7"/>
                </a:cxn>
                <a:cxn ang="0">
                  <a:pos x="T8" y="T9"/>
                </a:cxn>
              </a:cxnLst>
              <a:rect l="0" t="0" r="r" b="b"/>
              <a:pathLst>
                <a:path w="723" h="337">
                  <a:moveTo>
                    <a:pt x="0" y="145"/>
                  </a:moveTo>
                  <a:lnTo>
                    <a:pt x="39" y="0"/>
                  </a:lnTo>
                  <a:lnTo>
                    <a:pt x="723" y="191"/>
                  </a:lnTo>
                  <a:lnTo>
                    <a:pt x="680" y="337"/>
                  </a:lnTo>
                  <a:lnTo>
                    <a:pt x="0" y="145"/>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7" name="Freeform 28">
              <a:extLst>
                <a:ext uri="{FF2B5EF4-FFF2-40B4-BE49-F238E27FC236}">
                  <a16:creationId xmlns="" xmlns:a16="http://schemas.microsoft.com/office/drawing/2014/main" id="{92DCA9B4-34F2-C34C-8DAF-DB1ACA0D1B33}"/>
                </a:ext>
              </a:extLst>
            </p:cNvPr>
            <p:cNvSpPr>
              <a:spLocks/>
            </p:cNvSpPr>
            <p:nvPr/>
          </p:nvSpPr>
          <p:spPr bwMode="auto">
            <a:xfrm>
              <a:off x="2541065" y="3287671"/>
              <a:ext cx="1065716" cy="946107"/>
            </a:xfrm>
            <a:custGeom>
              <a:avLst/>
              <a:gdLst>
                <a:gd name="T0" fmla="*/ 266 w 275"/>
                <a:gd name="T1" fmla="*/ 160 h 244"/>
                <a:gd name="T2" fmla="*/ 213 w 275"/>
                <a:gd name="T3" fmla="*/ 48 h 244"/>
                <a:gd name="T4" fmla="*/ 7 w 275"/>
                <a:gd name="T5" fmla="*/ 87 h 244"/>
                <a:gd name="T6" fmla="*/ 163 w 275"/>
                <a:gd name="T7" fmla="*/ 227 h 244"/>
                <a:gd name="T8" fmla="*/ 266 w 275"/>
                <a:gd name="T9" fmla="*/ 160 h 244"/>
              </a:gdLst>
              <a:ahLst/>
              <a:cxnLst>
                <a:cxn ang="0">
                  <a:pos x="T0" y="T1"/>
                </a:cxn>
                <a:cxn ang="0">
                  <a:pos x="T2" y="T3"/>
                </a:cxn>
                <a:cxn ang="0">
                  <a:pos x="T4" y="T5"/>
                </a:cxn>
                <a:cxn ang="0">
                  <a:pos x="T6" y="T7"/>
                </a:cxn>
                <a:cxn ang="0">
                  <a:pos x="T8" y="T9"/>
                </a:cxn>
              </a:cxnLst>
              <a:rect l="0" t="0" r="r" b="b"/>
              <a:pathLst>
                <a:path w="275" h="244">
                  <a:moveTo>
                    <a:pt x="266" y="160"/>
                  </a:moveTo>
                  <a:cubicBezTo>
                    <a:pt x="266" y="160"/>
                    <a:pt x="275" y="66"/>
                    <a:pt x="213" y="48"/>
                  </a:cubicBezTo>
                  <a:cubicBezTo>
                    <a:pt x="167" y="36"/>
                    <a:pt x="51" y="0"/>
                    <a:pt x="7" y="87"/>
                  </a:cubicBezTo>
                  <a:cubicBezTo>
                    <a:pt x="0" y="184"/>
                    <a:pt x="117" y="214"/>
                    <a:pt x="163" y="227"/>
                  </a:cubicBezTo>
                  <a:cubicBezTo>
                    <a:pt x="225" y="244"/>
                    <a:pt x="266" y="160"/>
                    <a:pt x="266" y="160"/>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8" name="Freeform 29">
              <a:extLst>
                <a:ext uri="{FF2B5EF4-FFF2-40B4-BE49-F238E27FC236}">
                  <a16:creationId xmlns="" xmlns:a16="http://schemas.microsoft.com/office/drawing/2014/main" id="{8B849D13-99B4-9A48-BDE3-A24B9E6F3477}"/>
                </a:ext>
              </a:extLst>
            </p:cNvPr>
            <p:cNvSpPr>
              <a:spLocks/>
            </p:cNvSpPr>
            <p:nvPr/>
          </p:nvSpPr>
          <p:spPr bwMode="auto">
            <a:xfrm>
              <a:off x="2712106" y="3408476"/>
              <a:ext cx="465279" cy="600437"/>
            </a:xfrm>
            <a:custGeom>
              <a:avLst/>
              <a:gdLst>
                <a:gd name="T0" fmla="*/ 61 w 120"/>
                <a:gd name="T1" fmla="*/ 0 h 155"/>
                <a:gd name="T2" fmla="*/ 39 w 120"/>
                <a:gd name="T3" fmla="*/ 2 h 155"/>
                <a:gd name="T4" fmla="*/ 92 w 120"/>
                <a:gd name="T5" fmla="*/ 92 h 155"/>
                <a:gd name="T6" fmla="*/ 0 w 120"/>
                <a:gd name="T7" fmla="*/ 142 h 155"/>
                <a:gd name="T8" fmla="*/ 17 w 120"/>
                <a:gd name="T9" fmla="*/ 155 h 155"/>
                <a:gd name="T10" fmla="*/ 120 w 120"/>
                <a:gd name="T11" fmla="*/ 100 h 155"/>
                <a:gd name="T12" fmla="*/ 61 w 120"/>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120" h="155">
                  <a:moveTo>
                    <a:pt x="61" y="0"/>
                  </a:moveTo>
                  <a:cubicBezTo>
                    <a:pt x="54" y="0"/>
                    <a:pt x="46" y="0"/>
                    <a:pt x="39" y="2"/>
                  </a:cubicBezTo>
                  <a:cubicBezTo>
                    <a:pt x="92" y="92"/>
                    <a:pt x="92" y="92"/>
                    <a:pt x="92" y="92"/>
                  </a:cubicBezTo>
                  <a:cubicBezTo>
                    <a:pt x="0" y="142"/>
                    <a:pt x="0" y="142"/>
                    <a:pt x="0" y="142"/>
                  </a:cubicBezTo>
                  <a:cubicBezTo>
                    <a:pt x="5" y="146"/>
                    <a:pt x="11" y="151"/>
                    <a:pt x="17" y="155"/>
                  </a:cubicBezTo>
                  <a:cubicBezTo>
                    <a:pt x="120" y="100"/>
                    <a:pt x="120" y="100"/>
                    <a:pt x="120" y="100"/>
                  </a:cubicBezTo>
                  <a:lnTo>
                    <a:pt x="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39" name="Freeform 30">
              <a:extLst>
                <a:ext uri="{FF2B5EF4-FFF2-40B4-BE49-F238E27FC236}">
                  <a16:creationId xmlns="" xmlns:a16="http://schemas.microsoft.com/office/drawing/2014/main" id="{28140D96-F228-AB4A-8117-C54FE3EBE78A}"/>
                </a:ext>
              </a:extLst>
            </p:cNvPr>
            <p:cNvSpPr>
              <a:spLocks/>
            </p:cNvSpPr>
            <p:nvPr/>
          </p:nvSpPr>
          <p:spPr bwMode="auto">
            <a:xfrm>
              <a:off x="2840087" y="3408476"/>
              <a:ext cx="550202" cy="685360"/>
            </a:xfrm>
            <a:custGeom>
              <a:avLst/>
              <a:gdLst>
                <a:gd name="T0" fmla="*/ 142 w 142"/>
                <a:gd name="T1" fmla="*/ 115 h 177"/>
                <a:gd name="T2" fmla="*/ 76 w 142"/>
                <a:gd name="T3" fmla="*/ 3 h 177"/>
                <a:gd name="T4" fmla="*/ 46 w 142"/>
                <a:gd name="T5" fmla="*/ 0 h 177"/>
                <a:gd name="T6" fmla="*/ 109 w 142"/>
                <a:gd name="T7" fmla="*/ 106 h 177"/>
                <a:gd name="T8" fmla="*/ 0 w 142"/>
                <a:gd name="T9" fmla="*/ 164 h 177"/>
                <a:gd name="T10" fmla="*/ 28 w 142"/>
                <a:gd name="T11" fmla="*/ 177 h 177"/>
                <a:gd name="T12" fmla="*/ 142 w 142"/>
                <a:gd name="T13" fmla="*/ 115 h 177"/>
              </a:gdLst>
              <a:ahLst/>
              <a:cxnLst>
                <a:cxn ang="0">
                  <a:pos x="T0" y="T1"/>
                </a:cxn>
                <a:cxn ang="0">
                  <a:pos x="T2" y="T3"/>
                </a:cxn>
                <a:cxn ang="0">
                  <a:pos x="T4" y="T5"/>
                </a:cxn>
                <a:cxn ang="0">
                  <a:pos x="T6" y="T7"/>
                </a:cxn>
                <a:cxn ang="0">
                  <a:pos x="T8" y="T9"/>
                </a:cxn>
                <a:cxn ang="0">
                  <a:pos x="T10" y="T11"/>
                </a:cxn>
                <a:cxn ang="0">
                  <a:pos x="T12" y="T13"/>
                </a:cxn>
              </a:cxnLst>
              <a:rect l="0" t="0" r="r" b="b"/>
              <a:pathLst>
                <a:path w="142" h="177">
                  <a:moveTo>
                    <a:pt x="142" y="115"/>
                  </a:moveTo>
                  <a:cubicBezTo>
                    <a:pt x="76" y="3"/>
                    <a:pt x="76" y="3"/>
                    <a:pt x="76" y="3"/>
                  </a:cubicBezTo>
                  <a:cubicBezTo>
                    <a:pt x="67" y="2"/>
                    <a:pt x="57" y="0"/>
                    <a:pt x="46" y="0"/>
                  </a:cubicBezTo>
                  <a:cubicBezTo>
                    <a:pt x="109" y="106"/>
                    <a:pt x="109" y="106"/>
                    <a:pt x="109" y="106"/>
                  </a:cubicBezTo>
                  <a:cubicBezTo>
                    <a:pt x="0" y="164"/>
                    <a:pt x="0" y="164"/>
                    <a:pt x="0" y="164"/>
                  </a:cubicBezTo>
                  <a:cubicBezTo>
                    <a:pt x="9" y="169"/>
                    <a:pt x="18" y="173"/>
                    <a:pt x="28" y="177"/>
                  </a:cubicBezTo>
                  <a:lnTo>
                    <a:pt x="142"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0" name="Freeform 31">
              <a:extLst>
                <a:ext uri="{FF2B5EF4-FFF2-40B4-BE49-F238E27FC236}">
                  <a16:creationId xmlns="" xmlns:a16="http://schemas.microsoft.com/office/drawing/2014/main" id="{7A58CD65-DC61-2D44-A2A4-C8BC64F0ABD1}"/>
                </a:ext>
              </a:extLst>
            </p:cNvPr>
            <p:cNvSpPr>
              <a:spLocks/>
            </p:cNvSpPr>
            <p:nvPr/>
          </p:nvSpPr>
          <p:spPr bwMode="auto">
            <a:xfrm>
              <a:off x="5432015" y="3756538"/>
              <a:ext cx="607614" cy="582496"/>
            </a:xfrm>
            <a:custGeom>
              <a:avLst/>
              <a:gdLst>
                <a:gd name="T0" fmla="*/ 0 w 157"/>
                <a:gd name="T1" fmla="*/ 150 h 150"/>
                <a:gd name="T2" fmla="*/ 131 w 157"/>
                <a:gd name="T3" fmla="*/ 0 h 150"/>
                <a:gd name="T4" fmla="*/ 144 w 157"/>
                <a:gd name="T5" fmla="*/ 14 h 150"/>
                <a:gd name="T6" fmla="*/ 157 w 157"/>
                <a:gd name="T7" fmla="*/ 27 h 150"/>
                <a:gd name="T8" fmla="*/ 0 w 157"/>
                <a:gd name="T9" fmla="*/ 150 h 150"/>
              </a:gdLst>
              <a:ahLst/>
              <a:cxnLst>
                <a:cxn ang="0">
                  <a:pos x="T0" y="T1"/>
                </a:cxn>
                <a:cxn ang="0">
                  <a:pos x="T2" y="T3"/>
                </a:cxn>
                <a:cxn ang="0">
                  <a:pos x="T4" y="T5"/>
                </a:cxn>
                <a:cxn ang="0">
                  <a:pos x="T6" y="T7"/>
                </a:cxn>
                <a:cxn ang="0">
                  <a:pos x="T8" y="T9"/>
                </a:cxn>
              </a:cxnLst>
              <a:rect l="0" t="0" r="r" b="b"/>
              <a:pathLst>
                <a:path w="157" h="150">
                  <a:moveTo>
                    <a:pt x="0" y="150"/>
                  </a:moveTo>
                  <a:cubicBezTo>
                    <a:pt x="47" y="80"/>
                    <a:pt x="131" y="0"/>
                    <a:pt x="131" y="0"/>
                  </a:cubicBezTo>
                  <a:cubicBezTo>
                    <a:pt x="144" y="14"/>
                    <a:pt x="144" y="14"/>
                    <a:pt x="144" y="14"/>
                  </a:cubicBezTo>
                  <a:cubicBezTo>
                    <a:pt x="157" y="27"/>
                    <a:pt x="157" y="27"/>
                    <a:pt x="157" y="27"/>
                  </a:cubicBezTo>
                  <a:cubicBezTo>
                    <a:pt x="157" y="27"/>
                    <a:pt x="73" y="107"/>
                    <a:pt x="0" y="150"/>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1" name="Freeform 32">
              <a:extLst>
                <a:ext uri="{FF2B5EF4-FFF2-40B4-BE49-F238E27FC236}">
                  <a16:creationId xmlns="" xmlns:a16="http://schemas.microsoft.com/office/drawing/2014/main" id="{C4EE60CB-D789-8D4E-8A26-8D0C70A0D676}"/>
                </a:ext>
              </a:extLst>
            </p:cNvPr>
            <p:cNvSpPr>
              <a:spLocks/>
            </p:cNvSpPr>
            <p:nvPr/>
          </p:nvSpPr>
          <p:spPr bwMode="auto">
            <a:xfrm>
              <a:off x="5885333" y="3199160"/>
              <a:ext cx="739184" cy="716458"/>
            </a:xfrm>
            <a:custGeom>
              <a:avLst/>
              <a:gdLst>
                <a:gd name="T0" fmla="*/ 20 w 191"/>
                <a:gd name="T1" fmla="*/ 164 h 185"/>
                <a:gd name="T2" fmla="*/ 9 w 191"/>
                <a:gd name="T3" fmla="*/ 138 h 185"/>
                <a:gd name="T4" fmla="*/ 155 w 191"/>
                <a:gd name="T5" fmla="*/ 0 h 185"/>
                <a:gd name="T6" fmla="*/ 191 w 191"/>
                <a:gd name="T7" fmla="*/ 38 h 185"/>
                <a:gd name="T8" fmla="*/ 45 w 191"/>
                <a:gd name="T9" fmla="*/ 177 h 185"/>
                <a:gd name="T10" fmla="*/ 20 w 191"/>
                <a:gd name="T11" fmla="*/ 164 h 185"/>
              </a:gdLst>
              <a:ahLst/>
              <a:cxnLst>
                <a:cxn ang="0">
                  <a:pos x="T0" y="T1"/>
                </a:cxn>
                <a:cxn ang="0">
                  <a:pos x="T2" y="T3"/>
                </a:cxn>
                <a:cxn ang="0">
                  <a:pos x="T4" y="T5"/>
                </a:cxn>
                <a:cxn ang="0">
                  <a:pos x="T6" y="T7"/>
                </a:cxn>
                <a:cxn ang="0">
                  <a:pos x="T8" y="T9"/>
                </a:cxn>
                <a:cxn ang="0">
                  <a:pos x="T10" y="T11"/>
                </a:cxn>
              </a:cxnLst>
              <a:rect l="0" t="0" r="r" b="b"/>
              <a:pathLst>
                <a:path w="191" h="185">
                  <a:moveTo>
                    <a:pt x="20" y="164"/>
                  </a:moveTo>
                  <a:cubicBezTo>
                    <a:pt x="20" y="164"/>
                    <a:pt x="0" y="147"/>
                    <a:pt x="9" y="138"/>
                  </a:cubicBezTo>
                  <a:cubicBezTo>
                    <a:pt x="155" y="0"/>
                    <a:pt x="155" y="0"/>
                    <a:pt x="155" y="0"/>
                  </a:cubicBezTo>
                  <a:cubicBezTo>
                    <a:pt x="191" y="38"/>
                    <a:pt x="191" y="38"/>
                    <a:pt x="191" y="38"/>
                  </a:cubicBezTo>
                  <a:cubicBezTo>
                    <a:pt x="45" y="177"/>
                    <a:pt x="45" y="177"/>
                    <a:pt x="45" y="177"/>
                  </a:cubicBezTo>
                  <a:cubicBezTo>
                    <a:pt x="37" y="185"/>
                    <a:pt x="20" y="164"/>
                    <a:pt x="20" y="16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2" name="Freeform 33">
              <a:extLst>
                <a:ext uri="{FF2B5EF4-FFF2-40B4-BE49-F238E27FC236}">
                  <a16:creationId xmlns="" xmlns:a16="http://schemas.microsoft.com/office/drawing/2014/main" id="{F7E98654-AD21-1949-93F5-6DC6900A0246}"/>
                </a:ext>
              </a:extLst>
            </p:cNvPr>
            <p:cNvSpPr>
              <a:spLocks/>
            </p:cNvSpPr>
            <p:nvPr/>
          </p:nvSpPr>
          <p:spPr bwMode="auto">
            <a:xfrm>
              <a:off x="6276455" y="2733881"/>
              <a:ext cx="836067" cy="813341"/>
            </a:xfrm>
            <a:custGeom>
              <a:avLst/>
              <a:gdLst>
                <a:gd name="T0" fmla="*/ 699 w 699"/>
                <a:gd name="T1" fmla="*/ 126 h 680"/>
                <a:gd name="T2" fmla="*/ 580 w 699"/>
                <a:gd name="T3" fmla="*/ 0 h 680"/>
                <a:gd name="T4" fmla="*/ 0 w 699"/>
                <a:gd name="T5" fmla="*/ 554 h 680"/>
                <a:gd name="T6" fmla="*/ 116 w 699"/>
                <a:gd name="T7" fmla="*/ 680 h 680"/>
                <a:gd name="T8" fmla="*/ 699 w 699"/>
                <a:gd name="T9" fmla="*/ 126 h 680"/>
              </a:gdLst>
              <a:ahLst/>
              <a:cxnLst>
                <a:cxn ang="0">
                  <a:pos x="T0" y="T1"/>
                </a:cxn>
                <a:cxn ang="0">
                  <a:pos x="T2" y="T3"/>
                </a:cxn>
                <a:cxn ang="0">
                  <a:pos x="T4" y="T5"/>
                </a:cxn>
                <a:cxn ang="0">
                  <a:pos x="T6" y="T7"/>
                </a:cxn>
                <a:cxn ang="0">
                  <a:pos x="T8" y="T9"/>
                </a:cxn>
              </a:cxnLst>
              <a:rect l="0" t="0" r="r" b="b"/>
              <a:pathLst>
                <a:path w="699" h="680">
                  <a:moveTo>
                    <a:pt x="699" y="126"/>
                  </a:moveTo>
                  <a:lnTo>
                    <a:pt x="580" y="0"/>
                  </a:lnTo>
                  <a:lnTo>
                    <a:pt x="0" y="554"/>
                  </a:lnTo>
                  <a:lnTo>
                    <a:pt x="116" y="680"/>
                  </a:lnTo>
                  <a:lnTo>
                    <a:pt x="699" y="126"/>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3" name="Freeform 34">
              <a:extLst>
                <a:ext uri="{FF2B5EF4-FFF2-40B4-BE49-F238E27FC236}">
                  <a16:creationId xmlns="" xmlns:a16="http://schemas.microsoft.com/office/drawing/2014/main" id="{BD615685-439A-A14D-8B23-9E1DA927009A}"/>
                </a:ext>
              </a:extLst>
            </p:cNvPr>
            <p:cNvSpPr>
              <a:spLocks/>
            </p:cNvSpPr>
            <p:nvPr/>
          </p:nvSpPr>
          <p:spPr bwMode="auto">
            <a:xfrm>
              <a:off x="6729773" y="1830833"/>
              <a:ext cx="1313307" cy="1306131"/>
            </a:xfrm>
            <a:custGeom>
              <a:avLst/>
              <a:gdLst>
                <a:gd name="T0" fmla="*/ 58 w 339"/>
                <a:gd name="T1" fmla="*/ 274 h 337"/>
                <a:gd name="T2" fmla="*/ 53 w 339"/>
                <a:gd name="T3" fmla="*/ 134 h 337"/>
                <a:gd name="T4" fmla="*/ 280 w 339"/>
                <a:gd name="T5" fmla="*/ 63 h 337"/>
                <a:gd name="T6" fmla="*/ 198 w 339"/>
                <a:gd name="T7" fmla="*/ 287 h 337"/>
                <a:gd name="T8" fmla="*/ 58 w 339"/>
                <a:gd name="T9" fmla="*/ 274 h 337"/>
              </a:gdLst>
              <a:ahLst/>
              <a:cxnLst>
                <a:cxn ang="0">
                  <a:pos x="T0" y="T1"/>
                </a:cxn>
                <a:cxn ang="0">
                  <a:pos x="T2" y="T3"/>
                </a:cxn>
                <a:cxn ang="0">
                  <a:pos x="T4" y="T5"/>
                </a:cxn>
                <a:cxn ang="0">
                  <a:pos x="T6" y="T7"/>
                </a:cxn>
                <a:cxn ang="0">
                  <a:pos x="T8" y="T9"/>
                </a:cxn>
              </a:cxnLst>
              <a:rect l="0" t="0" r="r" b="b"/>
              <a:pathLst>
                <a:path w="339" h="337">
                  <a:moveTo>
                    <a:pt x="58" y="274"/>
                  </a:moveTo>
                  <a:cubicBezTo>
                    <a:pt x="58" y="274"/>
                    <a:pt x="0" y="184"/>
                    <a:pt x="53" y="134"/>
                  </a:cubicBezTo>
                  <a:cubicBezTo>
                    <a:pt x="92" y="97"/>
                    <a:pt x="190" y="0"/>
                    <a:pt x="280" y="63"/>
                  </a:cubicBezTo>
                  <a:cubicBezTo>
                    <a:pt x="339" y="157"/>
                    <a:pt x="237" y="249"/>
                    <a:pt x="198" y="287"/>
                  </a:cubicBezTo>
                  <a:cubicBezTo>
                    <a:pt x="145" y="337"/>
                    <a:pt x="58" y="274"/>
                    <a:pt x="58" y="274"/>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4" name="Freeform 35">
              <a:extLst>
                <a:ext uri="{FF2B5EF4-FFF2-40B4-BE49-F238E27FC236}">
                  <a16:creationId xmlns="" xmlns:a16="http://schemas.microsoft.com/office/drawing/2014/main" id="{61D2139F-6C27-7343-BBC3-71AC99575A7B}"/>
                </a:ext>
              </a:extLst>
            </p:cNvPr>
            <p:cNvSpPr>
              <a:spLocks/>
            </p:cNvSpPr>
            <p:nvPr/>
          </p:nvSpPr>
          <p:spPr bwMode="auto">
            <a:xfrm>
              <a:off x="7295524" y="2019815"/>
              <a:ext cx="553790" cy="551398"/>
            </a:xfrm>
            <a:custGeom>
              <a:avLst/>
              <a:gdLst>
                <a:gd name="T0" fmla="*/ 6 w 143"/>
                <a:gd name="T1" fmla="*/ 10 h 142"/>
                <a:gd name="T2" fmla="*/ 29 w 143"/>
                <a:gd name="T3" fmla="*/ 0 h 142"/>
                <a:gd name="T4" fmla="*/ 23 w 143"/>
                <a:gd name="T5" fmla="*/ 119 h 142"/>
                <a:gd name="T6" fmla="*/ 143 w 143"/>
                <a:gd name="T7" fmla="*/ 120 h 142"/>
                <a:gd name="T8" fmla="*/ 132 w 143"/>
                <a:gd name="T9" fmla="*/ 142 h 142"/>
                <a:gd name="T10" fmla="*/ 0 w 143"/>
                <a:gd name="T11" fmla="*/ 141 h 142"/>
                <a:gd name="T12" fmla="*/ 6 w 143"/>
                <a:gd name="T13" fmla="*/ 10 h 142"/>
              </a:gdLst>
              <a:ahLst/>
              <a:cxnLst>
                <a:cxn ang="0">
                  <a:pos x="T0" y="T1"/>
                </a:cxn>
                <a:cxn ang="0">
                  <a:pos x="T2" y="T3"/>
                </a:cxn>
                <a:cxn ang="0">
                  <a:pos x="T4" y="T5"/>
                </a:cxn>
                <a:cxn ang="0">
                  <a:pos x="T6" y="T7"/>
                </a:cxn>
                <a:cxn ang="0">
                  <a:pos x="T8" y="T9"/>
                </a:cxn>
                <a:cxn ang="0">
                  <a:pos x="T10" y="T11"/>
                </a:cxn>
                <a:cxn ang="0">
                  <a:pos x="T12" y="T13"/>
                </a:cxn>
              </a:cxnLst>
              <a:rect l="0" t="0" r="r" b="b"/>
              <a:pathLst>
                <a:path w="143" h="142">
                  <a:moveTo>
                    <a:pt x="6" y="10"/>
                  </a:moveTo>
                  <a:cubicBezTo>
                    <a:pt x="14" y="6"/>
                    <a:pt x="21" y="3"/>
                    <a:pt x="29" y="0"/>
                  </a:cubicBezTo>
                  <a:cubicBezTo>
                    <a:pt x="23" y="119"/>
                    <a:pt x="23" y="119"/>
                    <a:pt x="23" y="119"/>
                  </a:cubicBezTo>
                  <a:cubicBezTo>
                    <a:pt x="143" y="120"/>
                    <a:pt x="143" y="120"/>
                    <a:pt x="143" y="120"/>
                  </a:cubicBezTo>
                  <a:cubicBezTo>
                    <a:pt x="140" y="128"/>
                    <a:pt x="136" y="135"/>
                    <a:pt x="132" y="142"/>
                  </a:cubicBezTo>
                  <a:cubicBezTo>
                    <a:pt x="0" y="141"/>
                    <a:pt x="0" y="141"/>
                    <a:pt x="0" y="141"/>
                  </a:cubicBezTo>
                  <a:lnTo>
                    <a:pt x="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5" name="Freeform 36">
              <a:extLst>
                <a:ext uri="{FF2B5EF4-FFF2-40B4-BE49-F238E27FC236}">
                  <a16:creationId xmlns="" xmlns:a16="http://schemas.microsoft.com/office/drawing/2014/main" id="{9DBE8F42-191C-1949-A19D-FE20D6D46616}"/>
                </a:ext>
              </a:extLst>
            </p:cNvPr>
            <p:cNvSpPr>
              <a:spLocks/>
            </p:cNvSpPr>
            <p:nvPr/>
          </p:nvSpPr>
          <p:spPr bwMode="auto">
            <a:xfrm>
              <a:off x="7112522" y="2097561"/>
              <a:ext cx="651869" cy="648281"/>
            </a:xfrm>
            <a:custGeom>
              <a:avLst/>
              <a:gdLst>
                <a:gd name="T0" fmla="*/ 0 w 168"/>
                <a:gd name="T1" fmla="*/ 166 h 167"/>
                <a:gd name="T2" fmla="*/ 6 w 168"/>
                <a:gd name="T3" fmla="*/ 19 h 167"/>
                <a:gd name="T4" fmla="*/ 35 w 168"/>
                <a:gd name="T5" fmla="*/ 0 h 167"/>
                <a:gd name="T6" fmla="*/ 28 w 168"/>
                <a:gd name="T7" fmla="*/ 139 h 167"/>
                <a:gd name="T8" fmla="*/ 168 w 168"/>
                <a:gd name="T9" fmla="*/ 140 h 167"/>
                <a:gd name="T10" fmla="*/ 147 w 168"/>
                <a:gd name="T11" fmla="*/ 167 h 167"/>
                <a:gd name="T12" fmla="*/ 0 w 168"/>
                <a:gd name="T13" fmla="*/ 166 h 167"/>
              </a:gdLst>
              <a:ahLst/>
              <a:cxnLst>
                <a:cxn ang="0">
                  <a:pos x="T0" y="T1"/>
                </a:cxn>
                <a:cxn ang="0">
                  <a:pos x="T2" y="T3"/>
                </a:cxn>
                <a:cxn ang="0">
                  <a:pos x="T4" y="T5"/>
                </a:cxn>
                <a:cxn ang="0">
                  <a:pos x="T6" y="T7"/>
                </a:cxn>
                <a:cxn ang="0">
                  <a:pos x="T8" y="T9"/>
                </a:cxn>
                <a:cxn ang="0">
                  <a:pos x="T10" y="T11"/>
                </a:cxn>
                <a:cxn ang="0">
                  <a:pos x="T12" y="T13"/>
                </a:cxn>
              </a:cxnLst>
              <a:rect l="0" t="0" r="r" b="b"/>
              <a:pathLst>
                <a:path w="168" h="167">
                  <a:moveTo>
                    <a:pt x="0" y="166"/>
                  </a:moveTo>
                  <a:cubicBezTo>
                    <a:pt x="6" y="19"/>
                    <a:pt x="6" y="19"/>
                    <a:pt x="6" y="19"/>
                  </a:cubicBezTo>
                  <a:cubicBezTo>
                    <a:pt x="15" y="12"/>
                    <a:pt x="25" y="6"/>
                    <a:pt x="35" y="0"/>
                  </a:cubicBezTo>
                  <a:cubicBezTo>
                    <a:pt x="28" y="139"/>
                    <a:pt x="28" y="139"/>
                    <a:pt x="28" y="139"/>
                  </a:cubicBezTo>
                  <a:cubicBezTo>
                    <a:pt x="168" y="140"/>
                    <a:pt x="168" y="140"/>
                    <a:pt x="168" y="140"/>
                  </a:cubicBezTo>
                  <a:cubicBezTo>
                    <a:pt x="162" y="150"/>
                    <a:pt x="155" y="159"/>
                    <a:pt x="147" y="167"/>
                  </a:cubicBezTo>
                  <a:lnTo>
                    <a:pt x="0"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6" name="Freeform 37">
              <a:extLst>
                <a:ext uri="{FF2B5EF4-FFF2-40B4-BE49-F238E27FC236}">
                  <a16:creationId xmlns="" xmlns:a16="http://schemas.microsoft.com/office/drawing/2014/main" id="{6A3AA781-F264-A94E-A42E-5B7EFA97BFA6}"/>
                </a:ext>
              </a:extLst>
            </p:cNvPr>
            <p:cNvSpPr>
              <a:spLocks/>
            </p:cNvSpPr>
            <p:nvPr/>
          </p:nvSpPr>
          <p:spPr bwMode="auto">
            <a:xfrm>
              <a:off x="4997834" y="4761254"/>
              <a:ext cx="832479" cy="2096746"/>
            </a:xfrm>
            <a:custGeom>
              <a:avLst/>
              <a:gdLst>
                <a:gd name="T0" fmla="*/ 696 w 696"/>
                <a:gd name="T1" fmla="*/ 434 h 1753"/>
                <a:gd name="T2" fmla="*/ 346 w 696"/>
                <a:gd name="T3" fmla="*/ 0 h 1753"/>
                <a:gd name="T4" fmla="*/ 0 w 696"/>
                <a:gd name="T5" fmla="*/ 434 h 1753"/>
                <a:gd name="T6" fmla="*/ 172 w 696"/>
                <a:gd name="T7" fmla="*/ 434 h 1753"/>
                <a:gd name="T8" fmla="*/ 172 w 696"/>
                <a:gd name="T9" fmla="*/ 1753 h 1753"/>
                <a:gd name="T10" fmla="*/ 521 w 696"/>
                <a:gd name="T11" fmla="*/ 1753 h 1753"/>
                <a:gd name="T12" fmla="*/ 521 w 696"/>
                <a:gd name="T13" fmla="*/ 434 h 1753"/>
                <a:gd name="T14" fmla="*/ 696 w 696"/>
                <a:gd name="T15" fmla="*/ 434 h 17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6" h="1753">
                  <a:moveTo>
                    <a:pt x="696" y="434"/>
                  </a:moveTo>
                  <a:lnTo>
                    <a:pt x="346" y="0"/>
                  </a:lnTo>
                  <a:lnTo>
                    <a:pt x="0" y="434"/>
                  </a:lnTo>
                  <a:lnTo>
                    <a:pt x="172" y="434"/>
                  </a:lnTo>
                  <a:lnTo>
                    <a:pt x="172" y="1753"/>
                  </a:lnTo>
                  <a:lnTo>
                    <a:pt x="521" y="1753"/>
                  </a:lnTo>
                  <a:lnTo>
                    <a:pt x="521" y="434"/>
                  </a:lnTo>
                  <a:lnTo>
                    <a:pt x="696" y="434"/>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7" name="Freeform 38">
              <a:extLst>
                <a:ext uri="{FF2B5EF4-FFF2-40B4-BE49-F238E27FC236}">
                  <a16:creationId xmlns="" xmlns:a16="http://schemas.microsoft.com/office/drawing/2014/main" id="{F2B78A27-217E-5442-80C7-B1A1B149E21E}"/>
                </a:ext>
              </a:extLst>
            </p:cNvPr>
            <p:cNvSpPr>
              <a:spLocks/>
            </p:cNvSpPr>
            <p:nvPr/>
          </p:nvSpPr>
          <p:spPr bwMode="auto">
            <a:xfrm>
              <a:off x="5722665" y="5276769"/>
              <a:ext cx="626751" cy="1577643"/>
            </a:xfrm>
            <a:custGeom>
              <a:avLst/>
              <a:gdLst>
                <a:gd name="T0" fmla="*/ 524 w 524"/>
                <a:gd name="T1" fmla="*/ 330 h 1319"/>
                <a:gd name="T2" fmla="*/ 262 w 524"/>
                <a:gd name="T3" fmla="*/ 0 h 1319"/>
                <a:gd name="T4" fmla="*/ 0 w 524"/>
                <a:gd name="T5" fmla="*/ 330 h 1319"/>
                <a:gd name="T6" fmla="*/ 132 w 524"/>
                <a:gd name="T7" fmla="*/ 330 h 1319"/>
                <a:gd name="T8" fmla="*/ 132 w 524"/>
                <a:gd name="T9" fmla="*/ 1319 h 1319"/>
                <a:gd name="T10" fmla="*/ 395 w 524"/>
                <a:gd name="T11" fmla="*/ 1319 h 1319"/>
                <a:gd name="T12" fmla="*/ 395 w 524"/>
                <a:gd name="T13" fmla="*/ 330 h 1319"/>
                <a:gd name="T14" fmla="*/ 524 w 524"/>
                <a:gd name="T15" fmla="*/ 330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524" y="330"/>
                  </a:moveTo>
                  <a:lnTo>
                    <a:pt x="262" y="0"/>
                  </a:lnTo>
                  <a:lnTo>
                    <a:pt x="0" y="330"/>
                  </a:lnTo>
                  <a:lnTo>
                    <a:pt x="132" y="330"/>
                  </a:lnTo>
                  <a:lnTo>
                    <a:pt x="132" y="1319"/>
                  </a:lnTo>
                  <a:lnTo>
                    <a:pt x="395" y="1319"/>
                  </a:lnTo>
                  <a:lnTo>
                    <a:pt x="395" y="330"/>
                  </a:lnTo>
                  <a:lnTo>
                    <a:pt x="524" y="330"/>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8" name="Freeform 39">
              <a:extLst>
                <a:ext uri="{FF2B5EF4-FFF2-40B4-BE49-F238E27FC236}">
                  <a16:creationId xmlns="" xmlns:a16="http://schemas.microsoft.com/office/drawing/2014/main" id="{AE52360E-AE86-BE47-9756-133732907B3F}"/>
                </a:ext>
              </a:extLst>
            </p:cNvPr>
            <p:cNvSpPr>
              <a:spLocks/>
            </p:cNvSpPr>
            <p:nvPr/>
          </p:nvSpPr>
          <p:spPr bwMode="auto">
            <a:xfrm>
              <a:off x="4475143" y="5280357"/>
              <a:ext cx="626751" cy="1577643"/>
            </a:xfrm>
            <a:custGeom>
              <a:avLst/>
              <a:gdLst>
                <a:gd name="T0" fmla="*/ 0 w 524"/>
                <a:gd name="T1" fmla="*/ 327 h 1319"/>
                <a:gd name="T2" fmla="*/ 262 w 524"/>
                <a:gd name="T3" fmla="*/ 0 h 1319"/>
                <a:gd name="T4" fmla="*/ 524 w 524"/>
                <a:gd name="T5" fmla="*/ 327 h 1319"/>
                <a:gd name="T6" fmla="*/ 395 w 524"/>
                <a:gd name="T7" fmla="*/ 327 h 1319"/>
                <a:gd name="T8" fmla="*/ 395 w 524"/>
                <a:gd name="T9" fmla="*/ 1319 h 1319"/>
                <a:gd name="T10" fmla="*/ 132 w 524"/>
                <a:gd name="T11" fmla="*/ 1319 h 1319"/>
                <a:gd name="T12" fmla="*/ 132 w 524"/>
                <a:gd name="T13" fmla="*/ 327 h 1319"/>
                <a:gd name="T14" fmla="*/ 0 w 524"/>
                <a:gd name="T15" fmla="*/ 327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0" y="327"/>
                  </a:moveTo>
                  <a:lnTo>
                    <a:pt x="262" y="0"/>
                  </a:lnTo>
                  <a:lnTo>
                    <a:pt x="524" y="327"/>
                  </a:lnTo>
                  <a:lnTo>
                    <a:pt x="395" y="327"/>
                  </a:lnTo>
                  <a:lnTo>
                    <a:pt x="395" y="1319"/>
                  </a:lnTo>
                  <a:lnTo>
                    <a:pt x="132" y="1319"/>
                  </a:lnTo>
                  <a:lnTo>
                    <a:pt x="132" y="327"/>
                  </a:lnTo>
                  <a:lnTo>
                    <a:pt x="0" y="327"/>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149" name="Freeform 40">
              <a:extLst>
                <a:ext uri="{FF2B5EF4-FFF2-40B4-BE49-F238E27FC236}">
                  <a16:creationId xmlns="" xmlns:a16="http://schemas.microsoft.com/office/drawing/2014/main" id="{064C7E0B-CEEF-9449-93B4-4D810123F58F}"/>
                </a:ext>
              </a:extLst>
            </p:cNvPr>
            <p:cNvSpPr>
              <a:spLocks/>
            </p:cNvSpPr>
            <p:nvPr/>
          </p:nvSpPr>
          <p:spPr bwMode="auto">
            <a:xfrm>
              <a:off x="5989393" y="3900069"/>
              <a:ext cx="1794135" cy="2957931"/>
            </a:xfrm>
            <a:custGeom>
              <a:avLst/>
              <a:gdLst>
                <a:gd name="T0" fmla="*/ 352 w 463"/>
                <a:gd name="T1" fmla="*/ 566 h 763"/>
                <a:gd name="T2" fmla="*/ 397 w 463"/>
                <a:gd name="T3" fmla="*/ 180 h 763"/>
                <a:gd name="T4" fmla="*/ 114 w 463"/>
                <a:gd name="T5" fmla="*/ 65 h 763"/>
                <a:gd name="T6" fmla="*/ 148 w 463"/>
                <a:gd name="T7" fmla="*/ 122 h 763"/>
                <a:gd name="T8" fmla="*/ 48 w 463"/>
                <a:gd name="T9" fmla="*/ 225 h 763"/>
                <a:gd name="T10" fmla="*/ 48 w 463"/>
                <a:gd name="T11" fmla="*/ 305 h 763"/>
                <a:gd name="T12" fmla="*/ 161 w 463"/>
                <a:gd name="T13" fmla="*/ 278 h 763"/>
                <a:gd name="T14" fmla="*/ 184 w 463"/>
                <a:gd name="T15" fmla="*/ 271 h 763"/>
                <a:gd name="T16" fmla="*/ 184 w 463"/>
                <a:gd name="T17" fmla="*/ 271 h 763"/>
                <a:gd name="T18" fmla="*/ 194 w 463"/>
                <a:gd name="T19" fmla="*/ 273 h 763"/>
                <a:gd name="T20" fmla="*/ 207 w 463"/>
                <a:gd name="T21" fmla="*/ 286 h 763"/>
                <a:gd name="T22" fmla="*/ 151 w 463"/>
                <a:gd name="T23" fmla="*/ 417 h 763"/>
                <a:gd name="T24" fmla="*/ 92 w 463"/>
                <a:gd name="T25" fmla="*/ 582 h 763"/>
                <a:gd name="T26" fmla="*/ 0 w 463"/>
                <a:gd name="T27" fmla="*/ 763 h 763"/>
                <a:gd name="T28" fmla="*/ 92 w 463"/>
                <a:gd name="T29" fmla="*/ 763 h 763"/>
                <a:gd name="T30" fmla="*/ 111 w 463"/>
                <a:gd name="T31" fmla="*/ 763 h 763"/>
                <a:gd name="T32" fmla="*/ 232 w 463"/>
                <a:gd name="T33" fmla="*/ 763 h 763"/>
                <a:gd name="T34" fmla="*/ 463 w 463"/>
                <a:gd name="T35" fmla="*/ 763 h 763"/>
                <a:gd name="T36" fmla="*/ 352 w 463"/>
                <a:gd name="T37" fmla="*/ 566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3" h="763">
                  <a:moveTo>
                    <a:pt x="352" y="566"/>
                  </a:moveTo>
                  <a:cubicBezTo>
                    <a:pt x="293" y="514"/>
                    <a:pt x="440" y="322"/>
                    <a:pt x="397" y="180"/>
                  </a:cubicBezTo>
                  <a:cubicBezTo>
                    <a:pt x="342" y="0"/>
                    <a:pt x="109" y="31"/>
                    <a:pt x="114" y="65"/>
                  </a:cubicBezTo>
                  <a:cubicBezTo>
                    <a:pt x="116" y="79"/>
                    <a:pt x="148" y="122"/>
                    <a:pt x="148" y="122"/>
                  </a:cubicBezTo>
                  <a:cubicBezTo>
                    <a:pt x="148" y="122"/>
                    <a:pt x="80" y="185"/>
                    <a:pt x="48" y="225"/>
                  </a:cubicBezTo>
                  <a:cubicBezTo>
                    <a:pt x="28" y="250"/>
                    <a:pt x="8" y="280"/>
                    <a:pt x="48" y="305"/>
                  </a:cubicBezTo>
                  <a:cubicBezTo>
                    <a:pt x="97" y="336"/>
                    <a:pt x="118" y="306"/>
                    <a:pt x="161" y="278"/>
                  </a:cubicBezTo>
                  <a:cubicBezTo>
                    <a:pt x="170" y="273"/>
                    <a:pt x="177" y="271"/>
                    <a:pt x="184" y="271"/>
                  </a:cubicBezTo>
                  <a:cubicBezTo>
                    <a:pt x="184" y="271"/>
                    <a:pt x="184" y="271"/>
                    <a:pt x="184" y="271"/>
                  </a:cubicBezTo>
                  <a:cubicBezTo>
                    <a:pt x="188" y="271"/>
                    <a:pt x="191" y="272"/>
                    <a:pt x="194" y="273"/>
                  </a:cubicBezTo>
                  <a:cubicBezTo>
                    <a:pt x="199" y="276"/>
                    <a:pt x="203" y="280"/>
                    <a:pt x="207" y="286"/>
                  </a:cubicBezTo>
                  <a:cubicBezTo>
                    <a:pt x="218" y="312"/>
                    <a:pt x="200" y="368"/>
                    <a:pt x="151" y="417"/>
                  </a:cubicBezTo>
                  <a:cubicBezTo>
                    <a:pt x="84" y="482"/>
                    <a:pt x="92" y="582"/>
                    <a:pt x="92" y="582"/>
                  </a:cubicBezTo>
                  <a:cubicBezTo>
                    <a:pt x="41" y="624"/>
                    <a:pt x="0" y="655"/>
                    <a:pt x="0" y="763"/>
                  </a:cubicBezTo>
                  <a:cubicBezTo>
                    <a:pt x="92" y="763"/>
                    <a:pt x="92" y="763"/>
                    <a:pt x="92" y="763"/>
                  </a:cubicBezTo>
                  <a:cubicBezTo>
                    <a:pt x="111" y="763"/>
                    <a:pt x="111" y="763"/>
                    <a:pt x="111" y="763"/>
                  </a:cubicBezTo>
                  <a:cubicBezTo>
                    <a:pt x="232" y="763"/>
                    <a:pt x="232" y="763"/>
                    <a:pt x="232" y="763"/>
                  </a:cubicBezTo>
                  <a:cubicBezTo>
                    <a:pt x="463" y="763"/>
                    <a:pt x="463" y="763"/>
                    <a:pt x="463" y="763"/>
                  </a:cubicBezTo>
                  <a:cubicBezTo>
                    <a:pt x="463" y="642"/>
                    <a:pt x="411" y="618"/>
                    <a:pt x="352" y="56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grpSp>
      <p:sp>
        <p:nvSpPr>
          <p:cNvPr id="150" name="Rectangle 149"/>
          <p:cNvSpPr/>
          <p:nvPr/>
        </p:nvSpPr>
        <p:spPr>
          <a:xfrm>
            <a:off x="6036759" y="3622672"/>
            <a:ext cx="2929841" cy="646331"/>
          </a:xfrm>
          <a:prstGeom prst="rect">
            <a:avLst/>
          </a:prstGeom>
        </p:spPr>
        <p:txBody>
          <a:bodyPr wrap="square">
            <a:spAutoFit/>
          </a:bodyPr>
          <a:lstStyle/>
          <a:p>
            <a:pPr lvl="0" defTabSz="914400" eaLnBrk="0" hangingPunct="0">
              <a:spcBef>
                <a:spcPct val="30000"/>
              </a:spcBef>
              <a:defRPr/>
            </a:pPr>
            <a:r>
              <a:rPr lang="en-US" sz="1200" dirty="0" smtClean="0">
                <a:solidFill>
                  <a:schemeClr val="bg1">
                    <a:lumMod val="50000"/>
                  </a:schemeClr>
                </a:solidFill>
              </a:rPr>
              <a:t>Collaborate through a </a:t>
            </a:r>
            <a:r>
              <a:rPr lang="en-US" sz="1200" b="1" dirty="0">
                <a:solidFill>
                  <a:schemeClr val="accent3"/>
                </a:solidFill>
              </a:rPr>
              <a:t>single operating model</a:t>
            </a:r>
            <a:r>
              <a:rPr lang="en-US" sz="1200" dirty="0" smtClean="0">
                <a:solidFill>
                  <a:schemeClr val="bg1">
                    <a:lumMod val="50000"/>
                  </a:schemeClr>
                </a:solidFill>
              </a:rPr>
              <a:t> to create, monitor and enforce data standards and accountability</a:t>
            </a:r>
            <a:endParaRPr lang="en-US" sz="1200" dirty="0">
              <a:solidFill>
                <a:schemeClr val="bg1">
                  <a:lumMod val="50000"/>
                </a:schemeClr>
              </a:solidFill>
            </a:endParaRPr>
          </a:p>
        </p:txBody>
      </p:sp>
      <p:pic>
        <p:nvPicPr>
          <p:cNvPr id="151" name="Picture 150"/>
          <p:cNvPicPr>
            <a:picLocks noChangeAspect="1"/>
          </p:cNvPicPr>
          <p:nvPr/>
        </p:nvPicPr>
        <p:blipFill>
          <a:blip r:embed="rId3"/>
          <a:stretch>
            <a:fillRect/>
          </a:stretch>
        </p:blipFill>
        <p:spPr>
          <a:xfrm>
            <a:off x="5574363" y="3807560"/>
            <a:ext cx="452703" cy="341950"/>
          </a:xfrm>
          <a:prstGeom prst="rect">
            <a:avLst/>
          </a:prstGeom>
        </p:spPr>
      </p:pic>
      <p:cxnSp>
        <p:nvCxnSpPr>
          <p:cNvPr id="7" name="Straight Connector 6"/>
          <p:cNvCxnSpPr>
            <a:endCxn id="2" idx="0"/>
          </p:cNvCxnSpPr>
          <p:nvPr/>
        </p:nvCxnSpPr>
        <p:spPr>
          <a:xfrm flipH="1">
            <a:off x="1350066" y="2953913"/>
            <a:ext cx="1411033" cy="745242"/>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endCxn id="150" idx="0"/>
          </p:cNvCxnSpPr>
          <p:nvPr/>
        </p:nvCxnSpPr>
        <p:spPr>
          <a:xfrm>
            <a:off x="5503064" y="3250249"/>
            <a:ext cx="1998616" cy="372423"/>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endCxn id="111" idx="2"/>
          </p:cNvCxnSpPr>
          <p:nvPr/>
        </p:nvCxnSpPr>
        <p:spPr>
          <a:xfrm flipV="1">
            <a:off x="6027066" y="1954947"/>
            <a:ext cx="1761457" cy="346212"/>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flipH="1" flipV="1">
            <a:off x="2052971" y="1938820"/>
            <a:ext cx="1757029" cy="383280"/>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pic>
        <p:nvPicPr>
          <p:cNvPr id="3078" name="Picture 6" descr="Health Svg Png Icon Free Download (#445017) - OnlineWebFonts.COM"/>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6372265" y="1384282"/>
            <a:ext cx="333473" cy="31033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Mindset Icon #121022 - Free Icons Library"/>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29000" y="1443543"/>
            <a:ext cx="345047" cy="34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72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2</a:t>
            </a:fld>
            <a:endParaRPr lang="en-US" altLang="en-US" dirty="0"/>
          </a:p>
        </p:txBody>
      </p:sp>
      <p:sp>
        <p:nvSpPr>
          <p:cNvPr id="40" name="Title 1"/>
          <p:cNvSpPr>
            <a:spLocks noGrp="1"/>
          </p:cNvSpPr>
          <p:nvPr>
            <p:ph type="title"/>
          </p:nvPr>
        </p:nvSpPr>
        <p:spPr>
          <a:xfrm>
            <a:off x="118159" y="84059"/>
            <a:ext cx="8229600" cy="381000"/>
          </a:xfrm>
        </p:spPr>
        <p:txBody>
          <a:bodyPr/>
          <a:lstStyle/>
          <a:p>
            <a:r>
              <a:rPr lang="en-US" dirty="0" smtClean="0"/>
              <a:t>HKJC Data Strategy Overview</a:t>
            </a:r>
            <a:endParaRPr lang="en-US" dirty="0"/>
          </a:p>
        </p:txBody>
      </p:sp>
      <p:sp>
        <p:nvSpPr>
          <p:cNvPr id="6" name="Rectangle 5"/>
          <p:cNvSpPr/>
          <p:nvPr/>
        </p:nvSpPr>
        <p:spPr>
          <a:xfrm>
            <a:off x="51137" y="3765228"/>
            <a:ext cx="1661215" cy="3340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Data as a Product</a:t>
            </a:r>
          </a:p>
          <a:p>
            <a:pPr algn="ctr"/>
            <a:r>
              <a:rPr lang="en-US" sz="1100" dirty="0" smtClean="0">
                <a:solidFill>
                  <a:schemeClr val="tx2"/>
                </a:solidFill>
              </a:rPr>
              <a:t>(</a:t>
            </a:r>
            <a:r>
              <a:rPr lang="en-US" sz="1100" b="1" dirty="0" smtClean="0">
                <a:solidFill>
                  <a:schemeClr val="accent3"/>
                </a:solidFill>
              </a:rPr>
              <a:t>common mindset</a:t>
            </a:r>
            <a:r>
              <a:rPr lang="en-US" sz="1100" dirty="0" smtClean="0">
                <a:solidFill>
                  <a:schemeClr val="tx2"/>
                </a:solidFill>
              </a:rPr>
              <a:t>)</a:t>
            </a:r>
            <a:endParaRPr lang="en-US" sz="1100" dirty="0">
              <a:solidFill>
                <a:schemeClr val="tx2"/>
              </a:solidFill>
            </a:endParaRPr>
          </a:p>
        </p:txBody>
      </p:sp>
      <p:sp>
        <p:nvSpPr>
          <p:cNvPr id="7" name="Rectangle 6"/>
          <p:cNvSpPr/>
          <p:nvPr/>
        </p:nvSpPr>
        <p:spPr>
          <a:xfrm>
            <a:off x="169724" y="1817115"/>
            <a:ext cx="1524000"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Standard Data Structure</a:t>
            </a:r>
          </a:p>
          <a:p>
            <a:pPr algn="ctr"/>
            <a:r>
              <a:rPr lang="en-US" sz="1100" dirty="0" smtClean="0">
                <a:solidFill>
                  <a:schemeClr val="tx2"/>
                </a:solidFill>
              </a:rPr>
              <a:t>(</a:t>
            </a:r>
            <a:r>
              <a:rPr lang="en-US" sz="1100" b="1" dirty="0" smtClean="0">
                <a:solidFill>
                  <a:schemeClr val="accent3"/>
                </a:solidFill>
              </a:rPr>
              <a:t>common language</a:t>
            </a:r>
            <a:r>
              <a:rPr lang="en-US" sz="1100" dirty="0" smtClean="0">
                <a:solidFill>
                  <a:schemeClr val="tx2"/>
                </a:solidFill>
              </a:rPr>
              <a:t>)</a:t>
            </a:r>
            <a:endParaRPr lang="en-US" sz="1100" dirty="0">
              <a:solidFill>
                <a:schemeClr val="tx2"/>
              </a:solidFill>
            </a:endParaRPr>
          </a:p>
        </p:txBody>
      </p:sp>
      <p:sp>
        <p:nvSpPr>
          <p:cNvPr id="8" name="Left Brace 7"/>
          <p:cNvSpPr/>
          <p:nvPr/>
        </p:nvSpPr>
        <p:spPr>
          <a:xfrm>
            <a:off x="1676400" y="1427040"/>
            <a:ext cx="152400" cy="1546158"/>
          </a:xfrm>
          <a:prstGeom prst="leftBrace">
            <a:avLst>
              <a:gd name="adj1" fmla="val 10743"/>
              <a:gd name="adj2" fmla="val 49960"/>
            </a:avLst>
          </a:prstGeom>
          <a:noFill/>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p:cNvSpPr/>
          <p:nvPr/>
        </p:nvSpPr>
        <p:spPr>
          <a:xfrm>
            <a:off x="1676400" y="3159192"/>
            <a:ext cx="152400" cy="1546158"/>
          </a:xfrm>
          <a:prstGeom prst="leftBrace">
            <a:avLst>
              <a:gd name="adj1" fmla="val 10743"/>
              <a:gd name="adj2" fmla="val 49960"/>
            </a:avLst>
          </a:prstGeom>
          <a:noFill/>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Rectangle 1"/>
          <p:cNvSpPr/>
          <p:nvPr/>
        </p:nvSpPr>
        <p:spPr>
          <a:xfrm>
            <a:off x="1796459" y="1495870"/>
            <a:ext cx="2470741" cy="1323439"/>
          </a:xfrm>
          <a:prstGeom prst="rect">
            <a:avLst/>
          </a:prstGeom>
          <a:noFill/>
        </p:spPr>
        <p:txBody>
          <a:bodyPr wrap="none">
            <a:spAutoFit/>
          </a:bodyPr>
          <a:lstStyle/>
          <a:p>
            <a:pPr algn="ctr">
              <a:spcBef>
                <a:spcPts val="600"/>
              </a:spcBef>
            </a:pPr>
            <a:r>
              <a:rPr lang="en-US" sz="1200" dirty="0" smtClean="0">
                <a:solidFill>
                  <a:schemeClr val="tx2"/>
                </a:solidFill>
              </a:rPr>
              <a:t>Common Definition of Business Data</a:t>
            </a:r>
          </a:p>
          <a:p>
            <a:pPr algn="ctr">
              <a:spcBef>
                <a:spcPts val="600"/>
              </a:spcBef>
            </a:pPr>
            <a:r>
              <a:rPr lang="en-US" sz="1200" dirty="0" smtClean="0">
                <a:solidFill>
                  <a:schemeClr val="tx2"/>
                </a:solidFill>
              </a:rPr>
              <a:t>International Standard</a:t>
            </a:r>
          </a:p>
          <a:p>
            <a:pPr algn="ctr">
              <a:spcBef>
                <a:spcPts val="600"/>
              </a:spcBef>
            </a:pPr>
            <a:r>
              <a:rPr lang="en-US" sz="1200" dirty="0" smtClean="0">
                <a:solidFill>
                  <a:schemeClr val="tx2"/>
                </a:solidFill>
              </a:rPr>
              <a:t>Big Data Integration</a:t>
            </a:r>
          </a:p>
          <a:p>
            <a:pPr algn="ctr">
              <a:spcBef>
                <a:spcPts val="600"/>
              </a:spcBef>
            </a:pPr>
            <a:r>
              <a:rPr lang="en-US" sz="1200" dirty="0" smtClean="0">
                <a:solidFill>
                  <a:schemeClr val="tx2"/>
                </a:solidFill>
              </a:rPr>
              <a:t>Enterprise Conformance</a:t>
            </a:r>
          </a:p>
          <a:p>
            <a:pPr algn="ctr">
              <a:spcBef>
                <a:spcPts val="600"/>
              </a:spcBef>
            </a:pPr>
            <a:r>
              <a:rPr lang="en-US" sz="1200" dirty="0">
                <a:solidFill>
                  <a:schemeClr val="tx2"/>
                </a:solidFill>
              </a:rPr>
              <a:t>Single Source of Truth</a:t>
            </a:r>
          </a:p>
        </p:txBody>
      </p:sp>
      <p:sp>
        <p:nvSpPr>
          <p:cNvPr id="12" name="Rectangle 11"/>
          <p:cNvSpPr/>
          <p:nvPr/>
        </p:nvSpPr>
        <p:spPr>
          <a:xfrm>
            <a:off x="2183052" y="3246314"/>
            <a:ext cx="1704376" cy="1323439"/>
          </a:xfrm>
          <a:prstGeom prst="rect">
            <a:avLst/>
          </a:prstGeom>
          <a:noFill/>
        </p:spPr>
        <p:txBody>
          <a:bodyPr wrap="none">
            <a:spAutoFit/>
          </a:bodyPr>
          <a:lstStyle/>
          <a:p>
            <a:pPr algn="ctr">
              <a:spcBef>
                <a:spcPts val="600"/>
              </a:spcBef>
            </a:pPr>
            <a:r>
              <a:rPr lang="en-US" sz="1200" dirty="0" smtClean="0">
                <a:solidFill>
                  <a:schemeClr val="tx2"/>
                </a:solidFill>
              </a:rPr>
              <a:t>Data Ownership</a:t>
            </a:r>
          </a:p>
          <a:p>
            <a:pPr algn="ctr">
              <a:spcBef>
                <a:spcPts val="600"/>
              </a:spcBef>
            </a:pPr>
            <a:r>
              <a:rPr lang="en-US" sz="1200" dirty="0" smtClean="0">
                <a:solidFill>
                  <a:schemeClr val="tx2"/>
                </a:solidFill>
              </a:rPr>
              <a:t>Data Driven Decision</a:t>
            </a:r>
            <a:endParaRPr lang="en-US" sz="1200" dirty="0">
              <a:solidFill>
                <a:schemeClr val="tx2"/>
              </a:solidFill>
            </a:endParaRPr>
          </a:p>
          <a:p>
            <a:pPr algn="ctr">
              <a:spcBef>
                <a:spcPts val="600"/>
              </a:spcBef>
            </a:pPr>
            <a:r>
              <a:rPr lang="en-US" sz="1200" dirty="0" smtClean="0">
                <a:solidFill>
                  <a:schemeClr val="tx2"/>
                </a:solidFill>
              </a:rPr>
              <a:t>Trusted Data</a:t>
            </a:r>
          </a:p>
          <a:p>
            <a:pPr algn="ctr">
              <a:spcBef>
                <a:spcPts val="600"/>
              </a:spcBef>
            </a:pPr>
            <a:r>
              <a:rPr lang="en-US" sz="1200" dirty="0" smtClean="0">
                <a:solidFill>
                  <a:schemeClr val="tx2"/>
                </a:solidFill>
              </a:rPr>
              <a:t>Business Outcome focus</a:t>
            </a:r>
          </a:p>
          <a:p>
            <a:pPr algn="ctr">
              <a:spcBef>
                <a:spcPts val="600"/>
              </a:spcBef>
            </a:pPr>
            <a:r>
              <a:rPr lang="en-US" sz="1200" dirty="0" smtClean="0">
                <a:solidFill>
                  <a:schemeClr val="tx2"/>
                </a:solidFill>
              </a:rPr>
              <a:t>Operation Efficiency</a:t>
            </a:r>
          </a:p>
        </p:txBody>
      </p:sp>
      <p:sp>
        <p:nvSpPr>
          <p:cNvPr id="3" name="Rectangle 2"/>
          <p:cNvSpPr/>
          <p:nvPr/>
        </p:nvSpPr>
        <p:spPr>
          <a:xfrm>
            <a:off x="5195765" y="2729269"/>
            <a:ext cx="1407561" cy="1615827"/>
          </a:xfrm>
          <a:prstGeom prst="rect">
            <a:avLst/>
          </a:prstGeom>
          <a:noFill/>
        </p:spPr>
        <p:txBody>
          <a:bodyPr wrap="square">
            <a:spAutoFit/>
          </a:bodyPr>
          <a:lstStyle/>
          <a:p>
            <a:pPr marR="0" algn="ctr">
              <a:spcBef>
                <a:spcPts val="300"/>
              </a:spcBef>
              <a:spcAft>
                <a:spcPts val="0"/>
              </a:spcAft>
            </a:pPr>
            <a:r>
              <a:rPr lang="en-US" sz="1200" dirty="0">
                <a:solidFill>
                  <a:schemeClr val="tx2"/>
                </a:solidFill>
              </a:rPr>
              <a:t>Interoperable</a:t>
            </a:r>
          </a:p>
          <a:p>
            <a:pPr marR="0" algn="ctr">
              <a:spcBef>
                <a:spcPts val="300"/>
              </a:spcBef>
              <a:spcAft>
                <a:spcPts val="0"/>
              </a:spcAft>
            </a:pPr>
            <a:r>
              <a:rPr lang="en-US" sz="1200" dirty="0">
                <a:solidFill>
                  <a:schemeClr val="tx2"/>
                </a:solidFill>
              </a:rPr>
              <a:t>Observable</a:t>
            </a:r>
          </a:p>
          <a:p>
            <a:pPr marR="0" algn="ctr">
              <a:spcBef>
                <a:spcPts val="300"/>
              </a:spcBef>
              <a:spcAft>
                <a:spcPts val="0"/>
              </a:spcAft>
            </a:pPr>
            <a:r>
              <a:rPr lang="en-US" sz="1200" dirty="0">
                <a:solidFill>
                  <a:schemeClr val="tx2"/>
                </a:solidFill>
              </a:rPr>
              <a:t>Discoverable</a:t>
            </a:r>
          </a:p>
          <a:p>
            <a:pPr marR="0" algn="ctr">
              <a:spcBef>
                <a:spcPts val="300"/>
              </a:spcBef>
              <a:spcAft>
                <a:spcPts val="0"/>
              </a:spcAft>
            </a:pPr>
            <a:r>
              <a:rPr lang="en-US" sz="1200" dirty="0">
                <a:solidFill>
                  <a:schemeClr val="tx2"/>
                </a:solidFill>
              </a:rPr>
              <a:t>Changeable</a:t>
            </a:r>
          </a:p>
          <a:p>
            <a:pPr marR="0" algn="ctr">
              <a:spcBef>
                <a:spcPts val="300"/>
              </a:spcBef>
              <a:spcAft>
                <a:spcPts val="0"/>
              </a:spcAft>
            </a:pPr>
            <a:r>
              <a:rPr lang="en-US" sz="1200" dirty="0">
                <a:solidFill>
                  <a:schemeClr val="tx2"/>
                </a:solidFill>
              </a:rPr>
              <a:t>Addressable</a:t>
            </a:r>
          </a:p>
          <a:p>
            <a:pPr marR="0" algn="ctr">
              <a:spcBef>
                <a:spcPts val="300"/>
              </a:spcBef>
              <a:spcAft>
                <a:spcPts val="0"/>
              </a:spcAft>
            </a:pPr>
            <a:r>
              <a:rPr lang="en-US" sz="1200" dirty="0">
                <a:solidFill>
                  <a:schemeClr val="tx2"/>
                </a:solidFill>
              </a:rPr>
              <a:t>Secured</a:t>
            </a:r>
          </a:p>
          <a:p>
            <a:pPr marR="0" algn="ctr">
              <a:spcBef>
                <a:spcPts val="300"/>
              </a:spcBef>
              <a:spcAft>
                <a:spcPts val="0"/>
              </a:spcAft>
            </a:pPr>
            <a:r>
              <a:rPr lang="en-US" sz="1200" dirty="0">
                <a:solidFill>
                  <a:schemeClr val="tx2"/>
                </a:solidFill>
              </a:rPr>
              <a:t>Trustworthy</a:t>
            </a:r>
          </a:p>
        </p:txBody>
      </p:sp>
      <p:sp>
        <p:nvSpPr>
          <p:cNvPr id="15" name="Rectangle 14"/>
          <p:cNvSpPr/>
          <p:nvPr/>
        </p:nvSpPr>
        <p:spPr>
          <a:xfrm>
            <a:off x="5320409" y="2007781"/>
            <a:ext cx="1158272"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Data Standards</a:t>
            </a:r>
          </a:p>
          <a:p>
            <a:pPr algn="ctr"/>
            <a:r>
              <a:rPr lang="en-US" sz="1100" dirty="0" smtClean="0">
                <a:solidFill>
                  <a:schemeClr val="tx2"/>
                </a:solidFill>
              </a:rPr>
              <a:t>(</a:t>
            </a:r>
            <a:r>
              <a:rPr lang="en-US" sz="1100" b="1" dirty="0" smtClean="0">
                <a:solidFill>
                  <a:schemeClr val="accent3"/>
                </a:solidFill>
              </a:rPr>
              <a:t>healthy data</a:t>
            </a:r>
            <a:r>
              <a:rPr lang="en-US" sz="1100" dirty="0" smtClean="0">
                <a:solidFill>
                  <a:schemeClr val="tx2"/>
                </a:solidFill>
              </a:rPr>
              <a:t>)</a:t>
            </a:r>
            <a:endParaRPr lang="en-US" sz="1100" dirty="0">
              <a:solidFill>
                <a:schemeClr val="tx2"/>
              </a:solidFill>
            </a:endParaRPr>
          </a:p>
        </p:txBody>
      </p:sp>
      <p:sp>
        <p:nvSpPr>
          <p:cNvPr id="13" name="Left Brace 12"/>
          <p:cNvSpPr/>
          <p:nvPr/>
        </p:nvSpPr>
        <p:spPr>
          <a:xfrm rot="10800000">
            <a:off x="6772478" y="2205385"/>
            <a:ext cx="102077" cy="2345855"/>
          </a:xfrm>
          <a:prstGeom prst="leftBrace">
            <a:avLst>
              <a:gd name="adj1" fmla="val 10743"/>
              <a:gd name="adj2" fmla="val 49960"/>
            </a:avLst>
          </a:prstGeom>
          <a:noFill/>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ectangle 13"/>
          <p:cNvSpPr/>
          <p:nvPr/>
        </p:nvSpPr>
        <p:spPr>
          <a:xfrm>
            <a:off x="6629400" y="1893969"/>
            <a:ext cx="2464474" cy="8407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Federated Data Governance</a:t>
            </a:r>
          </a:p>
          <a:p>
            <a:pPr algn="ctr"/>
            <a:r>
              <a:rPr lang="en-US" sz="1100" dirty="0" smtClean="0">
                <a:solidFill>
                  <a:schemeClr val="tx2"/>
                </a:solidFill>
              </a:rPr>
              <a:t>(</a:t>
            </a:r>
            <a:r>
              <a:rPr lang="en-US" sz="1100" b="1" dirty="0" smtClean="0">
                <a:solidFill>
                  <a:schemeClr val="accent3"/>
                </a:solidFill>
              </a:rPr>
              <a:t>single operating model</a:t>
            </a:r>
            <a:r>
              <a:rPr lang="en-US" sz="1100" dirty="0" smtClean="0">
                <a:solidFill>
                  <a:schemeClr val="tx2"/>
                </a:solidFill>
              </a:rPr>
              <a:t>)</a:t>
            </a:r>
            <a:endParaRPr lang="en-US" sz="1100" dirty="0">
              <a:solidFill>
                <a:schemeClr val="tx2"/>
              </a:solidFill>
            </a:endParaRPr>
          </a:p>
        </p:txBody>
      </p:sp>
      <p:sp>
        <p:nvSpPr>
          <p:cNvPr id="16" name="Rectangle 15"/>
          <p:cNvSpPr/>
          <p:nvPr/>
        </p:nvSpPr>
        <p:spPr>
          <a:xfrm>
            <a:off x="7079229" y="2810944"/>
            <a:ext cx="1660099" cy="1392689"/>
          </a:xfrm>
          <a:prstGeom prst="rect">
            <a:avLst/>
          </a:prstGeom>
          <a:noFill/>
        </p:spPr>
        <p:txBody>
          <a:bodyPr wrap="square">
            <a:spAutoFit/>
          </a:bodyPr>
          <a:lstStyle/>
          <a:p>
            <a:pPr marR="0" algn="ctr">
              <a:spcBef>
                <a:spcPts val="300"/>
              </a:spcBef>
              <a:spcAft>
                <a:spcPts val="0"/>
              </a:spcAft>
            </a:pPr>
            <a:r>
              <a:rPr lang="en-US" sz="1200" dirty="0" smtClean="0">
                <a:solidFill>
                  <a:schemeClr val="tx2"/>
                </a:solidFill>
              </a:rPr>
              <a:t>Data Quality</a:t>
            </a:r>
          </a:p>
          <a:p>
            <a:pPr marR="0" algn="ctr">
              <a:spcBef>
                <a:spcPts val="300"/>
              </a:spcBef>
              <a:spcAft>
                <a:spcPts val="0"/>
              </a:spcAft>
            </a:pPr>
            <a:r>
              <a:rPr lang="en-US" sz="1200" dirty="0" smtClean="0">
                <a:solidFill>
                  <a:schemeClr val="tx2"/>
                </a:solidFill>
              </a:rPr>
              <a:t>Data Reliability</a:t>
            </a:r>
          </a:p>
          <a:p>
            <a:pPr marR="0" algn="ctr">
              <a:spcBef>
                <a:spcPts val="300"/>
              </a:spcBef>
              <a:spcAft>
                <a:spcPts val="0"/>
              </a:spcAft>
            </a:pPr>
            <a:r>
              <a:rPr lang="en-US" sz="1200" dirty="0" smtClean="0">
                <a:solidFill>
                  <a:schemeClr val="tx2"/>
                </a:solidFill>
              </a:rPr>
              <a:t>Data Security</a:t>
            </a:r>
          </a:p>
          <a:p>
            <a:pPr marR="0" algn="ctr">
              <a:spcBef>
                <a:spcPts val="300"/>
              </a:spcBef>
              <a:spcAft>
                <a:spcPts val="0"/>
              </a:spcAft>
            </a:pPr>
            <a:r>
              <a:rPr lang="en-US" sz="1200" dirty="0" smtClean="0">
                <a:solidFill>
                  <a:schemeClr val="tx2"/>
                </a:solidFill>
              </a:rPr>
              <a:t>Data Literacy</a:t>
            </a:r>
          </a:p>
          <a:p>
            <a:pPr marR="0" algn="ctr">
              <a:spcBef>
                <a:spcPts val="300"/>
              </a:spcBef>
              <a:spcAft>
                <a:spcPts val="0"/>
              </a:spcAft>
            </a:pPr>
            <a:r>
              <a:rPr lang="en-US" sz="1200" dirty="0" smtClean="0">
                <a:solidFill>
                  <a:schemeClr val="tx2"/>
                </a:solidFill>
              </a:rPr>
              <a:t>Data Compliance</a:t>
            </a:r>
          </a:p>
          <a:p>
            <a:pPr marR="0" algn="ctr">
              <a:spcBef>
                <a:spcPts val="300"/>
              </a:spcBef>
              <a:spcAft>
                <a:spcPts val="0"/>
              </a:spcAft>
            </a:pPr>
            <a:r>
              <a:rPr lang="en-US" sz="1200" dirty="0" smtClean="0">
                <a:solidFill>
                  <a:schemeClr val="tx2"/>
                </a:solidFill>
              </a:rPr>
              <a:t>Data Architecture  </a:t>
            </a:r>
            <a:endParaRPr lang="en-US" sz="1200" dirty="0">
              <a:solidFill>
                <a:schemeClr val="tx2"/>
              </a:solidFill>
            </a:endParaRPr>
          </a:p>
        </p:txBody>
      </p:sp>
      <p:sp>
        <p:nvSpPr>
          <p:cNvPr id="5" name="Left-Right Arrow 4"/>
          <p:cNvSpPr/>
          <p:nvPr/>
        </p:nvSpPr>
        <p:spPr>
          <a:xfrm>
            <a:off x="4386446" y="2023820"/>
            <a:ext cx="533400" cy="360018"/>
          </a:xfrm>
          <a:prstGeom prst="lef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Left-Right Arrow 16"/>
          <p:cNvSpPr/>
          <p:nvPr/>
        </p:nvSpPr>
        <p:spPr>
          <a:xfrm>
            <a:off x="4391136" y="3503272"/>
            <a:ext cx="533400" cy="360018"/>
          </a:xfrm>
          <a:prstGeom prst="lef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Right Arrow 17"/>
          <p:cNvSpPr/>
          <p:nvPr/>
        </p:nvSpPr>
        <p:spPr>
          <a:xfrm>
            <a:off x="4386446" y="2780502"/>
            <a:ext cx="533400" cy="360018"/>
          </a:xfrm>
          <a:prstGeom prst="leftRightArrow">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9" name="Picture 8" descr="Mindset Icon #121022 - Free Icons Library"/>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9220" y="3289687"/>
            <a:ext cx="345047" cy="345047"/>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 xmlns:a16="http://schemas.microsoft.com/office/drawing/2014/main" id="{0509BF56-30A8-C748-AF04-7CDE80F7F9E6}"/>
              </a:ext>
            </a:extLst>
          </p:cNvPr>
          <p:cNvGrpSpPr>
            <a:grpSpLocks noChangeAspect="1"/>
          </p:cNvGrpSpPr>
          <p:nvPr/>
        </p:nvGrpSpPr>
        <p:grpSpPr>
          <a:xfrm>
            <a:off x="721912" y="1439613"/>
            <a:ext cx="356791" cy="343588"/>
            <a:chOff x="2483653" y="1504300"/>
            <a:chExt cx="5559427" cy="5353700"/>
          </a:xfrm>
        </p:grpSpPr>
        <p:sp>
          <p:nvSpPr>
            <p:cNvPr id="21" name="Freeform 5">
              <a:extLst>
                <a:ext uri="{FF2B5EF4-FFF2-40B4-BE49-F238E27FC236}">
                  <a16:creationId xmlns="" xmlns:a16="http://schemas.microsoft.com/office/drawing/2014/main" id="{61172CDC-DC9B-1B4C-9D7B-E2813E4E8F6D}"/>
                </a:ext>
              </a:extLst>
            </p:cNvPr>
            <p:cNvSpPr>
              <a:spLocks/>
            </p:cNvSpPr>
            <p:nvPr/>
          </p:nvSpPr>
          <p:spPr bwMode="auto">
            <a:xfrm>
              <a:off x="3084090" y="1962402"/>
              <a:ext cx="2313239" cy="4627673"/>
            </a:xfrm>
            <a:custGeom>
              <a:avLst/>
              <a:gdLst>
                <a:gd name="T0" fmla="*/ 84 w 597"/>
                <a:gd name="T1" fmla="*/ 597 h 1194"/>
                <a:gd name="T2" fmla="*/ 597 w 597"/>
                <a:gd name="T3" fmla="*/ 84 h 1194"/>
                <a:gd name="T4" fmla="*/ 597 w 597"/>
                <a:gd name="T5" fmla="*/ 0 h 1194"/>
                <a:gd name="T6" fmla="*/ 0 w 597"/>
                <a:gd name="T7" fmla="*/ 597 h 1194"/>
                <a:gd name="T8" fmla="*/ 597 w 597"/>
                <a:gd name="T9" fmla="*/ 1194 h 1194"/>
                <a:gd name="T10" fmla="*/ 597 w 597"/>
                <a:gd name="T11" fmla="*/ 1110 h 1194"/>
                <a:gd name="T12" fmla="*/ 84 w 597"/>
                <a:gd name="T13" fmla="*/ 597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84" y="597"/>
                  </a:moveTo>
                  <a:cubicBezTo>
                    <a:pt x="84" y="313"/>
                    <a:pt x="314" y="84"/>
                    <a:pt x="597" y="84"/>
                  </a:cubicBezTo>
                  <a:cubicBezTo>
                    <a:pt x="597" y="0"/>
                    <a:pt x="597" y="0"/>
                    <a:pt x="597" y="0"/>
                  </a:cubicBezTo>
                  <a:cubicBezTo>
                    <a:pt x="268" y="0"/>
                    <a:pt x="0" y="268"/>
                    <a:pt x="0" y="597"/>
                  </a:cubicBezTo>
                  <a:cubicBezTo>
                    <a:pt x="0" y="926"/>
                    <a:pt x="268" y="1194"/>
                    <a:pt x="597" y="1194"/>
                  </a:cubicBezTo>
                  <a:cubicBezTo>
                    <a:pt x="597" y="1110"/>
                    <a:pt x="597" y="1110"/>
                    <a:pt x="597" y="1110"/>
                  </a:cubicBezTo>
                  <a:cubicBezTo>
                    <a:pt x="314" y="1110"/>
                    <a:pt x="84" y="881"/>
                    <a:pt x="84" y="597"/>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2" name="Freeform 6">
              <a:extLst>
                <a:ext uri="{FF2B5EF4-FFF2-40B4-BE49-F238E27FC236}">
                  <a16:creationId xmlns="" xmlns:a16="http://schemas.microsoft.com/office/drawing/2014/main" id="{7C0D829E-9AA8-B942-9CA5-2B238E53FB29}"/>
                </a:ext>
              </a:extLst>
            </p:cNvPr>
            <p:cNvSpPr>
              <a:spLocks/>
            </p:cNvSpPr>
            <p:nvPr/>
          </p:nvSpPr>
          <p:spPr bwMode="auto">
            <a:xfrm>
              <a:off x="3409426" y="2287739"/>
              <a:ext cx="1987902" cy="3977000"/>
            </a:xfrm>
            <a:custGeom>
              <a:avLst/>
              <a:gdLst>
                <a:gd name="T0" fmla="*/ 0 w 513"/>
                <a:gd name="T1" fmla="*/ 513 h 1026"/>
                <a:gd name="T2" fmla="*/ 513 w 513"/>
                <a:gd name="T3" fmla="*/ 1026 h 1026"/>
                <a:gd name="T4" fmla="*/ 513 w 513"/>
                <a:gd name="T5" fmla="*/ 943 h 1026"/>
                <a:gd name="T6" fmla="*/ 83 w 513"/>
                <a:gd name="T7" fmla="*/ 513 h 1026"/>
                <a:gd name="T8" fmla="*/ 513 w 513"/>
                <a:gd name="T9" fmla="*/ 83 h 1026"/>
                <a:gd name="T10" fmla="*/ 513 w 513"/>
                <a:gd name="T11" fmla="*/ 0 h 1026"/>
                <a:gd name="T12" fmla="*/ 0 w 513"/>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3" h="1026">
                  <a:moveTo>
                    <a:pt x="0" y="513"/>
                  </a:moveTo>
                  <a:cubicBezTo>
                    <a:pt x="0" y="797"/>
                    <a:pt x="230" y="1026"/>
                    <a:pt x="513" y="1026"/>
                  </a:cubicBezTo>
                  <a:cubicBezTo>
                    <a:pt x="513" y="943"/>
                    <a:pt x="513" y="943"/>
                    <a:pt x="513" y="943"/>
                  </a:cubicBezTo>
                  <a:cubicBezTo>
                    <a:pt x="276" y="943"/>
                    <a:pt x="83" y="750"/>
                    <a:pt x="83" y="513"/>
                  </a:cubicBezTo>
                  <a:cubicBezTo>
                    <a:pt x="83" y="276"/>
                    <a:pt x="276" y="83"/>
                    <a:pt x="513" y="83"/>
                  </a:cubicBezTo>
                  <a:cubicBezTo>
                    <a:pt x="513" y="0"/>
                    <a:pt x="513" y="0"/>
                    <a:pt x="513" y="0"/>
                  </a:cubicBezTo>
                  <a:cubicBezTo>
                    <a:pt x="230" y="0"/>
                    <a:pt x="0" y="229"/>
                    <a:pt x="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3" name="Freeform 7">
              <a:extLst>
                <a:ext uri="{FF2B5EF4-FFF2-40B4-BE49-F238E27FC236}">
                  <a16:creationId xmlns="" xmlns:a16="http://schemas.microsoft.com/office/drawing/2014/main" id="{7CEBDAAE-655C-3C4E-9915-925CAE05A770}"/>
                </a:ext>
              </a:extLst>
            </p:cNvPr>
            <p:cNvSpPr>
              <a:spLocks/>
            </p:cNvSpPr>
            <p:nvPr/>
          </p:nvSpPr>
          <p:spPr bwMode="auto">
            <a:xfrm>
              <a:off x="3731175" y="2609487"/>
              <a:ext cx="1666154" cy="3333504"/>
            </a:xfrm>
            <a:custGeom>
              <a:avLst/>
              <a:gdLst>
                <a:gd name="T0" fmla="*/ 84 w 430"/>
                <a:gd name="T1" fmla="*/ 430 h 860"/>
                <a:gd name="T2" fmla="*/ 430 w 430"/>
                <a:gd name="T3" fmla="*/ 84 h 860"/>
                <a:gd name="T4" fmla="*/ 430 w 430"/>
                <a:gd name="T5" fmla="*/ 0 h 860"/>
                <a:gd name="T6" fmla="*/ 0 w 430"/>
                <a:gd name="T7" fmla="*/ 430 h 860"/>
                <a:gd name="T8" fmla="*/ 430 w 430"/>
                <a:gd name="T9" fmla="*/ 860 h 860"/>
                <a:gd name="T10" fmla="*/ 430 w 430"/>
                <a:gd name="T11" fmla="*/ 776 h 860"/>
                <a:gd name="T12" fmla="*/ 84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84" y="430"/>
                  </a:moveTo>
                  <a:cubicBezTo>
                    <a:pt x="84" y="239"/>
                    <a:pt x="239" y="84"/>
                    <a:pt x="430" y="84"/>
                  </a:cubicBezTo>
                  <a:cubicBezTo>
                    <a:pt x="430" y="0"/>
                    <a:pt x="430" y="0"/>
                    <a:pt x="430" y="0"/>
                  </a:cubicBezTo>
                  <a:cubicBezTo>
                    <a:pt x="193" y="0"/>
                    <a:pt x="0" y="193"/>
                    <a:pt x="0" y="430"/>
                  </a:cubicBezTo>
                  <a:cubicBezTo>
                    <a:pt x="0" y="667"/>
                    <a:pt x="193" y="860"/>
                    <a:pt x="430" y="860"/>
                  </a:cubicBezTo>
                  <a:cubicBezTo>
                    <a:pt x="430" y="776"/>
                    <a:pt x="430" y="776"/>
                    <a:pt x="430" y="776"/>
                  </a:cubicBezTo>
                  <a:cubicBezTo>
                    <a:pt x="239" y="776"/>
                    <a:pt x="84" y="621"/>
                    <a:pt x="84"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4" name="Freeform 8">
              <a:extLst>
                <a:ext uri="{FF2B5EF4-FFF2-40B4-BE49-F238E27FC236}">
                  <a16:creationId xmlns="" xmlns:a16="http://schemas.microsoft.com/office/drawing/2014/main" id="{D55365ED-D4BC-5847-9AE9-E64EF02CA909}"/>
                </a:ext>
              </a:extLst>
            </p:cNvPr>
            <p:cNvSpPr>
              <a:spLocks/>
            </p:cNvSpPr>
            <p:nvPr/>
          </p:nvSpPr>
          <p:spPr bwMode="auto">
            <a:xfrm>
              <a:off x="4056511" y="2934824"/>
              <a:ext cx="1340817" cy="2682830"/>
            </a:xfrm>
            <a:custGeom>
              <a:avLst/>
              <a:gdLst>
                <a:gd name="T0" fmla="*/ 0 w 346"/>
                <a:gd name="T1" fmla="*/ 346 h 692"/>
                <a:gd name="T2" fmla="*/ 346 w 346"/>
                <a:gd name="T3" fmla="*/ 692 h 692"/>
                <a:gd name="T4" fmla="*/ 346 w 346"/>
                <a:gd name="T5" fmla="*/ 609 h 692"/>
                <a:gd name="T6" fmla="*/ 83 w 346"/>
                <a:gd name="T7" fmla="*/ 346 h 692"/>
                <a:gd name="T8" fmla="*/ 346 w 346"/>
                <a:gd name="T9" fmla="*/ 83 h 692"/>
                <a:gd name="T10" fmla="*/ 346 w 346"/>
                <a:gd name="T11" fmla="*/ 0 h 692"/>
                <a:gd name="T12" fmla="*/ 0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0" y="346"/>
                  </a:moveTo>
                  <a:cubicBezTo>
                    <a:pt x="0" y="537"/>
                    <a:pt x="155" y="692"/>
                    <a:pt x="346" y="692"/>
                  </a:cubicBezTo>
                  <a:cubicBezTo>
                    <a:pt x="346" y="609"/>
                    <a:pt x="346" y="609"/>
                    <a:pt x="346" y="609"/>
                  </a:cubicBezTo>
                  <a:cubicBezTo>
                    <a:pt x="201" y="609"/>
                    <a:pt x="83" y="491"/>
                    <a:pt x="83" y="346"/>
                  </a:cubicBezTo>
                  <a:cubicBezTo>
                    <a:pt x="83" y="201"/>
                    <a:pt x="201" y="83"/>
                    <a:pt x="346" y="83"/>
                  </a:cubicBezTo>
                  <a:cubicBezTo>
                    <a:pt x="346" y="0"/>
                    <a:pt x="346" y="0"/>
                    <a:pt x="346" y="0"/>
                  </a:cubicBezTo>
                  <a:cubicBezTo>
                    <a:pt x="155" y="0"/>
                    <a:pt x="0" y="155"/>
                    <a:pt x="0"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5" name="Freeform 9">
              <a:extLst>
                <a:ext uri="{FF2B5EF4-FFF2-40B4-BE49-F238E27FC236}">
                  <a16:creationId xmlns="" xmlns:a16="http://schemas.microsoft.com/office/drawing/2014/main" id="{9673FB49-DEFF-FD43-BFED-B5821D6D3243}"/>
                </a:ext>
              </a:extLst>
            </p:cNvPr>
            <p:cNvSpPr>
              <a:spLocks/>
            </p:cNvSpPr>
            <p:nvPr/>
          </p:nvSpPr>
          <p:spPr bwMode="auto">
            <a:xfrm>
              <a:off x="4378260" y="3256572"/>
              <a:ext cx="1019069" cy="2039334"/>
            </a:xfrm>
            <a:custGeom>
              <a:avLst/>
              <a:gdLst>
                <a:gd name="T0" fmla="*/ 84 w 263"/>
                <a:gd name="T1" fmla="*/ 263 h 526"/>
                <a:gd name="T2" fmla="*/ 263 w 263"/>
                <a:gd name="T3" fmla="*/ 84 h 526"/>
                <a:gd name="T4" fmla="*/ 263 w 263"/>
                <a:gd name="T5" fmla="*/ 0 h 526"/>
                <a:gd name="T6" fmla="*/ 0 w 263"/>
                <a:gd name="T7" fmla="*/ 263 h 526"/>
                <a:gd name="T8" fmla="*/ 263 w 263"/>
                <a:gd name="T9" fmla="*/ 526 h 526"/>
                <a:gd name="T10" fmla="*/ 263 w 263"/>
                <a:gd name="T11" fmla="*/ 442 h 526"/>
                <a:gd name="T12" fmla="*/ 84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84" y="263"/>
                  </a:moveTo>
                  <a:cubicBezTo>
                    <a:pt x="84" y="164"/>
                    <a:pt x="164" y="84"/>
                    <a:pt x="263" y="84"/>
                  </a:cubicBezTo>
                  <a:cubicBezTo>
                    <a:pt x="263" y="0"/>
                    <a:pt x="263" y="0"/>
                    <a:pt x="263" y="0"/>
                  </a:cubicBezTo>
                  <a:cubicBezTo>
                    <a:pt x="118" y="0"/>
                    <a:pt x="0" y="118"/>
                    <a:pt x="0" y="263"/>
                  </a:cubicBezTo>
                  <a:cubicBezTo>
                    <a:pt x="0" y="408"/>
                    <a:pt x="118" y="526"/>
                    <a:pt x="263" y="526"/>
                  </a:cubicBezTo>
                  <a:cubicBezTo>
                    <a:pt x="263" y="442"/>
                    <a:pt x="263" y="442"/>
                    <a:pt x="263" y="442"/>
                  </a:cubicBezTo>
                  <a:cubicBezTo>
                    <a:pt x="164" y="442"/>
                    <a:pt x="84" y="362"/>
                    <a:pt x="84"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6" name="Freeform 10">
              <a:extLst>
                <a:ext uri="{FF2B5EF4-FFF2-40B4-BE49-F238E27FC236}">
                  <a16:creationId xmlns="" xmlns:a16="http://schemas.microsoft.com/office/drawing/2014/main" id="{FC20DB02-0311-AF41-8C0A-E7C1BC0D2E1C}"/>
                </a:ext>
              </a:extLst>
            </p:cNvPr>
            <p:cNvSpPr>
              <a:spLocks/>
            </p:cNvSpPr>
            <p:nvPr/>
          </p:nvSpPr>
          <p:spPr bwMode="auto">
            <a:xfrm>
              <a:off x="4703596" y="3583105"/>
              <a:ext cx="693732" cy="1387465"/>
            </a:xfrm>
            <a:custGeom>
              <a:avLst/>
              <a:gdLst>
                <a:gd name="T0" fmla="*/ 0 w 179"/>
                <a:gd name="T1" fmla="*/ 179 h 358"/>
                <a:gd name="T2" fmla="*/ 179 w 179"/>
                <a:gd name="T3" fmla="*/ 358 h 358"/>
                <a:gd name="T4" fmla="*/ 179 w 179"/>
                <a:gd name="T5" fmla="*/ 275 h 358"/>
                <a:gd name="T6" fmla="*/ 84 w 179"/>
                <a:gd name="T7" fmla="*/ 179 h 358"/>
                <a:gd name="T8" fmla="*/ 179 w 179"/>
                <a:gd name="T9" fmla="*/ 84 h 358"/>
                <a:gd name="T10" fmla="*/ 179 w 179"/>
                <a:gd name="T11" fmla="*/ 0 h 358"/>
                <a:gd name="T12" fmla="*/ 0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0" y="179"/>
                  </a:moveTo>
                  <a:cubicBezTo>
                    <a:pt x="0" y="278"/>
                    <a:pt x="80" y="358"/>
                    <a:pt x="179" y="358"/>
                  </a:cubicBezTo>
                  <a:cubicBezTo>
                    <a:pt x="179" y="275"/>
                    <a:pt x="179" y="275"/>
                    <a:pt x="179" y="275"/>
                  </a:cubicBezTo>
                  <a:cubicBezTo>
                    <a:pt x="126" y="275"/>
                    <a:pt x="84" y="232"/>
                    <a:pt x="84" y="179"/>
                  </a:cubicBezTo>
                  <a:cubicBezTo>
                    <a:pt x="84" y="126"/>
                    <a:pt x="126" y="84"/>
                    <a:pt x="179" y="84"/>
                  </a:cubicBezTo>
                  <a:cubicBezTo>
                    <a:pt x="179" y="0"/>
                    <a:pt x="179" y="0"/>
                    <a:pt x="179" y="0"/>
                  </a:cubicBezTo>
                  <a:cubicBezTo>
                    <a:pt x="80" y="0"/>
                    <a:pt x="0" y="80"/>
                    <a:pt x="0"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7" name="Freeform 11">
              <a:extLst>
                <a:ext uri="{FF2B5EF4-FFF2-40B4-BE49-F238E27FC236}">
                  <a16:creationId xmlns="" xmlns:a16="http://schemas.microsoft.com/office/drawing/2014/main" id="{E7705574-2216-B846-B8A7-AA3ABA2C267B}"/>
                </a:ext>
              </a:extLst>
            </p:cNvPr>
            <p:cNvSpPr>
              <a:spLocks/>
            </p:cNvSpPr>
            <p:nvPr/>
          </p:nvSpPr>
          <p:spPr bwMode="auto">
            <a:xfrm>
              <a:off x="5028933" y="3908441"/>
              <a:ext cx="368396" cy="740380"/>
            </a:xfrm>
            <a:custGeom>
              <a:avLst/>
              <a:gdLst>
                <a:gd name="T0" fmla="*/ 0 w 95"/>
                <a:gd name="T1" fmla="*/ 95 h 191"/>
                <a:gd name="T2" fmla="*/ 95 w 95"/>
                <a:gd name="T3" fmla="*/ 191 h 191"/>
                <a:gd name="T4" fmla="*/ 95 w 95"/>
                <a:gd name="T5" fmla="*/ 0 h 191"/>
                <a:gd name="T6" fmla="*/ 0 w 95"/>
                <a:gd name="T7" fmla="*/ 95 h 191"/>
              </a:gdLst>
              <a:ahLst/>
              <a:cxnLst>
                <a:cxn ang="0">
                  <a:pos x="T0" y="T1"/>
                </a:cxn>
                <a:cxn ang="0">
                  <a:pos x="T2" y="T3"/>
                </a:cxn>
                <a:cxn ang="0">
                  <a:pos x="T4" y="T5"/>
                </a:cxn>
                <a:cxn ang="0">
                  <a:pos x="T6" y="T7"/>
                </a:cxn>
              </a:cxnLst>
              <a:rect l="0" t="0" r="r" b="b"/>
              <a:pathLst>
                <a:path w="95" h="191">
                  <a:moveTo>
                    <a:pt x="0" y="95"/>
                  </a:moveTo>
                  <a:cubicBezTo>
                    <a:pt x="0" y="148"/>
                    <a:pt x="42" y="191"/>
                    <a:pt x="95" y="191"/>
                  </a:cubicBezTo>
                  <a:cubicBezTo>
                    <a:pt x="95" y="0"/>
                    <a:pt x="95" y="0"/>
                    <a:pt x="95" y="0"/>
                  </a:cubicBezTo>
                  <a:cubicBezTo>
                    <a:pt x="42" y="0"/>
                    <a:pt x="0" y="42"/>
                    <a:pt x="0"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8" name="Freeform 12">
              <a:extLst>
                <a:ext uri="{FF2B5EF4-FFF2-40B4-BE49-F238E27FC236}">
                  <a16:creationId xmlns="" xmlns:a16="http://schemas.microsoft.com/office/drawing/2014/main" id="{DDB059DE-F1F6-2249-B6B5-129901FECAC6}"/>
                </a:ext>
              </a:extLst>
            </p:cNvPr>
            <p:cNvSpPr>
              <a:spLocks/>
            </p:cNvSpPr>
            <p:nvPr/>
          </p:nvSpPr>
          <p:spPr bwMode="auto">
            <a:xfrm>
              <a:off x="5397328" y="1962402"/>
              <a:ext cx="2312042" cy="4627673"/>
            </a:xfrm>
            <a:custGeom>
              <a:avLst/>
              <a:gdLst>
                <a:gd name="T0" fmla="*/ 0 w 597"/>
                <a:gd name="T1" fmla="*/ 0 h 1194"/>
                <a:gd name="T2" fmla="*/ 0 w 597"/>
                <a:gd name="T3" fmla="*/ 84 h 1194"/>
                <a:gd name="T4" fmla="*/ 514 w 597"/>
                <a:gd name="T5" fmla="*/ 597 h 1194"/>
                <a:gd name="T6" fmla="*/ 0 w 597"/>
                <a:gd name="T7" fmla="*/ 1110 h 1194"/>
                <a:gd name="T8" fmla="*/ 0 w 597"/>
                <a:gd name="T9" fmla="*/ 1194 h 1194"/>
                <a:gd name="T10" fmla="*/ 597 w 597"/>
                <a:gd name="T11" fmla="*/ 597 h 1194"/>
                <a:gd name="T12" fmla="*/ 0 w 597"/>
                <a:gd name="T13" fmla="*/ 0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0" y="0"/>
                  </a:moveTo>
                  <a:cubicBezTo>
                    <a:pt x="0" y="84"/>
                    <a:pt x="0" y="84"/>
                    <a:pt x="0" y="84"/>
                  </a:cubicBezTo>
                  <a:cubicBezTo>
                    <a:pt x="284" y="84"/>
                    <a:pt x="514" y="313"/>
                    <a:pt x="514" y="597"/>
                  </a:cubicBezTo>
                  <a:cubicBezTo>
                    <a:pt x="514" y="881"/>
                    <a:pt x="284" y="1110"/>
                    <a:pt x="0" y="1110"/>
                  </a:cubicBezTo>
                  <a:cubicBezTo>
                    <a:pt x="0" y="1194"/>
                    <a:pt x="0" y="1194"/>
                    <a:pt x="0" y="1194"/>
                  </a:cubicBezTo>
                  <a:cubicBezTo>
                    <a:pt x="329" y="1194"/>
                    <a:pt x="597" y="926"/>
                    <a:pt x="597" y="597"/>
                  </a:cubicBezTo>
                  <a:cubicBezTo>
                    <a:pt x="597" y="268"/>
                    <a:pt x="329" y="0"/>
                    <a:pt x="0" y="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29" name="Freeform 13">
              <a:extLst>
                <a:ext uri="{FF2B5EF4-FFF2-40B4-BE49-F238E27FC236}">
                  <a16:creationId xmlns="" xmlns:a16="http://schemas.microsoft.com/office/drawing/2014/main" id="{56A59639-8BEF-644E-8609-672C82C5162B}"/>
                </a:ext>
              </a:extLst>
            </p:cNvPr>
            <p:cNvSpPr>
              <a:spLocks/>
            </p:cNvSpPr>
            <p:nvPr/>
          </p:nvSpPr>
          <p:spPr bwMode="auto">
            <a:xfrm>
              <a:off x="5397328" y="2287739"/>
              <a:ext cx="1990294" cy="3977000"/>
            </a:xfrm>
            <a:custGeom>
              <a:avLst/>
              <a:gdLst>
                <a:gd name="T0" fmla="*/ 430 w 514"/>
                <a:gd name="T1" fmla="*/ 513 h 1026"/>
                <a:gd name="T2" fmla="*/ 0 w 514"/>
                <a:gd name="T3" fmla="*/ 943 h 1026"/>
                <a:gd name="T4" fmla="*/ 0 w 514"/>
                <a:gd name="T5" fmla="*/ 1026 h 1026"/>
                <a:gd name="T6" fmla="*/ 514 w 514"/>
                <a:gd name="T7" fmla="*/ 513 h 1026"/>
                <a:gd name="T8" fmla="*/ 0 w 514"/>
                <a:gd name="T9" fmla="*/ 0 h 1026"/>
                <a:gd name="T10" fmla="*/ 0 w 514"/>
                <a:gd name="T11" fmla="*/ 83 h 1026"/>
                <a:gd name="T12" fmla="*/ 430 w 514"/>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4" h="1026">
                  <a:moveTo>
                    <a:pt x="430" y="513"/>
                  </a:moveTo>
                  <a:cubicBezTo>
                    <a:pt x="430" y="750"/>
                    <a:pt x="237" y="943"/>
                    <a:pt x="0" y="943"/>
                  </a:cubicBezTo>
                  <a:cubicBezTo>
                    <a:pt x="0" y="1026"/>
                    <a:pt x="0" y="1026"/>
                    <a:pt x="0" y="1026"/>
                  </a:cubicBezTo>
                  <a:cubicBezTo>
                    <a:pt x="284" y="1026"/>
                    <a:pt x="514" y="797"/>
                    <a:pt x="514" y="513"/>
                  </a:cubicBezTo>
                  <a:cubicBezTo>
                    <a:pt x="514" y="229"/>
                    <a:pt x="284" y="0"/>
                    <a:pt x="0" y="0"/>
                  </a:cubicBezTo>
                  <a:cubicBezTo>
                    <a:pt x="0" y="83"/>
                    <a:pt x="0" y="83"/>
                    <a:pt x="0" y="83"/>
                  </a:cubicBezTo>
                  <a:cubicBezTo>
                    <a:pt x="237" y="83"/>
                    <a:pt x="430" y="276"/>
                    <a:pt x="43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0" name="Freeform 14">
              <a:extLst>
                <a:ext uri="{FF2B5EF4-FFF2-40B4-BE49-F238E27FC236}">
                  <a16:creationId xmlns="" xmlns:a16="http://schemas.microsoft.com/office/drawing/2014/main" id="{68299BD2-DDF0-C245-A09D-42891D746264}"/>
                </a:ext>
              </a:extLst>
            </p:cNvPr>
            <p:cNvSpPr>
              <a:spLocks/>
            </p:cNvSpPr>
            <p:nvPr/>
          </p:nvSpPr>
          <p:spPr bwMode="auto">
            <a:xfrm>
              <a:off x="5397328" y="2609487"/>
              <a:ext cx="1664958" cy="3333504"/>
            </a:xfrm>
            <a:custGeom>
              <a:avLst/>
              <a:gdLst>
                <a:gd name="T0" fmla="*/ 430 w 430"/>
                <a:gd name="T1" fmla="*/ 430 h 860"/>
                <a:gd name="T2" fmla="*/ 0 w 430"/>
                <a:gd name="T3" fmla="*/ 0 h 860"/>
                <a:gd name="T4" fmla="*/ 0 w 430"/>
                <a:gd name="T5" fmla="*/ 84 h 860"/>
                <a:gd name="T6" fmla="*/ 346 w 430"/>
                <a:gd name="T7" fmla="*/ 430 h 860"/>
                <a:gd name="T8" fmla="*/ 0 w 430"/>
                <a:gd name="T9" fmla="*/ 776 h 860"/>
                <a:gd name="T10" fmla="*/ 0 w 430"/>
                <a:gd name="T11" fmla="*/ 860 h 860"/>
                <a:gd name="T12" fmla="*/ 430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430" y="430"/>
                  </a:moveTo>
                  <a:cubicBezTo>
                    <a:pt x="430" y="193"/>
                    <a:pt x="237" y="0"/>
                    <a:pt x="0" y="0"/>
                  </a:cubicBezTo>
                  <a:cubicBezTo>
                    <a:pt x="0" y="84"/>
                    <a:pt x="0" y="84"/>
                    <a:pt x="0" y="84"/>
                  </a:cubicBezTo>
                  <a:cubicBezTo>
                    <a:pt x="191" y="84"/>
                    <a:pt x="346" y="239"/>
                    <a:pt x="346" y="430"/>
                  </a:cubicBezTo>
                  <a:cubicBezTo>
                    <a:pt x="346" y="621"/>
                    <a:pt x="191" y="776"/>
                    <a:pt x="0" y="776"/>
                  </a:cubicBezTo>
                  <a:cubicBezTo>
                    <a:pt x="0" y="860"/>
                    <a:pt x="0" y="860"/>
                    <a:pt x="0" y="860"/>
                  </a:cubicBezTo>
                  <a:cubicBezTo>
                    <a:pt x="237" y="860"/>
                    <a:pt x="430" y="667"/>
                    <a:pt x="430"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1" name="Freeform 15">
              <a:extLst>
                <a:ext uri="{FF2B5EF4-FFF2-40B4-BE49-F238E27FC236}">
                  <a16:creationId xmlns="" xmlns:a16="http://schemas.microsoft.com/office/drawing/2014/main" id="{695FB88D-922C-5847-A60E-FA7EBE14301F}"/>
                </a:ext>
              </a:extLst>
            </p:cNvPr>
            <p:cNvSpPr>
              <a:spLocks/>
            </p:cNvSpPr>
            <p:nvPr/>
          </p:nvSpPr>
          <p:spPr bwMode="auto">
            <a:xfrm>
              <a:off x="5397328" y="2934824"/>
              <a:ext cx="1339621" cy="2682830"/>
            </a:xfrm>
            <a:custGeom>
              <a:avLst/>
              <a:gdLst>
                <a:gd name="T0" fmla="*/ 263 w 346"/>
                <a:gd name="T1" fmla="*/ 346 h 692"/>
                <a:gd name="T2" fmla="*/ 0 w 346"/>
                <a:gd name="T3" fmla="*/ 609 h 692"/>
                <a:gd name="T4" fmla="*/ 0 w 346"/>
                <a:gd name="T5" fmla="*/ 692 h 692"/>
                <a:gd name="T6" fmla="*/ 346 w 346"/>
                <a:gd name="T7" fmla="*/ 346 h 692"/>
                <a:gd name="T8" fmla="*/ 0 w 346"/>
                <a:gd name="T9" fmla="*/ 0 h 692"/>
                <a:gd name="T10" fmla="*/ 0 w 346"/>
                <a:gd name="T11" fmla="*/ 83 h 692"/>
                <a:gd name="T12" fmla="*/ 263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263" y="346"/>
                  </a:moveTo>
                  <a:cubicBezTo>
                    <a:pt x="263" y="491"/>
                    <a:pt x="145" y="609"/>
                    <a:pt x="0" y="609"/>
                  </a:cubicBezTo>
                  <a:cubicBezTo>
                    <a:pt x="0" y="692"/>
                    <a:pt x="0" y="692"/>
                    <a:pt x="0" y="692"/>
                  </a:cubicBezTo>
                  <a:cubicBezTo>
                    <a:pt x="191" y="692"/>
                    <a:pt x="346" y="537"/>
                    <a:pt x="346" y="346"/>
                  </a:cubicBezTo>
                  <a:cubicBezTo>
                    <a:pt x="346" y="155"/>
                    <a:pt x="191" y="0"/>
                    <a:pt x="0" y="0"/>
                  </a:cubicBezTo>
                  <a:cubicBezTo>
                    <a:pt x="0" y="83"/>
                    <a:pt x="0" y="83"/>
                    <a:pt x="0" y="83"/>
                  </a:cubicBezTo>
                  <a:cubicBezTo>
                    <a:pt x="145" y="83"/>
                    <a:pt x="263" y="201"/>
                    <a:pt x="263"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2" name="Freeform 16">
              <a:extLst>
                <a:ext uri="{FF2B5EF4-FFF2-40B4-BE49-F238E27FC236}">
                  <a16:creationId xmlns="" xmlns:a16="http://schemas.microsoft.com/office/drawing/2014/main" id="{34E72D2B-1EA4-134D-A8A7-6CD55F193353}"/>
                </a:ext>
              </a:extLst>
            </p:cNvPr>
            <p:cNvSpPr>
              <a:spLocks/>
            </p:cNvSpPr>
            <p:nvPr/>
          </p:nvSpPr>
          <p:spPr bwMode="auto">
            <a:xfrm>
              <a:off x="5397328" y="3256572"/>
              <a:ext cx="1017873" cy="2039334"/>
            </a:xfrm>
            <a:custGeom>
              <a:avLst/>
              <a:gdLst>
                <a:gd name="T0" fmla="*/ 263 w 263"/>
                <a:gd name="T1" fmla="*/ 263 h 526"/>
                <a:gd name="T2" fmla="*/ 0 w 263"/>
                <a:gd name="T3" fmla="*/ 0 h 526"/>
                <a:gd name="T4" fmla="*/ 0 w 263"/>
                <a:gd name="T5" fmla="*/ 84 h 526"/>
                <a:gd name="T6" fmla="*/ 179 w 263"/>
                <a:gd name="T7" fmla="*/ 263 h 526"/>
                <a:gd name="T8" fmla="*/ 0 w 263"/>
                <a:gd name="T9" fmla="*/ 442 h 526"/>
                <a:gd name="T10" fmla="*/ 0 w 263"/>
                <a:gd name="T11" fmla="*/ 526 h 526"/>
                <a:gd name="T12" fmla="*/ 263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263" y="263"/>
                  </a:moveTo>
                  <a:cubicBezTo>
                    <a:pt x="263" y="118"/>
                    <a:pt x="145" y="0"/>
                    <a:pt x="0" y="0"/>
                  </a:cubicBezTo>
                  <a:cubicBezTo>
                    <a:pt x="0" y="84"/>
                    <a:pt x="0" y="84"/>
                    <a:pt x="0" y="84"/>
                  </a:cubicBezTo>
                  <a:cubicBezTo>
                    <a:pt x="99" y="84"/>
                    <a:pt x="179" y="164"/>
                    <a:pt x="179" y="263"/>
                  </a:cubicBezTo>
                  <a:cubicBezTo>
                    <a:pt x="179" y="362"/>
                    <a:pt x="99" y="442"/>
                    <a:pt x="0" y="442"/>
                  </a:cubicBezTo>
                  <a:cubicBezTo>
                    <a:pt x="0" y="526"/>
                    <a:pt x="0" y="526"/>
                    <a:pt x="0" y="526"/>
                  </a:cubicBezTo>
                  <a:cubicBezTo>
                    <a:pt x="145" y="526"/>
                    <a:pt x="263" y="408"/>
                    <a:pt x="263"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 name="Freeform 17">
              <a:extLst>
                <a:ext uri="{FF2B5EF4-FFF2-40B4-BE49-F238E27FC236}">
                  <a16:creationId xmlns="" xmlns:a16="http://schemas.microsoft.com/office/drawing/2014/main" id="{84329FE6-675A-2740-A2B1-7D69D64F1EF2}"/>
                </a:ext>
              </a:extLst>
            </p:cNvPr>
            <p:cNvSpPr>
              <a:spLocks/>
            </p:cNvSpPr>
            <p:nvPr/>
          </p:nvSpPr>
          <p:spPr bwMode="auto">
            <a:xfrm>
              <a:off x="5397328" y="3583105"/>
              <a:ext cx="692536" cy="1387465"/>
            </a:xfrm>
            <a:custGeom>
              <a:avLst/>
              <a:gdLst>
                <a:gd name="T0" fmla="*/ 96 w 179"/>
                <a:gd name="T1" fmla="*/ 179 h 358"/>
                <a:gd name="T2" fmla="*/ 0 w 179"/>
                <a:gd name="T3" fmla="*/ 275 h 358"/>
                <a:gd name="T4" fmla="*/ 0 w 179"/>
                <a:gd name="T5" fmla="*/ 358 h 358"/>
                <a:gd name="T6" fmla="*/ 179 w 179"/>
                <a:gd name="T7" fmla="*/ 179 h 358"/>
                <a:gd name="T8" fmla="*/ 0 w 179"/>
                <a:gd name="T9" fmla="*/ 0 h 358"/>
                <a:gd name="T10" fmla="*/ 0 w 179"/>
                <a:gd name="T11" fmla="*/ 84 h 358"/>
                <a:gd name="T12" fmla="*/ 96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96" y="179"/>
                  </a:moveTo>
                  <a:cubicBezTo>
                    <a:pt x="96" y="232"/>
                    <a:pt x="53" y="275"/>
                    <a:pt x="0" y="275"/>
                  </a:cubicBezTo>
                  <a:cubicBezTo>
                    <a:pt x="0" y="358"/>
                    <a:pt x="0" y="358"/>
                    <a:pt x="0" y="358"/>
                  </a:cubicBezTo>
                  <a:cubicBezTo>
                    <a:pt x="99" y="358"/>
                    <a:pt x="179" y="278"/>
                    <a:pt x="179" y="179"/>
                  </a:cubicBezTo>
                  <a:cubicBezTo>
                    <a:pt x="179" y="80"/>
                    <a:pt x="99" y="0"/>
                    <a:pt x="0" y="0"/>
                  </a:cubicBezTo>
                  <a:cubicBezTo>
                    <a:pt x="0" y="84"/>
                    <a:pt x="0" y="84"/>
                    <a:pt x="0" y="84"/>
                  </a:cubicBezTo>
                  <a:cubicBezTo>
                    <a:pt x="53" y="84"/>
                    <a:pt x="96" y="126"/>
                    <a:pt x="96"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4" name="Freeform 18">
              <a:extLst>
                <a:ext uri="{FF2B5EF4-FFF2-40B4-BE49-F238E27FC236}">
                  <a16:creationId xmlns="" xmlns:a16="http://schemas.microsoft.com/office/drawing/2014/main" id="{32F32310-03E1-184C-BAAB-B922FCDE5E85}"/>
                </a:ext>
              </a:extLst>
            </p:cNvPr>
            <p:cNvSpPr>
              <a:spLocks/>
            </p:cNvSpPr>
            <p:nvPr/>
          </p:nvSpPr>
          <p:spPr bwMode="auto">
            <a:xfrm>
              <a:off x="5397328" y="3908441"/>
              <a:ext cx="370788" cy="740380"/>
            </a:xfrm>
            <a:custGeom>
              <a:avLst/>
              <a:gdLst>
                <a:gd name="T0" fmla="*/ 96 w 96"/>
                <a:gd name="T1" fmla="*/ 95 h 191"/>
                <a:gd name="T2" fmla="*/ 0 w 96"/>
                <a:gd name="T3" fmla="*/ 0 h 191"/>
                <a:gd name="T4" fmla="*/ 0 w 96"/>
                <a:gd name="T5" fmla="*/ 191 h 191"/>
                <a:gd name="T6" fmla="*/ 96 w 96"/>
                <a:gd name="T7" fmla="*/ 95 h 191"/>
              </a:gdLst>
              <a:ahLst/>
              <a:cxnLst>
                <a:cxn ang="0">
                  <a:pos x="T0" y="T1"/>
                </a:cxn>
                <a:cxn ang="0">
                  <a:pos x="T2" y="T3"/>
                </a:cxn>
                <a:cxn ang="0">
                  <a:pos x="T4" y="T5"/>
                </a:cxn>
                <a:cxn ang="0">
                  <a:pos x="T6" y="T7"/>
                </a:cxn>
              </a:cxnLst>
              <a:rect l="0" t="0" r="r" b="b"/>
              <a:pathLst>
                <a:path w="96" h="191">
                  <a:moveTo>
                    <a:pt x="96" y="95"/>
                  </a:moveTo>
                  <a:cubicBezTo>
                    <a:pt x="96" y="42"/>
                    <a:pt x="53" y="0"/>
                    <a:pt x="0" y="0"/>
                  </a:cubicBezTo>
                  <a:cubicBezTo>
                    <a:pt x="0" y="191"/>
                    <a:pt x="0" y="191"/>
                    <a:pt x="0" y="191"/>
                  </a:cubicBezTo>
                  <a:cubicBezTo>
                    <a:pt x="53" y="191"/>
                    <a:pt x="96" y="148"/>
                    <a:pt x="96"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 name="Freeform 19">
              <a:extLst>
                <a:ext uri="{FF2B5EF4-FFF2-40B4-BE49-F238E27FC236}">
                  <a16:creationId xmlns="" xmlns:a16="http://schemas.microsoft.com/office/drawing/2014/main" id="{9EC58B2D-BA0A-2B4B-A27F-E311429B2EC3}"/>
                </a:ext>
              </a:extLst>
            </p:cNvPr>
            <p:cNvSpPr>
              <a:spLocks/>
            </p:cNvSpPr>
            <p:nvPr/>
          </p:nvSpPr>
          <p:spPr bwMode="auto">
            <a:xfrm>
              <a:off x="4719145" y="3656066"/>
              <a:ext cx="678183" cy="651869"/>
            </a:xfrm>
            <a:custGeom>
              <a:avLst/>
              <a:gdLst>
                <a:gd name="T0" fmla="*/ 175 w 175"/>
                <a:gd name="T1" fmla="*/ 168 h 168"/>
                <a:gd name="T2" fmla="*/ 29 w 175"/>
                <a:gd name="T3" fmla="*/ 0 h 168"/>
                <a:gd name="T4" fmla="*/ 14 w 175"/>
                <a:gd name="T5" fmla="*/ 15 h 168"/>
                <a:gd name="T6" fmla="*/ 0 w 175"/>
                <a:gd name="T7" fmla="*/ 30 h 168"/>
                <a:gd name="T8" fmla="*/ 175 w 175"/>
                <a:gd name="T9" fmla="*/ 168 h 168"/>
              </a:gdLst>
              <a:ahLst/>
              <a:cxnLst>
                <a:cxn ang="0">
                  <a:pos x="T0" y="T1"/>
                </a:cxn>
                <a:cxn ang="0">
                  <a:pos x="T2" y="T3"/>
                </a:cxn>
                <a:cxn ang="0">
                  <a:pos x="T4" y="T5"/>
                </a:cxn>
                <a:cxn ang="0">
                  <a:pos x="T6" y="T7"/>
                </a:cxn>
                <a:cxn ang="0">
                  <a:pos x="T8" y="T9"/>
                </a:cxn>
              </a:cxnLst>
              <a:rect l="0" t="0" r="r" b="b"/>
              <a:pathLst>
                <a:path w="175" h="168">
                  <a:moveTo>
                    <a:pt x="175" y="168"/>
                  </a:moveTo>
                  <a:cubicBezTo>
                    <a:pt x="122" y="89"/>
                    <a:pt x="29" y="0"/>
                    <a:pt x="29" y="0"/>
                  </a:cubicBezTo>
                  <a:cubicBezTo>
                    <a:pt x="14" y="15"/>
                    <a:pt x="14" y="15"/>
                    <a:pt x="14" y="15"/>
                  </a:cubicBezTo>
                  <a:cubicBezTo>
                    <a:pt x="0" y="30"/>
                    <a:pt x="0" y="30"/>
                    <a:pt x="0" y="30"/>
                  </a:cubicBezTo>
                  <a:cubicBezTo>
                    <a:pt x="0" y="30"/>
                    <a:pt x="94" y="119"/>
                    <a:pt x="175" y="168"/>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6" name="Freeform 20">
              <a:extLst>
                <a:ext uri="{FF2B5EF4-FFF2-40B4-BE49-F238E27FC236}">
                  <a16:creationId xmlns="" xmlns:a16="http://schemas.microsoft.com/office/drawing/2014/main" id="{D201975D-4452-7D4B-BA27-D466E45CF500}"/>
                </a:ext>
              </a:extLst>
            </p:cNvPr>
            <p:cNvSpPr>
              <a:spLocks/>
            </p:cNvSpPr>
            <p:nvPr/>
          </p:nvSpPr>
          <p:spPr bwMode="auto">
            <a:xfrm>
              <a:off x="4063688" y="3031707"/>
              <a:ext cx="828891" cy="802577"/>
            </a:xfrm>
            <a:custGeom>
              <a:avLst/>
              <a:gdLst>
                <a:gd name="T0" fmla="*/ 191 w 214"/>
                <a:gd name="T1" fmla="*/ 184 h 207"/>
                <a:gd name="T2" fmla="*/ 204 w 214"/>
                <a:gd name="T3" fmla="*/ 155 h 207"/>
                <a:gd name="T4" fmla="*/ 41 w 214"/>
                <a:gd name="T5" fmla="*/ 0 h 207"/>
                <a:gd name="T6" fmla="*/ 0 w 214"/>
                <a:gd name="T7" fmla="*/ 43 h 207"/>
                <a:gd name="T8" fmla="*/ 163 w 214"/>
                <a:gd name="T9" fmla="*/ 198 h 207"/>
                <a:gd name="T10" fmla="*/ 191 w 214"/>
                <a:gd name="T11" fmla="*/ 184 h 207"/>
              </a:gdLst>
              <a:ahLst/>
              <a:cxnLst>
                <a:cxn ang="0">
                  <a:pos x="T0" y="T1"/>
                </a:cxn>
                <a:cxn ang="0">
                  <a:pos x="T2" y="T3"/>
                </a:cxn>
                <a:cxn ang="0">
                  <a:pos x="T4" y="T5"/>
                </a:cxn>
                <a:cxn ang="0">
                  <a:pos x="T6" y="T7"/>
                </a:cxn>
                <a:cxn ang="0">
                  <a:pos x="T8" y="T9"/>
                </a:cxn>
                <a:cxn ang="0">
                  <a:pos x="T10" y="T11"/>
                </a:cxn>
              </a:cxnLst>
              <a:rect l="0" t="0" r="r" b="b"/>
              <a:pathLst>
                <a:path w="214" h="207">
                  <a:moveTo>
                    <a:pt x="191" y="184"/>
                  </a:moveTo>
                  <a:cubicBezTo>
                    <a:pt x="191" y="184"/>
                    <a:pt x="214" y="164"/>
                    <a:pt x="204" y="155"/>
                  </a:cubicBezTo>
                  <a:cubicBezTo>
                    <a:pt x="41" y="0"/>
                    <a:pt x="41" y="0"/>
                    <a:pt x="41" y="0"/>
                  </a:cubicBezTo>
                  <a:cubicBezTo>
                    <a:pt x="0" y="43"/>
                    <a:pt x="0" y="43"/>
                    <a:pt x="0" y="43"/>
                  </a:cubicBezTo>
                  <a:cubicBezTo>
                    <a:pt x="163" y="198"/>
                    <a:pt x="163" y="198"/>
                    <a:pt x="163" y="198"/>
                  </a:cubicBezTo>
                  <a:cubicBezTo>
                    <a:pt x="173" y="207"/>
                    <a:pt x="191" y="184"/>
                    <a:pt x="191" y="18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7" name="Freeform 21">
              <a:extLst>
                <a:ext uri="{FF2B5EF4-FFF2-40B4-BE49-F238E27FC236}">
                  <a16:creationId xmlns="" xmlns:a16="http://schemas.microsoft.com/office/drawing/2014/main" id="{9BEFEE60-2775-AF41-9133-C4F687E4F7D9}"/>
                </a:ext>
              </a:extLst>
            </p:cNvPr>
            <p:cNvSpPr>
              <a:spLocks/>
            </p:cNvSpPr>
            <p:nvPr/>
          </p:nvSpPr>
          <p:spPr bwMode="auto">
            <a:xfrm>
              <a:off x="3521859" y="2516192"/>
              <a:ext cx="932950" cy="903048"/>
            </a:xfrm>
            <a:custGeom>
              <a:avLst/>
              <a:gdLst>
                <a:gd name="T0" fmla="*/ 0 w 780"/>
                <a:gd name="T1" fmla="*/ 140 h 755"/>
                <a:gd name="T2" fmla="*/ 133 w 780"/>
                <a:gd name="T3" fmla="*/ 0 h 755"/>
                <a:gd name="T4" fmla="*/ 780 w 780"/>
                <a:gd name="T5" fmla="*/ 616 h 755"/>
                <a:gd name="T6" fmla="*/ 648 w 780"/>
                <a:gd name="T7" fmla="*/ 755 h 755"/>
                <a:gd name="T8" fmla="*/ 0 w 780"/>
                <a:gd name="T9" fmla="*/ 140 h 755"/>
              </a:gdLst>
              <a:ahLst/>
              <a:cxnLst>
                <a:cxn ang="0">
                  <a:pos x="T0" y="T1"/>
                </a:cxn>
                <a:cxn ang="0">
                  <a:pos x="T2" y="T3"/>
                </a:cxn>
                <a:cxn ang="0">
                  <a:pos x="T4" y="T5"/>
                </a:cxn>
                <a:cxn ang="0">
                  <a:pos x="T6" y="T7"/>
                </a:cxn>
                <a:cxn ang="0">
                  <a:pos x="T8" y="T9"/>
                </a:cxn>
              </a:cxnLst>
              <a:rect l="0" t="0" r="r" b="b"/>
              <a:pathLst>
                <a:path w="780" h="755">
                  <a:moveTo>
                    <a:pt x="0" y="140"/>
                  </a:moveTo>
                  <a:lnTo>
                    <a:pt x="133" y="0"/>
                  </a:lnTo>
                  <a:lnTo>
                    <a:pt x="780" y="616"/>
                  </a:lnTo>
                  <a:lnTo>
                    <a:pt x="648" y="755"/>
                  </a:lnTo>
                  <a:lnTo>
                    <a:pt x="0" y="140"/>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8" name="Freeform 22">
              <a:extLst>
                <a:ext uri="{FF2B5EF4-FFF2-40B4-BE49-F238E27FC236}">
                  <a16:creationId xmlns="" xmlns:a16="http://schemas.microsoft.com/office/drawing/2014/main" id="{5F52F967-C04C-D64B-9640-8C097ABAE53E}"/>
                </a:ext>
              </a:extLst>
            </p:cNvPr>
            <p:cNvSpPr>
              <a:spLocks/>
            </p:cNvSpPr>
            <p:nvPr/>
          </p:nvSpPr>
          <p:spPr bwMode="auto">
            <a:xfrm>
              <a:off x="2483653" y="1504300"/>
              <a:ext cx="1467603" cy="1461622"/>
            </a:xfrm>
            <a:custGeom>
              <a:avLst/>
              <a:gdLst>
                <a:gd name="T0" fmla="*/ 313 w 379"/>
                <a:gd name="T1" fmla="*/ 306 h 377"/>
                <a:gd name="T2" fmla="*/ 319 w 379"/>
                <a:gd name="T3" fmla="*/ 150 h 377"/>
                <a:gd name="T4" fmla="*/ 66 w 379"/>
                <a:gd name="T5" fmla="*/ 71 h 377"/>
                <a:gd name="T6" fmla="*/ 158 w 379"/>
                <a:gd name="T7" fmla="*/ 320 h 377"/>
                <a:gd name="T8" fmla="*/ 313 w 379"/>
                <a:gd name="T9" fmla="*/ 306 h 377"/>
              </a:gdLst>
              <a:ahLst/>
              <a:cxnLst>
                <a:cxn ang="0">
                  <a:pos x="T0" y="T1"/>
                </a:cxn>
                <a:cxn ang="0">
                  <a:pos x="T2" y="T3"/>
                </a:cxn>
                <a:cxn ang="0">
                  <a:pos x="T4" y="T5"/>
                </a:cxn>
                <a:cxn ang="0">
                  <a:pos x="T6" y="T7"/>
                </a:cxn>
                <a:cxn ang="0">
                  <a:pos x="T8" y="T9"/>
                </a:cxn>
              </a:cxnLst>
              <a:rect l="0" t="0" r="r" b="b"/>
              <a:pathLst>
                <a:path w="379" h="377">
                  <a:moveTo>
                    <a:pt x="313" y="306"/>
                  </a:moveTo>
                  <a:cubicBezTo>
                    <a:pt x="313" y="306"/>
                    <a:pt x="379" y="206"/>
                    <a:pt x="319" y="150"/>
                  </a:cubicBezTo>
                  <a:cubicBezTo>
                    <a:pt x="276" y="109"/>
                    <a:pt x="167" y="0"/>
                    <a:pt x="66" y="71"/>
                  </a:cubicBezTo>
                  <a:cubicBezTo>
                    <a:pt x="0" y="175"/>
                    <a:pt x="114" y="278"/>
                    <a:pt x="158" y="320"/>
                  </a:cubicBezTo>
                  <a:cubicBezTo>
                    <a:pt x="217" y="377"/>
                    <a:pt x="313" y="306"/>
                    <a:pt x="313" y="30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9" name="Freeform 23">
              <a:extLst>
                <a:ext uri="{FF2B5EF4-FFF2-40B4-BE49-F238E27FC236}">
                  <a16:creationId xmlns="" xmlns:a16="http://schemas.microsoft.com/office/drawing/2014/main" id="{80A06575-37FB-B744-B7D8-A321238306C5}"/>
                </a:ext>
              </a:extLst>
            </p:cNvPr>
            <p:cNvSpPr>
              <a:spLocks/>
            </p:cNvSpPr>
            <p:nvPr/>
          </p:nvSpPr>
          <p:spPr bwMode="auto">
            <a:xfrm>
              <a:off x="2700145" y="1721988"/>
              <a:ext cx="615986" cy="612398"/>
            </a:xfrm>
            <a:custGeom>
              <a:avLst/>
              <a:gdLst>
                <a:gd name="T0" fmla="*/ 153 w 159"/>
                <a:gd name="T1" fmla="*/ 10 h 158"/>
                <a:gd name="T2" fmla="*/ 127 w 159"/>
                <a:gd name="T3" fmla="*/ 0 h 158"/>
                <a:gd name="T4" fmla="*/ 133 w 159"/>
                <a:gd name="T5" fmla="*/ 132 h 158"/>
                <a:gd name="T6" fmla="*/ 0 w 159"/>
                <a:gd name="T7" fmla="*/ 133 h 158"/>
                <a:gd name="T8" fmla="*/ 12 w 159"/>
                <a:gd name="T9" fmla="*/ 158 h 158"/>
                <a:gd name="T10" fmla="*/ 159 w 159"/>
                <a:gd name="T11" fmla="*/ 157 h 158"/>
                <a:gd name="T12" fmla="*/ 153 w 159"/>
                <a:gd name="T13" fmla="*/ 10 h 158"/>
              </a:gdLst>
              <a:ahLst/>
              <a:cxnLst>
                <a:cxn ang="0">
                  <a:pos x="T0" y="T1"/>
                </a:cxn>
                <a:cxn ang="0">
                  <a:pos x="T2" y="T3"/>
                </a:cxn>
                <a:cxn ang="0">
                  <a:pos x="T4" y="T5"/>
                </a:cxn>
                <a:cxn ang="0">
                  <a:pos x="T6" y="T7"/>
                </a:cxn>
                <a:cxn ang="0">
                  <a:pos x="T8" y="T9"/>
                </a:cxn>
                <a:cxn ang="0">
                  <a:pos x="T10" y="T11"/>
                </a:cxn>
                <a:cxn ang="0">
                  <a:pos x="T12" y="T13"/>
                </a:cxn>
              </a:cxnLst>
              <a:rect l="0" t="0" r="r" b="b"/>
              <a:pathLst>
                <a:path w="159" h="158">
                  <a:moveTo>
                    <a:pt x="153" y="10"/>
                  </a:moveTo>
                  <a:cubicBezTo>
                    <a:pt x="144" y="6"/>
                    <a:pt x="136" y="2"/>
                    <a:pt x="127" y="0"/>
                  </a:cubicBezTo>
                  <a:cubicBezTo>
                    <a:pt x="133" y="132"/>
                    <a:pt x="133" y="132"/>
                    <a:pt x="133" y="132"/>
                  </a:cubicBezTo>
                  <a:cubicBezTo>
                    <a:pt x="0" y="133"/>
                    <a:pt x="0" y="133"/>
                    <a:pt x="0" y="133"/>
                  </a:cubicBezTo>
                  <a:cubicBezTo>
                    <a:pt x="4" y="142"/>
                    <a:pt x="8" y="150"/>
                    <a:pt x="12" y="158"/>
                  </a:cubicBezTo>
                  <a:cubicBezTo>
                    <a:pt x="159" y="157"/>
                    <a:pt x="159" y="157"/>
                    <a:pt x="159" y="157"/>
                  </a:cubicBezTo>
                  <a:lnTo>
                    <a:pt x="15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1" name="Freeform 24">
              <a:extLst>
                <a:ext uri="{FF2B5EF4-FFF2-40B4-BE49-F238E27FC236}">
                  <a16:creationId xmlns="" xmlns:a16="http://schemas.microsoft.com/office/drawing/2014/main" id="{B3ACE9F8-6965-E74D-8240-369DA01EB3DA}"/>
                </a:ext>
              </a:extLst>
            </p:cNvPr>
            <p:cNvSpPr>
              <a:spLocks/>
            </p:cNvSpPr>
            <p:nvPr/>
          </p:nvSpPr>
          <p:spPr bwMode="auto">
            <a:xfrm>
              <a:off x="2793440" y="1803322"/>
              <a:ext cx="728419" cy="724831"/>
            </a:xfrm>
            <a:custGeom>
              <a:avLst/>
              <a:gdLst>
                <a:gd name="T0" fmla="*/ 188 w 188"/>
                <a:gd name="T1" fmla="*/ 186 h 187"/>
                <a:gd name="T2" fmla="*/ 181 w 188"/>
                <a:gd name="T3" fmla="*/ 22 h 187"/>
                <a:gd name="T4" fmla="*/ 149 w 188"/>
                <a:gd name="T5" fmla="*/ 0 h 187"/>
                <a:gd name="T6" fmla="*/ 156 w 188"/>
                <a:gd name="T7" fmla="*/ 156 h 187"/>
                <a:gd name="T8" fmla="*/ 0 w 188"/>
                <a:gd name="T9" fmla="*/ 157 h 187"/>
                <a:gd name="T10" fmla="*/ 24 w 188"/>
                <a:gd name="T11" fmla="*/ 187 h 187"/>
                <a:gd name="T12" fmla="*/ 188 w 188"/>
                <a:gd name="T13" fmla="*/ 186 h 187"/>
              </a:gdLst>
              <a:ahLst/>
              <a:cxnLst>
                <a:cxn ang="0">
                  <a:pos x="T0" y="T1"/>
                </a:cxn>
                <a:cxn ang="0">
                  <a:pos x="T2" y="T3"/>
                </a:cxn>
                <a:cxn ang="0">
                  <a:pos x="T4" y="T5"/>
                </a:cxn>
                <a:cxn ang="0">
                  <a:pos x="T6" y="T7"/>
                </a:cxn>
                <a:cxn ang="0">
                  <a:pos x="T8" y="T9"/>
                </a:cxn>
                <a:cxn ang="0">
                  <a:pos x="T10" y="T11"/>
                </a:cxn>
                <a:cxn ang="0">
                  <a:pos x="T12" y="T13"/>
                </a:cxn>
              </a:cxnLst>
              <a:rect l="0" t="0" r="r" b="b"/>
              <a:pathLst>
                <a:path w="188" h="187">
                  <a:moveTo>
                    <a:pt x="188" y="186"/>
                  </a:moveTo>
                  <a:cubicBezTo>
                    <a:pt x="181" y="22"/>
                    <a:pt x="181" y="22"/>
                    <a:pt x="181" y="22"/>
                  </a:cubicBezTo>
                  <a:cubicBezTo>
                    <a:pt x="171" y="14"/>
                    <a:pt x="160" y="7"/>
                    <a:pt x="149" y="0"/>
                  </a:cubicBezTo>
                  <a:cubicBezTo>
                    <a:pt x="156" y="156"/>
                    <a:pt x="156" y="156"/>
                    <a:pt x="156" y="156"/>
                  </a:cubicBezTo>
                  <a:cubicBezTo>
                    <a:pt x="0" y="157"/>
                    <a:pt x="0" y="157"/>
                    <a:pt x="0" y="157"/>
                  </a:cubicBezTo>
                  <a:cubicBezTo>
                    <a:pt x="8" y="168"/>
                    <a:pt x="16" y="178"/>
                    <a:pt x="24" y="187"/>
                  </a:cubicBezTo>
                  <a:lnTo>
                    <a:pt x="188"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2" name="Freeform 25">
              <a:extLst>
                <a:ext uri="{FF2B5EF4-FFF2-40B4-BE49-F238E27FC236}">
                  <a16:creationId xmlns="" xmlns:a16="http://schemas.microsoft.com/office/drawing/2014/main" id="{C180A3C3-51D5-F34D-ACAA-9D0FB95C29B5}"/>
                </a:ext>
              </a:extLst>
            </p:cNvPr>
            <p:cNvSpPr>
              <a:spLocks/>
            </p:cNvSpPr>
            <p:nvPr/>
          </p:nvSpPr>
          <p:spPr bwMode="auto">
            <a:xfrm>
              <a:off x="4684459" y="4164405"/>
              <a:ext cx="669811" cy="244002"/>
            </a:xfrm>
            <a:custGeom>
              <a:avLst/>
              <a:gdLst>
                <a:gd name="T0" fmla="*/ 173 w 173"/>
                <a:gd name="T1" fmla="*/ 63 h 63"/>
                <a:gd name="T2" fmla="*/ 9 w 173"/>
                <a:gd name="T3" fmla="*/ 0 h 63"/>
                <a:gd name="T4" fmla="*/ 5 w 173"/>
                <a:gd name="T5" fmla="*/ 15 h 63"/>
                <a:gd name="T6" fmla="*/ 0 w 173"/>
                <a:gd name="T7" fmla="*/ 31 h 63"/>
                <a:gd name="T8" fmla="*/ 173 w 173"/>
                <a:gd name="T9" fmla="*/ 63 h 63"/>
              </a:gdLst>
              <a:ahLst/>
              <a:cxnLst>
                <a:cxn ang="0">
                  <a:pos x="T0" y="T1"/>
                </a:cxn>
                <a:cxn ang="0">
                  <a:pos x="T2" y="T3"/>
                </a:cxn>
                <a:cxn ang="0">
                  <a:pos x="T4" y="T5"/>
                </a:cxn>
                <a:cxn ang="0">
                  <a:pos x="T6" y="T7"/>
                </a:cxn>
                <a:cxn ang="0">
                  <a:pos x="T8" y="T9"/>
                </a:cxn>
              </a:cxnLst>
              <a:rect l="0" t="0" r="r" b="b"/>
              <a:pathLst>
                <a:path w="173" h="63">
                  <a:moveTo>
                    <a:pt x="173" y="63"/>
                  </a:moveTo>
                  <a:cubicBezTo>
                    <a:pt x="107" y="27"/>
                    <a:pt x="9" y="0"/>
                    <a:pt x="9" y="0"/>
                  </a:cubicBezTo>
                  <a:cubicBezTo>
                    <a:pt x="5" y="15"/>
                    <a:pt x="5" y="15"/>
                    <a:pt x="5" y="15"/>
                  </a:cubicBezTo>
                  <a:cubicBezTo>
                    <a:pt x="0" y="31"/>
                    <a:pt x="0" y="31"/>
                    <a:pt x="0" y="31"/>
                  </a:cubicBezTo>
                  <a:cubicBezTo>
                    <a:pt x="0" y="31"/>
                    <a:pt x="98" y="59"/>
                    <a:pt x="173" y="6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3" name="Freeform 26">
              <a:extLst>
                <a:ext uri="{FF2B5EF4-FFF2-40B4-BE49-F238E27FC236}">
                  <a16:creationId xmlns="" xmlns:a16="http://schemas.microsoft.com/office/drawing/2014/main" id="{0FB23AD4-1C89-224C-A5E2-125F5EB09E31}"/>
                </a:ext>
              </a:extLst>
            </p:cNvPr>
            <p:cNvSpPr>
              <a:spLocks/>
            </p:cNvSpPr>
            <p:nvPr/>
          </p:nvSpPr>
          <p:spPr bwMode="auto">
            <a:xfrm>
              <a:off x="4017040" y="3950305"/>
              <a:ext cx="748752" cy="373180"/>
            </a:xfrm>
            <a:custGeom>
              <a:avLst/>
              <a:gdLst>
                <a:gd name="T0" fmla="*/ 185 w 193"/>
                <a:gd name="T1" fmla="*/ 73 h 96"/>
                <a:gd name="T2" fmla="*/ 183 w 193"/>
                <a:gd name="T3" fmla="*/ 48 h 96"/>
                <a:gd name="T4" fmla="*/ 12 w 193"/>
                <a:gd name="T5" fmla="*/ 0 h 96"/>
                <a:gd name="T6" fmla="*/ 0 w 193"/>
                <a:gd name="T7" fmla="*/ 45 h 96"/>
                <a:gd name="T8" fmla="*/ 170 w 193"/>
                <a:gd name="T9" fmla="*/ 93 h 96"/>
                <a:gd name="T10" fmla="*/ 185 w 193"/>
                <a:gd name="T11" fmla="*/ 73 h 96"/>
              </a:gdLst>
              <a:ahLst/>
              <a:cxnLst>
                <a:cxn ang="0">
                  <a:pos x="T0" y="T1"/>
                </a:cxn>
                <a:cxn ang="0">
                  <a:pos x="T2" y="T3"/>
                </a:cxn>
                <a:cxn ang="0">
                  <a:pos x="T4" y="T5"/>
                </a:cxn>
                <a:cxn ang="0">
                  <a:pos x="T6" y="T7"/>
                </a:cxn>
                <a:cxn ang="0">
                  <a:pos x="T8" y="T9"/>
                </a:cxn>
                <a:cxn ang="0">
                  <a:pos x="T10" y="T11"/>
                </a:cxn>
              </a:cxnLst>
              <a:rect l="0" t="0" r="r" b="b"/>
              <a:pathLst>
                <a:path w="193" h="96">
                  <a:moveTo>
                    <a:pt x="185" y="73"/>
                  </a:moveTo>
                  <a:cubicBezTo>
                    <a:pt x="185" y="73"/>
                    <a:pt x="193" y="51"/>
                    <a:pt x="183" y="48"/>
                  </a:cubicBezTo>
                  <a:cubicBezTo>
                    <a:pt x="12" y="0"/>
                    <a:pt x="12" y="0"/>
                    <a:pt x="12" y="0"/>
                  </a:cubicBezTo>
                  <a:cubicBezTo>
                    <a:pt x="0" y="45"/>
                    <a:pt x="0" y="45"/>
                    <a:pt x="0" y="45"/>
                  </a:cubicBezTo>
                  <a:cubicBezTo>
                    <a:pt x="170" y="93"/>
                    <a:pt x="170" y="93"/>
                    <a:pt x="170" y="93"/>
                  </a:cubicBezTo>
                  <a:cubicBezTo>
                    <a:pt x="180" y="96"/>
                    <a:pt x="185" y="73"/>
                    <a:pt x="185" y="7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4" name="Freeform 27">
              <a:extLst>
                <a:ext uri="{FF2B5EF4-FFF2-40B4-BE49-F238E27FC236}">
                  <a16:creationId xmlns="" xmlns:a16="http://schemas.microsoft.com/office/drawing/2014/main" id="{EF62823B-C0ED-164F-997C-4C5143E66D55}"/>
                </a:ext>
              </a:extLst>
            </p:cNvPr>
            <p:cNvSpPr>
              <a:spLocks/>
            </p:cNvSpPr>
            <p:nvPr/>
          </p:nvSpPr>
          <p:spPr bwMode="auto">
            <a:xfrm>
              <a:off x="3447701" y="3792421"/>
              <a:ext cx="864773" cy="403082"/>
            </a:xfrm>
            <a:custGeom>
              <a:avLst/>
              <a:gdLst>
                <a:gd name="T0" fmla="*/ 0 w 723"/>
                <a:gd name="T1" fmla="*/ 145 h 337"/>
                <a:gd name="T2" fmla="*/ 39 w 723"/>
                <a:gd name="T3" fmla="*/ 0 h 337"/>
                <a:gd name="T4" fmla="*/ 723 w 723"/>
                <a:gd name="T5" fmla="*/ 191 h 337"/>
                <a:gd name="T6" fmla="*/ 680 w 723"/>
                <a:gd name="T7" fmla="*/ 337 h 337"/>
                <a:gd name="T8" fmla="*/ 0 w 723"/>
                <a:gd name="T9" fmla="*/ 145 h 337"/>
              </a:gdLst>
              <a:ahLst/>
              <a:cxnLst>
                <a:cxn ang="0">
                  <a:pos x="T0" y="T1"/>
                </a:cxn>
                <a:cxn ang="0">
                  <a:pos x="T2" y="T3"/>
                </a:cxn>
                <a:cxn ang="0">
                  <a:pos x="T4" y="T5"/>
                </a:cxn>
                <a:cxn ang="0">
                  <a:pos x="T6" y="T7"/>
                </a:cxn>
                <a:cxn ang="0">
                  <a:pos x="T8" y="T9"/>
                </a:cxn>
              </a:cxnLst>
              <a:rect l="0" t="0" r="r" b="b"/>
              <a:pathLst>
                <a:path w="723" h="337">
                  <a:moveTo>
                    <a:pt x="0" y="145"/>
                  </a:moveTo>
                  <a:lnTo>
                    <a:pt x="39" y="0"/>
                  </a:lnTo>
                  <a:lnTo>
                    <a:pt x="723" y="191"/>
                  </a:lnTo>
                  <a:lnTo>
                    <a:pt x="680" y="337"/>
                  </a:lnTo>
                  <a:lnTo>
                    <a:pt x="0" y="145"/>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5" name="Freeform 28">
              <a:extLst>
                <a:ext uri="{FF2B5EF4-FFF2-40B4-BE49-F238E27FC236}">
                  <a16:creationId xmlns="" xmlns:a16="http://schemas.microsoft.com/office/drawing/2014/main" id="{92DCA9B4-34F2-C34C-8DAF-DB1ACA0D1B33}"/>
                </a:ext>
              </a:extLst>
            </p:cNvPr>
            <p:cNvSpPr>
              <a:spLocks/>
            </p:cNvSpPr>
            <p:nvPr/>
          </p:nvSpPr>
          <p:spPr bwMode="auto">
            <a:xfrm>
              <a:off x="2541065" y="3287671"/>
              <a:ext cx="1065716" cy="946107"/>
            </a:xfrm>
            <a:custGeom>
              <a:avLst/>
              <a:gdLst>
                <a:gd name="T0" fmla="*/ 266 w 275"/>
                <a:gd name="T1" fmla="*/ 160 h 244"/>
                <a:gd name="T2" fmla="*/ 213 w 275"/>
                <a:gd name="T3" fmla="*/ 48 h 244"/>
                <a:gd name="T4" fmla="*/ 7 w 275"/>
                <a:gd name="T5" fmla="*/ 87 h 244"/>
                <a:gd name="T6" fmla="*/ 163 w 275"/>
                <a:gd name="T7" fmla="*/ 227 h 244"/>
                <a:gd name="T8" fmla="*/ 266 w 275"/>
                <a:gd name="T9" fmla="*/ 160 h 244"/>
              </a:gdLst>
              <a:ahLst/>
              <a:cxnLst>
                <a:cxn ang="0">
                  <a:pos x="T0" y="T1"/>
                </a:cxn>
                <a:cxn ang="0">
                  <a:pos x="T2" y="T3"/>
                </a:cxn>
                <a:cxn ang="0">
                  <a:pos x="T4" y="T5"/>
                </a:cxn>
                <a:cxn ang="0">
                  <a:pos x="T6" y="T7"/>
                </a:cxn>
                <a:cxn ang="0">
                  <a:pos x="T8" y="T9"/>
                </a:cxn>
              </a:cxnLst>
              <a:rect l="0" t="0" r="r" b="b"/>
              <a:pathLst>
                <a:path w="275" h="244">
                  <a:moveTo>
                    <a:pt x="266" y="160"/>
                  </a:moveTo>
                  <a:cubicBezTo>
                    <a:pt x="266" y="160"/>
                    <a:pt x="275" y="66"/>
                    <a:pt x="213" y="48"/>
                  </a:cubicBezTo>
                  <a:cubicBezTo>
                    <a:pt x="167" y="36"/>
                    <a:pt x="51" y="0"/>
                    <a:pt x="7" y="87"/>
                  </a:cubicBezTo>
                  <a:cubicBezTo>
                    <a:pt x="0" y="184"/>
                    <a:pt x="117" y="214"/>
                    <a:pt x="163" y="227"/>
                  </a:cubicBezTo>
                  <a:cubicBezTo>
                    <a:pt x="225" y="244"/>
                    <a:pt x="266" y="160"/>
                    <a:pt x="266" y="160"/>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6" name="Freeform 29">
              <a:extLst>
                <a:ext uri="{FF2B5EF4-FFF2-40B4-BE49-F238E27FC236}">
                  <a16:creationId xmlns="" xmlns:a16="http://schemas.microsoft.com/office/drawing/2014/main" id="{8B849D13-99B4-9A48-BDE3-A24B9E6F3477}"/>
                </a:ext>
              </a:extLst>
            </p:cNvPr>
            <p:cNvSpPr>
              <a:spLocks/>
            </p:cNvSpPr>
            <p:nvPr/>
          </p:nvSpPr>
          <p:spPr bwMode="auto">
            <a:xfrm>
              <a:off x="2712106" y="3408476"/>
              <a:ext cx="465279" cy="600437"/>
            </a:xfrm>
            <a:custGeom>
              <a:avLst/>
              <a:gdLst>
                <a:gd name="T0" fmla="*/ 61 w 120"/>
                <a:gd name="T1" fmla="*/ 0 h 155"/>
                <a:gd name="T2" fmla="*/ 39 w 120"/>
                <a:gd name="T3" fmla="*/ 2 h 155"/>
                <a:gd name="T4" fmla="*/ 92 w 120"/>
                <a:gd name="T5" fmla="*/ 92 h 155"/>
                <a:gd name="T6" fmla="*/ 0 w 120"/>
                <a:gd name="T7" fmla="*/ 142 h 155"/>
                <a:gd name="T8" fmla="*/ 17 w 120"/>
                <a:gd name="T9" fmla="*/ 155 h 155"/>
                <a:gd name="T10" fmla="*/ 120 w 120"/>
                <a:gd name="T11" fmla="*/ 100 h 155"/>
                <a:gd name="T12" fmla="*/ 61 w 120"/>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120" h="155">
                  <a:moveTo>
                    <a:pt x="61" y="0"/>
                  </a:moveTo>
                  <a:cubicBezTo>
                    <a:pt x="54" y="0"/>
                    <a:pt x="46" y="0"/>
                    <a:pt x="39" y="2"/>
                  </a:cubicBezTo>
                  <a:cubicBezTo>
                    <a:pt x="92" y="92"/>
                    <a:pt x="92" y="92"/>
                    <a:pt x="92" y="92"/>
                  </a:cubicBezTo>
                  <a:cubicBezTo>
                    <a:pt x="0" y="142"/>
                    <a:pt x="0" y="142"/>
                    <a:pt x="0" y="142"/>
                  </a:cubicBezTo>
                  <a:cubicBezTo>
                    <a:pt x="5" y="146"/>
                    <a:pt x="11" y="151"/>
                    <a:pt x="17" y="155"/>
                  </a:cubicBezTo>
                  <a:cubicBezTo>
                    <a:pt x="120" y="100"/>
                    <a:pt x="120" y="100"/>
                    <a:pt x="120" y="100"/>
                  </a:cubicBezTo>
                  <a:lnTo>
                    <a:pt x="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7" name="Freeform 30">
              <a:extLst>
                <a:ext uri="{FF2B5EF4-FFF2-40B4-BE49-F238E27FC236}">
                  <a16:creationId xmlns="" xmlns:a16="http://schemas.microsoft.com/office/drawing/2014/main" id="{28140D96-F228-AB4A-8117-C54FE3EBE78A}"/>
                </a:ext>
              </a:extLst>
            </p:cNvPr>
            <p:cNvSpPr>
              <a:spLocks/>
            </p:cNvSpPr>
            <p:nvPr/>
          </p:nvSpPr>
          <p:spPr bwMode="auto">
            <a:xfrm>
              <a:off x="2840087" y="3408476"/>
              <a:ext cx="550202" cy="685360"/>
            </a:xfrm>
            <a:custGeom>
              <a:avLst/>
              <a:gdLst>
                <a:gd name="T0" fmla="*/ 142 w 142"/>
                <a:gd name="T1" fmla="*/ 115 h 177"/>
                <a:gd name="T2" fmla="*/ 76 w 142"/>
                <a:gd name="T3" fmla="*/ 3 h 177"/>
                <a:gd name="T4" fmla="*/ 46 w 142"/>
                <a:gd name="T5" fmla="*/ 0 h 177"/>
                <a:gd name="T6" fmla="*/ 109 w 142"/>
                <a:gd name="T7" fmla="*/ 106 h 177"/>
                <a:gd name="T8" fmla="*/ 0 w 142"/>
                <a:gd name="T9" fmla="*/ 164 h 177"/>
                <a:gd name="T10" fmla="*/ 28 w 142"/>
                <a:gd name="T11" fmla="*/ 177 h 177"/>
                <a:gd name="T12" fmla="*/ 142 w 142"/>
                <a:gd name="T13" fmla="*/ 115 h 177"/>
              </a:gdLst>
              <a:ahLst/>
              <a:cxnLst>
                <a:cxn ang="0">
                  <a:pos x="T0" y="T1"/>
                </a:cxn>
                <a:cxn ang="0">
                  <a:pos x="T2" y="T3"/>
                </a:cxn>
                <a:cxn ang="0">
                  <a:pos x="T4" y="T5"/>
                </a:cxn>
                <a:cxn ang="0">
                  <a:pos x="T6" y="T7"/>
                </a:cxn>
                <a:cxn ang="0">
                  <a:pos x="T8" y="T9"/>
                </a:cxn>
                <a:cxn ang="0">
                  <a:pos x="T10" y="T11"/>
                </a:cxn>
                <a:cxn ang="0">
                  <a:pos x="T12" y="T13"/>
                </a:cxn>
              </a:cxnLst>
              <a:rect l="0" t="0" r="r" b="b"/>
              <a:pathLst>
                <a:path w="142" h="177">
                  <a:moveTo>
                    <a:pt x="142" y="115"/>
                  </a:moveTo>
                  <a:cubicBezTo>
                    <a:pt x="76" y="3"/>
                    <a:pt x="76" y="3"/>
                    <a:pt x="76" y="3"/>
                  </a:cubicBezTo>
                  <a:cubicBezTo>
                    <a:pt x="67" y="2"/>
                    <a:pt x="57" y="0"/>
                    <a:pt x="46" y="0"/>
                  </a:cubicBezTo>
                  <a:cubicBezTo>
                    <a:pt x="109" y="106"/>
                    <a:pt x="109" y="106"/>
                    <a:pt x="109" y="106"/>
                  </a:cubicBezTo>
                  <a:cubicBezTo>
                    <a:pt x="0" y="164"/>
                    <a:pt x="0" y="164"/>
                    <a:pt x="0" y="164"/>
                  </a:cubicBezTo>
                  <a:cubicBezTo>
                    <a:pt x="9" y="169"/>
                    <a:pt x="18" y="173"/>
                    <a:pt x="28" y="177"/>
                  </a:cubicBezTo>
                  <a:lnTo>
                    <a:pt x="142"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8" name="Freeform 31">
              <a:extLst>
                <a:ext uri="{FF2B5EF4-FFF2-40B4-BE49-F238E27FC236}">
                  <a16:creationId xmlns="" xmlns:a16="http://schemas.microsoft.com/office/drawing/2014/main" id="{7A58CD65-DC61-2D44-A2A4-C8BC64F0ABD1}"/>
                </a:ext>
              </a:extLst>
            </p:cNvPr>
            <p:cNvSpPr>
              <a:spLocks/>
            </p:cNvSpPr>
            <p:nvPr/>
          </p:nvSpPr>
          <p:spPr bwMode="auto">
            <a:xfrm>
              <a:off x="5432015" y="3756538"/>
              <a:ext cx="607614" cy="582496"/>
            </a:xfrm>
            <a:custGeom>
              <a:avLst/>
              <a:gdLst>
                <a:gd name="T0" fmla="*/ 0 w 157"/>
                <a:gd name="T1" fmla="*/ 150 h 150"/>
                <a:gd name="T2" fmla="*/ 131 w 157"/>
                <a:gd name="T3" fmla="*/ 0 h 150"/>
                <a:gd name="T4" fmla="*/ 144 w 157"/>
                <a:gd name="T5" fmla="*/ 14 h 150"/>
                <a:gd name="T6" fmla="*/ 157 w 157"/>
                <a:gd name="T7" fmla="*/ 27 h 150"/>
                <a:gd name="T8" fmla="*/ 0 w 157"/>
                <a:gd name="T9" fmla="*/ 150 h 150"/>
              </a:gdLst>
              <a:ahLst/>
              <a:cxnLst>
                <a:cxn ang="0">
                  <a:pos x="T0" y="T1"/>
                </a:cxn>
                <a:cxn ang="0">
                  <a:pos x="T2" y="T3"/>
                </a:cxn>
                <a:cxn ang="0">
                  <a:pos x="T4" y="T5"/>
                </a:cxn>
                <a:cxn ang="0">
                  <a:pos x="T6" y="T7"/>
                </a:cxn>
                <a:cxn ang="0">
                  <a:pos x="T8" y="T9"/>
                </a:cxn>
              </a:cxnLst>
              <a:rect l="0" t="0" r="r" b="b"/>
              <a:pathLst>
                <a:path w="157" h="150">
                  <a:moveTo>
                    <a:pt x="0" y="150"/>
                  </a:moveTo>
                  <a:cubicBezTo>
                    <a:pt x="47" y="80"/>
                    <a:pt x="131" y="0"/>
                    <a:pt x="131" y="0"/>
                  </a:cubicBezTo>
                  <a:cubicBezTo>
                    <a:pt x="144" y="14"/>
                    <a:pt x="144" y="14"/>
                    <a:pt x="144" y="14"/>
                  </a:cubicBezTo>
                  <a:cubicBezTo>
                    <a:pt x="157" y="27"/>
                    <a:pt x="157" y="27"/>
                    <a:pt x="157" y="27"/>
                  </a:cubicBezTo>
                  <a:cubicBezTo>
                    <a:pt x="157" y="27"/>
                    <a:pt x="73" y="107"/>
                    <a:pt x="0" y="150"/>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49" name="Freeform 32">
              <a:extLst>
                <a:ext uri="{FF2B5EF4-FFF2-40B4-BE49-F238E27FC236}">
                  <a16:creationId xmlns="" xmlns:a16="http://schemas.microsoft.com/office/drawing/2014/main" id="{C4EE60CB-D789-8D4E-8A26-8D0C70A0D676}"/>
                </a:ext>
              </a:extLst>
            </p:cNvPr>
            <p:cNvSpPr>
              <a:spLocks/>
            </p:cNvSpPr>
            <p:nvPr/>
          </p:nvSpPr>
          <p:spPr bwMode="auto">
            <a:xfrm>
              <a:off x="5885333" y="3199160"/>
              <a:ext cx="739184" cy="716458"/>
            </a:xfrm>
            <a:custGeom>
              <a:avLst/>
              <a:gdLst>
                <a:gd name="T0" fmla="*/ 20 w 191"/>
                <a:gd name="T1" fmla="*/ 164 h 185"/>
                <a:gd name="T2" fmla="*/ 9 w 191"/>
                <a:gd name="T3" fmla="*/ 138 h 185"/>
                <a:gd name="T4" fmla="*/ 155 w 191"/>
                <a:gd name="T5" fmla="*/ 0 h 185"/>
                <a:gd name="T6" fmla="*/ 191 w 191"/>
                <a:gd name="T7" fmla="*/ 38 h 185"/>
                <a:gd name="T8" fmla="*/ 45 w 191"/>
                <a:gd name="T9" fmla="*/ 177 h 185"/>
                <a:gd name="T10" fmla="*/ 20 w 191"/>
                <a:gd name="T11" fmla="*/ 164 h 185"/>
              </a:gdLst>
              <a:ahLst/>
              <a:cxnLst>
                <a:cxn ang="0">
                  <a:pos x="T0" y="T1"/>
                </a:cxn>
                <a:cxn ang="0">
                  <a:pos x="T2" y="T3"/>
                </a:cxn>
                <a:cxn ang="0">
                  <a:pos x="T4" y="T5"/>
                </a:cxn>
                <a:cxn ang="0">
                  <a:pos x="T6" y="T7"/>
                </a:cxn>
                <a:cxn ang="0">
                  <a:pos x="T8" y="T9"/>
                </a:cxn>
                <a:cxn ang="0">
                  <a:pos x="T10" y="T11"/>
                </a:cxn>
              </a:cxnLst>
              <a:rect l="0" t="0" r="r" b="b"/>
              <a:pathLst>
                <a:path w="191" h="185">
                  <a:moveTo>
                    <a:pt x="20" y="164"/>
                  </a:moveTo>
                  <a:cubicBezTo>
                    <a:pt x="20" y="164"/>
                    <a:pt x="0" y="147"/>
                    <a:pt x="9" y="138"/>
                  </a:cubicBezTo>
                  <a:cubicBezTo>
                    <a:pt x="155" y="0"/>
                    <a:pt x="155" y="0"/>
                    <a:pt x="155" y="0"/>
                  </a:cubicBezTo>
                  <a:cubicBezTo>
                    <a:pt x="191" y="38"/>
                    <a:pt x="191" y="38"/>
                    <a:pt x="191" y="38"/>
                  </a:cubicBezTo>
                  <a:cubicBezTo>
                    <a:pt x="45" y="177"/>
                    <a:pt x="45" y="177"/>
                    <a:pt x="45" y="177"/>
                  </a:cubicBezTo>
                  <a:cubicBezTo>
                    <a:pt x="37" y="185"/>
                    <a:pt x="20" y="164"/>
                    <a:pt x="20" y="16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0" name="Freeform 33">
              <a:extLst>
                <a:ext uri="{FF2B5EF4-FFF2-40B4-BE49-F238E27FC236}">
                  <a16:creationId xmlns="" xmlns:a16="http://schemas.microsoft.com/office/drawing/2014/main" id="{F7E98654-AD21-1949-93F5-6DC6900A0246}"/>
                </a:ext>
              </a:extLst>
            </p:cNvPr>
            <p:cNvSpPr>
              <a:spLocks/>
            </p:cNvSpPr>
            <p:nvPr/>
          </p:nvSpPr>
          <p:spPr bwMode="auto">
            <a:xfrm>
              <a:off x="6276455" y="2733881"/>
              <a:ext cx="836067" cy="813341"/>
            </a:xfrm>
            <a:custGeom>
              <a:avLst/>
              <a:gdLst>
                <a:gd name="T0" fmla="*/ 699 w 699"/>
                <a:gd name="T1" fmla="*/ 126 h 680"/>
                <a:gd name="T2" fmla="*/ 580 w 699"/>
                <a:gd name="T3" fmla="*/ 0 h 680"/>
                <a:gd name="T4" fmla="*/ 0 w 699"/>
                <a:gd name="T5" fmla="*/ 554 h 680"/>
                <a:gd name="T6" fmla="*/ 116 w 699"/>
                <a:gd name="T7" fmla="*/ 680 h 680"/>
                <a:gd name="T8" fmla="*/ 699 w 699"/>
                <a:gd name="T9" fmla="*/ 126 h 680"/>
              </a:gdLst>
              <a:ahLst/>
              <a:cxnLst>
                <a:cxn ang="0">
                  <a:pos x="T0" y="T1"/>
                </a:cxn>
                <a:cxn ang="0">
                  <a:pos x="T2" y="T3"/>
                </a:cxn>
                <a:cxn ang="0">
                  <a:pos x="T4" y="T5"/>
                </a:cxn>
                <a:cxn ang="0">
                  <a:pos x="T6" y="T7"/>
                </a:cxn>
                <a:cxn ang="0">
                  <a:pos x="T8" y="T9"/>
                </a:cxn>
              </a:cxnLst>
              <a:rect l="0" t="0" r="r" b="b"/>
              <a:pathLst>
                <a:path w="699" h="680">
                  <a:moveTo>
                    <a:pt x="699" y="126"/>
                  </a:moveTo>
                  <a:lnTo>
                    <a:pt x="580" y="0"/>
                  </a:lnTo>
                  <a:lnTo>
                    <a:pt x="0" y="554"/>
                  </a:lnTo>
                  <a:lnTo>
                    <a:pt x="116" y="680"/>
                  </a:lnTo>
                  <a:lnTo>
                    <a:pt x="699" y="126"/>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1" name="Freeform 34">
              <a:extLst>
                <a:ext uri="{FF2B5EF4-FFF2-40B4-BE49-F238E27FC236}">
                  <a16:creationId xmlns="" xmlns:a16="http://schemas.microsoft.com/office/drawing/2014/main" id="{BD615685-439A-A14D-8B23-9E1DA927009A}"/>
                </a:ext>
              </a:extLst>
            </p:cNvPr>
            <p:cNvSpPr>
              <a:spLocks/>
            </p:cNvSpPr>
            <p:nvPr/>
          </p:nvSpPr>
          <p:spPr bwMode="auto">
            <a:xfrm>
              <a:off x="6729773" y="1830833"/>
              <a:ext cx="1313307" cy="1306131"/>
            </a:xfrm>
            <a:custGeom>
              <a:avLst/>
              <a:gdLst>
                <a:gd name="T0" fmla="*/ 58 w 339"/>
                <a:gd name="T1" fmla="*/ 274 h 337"/>
                <a:gd name="T2" fmla="*/ 53 w 339"/>
                <a:gd name="T3" fmla="*/ 134 h 337"/>
                <a:gd name="T4" fmla="*/ 280 w 339"/>
                <a:gd name="T5" fmla="*/ 63 h 337"/>
                <a:gd name="T6" fmla="*/ 198 w 339"/>
                <a:gd name="T7" fmla="*/ 287 h 337"/>
                <a:gd name="T8" fmla="*/ 58 w 339"/>
                <a:gd name="T9" fmla="*/ 274 h 337"/>
              </a:gdLst>
              <a:ahLst/>
              <a:cxnLst>
                <a:cxn ang="0">
                  <a:pos x="T0" y="T1"/>
                </a:cxn>
                <a:cxn ang="0">
                  <a:pos x="T2" y="T3"/>
                </a:cxn>
                <a:cxn ang="0">
                  <a:pos x="T4" y="T5"/>
                </a:cxn>
                <a:cxn ang="0">
                  <a:pos x="T6" y="T7"/>
                </a:cxn>
                <a:cxn ang="0">
                  <a:pos x="T8" y="T9"/>
                </a:cxn>
              </a:cxnLst>
              <a:rect l="0" t="0" r="r" b="b"/>
              <a:pathLst>
                <a:path w="339" h="337">
                  <a:moveTo>
                    <a:pt x="58" y="274"/>
                  </a:moveTo>
                  <a:cubicBezTo>
                    <a:pt x="58" y="274"/>
                    <a:pt x="0" y="184"/>
                    <a:pt x="53" y="134"/>
                  </a:cubicBezTo>
                  <a:cubicBezTo>
                    <a:pt x="92" y="97"/>
                    <a:pt x="190" y="0"/>
                    <a:pt x="280" y="63"/>
                  </a:cubicBezTo>
                  <a:cubicBezTo>
                    <a:pt x="339" y="157"/>
                    <a:pt x="237" y="249"/>
                    <a:pt x="198" y="287"/>
                  </a:cubicBezTo>
                  <a:cubicBezTo>
                    <a:pt x="145" y="337"/>
                    <a:pt x="58" y="274"/>
                    <a:pt x="58" y="274"/>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2" name="Freeform 35">
              <a:extLst>
                <a:ext uri="{FF2B5EF4-FFF2-40B4-BE49-F238E27FC236}">
                  <a16:creationId xmlns="" xmlns:a16="http://schemas.microsoft.com/office/drawing/2014/main" id="{61D2139F-6C27-7343-BBC3-71AC99575A7B}"/>
                </a:ext>
              </a:extLst>
            </p:cNvPr>
            <p:cNvSpPr>
              <a:spLocks/>
            </p:cNvSpPr>
            <p:nvPr/>
          </p:nvSpPr>
          <p:spPr bwMode="auto">
            <a:xfrm>
              <a:off x="7295524" y="2019815"/>
              <a:ext cx="553790" cy="551398"/>
            </a:xfrm>
            <a:custGeom>
              <a:avLst/>
              <a:gdLst>
                <a:gd name="T0" fmla="*/ 6 w 143"/>
                <a:gd name="T1" fmla="*/ 10 h 142"/>
                <a:gd name="T2" fmla="*/ 29 w 143"/>
                <a:gd name="T3" fmla="*/ 0 h 142"/>
                <a:gd name="T4" fmla="*/ 23 w 143"/>
                <a:gd name="T5" fmla="*/ 119 h 142"/>
                <a:gd name="T6" fmla="*/ 143 w 143"/>
                <a:gd name="T7" fmla="*/ 120 h 142"/>
                <a:gd name="T8" fmla="*/ 132 w 143"/>
                <a:gd name="T9" fmla="*/ 142 h 142"/>
                <a:gd name="T10" fmla="*/ 0 w 143"/>
                <a:gd name="T11" fmla="*/ 141 h 142"/>
                <a:gd name="T12" fmla="*/ 6 w 143"/>
                <a:gd name="T13" fmla="*/ 10 h 142"/>
              </a:gdLst>
              <a:ahLst/>
              <a:cxnLst>
                <a:cxn ang="0">
                  <a:pos x="T0" y="T1"/>
                </a:cxn>
                <a:cxn ang="0">
                  <a:pos x="T2" y="T3"/>
                </a:cxn>
                <a:cxn ang="0">
                  <a:pos x="T4" y="T5"/>
                </a:cxn>
                <a:cxn ang="0">
                  <a:pos x="T6" y="T7"/>
                </a:cxn>
                <a:cxn ang="0">
                  <a:pos x="T8" y="T9"/>
                </a:cxn>
                <a:cxn ang="0">
                  <a:pos x="T10" y="T11"/>
                </a:cxn>
                <a:cxn ang="0">
                  <a:pos x="T12" y="T13"/>
                </a:cxn>
              </a:cxnLst>
              <a:rect l="0" t="0" r="r" b="b"/>
              <a:pathLst>
                <a:path w="143" h="142">
                  <a:moveTo>
                    <a:pt x="6" y="10"/>
                  </a:moveTo>
                  <a:cubicBezTo>
                    <a:pt x="14" y="6"/>
                    <a:pt x="21" y="3"/>
                    <a:pt x="29" y="0"/>
                  </a:cubicBezTo>
                  <a:cubicBezTo>
                    <a:pt x="23" y="119"/>
                    <a:pt x="23" y="119"/>
                    <a:pt x="23" y="119"/>
                  </a:cubicBezTo>
                  <a:cubicBezTo>
                    <a:pt x="143" y="120"/>
                    <a:pt x="143" y="120"/>
                    <a:pt x="143" y="120"/>
                  </a:cubicBezTo>
                  <a:cubicBezTo>
                    <a:pt x="140" y="128"/>
                    <a:pt x="136" y="135"/>
                    <a:pt x="132" y="142"/>
                  </a:cubicBezTo>
                  <a:cubicBezTo>
                    <a:pt x="0" y="141"/>
                    <a:pt x="0" y="141"/>
                    <a:pt x="0" y="141"/>
                  </a:cubicBezTo>
                  <a:lnTo>
                    <a:pt x="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3" name="Freeform 36">
              <a:extLst>
                <a:ext uri="{FF2B5EF4-FFF2-40B4-BE49-F238E27FC236}">
                  <a16:creationId xmlns="" xmlns:a16="http://schemas.microsoft.com/office/drawing/2014/main" id="{9DBE8F42-191C-1949-A19D-FE20D6D46616}"/>
                </a:ext>
              </a:extLst>
            </p:cNvPr>
            <p:cNvSpPr>
              <a:spLocks/>
            </p:cNvSpPr>
            <p:nvPr/>
          </p:nvSpPr>
          <p:spPr bwMode="auto">
            <a:xfrm>
              <a:off x="7112522" y="2097561"/>
              <a:ext cx="651869" cy="648281"/>
            </a:xfrm>
            <a:custGeom>
              <a:avLst/>
              <a:gdLst>
                <a:gd name="T0" fmla="*/ 0 w 168"/>
                <a:gd name="T1" fmla="*/ 166 h 167"/>
                <a:gd name="T2" fmla="*/ 6 w 168"/>
                <a:gd name="T3" fmla="*/ 19 h 167"/>
                <a:gd name="T4" fmla="*/ 35 w 168"/>
                <a:gd name="T5" fmla="*/ 0 h 167"/>
                <a:gd name="T6" fmla="*/ 28 w 168"/>
                <a:gd name="T7" fmla="*/ 139 h 167"/>
                <a:gd name="T8" fmla="*/ 168 w 168"/>
                <a:gd name="T9" fmla="*/ 140 h 167"/>
                <a:gd name="T10" fmla="*/ 147 w 168"/>
                <a:gd name="T11" fmla="*/ 167 h 167"/>
                <a:gd name="T12" fmla="*/ 0 w 168"/>
                <a:gd name="T13" fmla="*/ 166 h 167"/>
              </a:gdLst>
              <a:ahLst/>
              <a:cxnLst>
                <a:cxn ang="0">
                  <a:pos x="T0" y="T1"/>
                </a:cxn>
                <a:cxn ang="0">
                  <a:pos x="T2" y="T3"/>
                </a:cxn>
                <a:cxn ang="0">
                  <a:pos x="T4" y="T5"/>
                </a:cxn>
                <a:cxn ang="0">
                  <a:pos x="T6" y="T7"/>
                </a:cxn>
                <a:cxn ang="0">
                  <a:pos x="T8" y="T9"/>
                </a:cxn>
                <a:cxn ang="0">
                  <a:pos x="T10" y="T11"/>
                </a:cxn>
                <a:cxn ang="0">
                  <a:pos x="T12" y="T13"/>
                </a:cxn>
              </a:cxnLst>
              <a:rect l="0" t="0" r="r" b="b"/>
              <a:pathLst>
                <a:path w="168" h="167">
                  <a:moveTo>
                    <a:pt x="0" y="166"/>
                  </a:moveTo>
                  <a:cubicBezTo>
                    <a:pt x="6" y="19"/>
                    <a:pt x="6" y="19"/>
                    <a:pt x="6" y="19"/>
                  </a:cubicBezTo>
                  <a:cubicBezTo>
                    <a:pt x="15" y="12"/>
                    <a:pt x="25" y="6"/>
                    <a:pt x="35" y="0"/>
                  </a:cubicBezTo>
                  <a:cubicBezTo>
                    <a:pt x="28" y="139"/>
                    <a:pt x="28" y="139"/>
                    <a:pt x="28" y="139"/>
                  </a:cubicBezTo>
                  <a:cubicBezTo>
                    <a:pt x="168" y="140"/>
                    <a:pt x="168" y="140"/>
                    <a:pt x="168" y="140"/>
                  </a:cubicBezTo>
                  <a:cubicBezTo>
                    <a:pt x="162" y="150"/>
                    <a:pt x="155" y="159"/>
                    <a:pt x="147" y="167"/>
                  </a:cubicBezTo>
                  <a:lnTo>
                    <a:pt x="0"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4" name="Freeform 37">
              <a:extLst>
                <a:ext uri="{FF2B5EF4-FFF2-40B4-BE49-F238E27FC236}">
                  <a16:creationId xmlns="" xmlns:a16="http://schemas.microsoft.com/office/drawing/2014/main" id="{6A3AA781-F264-A94E-A42E-5B7EFA97BFA6}"/>
                </a:ext>
              </a:extLst>
            </p:cNvPr>
            <p:cNvSpPr>
              <a:spLocks/>
            </p:cNvSpPr>
            <p:nvPr/>
          </p:nvSpPr>
          <p:spPr bwMode="auto">
            <a:xfrm>
              <a:off x="4997834" y="4761254"/>
              <a:ext cx="832479" cy="2096746"/>
            </a:xfrm>
            <a:custGeom>
              <a:avLst/>
              <a:gdLst>
                <a:gd name="T0" fmla="*/ 696 w 696"/>
                <a:gd name="T1" fmla="*/ 434 h 1753"/>
                <a:gd name="T2" fmla="*/ 346 w 696"/>
                <a:gd name="T3" fmla="*/ 0 h 1753"/>
                <a:gd name="T4" fmla="*/ 0 w 696"/>
                <a:gd name="T5" fmla="*/ 434 h 1753"/>
                <a:gd name="T6" fmla="*/ 172 w 696"/>
                <a:gd name="T7" fmla="*/ 434 h 1753"/>
                <a:gd name="T8" fmla="*/ 172 w 696"/>
                <a:gd name="T9" fmla="*/ 1753 h 1753"/>
                <a:gd name="T10" fmla="*/ 521 w 696"/>
                <a:gd name="T11" fmla="*/ 1753 h 1753"/>
                <a:gd name="T12" fmla="*/ 521 w 696"/>
                <a:gd name="T13" fmla="*/ 434 h 1753"/>
                <a:gd name="T14" fmla="*/ 696 w 696"/>
                <a:gd name="T15" fmla="*/ 434 h 17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6" h="1753">
                  <a:moveTo>
                    <a:pt x="696" y="434"/>
                  </a:moveTo>
                  <a:lnTo>
                    <a:pt x="346" y="0"/>
                  </a:lnTo>
                  <a:lnTo>
                    <a:pt x="0" y="434"/>
                  </a:lnTo>
                  <a:lnTo>
                    <a:pt x="172" y="434"/>
                  </a:lnTo>
                  <a:lnTo>
                    <a:pt x="172" y="1753"/>
                  </a:lnTo>
                  <a:lnTo>
                    <a:pt x="521" y="1753"/>
                  </a:lnTo>
                  <a:lnTo>
                    <a:pt x="521" y="434"/>
                  </a:lnTo>
                  <a:lnTo>
                    <a:pt x="696" y="434"/>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5" name="Freeform 38">
              <a:extLst>
                <a:ext uri="{FF2B5EF4-FFF2-40B4-BE49-F238E27FC236}">
                  <a16:creationId xmlns="" xmlns:a16="http://schemas.microsoft.com/office/drawing/2014/main" id="{F2B78A27-217E-5442-80C7-B1A1B149E21E}"/>
                </a:ext>
              </a:extLst>
            </p:cNvPr>
            <p:cNvSpPr>
              <a:spLocks/>
            </p:cNvSpPr>
            <p:nvPr/>
          </p:nvSpPr>
          <p:spPr bwMode="auto">
            <a:xfrm>
              <a:off x="5722665" y="5276769"/>
              <a:ext cx="626751" cy="1577643"/>
            </a:xfrm>
            <a:custGeom>
              <a:avLst/>
              <a:gdLst>
                <a:gd name="T0" fmla="*/ 524 w 524"/>
                <a:gd name="T1" fmla="*/ 330 h 1319"/>
                <a:gd name="T2" fmla="*/ 262 w 524"/>
                <a:gd name="T3" fmla="*/ 0 h 1319"/>
                <a:gd name="T4" fmla="*/ 0 w 524"/>
                <a:gd name="T5" fmla="*/ 330 h 1319"/>
                <a:gd name="T6" fmla="*/ 132 w 524"/>
                <a:gd name="T7" fmla="*/ 330 h 1319"/>
                <a:gd name="T8" fmla="*/ 132 w 524"/>
                <a:gd name="T9" fmla="*/ 1319 h 1319"/>
                <a:gd name="T10" fmla="*/ 395 w 524"/>
                <a:gd name="T11" fmla="*/ 1319 h 1319"/>
                <a:gd name="T12" fmla="*/ 395 w 524"/>
                <a:gd name="T13" fmla="*/ 330 h 1319"/>
                <a:gd name="T14" fmla="*/ 524 w 524"/>
                <a:gd name="T15" fmla="*/ 330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524" y="330"/>
                  </a:moveTo>
                  <a:lnTo>
                    <a:pt x="262" y="0"/>
                  </a:lnTo>
                  <a:lnTo>
                    <a:pt x="0" y="330"/>
                  </a:lnTo>
                  <a:lnTo>
                    <a:pt x="132" y="330"/>
                  </a:lnTo>
                  <a:lnTo>
                    <a:pt x="132" y="1319"/>
                  </a:lnTo>
                  <a:lnTo>
                    <a:pt x="395" y="1319"/>
                  </a:lnTo>
                  <a:lnTo>
                    <a:pt x="395" y="330"/>
                  </a:lnTo>
                  <a:lnTo>
                    <a:pt x="524" y="330"/>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6" name="Freeform 39">
              <a:extLst>
                <a:ext uri="{FF2B5EF4-FFF2-40B4-BE49-F238E27FC236}">
                  <a16:creationId xmlns="" xmlns:a16="http://schemas.microsoft.com/office/drawing/2014/main" id="{AE52360E-AE86-BE47-9756-133732907B3F}"/>
                </a:ext>
              </a:extLst>
            </p:cNvPr>
            <p:cNvSpPr>
              <a:spLocks/>
            </p:cNvSpPr>
            <p:nvPr/>
          </p:nvSpPr>
          <p:spPr bwMode="auto">
            <a:xfrm>
              <a:off x="4475143" y="5280357"/>
              <a:ext cx="626751" cy="1577643"/>
            </a:xfrm>
            <a:custGeom>
              <a:avLst/>
              <a:gdLst>
                <a:gd name="T0" fmla="*/ 0 w 524"/>
                <a:gd name="T1" fmla="*/ 327 h 1319"/>
                <a:gd name="T2" fmla="*/ 262 w 524"/>
                <a:gd name="T3" fmla="*/ 0 h 1319"/>
                <a:gd name="T4" fmla="*/ 524 w 524"/>
                <a:gd name="T5" fmla="*/ 327 h 1319"/>
                <a:gd name="T6" fmla="*/ 395 w 524"/>
                <a:gd name="T7" fmla="*/ 327 h 1319"/>
                <a:gd name="T8" fmla="*/ 395 w 524"/>
                <a:gd name="T9" fmla="*/ 1319 h 1319"/>
                <a:gd name="T10" fmla="*/ 132 w 524"/>
                <a:gd name="T11" fmla="*/ 1319 h 1319"/>
                <a:gd name="T12" fmla="*/ 132 w 524"/>
                <a:gd name="T13" fmla="*/ 327 h 1319"/>
                <a:gd name="T14" fmla="*/ 0 w 524"/>
                <a:gd name="T15" fmla="*/ 327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0" y="327"/>
                  </a:moveTo>
                  <a:lnTo>
                    <a:pt x="262" y="0"/>
                  </a:lnTo>
                  <a:lnTo>
                    <a:pt x="524" y="327"/>
                  </a:lnTo>
                  <a:lnTo>
                    <a:pt x="395" y="327"/>
                  </a:lnTo>
                  <a:lnTo>
                    <a:pt x="395" y="1319"/>
                  </a:lnTo>
                  <a:lnTo>
                    <a:pt x="132" y="1319"/>
                  </a:lnTo>
                  <a:lnTo>
                    <a:pt x="132" y="327"/>
                  </a:lnTo>
                  <a:lnTo>
                    <a:pt x="0" y="327"/>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57" name="Freeform 40">
              <a:extLst>
                <a:ext uri="{FF2B5EF4-FFF2-40B4-BE49-F238E27FC236}">
                  <a16:creationId xmlns="" xmlns:a16="http://schemas.microsoft.com/office/drawing/2014/main" id="{064C7E0B-CEEF-9449-93B4-4D810123F58F}"/>
                </a:ext>
              </a:extLst>
            </p:cNvPr>
            <p:cNvSpPr>
              <a:spLocks/>
            </p:cNvSpPr>
            <p:nvPr/>
          </p:nvSpPr>
          <p:spPr bwMode="auto">
            <a:xfrm>
              <a:off x="5989393" y="3900069"/>
              <a:ext cx="1794135" cy="2957931"/>
            </a:xfrm>
            <a:custGeom>
              <a:avLst/>
              <a:gdLst>
                <a:gd name="T0" fmla="*/ 352 w 463"/>
                <a:gd name="T1" fmla="*/ 566 h 763"/>
                <a:gd name="T2" fmla="*/ 397 w 463"/>
                <a:gd name="T3" fmla="*/ 180 h 763"/>
                <a:gd name="T4" fmla="*/ 114 w 463"/>
                <a:gd name="T5" fmla="*/ 65 h 763"/>
                <a:gd name="T6" fmla="*/ 148 w 463"/>
                <a:gd name="T7" fmla="*/ 122 h 763"/>
                <a:gd name="T8" fmla="*/ 48 w 463"/>
                <a:gd name="T9" fmla="*/ 225 h 763"/>
                <a:gd name="T10" fmla="*/ 48 w 463"/>
                <a:gd name="T11" fmla="*/ 305 h 763"/>
                <a:gd name="T12" fmla="*/ 161 w 463"/>
                <a:gd name="T13" fmla="*/ 278 h 763"/>
                <a:gd name="T14" fmla="*/ 184 w 463"/>
                <a:gd name="T15" fmla="*/ 271 h 763"/>
                <a:gd name="T16" fmla="*/ 184 w 463"/>
                <a:gd name="T17" fmla="*/ 271 h 763"/>
                <a:gd name="T18" fmla="*/ 194 w 463"/>
                <a:gd name="T19" fmla="*/ 273 h 763"/>
                <a:gd name="T20" fmla="*/ 207 w 463"/>
                <a:gd name="T21" fmla="*/ 286 h 763"/>
                <a:gd name="T22" fmla="*/ 151 w 463"/>
                <a:gd name="T23" fmla="*/ 417 h 763"/>
                <a:gd name="T24" fmla="*/ 92 w 463"/>
                <a:gd name="T25" fmla="*/ 582 h 763"/>
                <a:gd name="T26" fmla="*/ 0 w 463"/>
                <a:gd name="T27" fmla="*/ 763 h 763"/>
                <a:gd name="T28" fmla="*/ 92 w 463"/>
                <a:gd name="T29" fmla="*/ 763 h 763"/>
                <a:gd name="T30" fmla="*/ 111 w 463"/>
                <a:gd name="T31" fmla="*/ 763 h 763"/>
                <a:gd name="T32" fmla="*/ 232 w 463"/>
                <a:gd name="T33" fmla="*/ 763 h 763"/>
                <a:gd name="T34" fmla="*/ 463 w 463"/>
                <a:gd name="T35" fmla="*/ 763 h 763"/>
                <a:gd name="T36" fmla="*/ 352 w 463"/>
                <a:gd name="T37" fmla="*/ 566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3" h="763">
                  <a:moveTo>
                    <a:pt x="352" y="566"/>
                  </a:moveTo>
                  <a:cubicBezTo>
                    <a:pt x="293" y="514"/>
                    <a:pt x="440" y="322"/>
                    <a:pt x="397" y="180"/>
                  </a:cubicBezTo>
                  <a:cubicBezTo>
                    <a:pt x="342" y="0"/>
                    <a:pt x="109" y="31"/>
                    <a:pt x="114" y="65"/>
                  </a:cubicBezTo>
                  <a:cubicBezTo>
                    <a:pt x="116" y="79"/>
                    <a:pt x="148" y="122"/>
                    <a:pt x="148" y="122"/>
                  </a:cubicBezTo>
                  <a:cubicBezTo>
                    <a:pt x="148" y="122"/>
                    <a:pt x="80" y="185"/>
                    <a:pt x="48" y="225"/>
                  </a:cubicBezTo>
                  <a:cubicBezTo>
                    <a:pt x="28" y="250"/>
                    <a:pt x="8" y="280"/>
                    <a:pt x="48" y="305"/>
                  </a:cubicBezTo>
                  <a:cubicBezTo>
                    <a:pt x="97" y="336"/>
                    <a:pt x="118" y="306"/>
                    <a:pt x="161" y="278"/>
                  </a:cubicBezTo>
                  <a:cubicBezTo>
                    <a:pt x="170" y="273"/>
                    <a:pt x="177" y="271"/>
                    <a:pt x="184" y="271"/>
                  </a:cubicBezTo>
                  <a:cubicBezTo>
                    <a:pt x="184" y="271"/>
                    <a:pt x="184" y="271"/>
                    <a:pt x="184" y="271"/>
                  </a:cubicBezTo>
                  <a:cubicBezTo>
                    <a:pt x="188" y="271"/>
                    <a:pt x="191" y="272"/>
                    <a:pt x="194" y="273"/>
                  </a:cubicBezTo>
                  <a:cubicBezTo>
                    <a:pt x="199" y="276"/>
                    <a:pt x="203" y="280"/>
                    <a:pt x="207" y="286"/>
                  </a:cubicBezTo>
                  <a:cubicBezTo>
                    <a:pt x="218" y="312"/>
                    <a:pt x="200" y="368"/>
                    <a:pt x="151" y="417"/>
                  </a:cubicBezTo>
                  <a:cubicBezTo>
                    <a:pt x="84" y="482"/>
                    <a:pt x="92" y="582"/>
                    <a:pt x="92" y="582"/>
                  </a:cubicBezTo>
                  <a:cubicBezTo>
                    <a:pt x="41" y="624"/>
                    <a:pt x="0" y="655"/>
                    <a:pt x="0" y="763"/>
                  </a:cubicBezTo>
                  <a:cubicBezTo>
                    <a:pt x="92" y="763"/>
                    <a:pt x="92" y="763"/>
                    <a:pt x="92" y="763"/>
                  </a:cubicBezTo>
                  <a:cubicBezTo>
                    <a:pt x="111" y="763"/>
                    <a:pt x="111" y="763"/>
                    <a:pt x="111" y="763"/>
                  </a:cubicBezTo>
                  <a:cubicBezTo>
                    <a:pt x="232" y="763"/>
                    <a:pt x="232" y="763"/>
                    <a:pt x="232" y="763"/>
                  </a:cubicBezTo>
                  <a:cubicBezTo>
                    <a:pt x="463" y="763"/>
                    <a:pt x="463" y="763"/>
                    <a:pt x="463" y="763"/>
                  </a:cubicBezTo>
                  <a:cubicBezTo>
                    <a:pt x="463" y="642"/>
                    <a:pt x="411" y="618"/>
                    <a:pt x="352" y="56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grpSp>
      <p:pic>
        <p:nvPicPr>
          <p:cNvPr id="58" name="Picture 6" descr="Health Svg Png Icon Free Download (#445017) - OnlineWebFonts.COM"/>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5732808" y="1662415"/>
            <a:ext cx="333473" cy="31033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p:cNvPicPr>
            <a:picLocks noChangeAspect="1"/>
          </p:cNvPicPr>
          <p:nvPr/>
        </p:nvPicPr>
        <p:blipFill>
          <a:blip r:embed="rId5"/>
          <a:stretch>
            <a:fillRect/>
          </a:stretch>
        </p:blipFill>
        <p:spPr>
          <a:xfrm>
            <a:off x="7665093" y="1648781"/>
            <a:ext cx="393088" cy="296920"/>
          </a:xfrm>
          <a:prstGeom prst="rect">
            <a:avLst/>
          </a:prstGeom>
        </p:spPr>
      </p:pic>
      <p:sp>
        <p:nvSpPr>
          <p:cNvPr id="60" name="Rectangle 59"/>
          <p:cNvSpPr/>
          <p:nvPr/>
        </p:nvSpPr>
        <p:spPr>
          <a:xfrm>
            <a:off x="160573" y="626027"/>
            <a:ext cx="8578755" cy="523220"/>
          </a:xfrm>
          <a:prstGeom prst="rect">
            <a:avLst/>
          </a:prstGeom>
          <a:noFill/>
        </p:spPr>
        <p:txBody>
          <a:bodyPr wrap="square">
            <a:spAutoFit/>
          </a:bodyPr>
          <a:lstStyle/>
          <a:p>
            <a:r>
              <a:rPr lang="en-US" sz="1400" dirty="0" smtClean="0">
                <a:solidFill>
                  <a:schemeClr val="tx2"/>
                </a:solidFill>
              </a:rPr>
              <a:t>Drives </a:t>
            </a:r>
            <a:r>
              <a:rPr lang="en-US" sz="1400" dirty="0">
                <a:solidFill>
                  <a:schemeClr val="tx2"/>
                </a:solidFill>
              </a:rPr>
              <a:t>data democratization to embed data in all decision making, builds user trust, increases brand value, reduces the chances of compliance violations</a:t>
            </a:r>
          </a:p>
        </p:txBody>
      </p:sp>
    </p:spTree>
    <p:extLst>
      <p:ext uri="{BB962C8B-B14F-4D97-AF65-F5344CB8AC3E}">
        <p14:creationId xmlns:p14="http://schemas.microsoft.com/office/powerpoint/2010/main" val="3848984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Oval 122"/>
          <p:cNvSpPr/>
          <p:nvPr/>
        </p:nvSpPr>
        <p:spPr>
          <a:xfrm>
            <a:off x="2617677" y="1022768"/>
            <a:ext cx="1862156" cy="3185739"/>
          </a:xfrm>
          <a:prstGeom prst="ellips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3</a:t>
            </a:fld>
            <a:endParaRPr lang="en-US" altLang="en-US" dirty="0"/>
          </a:p>
        </p:txBody>
      </p:sp>
      <p:sp>
        <p:nvSpPr>
          <p:cNvPr id="40" name="Title 1"/>
          <p:cNvSpPr>
            <a:spLocks noGrp="1"/>
          </p:cNvSpPr>
          <p:nvPr>
            <p:ph type="title"/>
          </p:nvPr>
        </p:nvSpPr>
        <p:spPr>
          <a:xfrm>
            <a:off x="118159" y="84059"/>
            <a:ext cx="8229600" cy="381000"/>
          </a:xfrm>
        </p:spPr>
        <p:txBody>
          <a:bodyPr/>
          <a:lstStyle/>
          <a:p>
            <a:r>
              <a:rPr lang="en-US" dirty="0" smtClean="0"/>
              <a:t>HKJC Data Strategy Enablement</a:t>
            </a:r>
            <a:endParaRPr lang="en-US" dirty="0"/>
          </a:p>
        </p:txBody>
      </p:sp>
      <p:sp>
        <p:nvSpPr>
          <p:cNvPr id="60" name="Rectangle 59"/>
          <p:cNvSpPr/>
          <p:nvPr/>
        </p:nvSpPr>
        <p:spPr>
          <a:xfrm>
            <a:off x="222538" y="1329663"/>
            <a:ext cx="1415181"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dirty="0">
                <a:solidFill>
                  <a:schemeClr val="tx2"/>
                </a:solidFill>
              </a:rPr>
              <a:t>Standard Data Structure</a:t>
            </a:r>
          </a:p>
          <a:p>
            <a:pPr algn="ctr"/>
            <a:r>
              <a:rPr lang="en-US" sz="900" dirty="0" smtClean="0">
                <a:solidFill>
                  <a:schemeClr val="tx2"/>
                </a:solidFill>
              </a:rPr>
              <a:t>(</a:t>
            </a:r>
            <a:r>
              <a:rPr lang="en-US" sz="900" dirty="0" smtClean="0">
                <a:solidFill>
                  <a:schemeClr val="accent3"/>
                </a:solidFill>
              </a:rPr>
              <a:t>common language</a:t>
            </a:r>
            <a:r>
              <a:rPr lang="en-US" sz="900" dirty="0" smtClean="0">
                <a:solidFill>
                  <a:schemeClr val="tx2"/>
                </a:solidFill>
              </a:rPr>
              <a:t>)</a:t>
            </a:r>
            <a:endParaRPr lang="en-US" sz="900" dirty="0">
              <a:solidFill>
                <a:schemeClr val="tx2"/>
              </a:solidFill>
            </a:endParaRPr>
          </a:p>
        </p:txBody>
      </p:sp>
      <p:grpSp>
        <p:nvGrpSpPr>
          <p:cNvPr id="61" name="Group 60">
            <a:extLst>
              <a:ext uri="{FF2B5EF4-FFF2-40B4-BE49-F238E27FC236}">
                <a16:creationId xmlns="" xmlns:a16="http://schemas.microsoft.com/office/drawing/2014/main" id="{0509BF56-30A8-C748-AF04-7CDE80F7F9E6}"/>
              </a:ext>
            </a:extLst>
          </p:cNvPr>
          <p:cNvGrpSpPr>
            <a:grpSpLocks noChangeAspect="1"/>
          </p:cNvGrpSpPr>
          <p:nvPr/>
        </p:nvGrpSpPr>
        <p:grpSpPr>
          <a:xfrm>
            <a:off x="1552913" y="1546861"/>
            <a:ext cx="274695" cy="264530"/>
            <a:chOff x="2483653" y="1504300"/>
            <a:chExt cx="5559427" cy="5353700"/>
          </a:xfrm>
        </p:grpSpPr>
        <p:sp>
          <p:nvSpPr>
            <p:cNvPr id="62" name="Freeform 5">
              <a:extLst>
                <a:ext uri="{FF2B5EF4-FFF2-40B4-BE49-F238E27FC236}">
                  <a16:creationId xmlns="" xmlns:a16="http://schemas.microsoft.com/office/drawing/2014/main" id="{61172CDC-DC9B-1B4C-9D7B-E2813E4E8F6D}"/>
                </a:ext>
              </a:extLst>
            </p:cNvPr>
            <p:cNvSpPr>
              <a:spLocks/>
            </p:cNvSpPr>
            <p:nvPr/>
          </p:nvSpPr>
          <p:spPr bwMode="auto">
            <a:xfrm>
              <a:off x="3084090" y="1962402"/>
              <a:ext cx="2313239" cy="4627673"/>
            </a:xfrm>
            <a:custGeom>
              <a:avLst/>
              <a:gdLst>
                <a:gd name="T0" fmla="*/ 84 w 597"/>
                <a:gd name="T1" fmla="*/ 597 h 1194"/>
                <a:gd name="T2" fmla="*/ 597 w 597"/>
                <a:gd name="T3" fmla="*/ 84 h 1194"/>
                <a:gd name="T4" fmla="*/ 597 w 597"/>
                <a:gd name="T5" fmla="*/ 0 h 1194"/>
                <a:gd name="T6" fmla="*/ 0 w 597"/>
                <a:gd name="T7" fmla="*/ 597 h 1194"/>
                <a:gd name="T8" fmla="*/ 597 w 597"/>
                <a:gd name="T9" fmla="*/ 1194 h 1194"/>
                <a:gd name="T10" fmla="*/ 597 w 597"/>
                <a:gd name="T11" fmla="*/ 1110 h 1194"/>
                <a:gd name="T12" fmla="*/ 84 w 597"/>
                <a:gd name="T13" fmla="*/ 597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84" y="597"/>
                  </a:moveTo>
                  <a:cubicBezTo>
                    <a:pt x="84" y="313"/>
                    <a:pt x="314" y="84"/>
                    <a:pt x="597" y="84"/>
                  </a:cubicBezTo>
                  <a:cubicBezTo>
                    <a:pt x="597" y="0"/>
                    <a:pt x="597" y="0"/>
                    <a:pt x="597" y="0"/>
                  </a:cubicBezTo>
                  <a:cubicBezTo>
                    <a:pt x="268" y="0"/>
                    <a:pt x="0" y="268"/>
                    <a:pt x="0" y="597"/>
                  </a:cubicBezTo>
                  <a:cubicBezTo>
                    <a:pt x="0" y="926"/>
                    <a:pt x="268" y="1194"/>
                    <a:pt x="597" y="1194"/>
                  </a:cubicBezTo>
                  <a:cubicBezTo>
                    <a:pt x="597" y="1110"/>
                    <a:pt x="597" y="1110"/>
                    <a:pt x="597" y="1110"/>
                  </a:cubicBezTo>
                  <a:cubicBezTo>
                    <a:pt x="314" y="1110"/>
                    <a:pt x="84" y="881"/>
                    <a:pt x="84" y="597"/>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63" name="Freeform 6">
              <a:extLst>
                <a:ext uri="{FF2B5EF4-FFF2-40B4-BE49-F238E27FC236}">
                  <a16:creationId xmlns="" xmlns:a16="http://schemas.microsoft.com/office/drawing/2014/main" id="{7C0D829E-9AA8-B942-9CA5-2B238E53FB29}"/>
                </a:ext>
              </a:extLst>
            </p:cNvPr>
            <p:cNvSpPr>
              <a:spLocks/>
            </p:cNvSpPr>
            <p:nvPr/>
          </p:nvSpPr>
          <p:spPr bwMode="auto">
            <a:xfrm>
              <a:off x="3409426" y="2287739"/>
              <a:ext cx="1987902" cy="3977000"/>
            </a:xfrm>
            <a:custGeom>
              <a:avLst/>
              <a:gdLst>
                <a:gd name="T0" fmla="*/ 0 w 513"/>
                <a:gd name="T1" fmla="*/ 513 h 1026"/>
                <a:gd name="T2" fmla="*/ 513 w 513"/>
                <a:gd name="T3" fmla="*/ 1026 h 1026"/>
                <a:gd name="T4" fmla="*/ 513 w 513"/>
                <a:gd name="T5" fmla="*/ 943 h 1026"/>
                <a:gd name="T6" fmla="*/ 83 w 513"/>
                <a:gd name="T7" fmla="*/ 513 h 1026"/>
                <a:gd name="T8" fmla="*/ 513 w 513"/>
                <a:gd name="T9" fmla="*/ 83 h 1026"/>
                <a:gd name="T10" fmla="*/ 513 w 513"/>
                <a:gd name="T11" fmla="*/ 0 h 1026"/>
                <a:gd name="T12" fmla="*/ 0 w 513"/>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3" h="1026">
                  <a:moveTo>
                    <a:pt x="0" y="513"/>
                  </a:moveTo>
                  <a:cubicBezTo>
                    <a:pt x="0" y="797"/>
                    <a:pt x="230" y="1026"/>
                    <a:pt x="513" y="1026"/>
                  </a:cubicBezTo>
                  <a:cubicBezTo>
                    <a:pt x="513" y="943"/>
                    <a:pt x="513" y="943"/>
                    <a:pt x="513" y="943"/>
                  </a:cubicBezTo>
                  <a:cubicBezTo>
                    <a:pt x="276" y="943"/>
                    <a:pt x="83" y="750"/>
                    <a:pt x="83" y="513"/>
                  </a:cubicBezTo>
                  <a:cubicBezTo>
                    <a:pt x="83" y="276"/>
                    <a:pt x="276" y="83"/>
                    <a:pt x="513" y="83"/>
                  </a:cubicBezTo>
                  <a:cubicBezTo>
                    <a:pt x="513" y="0"/>
                    <a:pt x="513" y="0"/>
                    <a:pt x="513" y="0"/>
                  </a:cubicBezTo>
                  <a:cubicBezTo>
                    <a:pt x="230" y="0"/>
                    <a:pt x="0" y="229"/>
                    <a:pt x="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64" name="Freeform 7">
              <a:extLst>
                <a:ext uri="{FF2B5EF4-FFF2-40B4-BE49-F238E27FC236}">
                  <a16:creationId xmlns="" xmlns:a16="http://schemas.microsoft.com/office/drawing/2014/main" id="{7CEBDAAE-655C-3C4E-9915-925CAE05A770}"/>
                </a:ext>
              </a:extLst>
            </p:cNvPr>
            <p:cNvSpPr>
              <a:spLocks/>
            </p:cNvSpPr>
            <p:nvPr/>
          </p:nvSpPr>
          <p:spPr bwMode="auto">
            <a:xfrm>
              <a:off x="3731175" y="2609487"/>
              <a:ext cx="1666154" cy="3333504"/>
            </a:xfrm>
            <a:custGeom>
              <a:avLst/>
              <a:gdLst>
                <a:gd name="T0" fmla="*/ 84 w 430"/>
                <a:gd name="T1" fmla="*/ 430 h 860"/>
                <a:gd name="T2" fmla="*/ 430 w 430"/>
                <a:gd name="T3" fmla="*/ 84 h 860"/>
                <a:gd name="T4" fmla="*/ 430 w 430"/>
                <a:gd name="T5" fmla="*/ 0 h 860"/>
                <a:gd name="T6" fmla="*/ 0 w 430"/>
                <a:gd name="T7" fmla="*/ 430 h 860"/>
                <a:gd name="T8" fmla="*/ 430 w 430"/>
                <a:gd name="T9" fmla="*/ 860 h 860"/>
                <a:gd name="T10" fmla="*/ 430 w 430"/>
                <a:gd name="T11" fmla="*/ 776 h 860"/>
                <a:gd name="T12" fmla="*/ 84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84" y="430"/>
                  </a:moveTo>
                  <a:cubicBezTo>
                    <a:pt x="84" y="239"/>
                    <a:pt x="239" y="84"/>
                    <a:pt x="430" y="84"/>
                  </a:cubicBezTo>
                  <a:cubicBezTo>
                    <a:pt x="430" y="0"/>
                    <a:pt x="430" y="0"/>
                    <a:pt x="430" y="0"/>
                  </a:cubicBezTo>
                  <a:cubicBezTo>
                    <a:pt x="193" y="0"/>
                    <a:pt x="0" y="193"/>
                    <a:pt x="0" y="430"/>
                  </a:cubicBezTo>
                  <a:cubicBezTo>
                    <a:pt x="0" y="667"/>
                    <a:pt x="193" y="860"/>
                    <a:pt x="430" y="860"/>
                  </a:cubicBezTo>
                  <a:cubicBezTo>
                    <a:pt x="430" y="776"/>
                    <a:pt x="430" y="776"/>
                    <a:pt x="430" y="776"/>
                  </a:cubicBezTo>
                  <a:cubicBezTo>
                    <a:pt x="239" y="776"/>
                    <a:pt x="84" y="621"/>
                    <a:pt x="84"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65" name="Freeform 8">
              <a:extLst>
                <a:ext uri="{FF2B5EF4-FFF2-40B4-BE49-F238E27FC236}">
                  <a16:creationId xmlns="" xmlns:a16="http://schemas.microsoft.com/office/drawing/2014/main" id="{D55365ED-D4BC-5847-9AE9-E64EF02CA909}"/>
                </a:ext>
              </a:extLst>
            </p:cNvPr>
            <p:cNvSpPr>
              <a:spLocks/>
            </p:cNvSpPr>
            <p:nvPr/>
          </p:nvSpPr>
          <p:spPr bwMode="auto">
            <a:xfrm>
              <a:off x="4056511" y="2934824"/>
              <a:ext cx="1340817" cy="2682830"/>
            </a:xfrm>
            <a:custGeom>
              <a:avLst/>
              <a:gdLst>
                <a:gd name="T0" fmla="*/ 0 w 346"/>
                <a:gd name="T1" fmla="*/ 346 h 692"/>
                <a:gd name="T2" fmla="*/ 346 w 346"/>
                <a:gd name="T3" fmla="*/ 692 h 692"/>
                <a:gd name="T4" fmla="*/ 346 w 346"/>
                <a:gd name="T5" fmla="*/ 609 h 692"/>
                <a:gd name="T6" fmla="*/ 83 w 346"/>
                <a:gd name="T7" fmla="*/ 346 h 692"/>
                <a:gd name="T8" fmla="*/ 346 w 346"/>
                <a:gd name="T9" fmla="*/ 83 h 692"/>
                <a:gd name="T10" fmla="*/ 346 w 346"/>
                <a:gd name="T11" fmla="*/ 0 h 692"/>
                <a:gd name="T12" fmla="*/ 0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0" y="346"/>
                  </a:moveTo>
                  <a:cubicBezTo>
                    <a:pt x="0" y="537"/>
                    <a:pt x="155" y="692"/>
                    <a:pt x="346" y="692"/>
                  </a:cubicBezTo>
                  <a:cubicBezTo>
                    <a:pt x="346" y="609"/>
                    <a:pt x="346" y="609"/>
                    <a:pt x="346" y="609"/>
                  </a:cubicBezTo>
                  <a:cubicBezTo>
                    <a:pt x="201" y="609"/>
                    <a:pt x="83" y="491"/>
                    <a:pt x="83" y="346"/>
                  </a:cubicBezTo>
                  <a:cubicBezTo>
                    <a:pt x="83" y="201"/>
                    <a:pt x="201" y="83"/>
                    <a:pt x="346" y="83"/>
                  </a:cubicBezTo>
                  <a:cubicBezTo>
                    <a:pt x="346" y="0"/>
                    <a:pt x="346" y="0"/>
                    <a:pt x="346" y="0"/>
                  </a:cubicBezTo>
                  <a:cubicBezTo>
                    <a:pt x="155" y="0"/>
                    <a:pt x="0" y="155"/>
                    <a:pt x="0"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66" name="Freeform 9">
              <a:extLst>
                <a:ext uri="{FF2B5EF4-FFF2-40B4-BE49-F238E27FC236}">
                  <a16:creationId xmlns="" xmlns:a16="http://schemas.microsoft.com/office/drawing/2014/main" id="{9673FB49-DEFF-FD43-BFED-B5821D6D3243}"/>
                </a:ext>
              </a:extLst>
            </p:cNvPr>
            <p:cNvSpPr>
              <a:spLocks/>
            </p:cNvSpPr>
            <p:nvPr/>
          </p:nvSpPr>
          <p:spPr bwMode="auto">
            <a:xfrm>
              <a:off x="4378260" y="3256572"/>
              <a:ext cx="1019069" cy="2039334"/>
            </a:xfrm>
            <a:custGeom>
              <a:avLst/>
              <a:gdLst>
                <a:gd name="T0" fmla="*/ 84 w 263"/>
                <a:gd name="T1" fmla="*/ 263 h 526"/>
                <a:gd name="T2" fmla="*/ 263 w 263"/>
                <a:gd name="T3" fmla="*/ 84 h 526"/>
                <a:gd name="T4" fmla="*/ 263 w 263"/>
                <a:gd name="T5" fmla="*/ 0 h 526"/>
                <a:gd name="T6" fmla="*/ 0 w 263"/>
                <a:gd name="T7" fmla="*/ 263 h 526"/>
                <a:gd name="T8" fmla="*/ 263 w 263"/>
                <a:gd name="T9" fmla="*/ 526 h 526"/>
                <a:gd name="T10" fmla="*/ 263 w 263"/>
                <a:gd name="T11" fmla="*/ 442 h 526"/>
                <a:gd name="T12" fmla="*/ 84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84" y="263"/>
                  </a:moveTo>
                  <a:cubicBezTo>
                    <a:pt x="84" y="164"/>
                    <a:pt x="164" y="84"/>
                    <a:pt x="263" y="84"/>
                  </a:cubicBezTo>
                  <a:cubicBezTo>
                    <a:pt x="263" y="0"/>
                    <a:pt x="263" y="0"/>
                    <a:pt x="263" y="0"/>
                  </a:cubicBezTo>
                  <a:cubicBezTo>
                    <a:pt x="118" y="0"/>
                    <a:pt x="0" y="118"/>
                    <a:pt x="0" y="263"/>
                  </a:cubicBezTo>
                  <a:cubicBezTo>
                    <a:pt x="0" y="408"/>
                    <a:pt x="118" y="526"/>
                    <a:pt x="263" y="526"/>
                  </a:cubicBezTo>
                  <a:cubicBezTo>
                    <a:pt x="263" y="442"/>
                    <a:pt x="263" y="442"/>
                    <a:pt x="263" y="442"/>
                  </a:cubicBezTo>
                  <a:cubicBezTo>
                    <a:pt x="164" y="442"/>
                    <a:pt x="84" y="362"/>
                    <a:pt x="84"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67" name="Freeform 10">
              <a:extLst>
                <a:ext uri="{FF2B5EF4-FFF2-40B4-BE49-F238E27FC236}">
                  <a16:creationId xmlns="" xmlns:a16="http://schemas.microsoft.com/office/drawing/2014/main" id="{FC20DB02-0311-AF41-8C0A-E7C1BC0D2E1C}"/>
                </a:ext>
              </a:extLst>
            </p:cNvPr>
            <p:cNvSpPr>
              <a:spLocks/>
            </p:cNvSpPr>
            <p:nvPr/>
          </p:nvSpPr>
          <p:spPr bwMode="auto">
            <a:xfrm>
              <a:off x="4703596" y="3583105"/>
              <a:ext cx="693732" cy="1387465"/>
            </a:xfrm>
            <a:custGeom>
              <a:avLst/>
              <a:gdLst>
                <a:gd name="T0" fmla="*/ 0 w 179"/>
                <a:gd name="T1" fmla="*/ 179 h 358"/>
                <a:gd name="T2" fmla="*/ 179 w 179"/>
                <a:gd name="T3" fmla="*/ 358 h 358"/>
                <a:gd name="T4" fmla="*/ 179 w 179"/>
                <a:gd name="T5" fmla="*/ 275 h 358"/>
                <a:gd name="T6" fmla="*/ 84 w 179"/>
                <a:gd name="T7" fmla="*/ 179 h 358"/>
                <a:gd name="T8" fmla="*/ 179 w 179"/>
                <a:gd name="T9" fmla="*/ 84 h 358"/>
                <a:gd name="T10" fmla="*/ 179 w 179"/>
                <a:gd name="T11" fmla="*/ 0 h 358"/>
                <a:gd name="T12" fmla="*/ 0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0" y="179"/>
                  </a:moveTo>
                  <a:cubicBezTo>
                    <a:pt x="0" y="278"/>
                    <a:pt x="80" y="358"/>
                    <a:pt x="179" y="358"/>
                  </a:cubicBezTo>
                  <a:cubicBezTo>
                    <a:pt x="179" y="275"/>
                    <a:pt x="179" y="275"/>
                    <a:pt x="179" y="275"/>
                  </a:cubicBezTo>
                  <a:cubicBezTo>
                    <a:pt x="126" y="275"/>
                    <a:pt x="84" y="232"/>
                    <a:pt x="84" y="179"/>
                  </a:cubicBezTo>
                  <a:cubicBezTo>
                    <a:pt x="84" y="126"/>
                    <a:pt x="126" y="84"/>
                    <a:pt x="179" y="84"/>
                  </a:cubicBezTo>
                  <a:cubicBezTo>
                    <a:pt x="179" y="0"/>
                    <a:pt x="179" y="0"/>
                    <a:pt x="179" y="0"/>
                  </a:cubicBezTo>
                  <a:cubicBezTo>
                    <a:pt x="80" y="0"/>
                    <a:pt x="0" y="80"/>
                    <a:pt x="0"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68" name="Freeform 11">
              <a:extLst>
                <a:ext uri="{FF2B5EF4-FFF2-40B4-BE49-F238E27FC236}">
                  <a16:creationId xmlns="" xmlns:a16="http://schemas.microsoft.com/office/drawing/2014/main" id="{E7705574-2216-B846-B8A7-AA3ABA2C267B}"/>
                </a:ext>
              </a:extLst>
            </p:cNvPr>
            <p:cNvSpPr>
              <a:spLocks/>
            </p:cNvSpPr>
            <p:nvPr/>
          </p:nvSpPr>
          <p:spPr bwMode="auto">
            <a:xfrm>
              <a:off x="5028933" y="3908441"/>
              <a:ext cx="368396" cy="740380"/>
            </a:xfrm>
            <a:custGeom>
              <a:avLst/>
              <a:gdLst>
                <a:gd name="T0" fmla="*/ 0 w 95"/>
                <a:gd name="T1" fmla="*/ 95 h 191"/>
                <a:gd name="T2" fmla="*/ 95 w 95"/>
                <a:gd name="T3" fmla="*/ 191 h 191"/>
                <a:gd name="T4" fmla="*/ 95 w 95"/>
                <a:gd name="T5" fmla="*/ 0 h 191"/>
                <a:gd name="T6" fmla="*/ 0 w 95"/>
                <a:gd name="T7" fmla="*/ 95 h 191"/>
              </a:gdLst>
              <a:ahLst/>
              <a:cxnLst>
                <a:cxn ang="0">
                  <a:pos x="T0" y="T1"/>
                </a:cxn>
                <a:cxn ang="0">
                  <a:pos x="T2" y="T3"/>
                </a:cxn>
                <a:cxn ang="0">
                  <a:pos x="T4" y="T5"/>
                </a:cxn>
                <a:cxn ang="0">
                  <a:pos x="T6" y="T7"/>
                </a:cxn>
              </a:cxnLst>
              <a:rect l="0" t="0" r="r" b="b"/>
              <a:pathLst>
                <a:path w="95" h="191">
                  <a:moveTo>
                    <a:pt x="0" y="95"/>
                  </a:moveTo>
                  <a:cubicBezTo>
                    <a:pt x="0" y="148"/>
                    <a:pt x="42" y="191"/>
                    <a:pt x="95" y="191"/>
                  </a:cubicBezTo>
                  <a:cubicBezTo>
                    <a:pt x="95" y="0"/>
                    <a:pt x="95" y="0"/>
                    <a:pt x="95" y="0"/>
                  </a:cubicBezTo>
                  <a:cubicBezTo>
                    <a:pt x="42" y="0"/>
                    <a:pt x="0" y="42"/>
                    <a:pt x="0"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69" name="Freeform 12">
              <a:extLst>
                <a:ext uri="{FF2B5EF4-FFF2-40B4-BE49-F238E27FC236}">
                  <a16:creationId xmlns="" xmlns:a16="http://schemas.microsoft.com/office/drawing/2014/main" id="{DDB059DE-F1F6-2249-B6B5-129901FECAC6}"/>
                </a:ext>
              </a:extLst>
            </p:cNvPr>
            <p:cNvSpPr>
              <a:spLocks/>
            </p:cNvSpPr>
            <p:nvPr/>
          </p:nvSpPr>
          <p:spPr bwMode="auto">
            <a:xfrm>
              <a:off x="5397328" y="1962402"/>
              <a:ext cx="2312042" cy="4627673"/>
            </a:xfrm>
            <a:custGeom>
              <a:avLst/>
              <a:gdLst>
                <a:gd name="T0" fmla="*/ 0 w 597"/>
                <a:gd name="T1" fmla="*/ 0 h 1194"/>
                <a:gd name="T2" fmla="*/ 0 w 597"/>
                <a:gd name="T3" fmla="*/ 84 h 1194"/>
                <a:gd name="T4" fmla="*/ 514 w 597"/>
                <a:gd name="T5" fmla="*/ 597 h 1194"/>
                <a:gd name="T6" fmla="*/ 0 w 597"/>
                <a:gd name="T7" fmla="*/ 1110 h 1194"/>
                <a:gd name="T8" fmla="*/ 0 w 597"/>
                <a:gd name="T9" fmla="*/ 1194 h 1194"/>
                <a:gd name="T10" fmla="*/ 597 w 597"/>
                <a:gd name="T11" fmla="*/ 597 h 1194"/>
                <a:gd name="T12" fmla="*/ 0 w 597"/>
                <a:gd name="T13" fmla="*/ 0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0" y="0"/>
                  </a:moveTo>
                  <a:cubicBezTo>
                    <a:pt x="0" y="84"/>
                    <a:pt x="0" y="84"/>
                    <a:pt x="0" y="84"/>
                  </a:cubicBezTo>
                  <a:cubicBezTo>
                    <a:pt x="284" y="84"/>
                    <a:pt x="514" y="313"/>
                    <a:pt x="514" y="597"/>
                  </a:cubicBezTo>
                  <a:cubicBezTo>
                    <a:pt x="514" y="881"/>
                    <a:pt x="284" y="1110"/>
                    <a:pt x="0" y="1110"/>
                  </a:cubicBezTo>
                  <a:cubicBezTo>
                    <a:pt x="0" y="1194"/>
                    <a:pt x="0" y="1194"/>
                    <a:pt x="0" y="1194"/>
                  </a:cubicBezTo>
                  <a:cubicBezTo>
                    <a:pt x="329" y="1194"/>
                    <a:pt x="597" y="926"/>
                    <a:pt x="597" y="597"/>
                  </a:cubicBezTo>
                  <a:cubicBezTo>
                    <a:pt x="597" y="268"/>
                    <a:pt x="329" y="0"/>
                    <a:pt x="0" y="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0" name="Freeform 13">
              <a:extLst>
                <a:ext uri="{FF2B5EF4-FFF2-40B4-BE49-F238E27FC236}">
                  <a16:creationId xmlns="" xmlns:a16="http://schemas.microsoft.com/office/drawing/2014/main" id="{56A59639-8BEF-644E-8609-672C82C5162B}"/>
                </a:ext>
              </a:extLst>
            </p:cNvPr>
            <p:cNvSpPr>
              <a:spLocks/>
            </p:cNvSpPr>
            <p:nvPr/>
          </p:nvSpPr>
          <p:spPr bwMode="auto">
            <a:xfrm>
              <a:off x="5397328" y="2287739"/>
              <a:ext cx="1990294" cy="3977000"/>
            </a:xfrm>
            <a:custGeom>
              <a:avLst/>
              <a:gdLst>
                <a:gd name="T0" fmla="*/ 430 w 514"/>
                <a:gd name="T1" fmla="*/ 513 h 1026"/>
                <a:gd name="T2" fmla="*/ 0 w 514"/>
                <a:gd name="T3" fmla="*/ 943 h 1026"/>
                <a:gd name="T4" fmla="*/ 0 w 514"/>
                <a:gd name="T5" fmla="*/ 1026 h 1026"/>
                <a:gd name="T6" fmla="*/ 514 w 514"/>
                <a:gd name="T7" fmla="*/ 513 h 1026"/>
                <a:gd name="T8" fmla="*/ 0 w 514"/>
                <a:gd name="T9" fmla="*/ 0 h 1026"/>
                <a:gd name="T10" fmla="*/ 0 w 514"/>
                <a:gd name="T11" fmla="*/ 83 h 1026"/>
                <a:gd name="T12" fmla="*/ 430 w 514"/>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4" h="1026">
                  <a:moveTo>
                    <a:pt x="430" y="513"/>
                  </a:moveTo>
                  <a:cubicBezTo>
                    <a:pt x="430" y="750"/>
                    <a:pt x="237" y="943"/>
                    <a:pt x="0" y="943"/>
                  </a:cubicBezTo>
                  <a:cubicBezTo>
                    <a:pt x="0" y="1026"/>
                    <a:pt x="0" y="1026"/>
                    <a:pt x="0" y="1026"/>
                  </a:cubicBezTo>
                  <a:cubicBezTo>
                    <a:pt x="284" y="1026"/>
                    <a:pt x="514" y="797"/>
                    <a:pt x="514" y="513"/>
                  </a:cubicBezTo>
                  <a:cubicBezTo>
                    <a:pt x="514" y="229"/>
                    <a:pt x="284" y="0"/>
                    <a:pt x="0" y="0"/>
                  </a:cubicBezTo>
                  <a:cubicBezTo>
                    <a:pt x="0" y="83"/>
                    <a:pt x="0" y="83"/>
                    <a:pt x="0" y="83"/>
                  </a:cubicBezTo>
                  <a:cubicBezTo>
                    <a:pt x="237" y="83"/>
                    <a:pt x="430" y="276"/>
                    <a:pt x="43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1" name="Freeform 14">
              <a:extLst>
                <a:ext uri="{FF2B5EF4-FFF2-40B4-BE49-F238E27FC236}">
                  <a16:creationId xmlns="" xmlns:a16="http://schemas.microsoft.com/office/drawing/2014/main" id="{68299BD2-DDF0-C245-A09D-42891D746264}"/>
                </a:ext>
              </a:extLst>
            </p:cNvPr>
            <p:cNvSpPr>
              <a:spLocks/>
            </p:cNvSpPr>
            <p:nvPr/>
          </p:nvSpPr>
          <p:spPr bwMode="auto">
            <a:xfrm>
              <a:off x="5397328" y="2609487"/>
              <a:ext cx="1664958" cy="3333504"/>
            </a:xfrm>
            <a:custGeom>
              <a:avLst/>
              <a:gdLst>
                <a:gd name="T0" fmla="*/ 430 w 430"/>
                <a:gd name="T1" fmla="*/ 430 h 860"/>
                <a:gd name="T2" fmla="*/ 0 w 430"/>
                <a:gd name="T3" fmla="*/ 0 h 860"/>
                <a:gd name="T4" fmla="*/ 0 w 430"/>
                <a:gd name="T5" fmla="*/ 84 h 860"/>
                <a:gd name="T6" fmla="*/ 346 w 430"/>
                <a:gd name="T7" fmla="*/ 430 h 860"/>
                <a:gd name="T8" fmla="*/ 0 w 430"/>
                <a:gd name="T9" fmla="*/ 776 h 860"/>
                <a:gd name="T10" fmla="*/ 0 w 430"/>
                <a:gd name="T11" fmla="*/ 860 h 860"/>
                <a:gd name="T12" fmla="*/ 430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430" y="430"/>
                  </a:moveTo>
                  <a:cubicBezTo>
                    <a:pt x="430" y="193"/>
                    <a:pt x="237" y="0"/>
                    <a:pt x="0" y="0"/>
                  </a:cubicBezTo>
                  <a:cubicBezTo>
                    <a:pt x="0" y="84"/>
                    <a:pt x="0" y="84"/>
                    <a:pt x="0" y="84"/>
                  </a:cubicBezTo>
                  <a:cubicBezTo>
                    <a:pt x="191" y="84"/>
                    <a:pt x="346" y="239"/>
                    <a:pt x="346" y="430"/>
                  </a:cubicBezTo>
                  <a:cubicBezTo>
                    <a:pt x="346" y="621"/>
                    <a:pt x="191" y="776"/>
                    <a:pt x="0" y="776"/>
                  </a:cubicBezTo>
                  <a:cubicBezTo>
                    <a:pt x="0" y="860"/>
                    <a:pt x="0" y="860"/>
                    <a:pt x="0" y="860"/>
                  </a:cubicBezTo>
                  <a:cubicBezTo>
                    <a:pt x="237" y="860"/>
                    <a:pt x="430" y="667"/>
                    <a:pt x="430"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2" name="Freeform 15">
              <a:extLst>
                <a:ext uri="{FF2B5EF4-FFF2-40B4-BE49-F238E27FC236}">
                  <a16:creationId xmlns="" xmlns:a16="http://schemas.microsoft.com/office/drawing/2014/main" id="{695FB88D-922C-5847-A60E-FA7EBE14301F}"/>
                </a:ext>
              </a:extLst>
            </p:cNvPr>
            <p:cNvSpPr>
              <a:spLocks/>
            </p:cNvSpPr>
            <p:nvPr/>
          </p:nvSpPr>
          <p:spPr bwMode="auto">
            <a:xfrm>
              <a:off x="5397328" y="2934824"/>
              <a:ext cx="1339621" cy="2682830"/>
            </a:xfrm>
            <a:custGeom>
              <a:avLst/>
              <a:gdLst>
                <a:gd name="T0" fmla="*/ 263 w 346"/>
                <a:gd name="T1" fmla="*/ 346 h 692"/>
                <a:gd name="T2" fmla="*/ 0 w 346"/>
                <a:gd name="T3" fmla="*/ 609 h 692"/>
                <a:gd name="T4" fmla="*/ 0 w 346"/>
                <a:gd name="T5" fmla="*/ 692 h 692"/>
                <a:gd name="T6" fmla="*/ 346 w 346"/>
                <a:gd name="T7" fmla="*/ 346 h 692"/>
                <a:gd name="T8" fmla="*/ 0 w 346"/>
                <a:gd name="T9" fmla="*/ 0 h 692"/>
                <a:gd name="T10" fmla="*/ 0 w 346"/>
                <a:gd name="T11" fmla="*/ 83 h 692"/>
                <a:gd name="T12" fmla="*/ 263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263" y="346"/>
                  </a:moveTo>
                  <a:cubicBezTo>
                    <a:pt x="263" y="491"/>
                    <a:pt x="145" y="609"/>
                    <a:pt x="0" y="609"/>
                  </a:cubicBezTo>
                  <a:cubicBezTo>
                    <a:pt x="0" y="692"/>
                    <a:pt x="0" y="692"/>
                    <a:pt x="0" y="692"/>
                  </a:cubicBezTo>
                  <a:cubicBezTo>
                    <a:pt x="191" y="692"/>
                    <a:pt x="346" y="537"/>
                    <a:pt x="346" y="346"/>
                  </a:cubicBezTo>
                  <a:cubicBezTo>
                    <a:pt x="346" y="155"/>
                    <a:pt x="191" y="0"/>
                    <a:pt x="0" y="0"/>
                  </a:cubicBezTo>
                  <a:cubicBezTo>
                    <a:pt x="0" y="83"/>
                    <a:pt x="0" y="83"/>
                    <a:pt x="0" y="83"/>
                  </a:cubicBezTo>
                  <a:cubicBezTo>
                    <a:pt x="145" y="83"/>
                    <a:pt x="263" y="201"/>
                    <a:pt x="263"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3" name="Freeform 16">
              <a:extLst>
                <a:ext uri="{FF2B5EF4-FFF2-40B4-BE49-F238E27FC236}">
                  <a16:creationId xmlns="" xmlns:a16="http://schemas.microsoft.com/office/drawing/2014/main" id="{34E72D2B-1EA4-134D-A8A7-6CD55F193353}"/>
                </a:ext>
              </a:extLst>
            </p:cNvPr>
            <p:cNvSpPr>
              <a:spLocks/>
            </p:cNvSpPr>
            <p:nvPr/>
          </p:nvSpPr>
          <p:spPr bwMode="auto">
            <a:xfrm>
              <a:off x="5397328" y="3256572"/>
              <a:ext cx="1017873" cy="2039334"/>
            </a:xfrm>
            <a:custGeom>
              <a:avLst/>
              <a:gdLst>
                <a:gd name="T0" fmla="*/ 263 w 263"/>
                <a:gd name="T1" fmla="*/ 263 h 526"/>
                <a:gd name="T2" fmla="*/ 0 w 263"/>
                <a:gd name="T3" fmla="*/ 0 h 526"/>
                <a:gd name="T4" fmla="*/ 0 w 263"/>
                <a:gd name="T5" fmla="*/ 84 h 526"/>
                <a:gd name="T6" fmla="*/ 179 w 263"/>
                <a:gd name="T7" fmla="*/ 263 h 526"/>
                <a:gd name="T8" fmla="*/ 0 w 263"/>
                <a:gd name="T9" fmla="*/ 442 h 526"/>
                <a:gd name="T10" fmla="*/ 0 w 263"/>
                <a:gd name="T11" fmla="*/ 526 h 526"/>
                <a:gd name="T12" fmla="*/ 263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263" y="263"/>
                  </a:moveTo>
                  <a:cubicBezTo>
                    <a:pt x="263" y="118"/>
                    <a:pt x="145" y="0"/>
                    <a:pt x="0" y="0"/>
                  </a:cubicBezTo>
                  <a:cubicBezTo>
                    <a:pt x="0" y="84"/>
                    <a:pt x="0" y="84"/>
                    <a:pt x="0" y="84"/>
                  </a:cubicBezTo>
                  <a:cubicBezTo>
                    <a:pt x="99" y="84"/>
                    <a:pt x="179" y="164"/>
                    <a:pt x="179" y="263"/>
                  </a:cubicBezTo>
                  <a:cubicBezTo>
                    <a:pt x="179" y="362"/>
                    <a:pt x="99" y="442"/>
                    <a:pt x="0" y="442"/>
                  </a:cubicBezTo>
                  <a:cubicBezTo>
                    <a:pt x="0" y="526"/>
                    <a:pt x="0" y="526"/>
                    <a:pt x="0" y="526"/>
                  </a:cubicBezTo>
                  <a:cubicBezTo>
                    <a:pt x="145" y="526"/>
                    <a:pt x="263" y="408"/>
                    <a:pt x="263"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4" name="Freeform 17">
              <a:extLst>
                <a:ext uri="{FF2B5EF4-FFF2-40B4-BE49-F238E27FC236}">
                  <a16:creationId xmlns="" xmlns:a16="http://schemas.microsoft.com/office/drawing/2014/main" id="{84329FE6-675A-2740-A2B1-7D69D64F1EF2}"/>
                </a:ext>
              </a:extLst>
            </p:cNvPr>
            <p:cNvSpPr>
              <a:spLocks/>
            </p:cNvSpPr>
            <p:nvPr/>
          </p:nvSpPr>
          <p:spPr bwMode="auto">
            <a:xfrm>
              <a:off x="5397328" y="3583105"/>
              <a:ext cx="692536" cy="1387465"/>
            </a:xfrm>
            <a:custGeom>
              <a:avLst/>
              <a:gdLst>
                <a:gd name="T0" fmla="*/ 96 w 179"/>
                <a:gd name="T1" fmla="*/ 179 h 358"/>
                <a:gd name="T2" fmla="*/ 0 w 179"/>
                <a:gd name="T3" fmla="*/ 275 h 358"/>
                <a:gd name="T4" fmla="*/ 0 w 179"/>
                <a:gd name="T5" fmla="*/ 358 h 358"/>
                <a:gd name="T6" fmla="*/ 179 w 179"/>
                <a:gd name="T7" fmla="*/ 179 h 358"/>
                <a:gd name="T8" fmla="*/ 0 w 179"/>
                <a:gd name="T9" fmla="*/ 0 h 358"/>
                <a:gd name="T10" fmla="*/ 0 w 179"/>
                <a:gd name="T11" fmla="*/ 84 h 358"/>
                <a:gd name="T12" fmla="*/ 96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96" y="179"/>
                  </a:moveTo>
                  <a:cubicBezTo>
                    <a:pt x="96" y="232"/>
                    <a:pt x="53" y="275"/>
                    <a:pt x="0" y="275"/>
                  </a:cubicBezTo>
                  <a:cubicBezTo>
                    <a:pt x="0" y="358"/>
                    <a:pt x="0" y="358"/>
                    <a:pt x="0" y="358"/>
                  </a:cubicBezTo>
                  <a:cubicBezTo>
                    <a:pt x="99" y="358"/>
                    <a:pt x="179" y="278"/>
                    <a:pt x="179" y="179"/>
                  </a:cubicBezTo>
                  <a:cubicBezTo>
                    <a:pt x="179" y="80"/>
                    <a:pt x="99" y="0"/>
                    <a:pt x="0" y="0"/>
                  </a:cubicBezTo>
                  <a:cubicBezTo>
                    <a:pt x="0" y="84"/>
                    <a:pt x="0" y="84"/>
                    <a:pt x="0" y="84"/>
                  </a:cubicBezTo>
                  <a:cubicBezTo>
                    <a:pt x="53" y="84"/>
                    <a:pt x="96" y="126"/>
                    <a:pt x="96"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5" name="Freeform 18">
              <a:extLst>
                <a:ext uri="{FF2B5EF4-FFF2-40B4-BE49-F238E27FC236}">
                  <a16:creationId xmlns="" xmlns:a16="http://schemas.microsoft.com/office/drawing/2014/main" id="{32F32310-03E1-184C-BAAB-B922FCDE5E85}"/>
                </a:ext>
              </a:extLst>
            </p:cNvPr>
            <p:cNvSpPr>
              <a:spLocks/>
            </p:cNvSpPr>
            <p:nvPr/>
          </p:nvSpPr>
          <p:spPr bwMode="auto">
            <a:xfrm>
              <a:off x="5397328" y="3908441"/>
              <a:ext cx="370788" cy="740380"/>
            </a:xfrm>
            <a:custGeom>
              <a:avLst/>
              <a:gdLst>
                <a:gd name="T0" fmla="*/ 96 w 96"/>
                <a:gd name="T1" fmla="*/ 95 h 191"/>
                <a:gd name="T2" fmla="*/ 0 w 96"/>
                <a:gd name="T3" fmla="*/ 0 h 191"/>
                <a:gd name="T4" fmla="*/ 0 w 96"/>
                <a:gd name="T5" fmla="*/ 191 h 191"/>
                <a:gd name="T6" fmla="*/ 96 w 96"/>
                <a:gd name="T7" fmla="*/ 95 h 191"/>
              </a:gdLst>
              <a:ahLst/>
              <a:cxnLst>
                <a:cxn ang="0">
                  <a:pos x="T0" y="T1"/>
                </a:cxn>
                <a:cxn ang="0">
                  <a:pos x="T2" y="T3"/>
                </a:cxn>
                <a:cxn ang="0">
                  <a:pos x="T4" y="T5"/>
                </a:cxn>
                <a:cxn ang="0">
                  <a:pos x="T6" y="T7"/>
                </a:cxn>
              </a:cxnLst>
              <a:rect l="0" t="0" r="r" b="b"/>
              <a:pathLst>
                <a:path w="96" h="191">
                  <a:moveTo>
                    <a:pt x="96" y="95"/>
                  </a:moveTo>
                  <a:cubicBezTo>
                    <a:pt x="96" y="42"/>
                    <a:pt x="53" y="0"/>
                    <a:pt x="0" y="0"/>
                  </a:cubicBezTo>
                  <a:cubicBezTo>
                    <a:pt x="0" y="191"/>
                    <a:pt x="0" y="191"/>
                    <a:pt x="0" y="191"/>
                  </a:cubicBezTo>
                  <a:cubicBezTo>
                    <a:pt x="53" y="191"/>
                    <a:pt x="96" y="148"/>
                    <a:pt x="96"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6" name="Freeform 19">
              <a:extLst>
                <a:ext uri="{FF2B5EF4-FFF2-40B4-BE49-F238E27FC236}">
                  <a16:creationId xmlns="" xmlns:a16="http://schemas.microsoft.com/office/drawing/2014/main" id="{9EC58B2D-BA0A-2B4B-A27F-E311429B2EC3}"/>
                </a:ext>
              </a:extLst>
            </p:cNvPr>
            <p:cNvSpPr>
              <a:spLocks/>
            </p:cNvSpPr>
            <p:nvPr/>
          </p:nvSpPr>
          <p:spPr bwMode="auto">
            <a:xfrm>
              <a:off x="4719145" y="3656066"/>
              <a:ext cx="678183" cy="651869"/>
            </a:xfrm>
            <a:custGeom>
              <a:avLst/>
              <a:gdLst>
                <a:gd name="T0" fmla="*/ 175 w 175"/>
                <a:gd name="T1" fmla="*/ 168 h 168"/>
                <a:gd name="T2" fmla="*/ 29 w 175"/>
                <a:gd name="T3" fmla="*/ 0 h 168"/>
                <a:gd name="T4" fmla="*/ 14 w 175"/>
                <a:gd name="T5" fmla="*/ 15 h 168"/>
                <a:gd name="T6" fmla="*/ 0 w 175"/>
                <a:gd name="T7" fmla="*/ 30 h 168"/>
                <a:gd name="T8" fmla="*/ 175 w 175"/>
                <a:gd name="T9" fmla="*/ 168 h 168"/>
              </a:gdLst>
              <a:ahLst/>
              <a:cxnLst>
                <a:cxn ang="0">
                  <a:pos x="T0" y="T1"/>
                </a:cxn>
                <a:cxn ang="0">
                  <a:pos x="T2" y="T3"/>
                </a:cxn>
                <a:cxn ang="0">
                  <a:pos x="T4" y="T5"/>
                </a:cxn>
                <a:cxn ang="0">
                  <a:pos x="T6" y="T7"/>
                </a:cxn>
                <a:cxn ang="0">
                  <a:pos x="T8" y="T9"/>
                </a:cxn>
              </a:cxnLst>
              <a:rect l="0" t="0" r="r" b="b"/>
              <a:pathLst>
                <a:path w="175" h="168">
                  <a:moveTo>
                    <a:pt x="175" y="168"/>
                  </a:moveTo>
                  <a:cubicBezTo>
                    <a:pt x="122" y="89"/>
                    <a:pt x="29" y="0"/>
                    <a:pt x="29" y="0"/>
                  </a:cubicBezTo>
                  <a:cubicBezTo>
                    <a:pt x="14" y="15"/>
                    <a:pt x="14" y="15"/>
                    <a:pt x="14" y="15"/>
                  </a:cubicBezTo>
                  <a:cubicBezTo>
                    <a:pt x="0" y="30"/>
                    <a:pt x="0" y="30"/>
                    <a:pt x="0" y="30"/>
                  </a:cubicBezTo>
                  <a:cubicBezTo>
                    <a:pt x="0" y="30"/>
                    <a:pt x="94" y="119"/>
                    <a:pt x="175" y="168"/>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7" name="Freeform 20">
              <a:extLst>
                <a:ext uri="{FF2B5EF4-FFF2-40B4-BE49-F238E27FC236}">
                  <a16:creationId xmlns="" xmlns:a16="http://schemas.microsoft.com/office/drawing/2014/main" id="{D201975D-4452-7D4B-BA27-D466E45CF500}"/>
                </a:ext>
              </a:extLst>
            </p:cNvPr>
            <p:cNvSpPr>
              <a:spLocks/>
            </p:cNvSpPr>
            <p:nvPr/>
          </p:nvSpPr>
          <p:spPr bwMode="auto">
            <a:xfrm>
              <a:off x="4063688" y="3031707"/>
              <a:ext cx="828891" cy="802577"/>
            </a:xfrm>
            <a:custGeom>
              <a:avLst/>
              <a:gdLst>
                <a:gd name="T0" fmla="*/ 191 w 214"/>
                <a:gd name="T1" fmla="*/ 184 h 207"/>
                <a:gd name="T2" fmla="*/ 204 w 214"/>
                <a:gd name="T3" fmla="*/ 155 h 207"/>
                <a:gd name="T4" fmla="*/ 41 w 214"/>
                <a:gd name="T5" fmla="*/ 0 h 207"/>
                <a:gd name="T6" fmla="*/ 0 w 214"/>
                <a:gd name="T7" fmla="*/ 43 h 207"/>
                <a:gd name="T8" fmla="*/ 163 w 214"/>
                <a:gd name="T9" fmla="*/ 198 h 207"/>
                <a:gd name="T10" fmla="*/ 191 w 214"/>
                <a:gd name="T11" fmla="*/ 184 h 207"/>
              </a:gdLst>
              <a:ahLst/>
              <a:cxnLst>
                <a:cxn ang="0">
                  <a:pos x="T0" y="T1"/>
                </a:cxn>
                <a:cxn ang="0">
                  <a:pos x="T2" y="T3"/>
                </a:cxn>
                <a:cxn ang="0">
                  <a:pos x="T4" y="T5"/>
                </a:cxn>
                <a:cxn ang="0">
                  <a:pos x="T6" y="T7"/>
                </a:cxn>
                <a:cxn ang="0">
                  <a:pos x="T8" y="T9"/>
                </a:cxn>
                <a:cxn ang="0">
                  <a:pos x="T10" y="T11"/>
                </a:cxn>
              </a:cxnLst>
              <a:rect l="0" t="0" r="r" b="b"/>
              <a:pathLst>
                <a:path w="214" h="207">
                  <a:moveTo>
                    <a:pt x="191" y="184"/>
                  </a:moveTo>
                  <a:cubicBezTo>
                    <a:pt x="191" y="184"/>
                    <a:pt x="214" y="164"/>
                    <a:pt x="204" y="155"/>
                  </a:cubicBezTo>
                  <a:cubicBezTo>
                    <a:pt x="41" y="0"/>
                    <a:pt x="41" y="0"/>
                    <a:pt x="41" y="0"/>
                  </a:cubicBezTo>
                  <a:cubicBezTo>
                    <a:pt x="0" y="43"/>
                    <a:pt x="0" y="43"/>
                    <a:pt x="0" y="43"/>
                  </a:cubicBezTo>
                  <a:cubicBezTo>
                    <a:pt x="163" y="198"/>
                    <a:pt x="163" y="198"/>
                    <a:pt x="163" y="198"/>
                  </a:cubicBezTo>
                  <a:cubicBezTo>
                    <a:pt x="173" y="207"/>
                    <a:pt x="191" y="184"/>
                    <a:pt x="191" y="18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8" name="Freeform 21">
              <a:extLst>
                <a:ext uri="{FF2B5EF4-FFF2-40B4-BE49-F238E27FC236}">
                  <a16:creationId xmlns="" xmlns:a16="http://schemas.microsoft.com/office/drawing/2014/main" id="{9BEFEE60-2775-AF41-9133-C4F687E4F7D9}"/>
                </a:ext>
              </a:extLst>
            </p:cNvPr>
            <p:cNvSpPr>
              <a:spLocks/>
            </p:cNvSpPr>
            <p:nvPr/>
          </p:nvSpPr>
          <p:spPr bwMode="auto">
            <a:xfrm>
              <a:off x="3521859" y="2516192"/>
              <a:ext cx="932950" cy="903048"/>
            </a:xfrm>
            <a:custGeom>
              <a:avLst/>
              <a:gdLst>
                <a:gd name="T0" fmla="*/ 0 w 780"/>
                <a:gd name="T1" fmla="*/ 140 h 755"/>
                <a:gd name="T2" fmla="*/ 133 w 780"/>
                <a:gd name="T3" fmla="*/ 0 h 755"/>
                <a:gd name="T4" fmla="*/ 780 w 780"/>
                <a:gd name="T5" fmla="*/ 616 h 755"/>
                <a:gd name="T6" fmla="*/ 648 w 780"/>
                <a:gd name="T7" fmla="*/ 755 h 755"/>
                <a:gd name="T8" fmla="*/ 0 w 780"/>
                <a:gd name="T9" fmla="*/ 140 h 755"/>
              </a:gdLst>
              <a:ahLst/>
              <a:cxnLst>
                <a:cxn ang="0">
                  <a:pos x="T0" y="T1"/>
                </a:cxn>
                <a:cxn ang="0">
                  <a:pos x="T2" y="T3"/>
                </a:cxn>
                <a:cxn ang="0">
                  <a:pos x="T4" y="T5"/>
                </a:cxn>
                <a:cxn ang="0">
                  <a:pos x="T6" y="T7"/>
                </a:cxn>
                <a:cxn ang="0">
                  <a:pos x="T8" y="T9"/>
                </a:cxn>
              </a:cxnLst>
              <a:rect l="0" t="0" r="r" b="b"/>
              <a:pathLst>
                <a:path w="780" h="755">
                  <a:moveTo>
                    <a:pt x="0" y="140"/>
                  </a:moveTo>
                  <a:lnTo>
                    <a:pt x="133" y="0"/>
                  </a:lnTo>
                  <a:lnTo>
                    <a:pt x="780" y="616"/>
                  </a:lnTo>
                  <a:lnTo>
                    <a:pt x="648" y="755"/>
                  </a:lnTo>
                  <a:lnTo>
                    <a:pt x="0" y="140"/>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79" name="Freeform 22">
              <a:extLst>
                <a:ext uri="{FF2B5EF4-FFF2-40B4-BE49-F238E27FC236}">
                  <a16:creationId xmlns="" xmlns:a16="http://schemas.microsoft.com/office/drawing/2014/main" id="{5F52F967-C04C-D64B-9640-8C097ABAE53E}"/>
                </a:ext>
              </a:extLst>
            </p:cNvPr>
            <p:cNvSpPr>
              <a:spLocks/>
            </p:cNvSpPr>
            <p:nvPr/>
          </p:nvSpPr>
          <p:spPr bwMode="auto">
            <a:xfrm>
              <a:off x="2483653" y="1504300"/>
              <a:ext cx="1467603" cy="1461622"/>
            </a:xfrm>
            <a:custGeom>
              <a:avLst/>
              <a:gdLst>
                <a:gd name="T0" fmla="*/ 313 w 379"/>
                <a:gd name="T1" fmla="*/ 306 h 377"/>
                <a:gd name="T2" fmla="*/ 319 w 379"/>
                <a:gd name="T3" fmla="*/ 150 h 377"/>
                <a:gd name="T4" fmla="*/ 66 w 379"/>
                <a:gd name="T5" fmla="*/ 71 h 377"/>
                <a:gd name="T6" fmla="*/ 158 w 379"/>
                <a:gd name="T7" fmla="*/ 320 h 377"/>
                <a:gd name="T8" fmla="*/ 313 w 379"/>
                <a:gd name="T9" fmla="*/ 306 h 377"/>
              </a:gdLst>
              <a:ahLst/>
              <a:cxnLst>
                <a:cxn ang="0">
                  <a:pos x="T0" y="T1"/>
                </a:cxn>
                <a:cxn ang="0">
                  <a:pos x="T2" y="T3"/>
                </a:cxn>
                <a:cxn ang="0">
                  <a:pos x="T4" y="T5"/>
                </a:cxn>
                <a:cxn ang="0">
                  <a:pos x="T6" y="T7"/>
                </a:cxn>
                <a:cxn ang="0">
                  <a:pos x="T8" y="T9"/>
                </a:cxn>
              </a:cxnLst>
              <a:rect l="0" t="0" r="r" b="b"/>
              <a:pathLst>
                <a:path w="379" h="377">
                  <a:moveTo>
                    <a:pt x="313" y="306"/>
                  </a:moveTo>
                  <a:cubicBezTo>
                    <a:pt x="313" y="306"/>
                    <a:pt x="379" y="206"/>
                    <a:pt x="319" y="150"/>
                  </a:cubicBezTo>
                  <a:cubicBezTo>
                    <a:pt x="276" y="109"/>
                    <a:pt x="167" y="0"/>
                    <a:pt x="66" y="71"/>
                  </a:cubicBezTo>
                  <a:cubicBezTo>
                    <a:pt x="0" y="175"/>
                    <a:pt x="114" y="278"/>
                    <a:pt x="158" y="320"/>
                  </a:cubicBezTo>
                  <a:cubicBezTo>
                    <a:pt x="217" y="377"/>
                    <a:pt x="313" y="306"/>
                    <a:pt x="313" y="30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0" name="Freeform 23">
              <a:extLst>
                <a:ext uri="{FF2B5EF4-FFF2-40B4-BE49-F238E27FC236}">
                  <a16:creationId xmlns="" xmlns:a16="http://schemas.microsoft.com/office/drawing/2014/main" id="{80A06575-37FB-B744-B7D8-A321238306C5}"/>
                </a:ext>
              </a:extLst>
            </p:cNvPr>
            <p:cNvSpPr>
              <a:spLocks/>
            </p:cNvSpPr>
            <p:nvPr/>
          </p:nvSpPr>
          <p:spPr bwMode="auto">
            <a:xfrm>
              <a:off x="2700145" y="1721988"/>
              <a:ext cx="615986" cy="612398"/>
            </a:xfrm>
            <a:custGeom>
              <a:avLst/>
              <a:gdLst>
                <a:gd name="T0" fmla="*/ 153 w 159"/>
                <a:gd name="T1" fmla="*/ 10 h 158"/>
                <a:gd name="T2" fmla="*/ 127 w 159"/>
                <a:gd name="T3" fmla="*/ 0 h 158"/>
                <a:gd name="T4" fmla="*/ 133 w 159"/>
                <a:gd name="T5" fmla="*/ 132 h 158"/>
                <a:gd name="T6" fmla="*/ 0 w 159"/>
                <a:gd name="T7" fmla="*/ 133 h 158"/>
                <a:gd name="T8" fmla="*/ 12 w 159"/>
                <a:gd name="T9" fmla="*/ 158 h 158"/>
                <a:gd name="T10" fmla="*/ 159 w 159"/>
                <a:gd name="T11" fmla="*/ 157 h 158"/>
                <a:gd name="T12" fmla="*/ 153 w 159"/>
                <a:gd name="T13" fmla="*/ 10 h 158"/>
              </a:gdLst>
              <a:ahLst/>
              <a:cxnLst>
                <a:cxn ang="0">
                  <a:pos x="T0" y="T1"/>
                </a:cxn>
                <a:cxn ang="0">
                  <a:pos x="T2" y="T3"/>
                </a:cxn>
                <a:cxn ang="0">
                  <a:pos x="T4" y="T5"/>
                </a:cxn>
                <a:cxn ang="0">
                  <a:pos x="T6" y="T7"/>
                </a:cxn>
                <a:cxn ang="0">
                  <a:pos x="T8" y="T9"/>
                </a:cxn>
                <a:cxn ang="0">
                  <a:pos x="T10" y="T11"/>
                </a:cxn>
                <a:cxn ang="0">
                  <a:pos x="T12" y="T13"/>
                </a:cxn>
              </a:cxnLst>
              <a:rect l="0" t="0" r="r" b="b"/>
              <a:pathLst>
                <a:path w="159" h="158">
                  <a:moveTo>
                    <a:pt x="153" y="10"/>
                  </a:moveTo>
                  <a:cubicBezTo>
                    <a:pt x="144" y="6"/>
                    <a:pt x="136" y="2"/>
                    <a:pt x="127" y="0"/>
                  </a:cubicBezTo>
                  <a:cubicBezTo>
                    <a:pt x="133" y="132"/>
                    <a:pt x="133" y="132"/>
                    <a:pt x="133" y="132"/>
                  </a:cubicBezTo>
                  <a:cubicBezTo>
                    <a:pt x="0" y="133"/>
                    <a:pt x="0" y="133"/>
                    <a:pt x="0" y="133"/>
                  </a:cubicBezTo>
                  <a:cubicBezTo>
                    <a:pt x="4" y="142"/>
                    <a:pt x="8" y="150"/>
                    <a:pt x="12" y="158"/>
                  </a:cubicBezTo>
                  <a:cubicBezTo>
                    <a:pt x="159" y="157"/>
                    <a:pt x="159" y="157"/>
                    <a:pt x="159" y="157"/>
                  </a:cubicBezTo>
                  <a:lnTo>
                    <a:pt x="15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1" name="Freeform 24">
              <a:extLst>
                <a:ext uri="{FF2B5EF4-FFF2-40B4-BE49-F238E27FC236}">
                  <a16:creationId xmlns="" xmlns:a16="http://schemas.microsoft.com/office/drawing/2014/main" id="{B3ACE9F8-6965-E74D-8240-369DA01EB3DA}"/>
                </a:ext>
              </a:extLst>
            </p:cNvPr>
            <p:cNvSpPr>
              <a:spLocks/>
            </p:cNvSpPr>
            <p:nvPr/>
          </p:nvSpPr>
          <p:spPr bwMode="auto">
            <a:xfrm>
              <a:off x="2793440" y="1803322"/>
              <a:ext cx="728419" cy="724831"/>
            </a:xfrm>
            <a:custGeom>
              <a:avLst/>
              <a:gdLst>
                <a:gd name="T0" fmla="*/ 188 w 188"/>
                <a:gd name="T1" fmla="*/ 186 h 187"/>
                <a:gd name="T2" fmla="*/ 181 w 188"/>
                <a:gd name="T3" fmla="*/ 22 h 187"/>
                <a:gd name="T4" fmla="*/ 149 w 188"/>
                <a:gd name="T5" fmla="*/ 0 h 187"/>
                <a:gd name="T6" fmla="*/ 156 w 188"/>
                <a:gd name="T7" fmla="*/ 156 h 187"/>
                <a:gd name="T8" fmla="*/ 0 w 188"/>
                <a:gd name="T9" fmla="*/ 157 h 187"/>
                <a:gd name="T10" fmla="*/ 24 w 188"/>
                <a:gd name="T11" fmla="*/ 187 h 187"/>
                <a:gd name="T12" fmla="*/ 188 w 188"/>
                <a:gd name="T13" fmla="*/ 186 h 187"/>
              </a:gdLst>
              <a:ahLst/>
              <a:cxnLst>
                <a:cxn ang="0">
                  <a:pos x="T0" y="T1"/>
                </a:cxn>
                <a:cxn ang="0">
                  <a:pos x="T2" y="T3"/>
                </a:cxn>
                <a:cxn ang="0">
                  <a:pos x="T4" y="T5"/>
                </a:cxn>
                <a:cxn ang="0">
                  <a:pos x="T6" y="T7"/>
                </a:cxn>
                <a:cxn ang="0">
                  <a:pos x="T8" y="T9"/>
                </a:cxn>
                <a:cxn ang="0">
                  <a:pos x="T10" y="T11"/>
                </a:cxn>
                <a:cxn ang="0">
                  <a:pos x="T12" y="T13"/>
                </a:cxn>
              </a:cxnLst>
              <a:rect l="0" t="0" r="r" b="b"/>
              <a:pathLst>
                <a:path w="188" h="187">
                  <a:moveTo>
                    <a:pt x="188" y="186"/>
                  </a:moveTo>
                  <a:cubicBezTo>
                    <a:pt x="181" y="22"/>
                    <a:pt x="181" y="22"/>
                    <a:pt x="181" y="22"/>
                  </a:cubicBezTo>
                  <a:cubicBezTo>
                    <a:pt x="171" y="14"/>
                    <a:pt x="160" y="7"/>
                    <a:pt x="149" y="0"/>
                  </a:cubicBezTo>
                  <a:cubicBezTo>
                    <a:pt x="156" y="156"/>
                    <a:pt x="156" y="156"/>
                    <a:pt x="156" y="156"/>
                  </a:cubicBezTo>
                  <a:cubicBezTo>
                    <a:pt x="0" y="157"/>
                    <a:pt x="0" y="157"/>
                    <a:pt x="0" y="157"/>
                  </a:cubicBezTo>
                  <a:cubicBezTo>
                    <a:pt x="8" y="168"/>
                    <a:pt x="16" y="178"/>
                    <a:pt x="24" y="187"/>
                  </a:cubicBezTo>
                  <a:lnTo>
                    <a:pt x="188"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2" name="Freeform 25">
              <a:extLst>
                <a:ext uri="{FF2B5EF4-FFF2-40B4-BE49-F238E27FC236}">
                  <a16:creationId xmlns="" xmlns:a16="http://schemas.microsoft.com/office/drawing/2014/main" id="{C180A3C3-51D5-F34D-ACAA-9D0FB95C29B5}"/>
                </a:ext>
              </a:extLst>
            </p:cNvPr>
            <p:cNvSpPr>
              <a:spLocks/>
            </p:cNvSpPr>
            <p:nvPr/>
          </p:nvSpPr>
          <p:spPr bwMode="auto">
            <a:xfrm>
              <a:off x="4684459" y="4164405"/>
              <a:ext cx="669811" cy="244002"/>
            </a:xfrm>
            <a:custGeom>
              <a:avLst/>
              <a:gdLst>
                <a:gd name="T0" fmla="*/ 173 w 173"/>
                <a:gd name="T1" fmla="*/ 63 h 63"/>
                <a:gd name="T2" fmla="*/ 9 w 173"/>
                <a:gd name="T3" fmla="*/ 0 h 63"/>
                <a:gd name="T4" fmla="*/ 5 w 173"/>
                <a:gd name="T5" fmla="*/ 15 h 63"/>
                <a:gd name="T6" fmla="*/ 0 w 173"/>
                <a:gd name="T7" fmla="*/ 31 h 63"/>
                <a:gd name="T8" fmla="*/ 173 w 173"/>
                <a:gd name="T9" fmla="*/ 63 h 63"/>
              </a:gdLst>
              <a:ahLst/>
              <a:cxnLst>
                <a:cxn ang="0">
                  <a:pos x="T0" y="T1"/>
                </a:cxn>
                <a:cxn ang="0">
                  <a:pos x="T2" y="T3"/>
                </a:cxn>
                <a:cxn ang="0">
                  <a:pos x="T4" y="T5"/>
                </a:cxn>
                <a:cxn ang="0">
                  <a:pos x="T6" y="T7"/>
                </a:cxn>
                <a:cxn ang="0">
                  <a:pos x="T8" y="T9"/>
                </a:cxn>
              </a:cxnLst>
              <a:rect l="0" t="0" r="r" b="b"/>
              <a:pathLst>
                <a:path w="173" h="63">
                  <a:moveTo>
                    <a:pt x="173" y="63"/>
                  </a:moveTo>
                  <a:cubicBezTo>
                    <a:pt x="107" y="27"/>
                    <a:pt x="9" y="0"/>
                    <a:pt x="9" y="0"/>
                  </a:cubicBezTo>
                  <a:cubicBezTo>
                    <a:pt x="5" y="15"/>
                    <a:pt x="5" y="15"/>
                    <a:pt x="5" y="15"/>
                  </a:cubicBezTo>
                  <a:cubicBezTo>
                    <a:pt x="0" y="31"/>
                    <a:pt x="0" y="31"/>
                    <a:pt x="0" y="31"/>
                  </a:cubicBezTo>
                  <a:cubicBezTo>
                    <a:pt x="0" y="31"/>
                    <a:pt x="98" y="59"/>
                    <a:pt x="173" y="6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3" name="Freeform 26">
              <a:extLst>
                <a:ext uri="{FF2B5EF4-FFF2-40B4-BE49-F238E27FC236}">
                  <a16:creationId xmlns="" xmlns:a16="http://schemas.microsoft.com/office/drawing/2014/main" id="{0FB23AD4-1C89-224C-A5E2-125F5EB09E31}"/>
                </a:ext>
              </a:extLst>
            </p:cNvPr>
            <p:cNvSpPr>
              <a:spLocks/>
            </p:cNvSpPr>
            <p:nvPr/>
          </p:nvSpPr>
          <p:spPr bwMode="auto">
            <a:xfrm>
              <a:off x="4017040" y="3950305"/>
              <a:ext cx="748752" cy="373180"/>
            </a:xfrm>
            <a:custGeom>
              <a:avLst/>
              <a:gdLst>
                <a:gd name="T0" fmla="*/ 185 w 193"/>
                <a:gd name="T1" fmla="*/ 73 h 96"/>
                <a:gd name="T2" fmla="*/ 183 w 193"/>
                <a:gd name="T3" fmla="*/ 48 h 96"/>
                <a:gd name="T4" fmla="*/ 12 w 193"/>
                <a:gd name="T5" fmla="*/ 0 h 96"/>
                <a:gd name="T6" fmla="*/ 0 w 193"/>
                <a:gd name="T7" fmla="*/ 45 h 96"/>
                <a:gd name="T8" fmla="*/ 170 w 193"/>
                <a:gd name="T9" fmla="*/ 93 h 96"/>
                <a:gd name="T10" fmla="*/ 185 w 193"/>
                <a:gd name="T11" fmla="*/ 73 h 96"/>
              </a:gdLst>
              <a:ahLst/>
              <a:cxnLst>
                <a:cxn ang="0">
                  <a:pos x="T0" y="T1"/>
                </a:cxn>
                <a:cxn ang="0">
                  <a:pos x="T2" y="T3"/>
                </a:cxn>
                <a:cxn ang="0">
                  <a:pos x="T4" y="T5"/>
                </a:cxn>
                <a:cxn ang="0">
                  <a:pos x="T6" y="T7"/>
                </a:cxn>
                <a:cxn ang="0">
                  <a:pos x="T8" y="T9"/>
                </a:cxn>
                <a:cxn ang="0">
                  <a:pos x="T10" y="T11"/>
                </a:cxn>
              </a:cxnLst>
              <a:rect l="0" t="0" r="r" b="b"/>
              <a:pathLst>
                <a:path w="193" h="96">
                  <a:moveTo>
                    <a:pt x="185" y="73"/>
                  </a:moveTo>
                  <a:cubicBezTo>
                    <a:pt x="185" y="73"/>
                    <a:pt x="193" y="51"/>
                    <a:pt x="183" y="48"/>
                  </a:cubicBezTo>
                  <a:cubicBezTo>
                    <a:pt x="12" y="0"/>
                    <a:pt x="12" y="0"/>
                    <a:pt x="12" y="0"/>
                  </a:cubicBezTo>
                  <a:cubicBezTo>
                    <a:pt x="0" y="45"/>
                    <a:pt x="0" y="45"/>
                    <a:pt x="0" y="45"/>
                  </a:cubicBezTo>
                  <a:cubicBezTo>
                    <a:pt x="170" y="93"/>
                    <a:pt x="170" y="93"/>
                    <a:pt x="170" y="93"/>
                  </a:cubicBezTo>
                  <a:cubicBezTo>
                    <a:pt x="180" y="96"/>
                    <a:pt x="185" y="73"/>
                    <a:pt x="185" y="7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4" name="Freeform 27">
              <a:extLst>
                <a:ext uri="{FF2B5EF4-FFF2-40B4-BE49-F238E27FC236}">
                  <a16:creationId xmlns="" xmlns:a16="http://schemas.microsoft.com/office/drawing/2014/main" id="{EF62823B-C0ED-164F-997C-4C5143E66D55}"/>
                </a:ext>
              </a:extLst>
            </p:cNvPr>
            <p:cNvSpPr>
              <a:spLocks/>
            </p:cNvSpPr>
            <p:nvPr/>
          </p:nvSpPr>
          <p:spPr bwMode="auto">
            <a:xfrm>
              <a:off x="3447701" y="3792421"/>
              <a:ext cx="864773" cy="403082"/>
            </a:xfrm>
            <a:custGeom>
              <a:avLst/>
              <a:gdLst>
                <a:gd name="T0" fmla="*/ 0 w 723"/>
                <a:gd name="T1" fmla="*/ 145 h 337"/>
                <a:gd name="T2" fmla="*/ 39 w 723"/>
                <a:gd name="T3" fmla="*/ 0 h 337"/>
                <a:gd name="T4" fmla="*/ 723 w 723"/>
                <a:gd name="T5" fmla="*/ 191 h 337"/>
                <a:gd name="T6" fmla="*/ 680 w 723"/>
                <a:gd name="T7" fmla="*/ 337 h 337"/>
                <a:gd name="T8" fmla="*/ 0 w 723"/>
                <a:gd name="T9" fmla="*/ 145 h 337"/>
              </a:gdLst>
              <a:ahLst/>
              <a:cxnLst>
                <a:cxn ang="0">
                  <a:pos x="T0" y="T1"/>
                </a:cxn>
                <a:cxn ang="0">
                  <a:pos x="T2" y="T3"/>
                </a:cxn>
                <a:cxn ang="0">
                  <a:pos x="T4" y="T5"/>
                </a:cxn>
                <a:cxn ang="0">
                  <a:pos x="T6" y="T7"/>
                </a:cxn>
                <a:cxn ang="0">
                  <a:pos x="T8" y="T9"/>
                </a:cxn>
              </a:cxnLst>
              <a:rect l="0" t="0" r="r" b="b"/>
              <a:pathLst>
                <a:path w="723" h="337">
                  <a:moveTo>
                    <a:pt x="0" y="145"/>
                  </a:moveTo>
                  <a:lnTo>
                    <a:pt x="39" y="0"/>
                  </a:lnTo>
                  <a:lnTo>
                    <a:pt x="723" y="191"/>
                  </a:lnTo>
                  <a:lnTo>
                    <a:pt x="680" y="337"/>
                  </a:lnTo>
                  <a:lnTo>
                    <a:pt x="0" y="145"/>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5" name="Freeform 28">
              <a:extLst>
                <a:ext uri="{FF2B5EF4-FFF2-40B4-BE49-F238E27FC236}">
                  <a16:creationId xmlns="" xmlns:a16="http://schemas.microsoft.com/office/drawing/2014/main" id="{92DCA9B4-34F2-C34C-8DAF-DB1ACA0D1B33}"/>
                </a:ext>
              </a:extLst>
            </p:cNvPr>
            <p:cNvSpPr>
              <a:spLocks/>
            </p:cNvSpPr>
            <p:nvPr/>
          </p:nvSpPr>
          <p:spPr bwMode="auto">
            <a:xfrm>
              <a:off x="2541065" y="3287671"/>
              <a:ext cx="1065716" cy="946107"/>
            </a:xfrm>
            <a:custGeom>
              <a:avLst/>
              <a:gdLst>
                <a:gd name="T0" fmla="*/ 266 w 275"/>
                <a:gd name="T1" fmla="*/ 160 h 244"/>
                <a:gd name="T2" fmla="*/ 213 w 275"/>
                <a:gd name="T3" fmla="*/ 48 h 244"/>
                <a:gd name="T4" fmla="*/ 7 w 275"/>
                <a:gd name="T5" fmla="*/ 87 h 244"/>
                <a:gd name="T6" fmla="*/ 163 w 275"/>
                <a:gd name="T7" fmla="*/ 227 h 244"/>
                <a:gd name="T8" fmla="*/ 266 w 275"/>
                <a:gd name="T9" fmla="*/ 160 h 244"/>
              </a:gdLst>
              <a:ahLst/>
              <a:cxnLst>
                <a:cxn ang="0">
                  <a:pos x="T0" y="T1"/>
                </a:cxn>
                <a:cxn ang="0">
                  <a:pos x="T2" y="T3"/>
                </a:cxn>
                <a:cxn ang="0">
                  <a:pos x="T4" y="T5"/>
                </a:cxn>
                <a:cxn ang="0">
                  <a:pos x="T6" y="T7"/>
                </a:cxn>
                <a:cxn ang="0">
                  <a:pos x="T8" y="T9"/>
                </a:cxn>
              </a:cxnLst>
              <a:rect l="0" t="0" r="r" b="b"/>
              <a:pathLst>
                <a:path w="275" h="244">
                  <a:moveTo>
                    <a:pt x="266" y="160"/>
                  </a:moveTo>
                  <a:cubicBezTo>
                    <a:pt x="266" y="160"/>
                    <a:pt x="275" y="66"/>
                    <a:pt x="213" y="48"/>
                  </a:cubicBezTo>
                  <a:cubicBezTo>
                    <a:pt x="167" y="36"/>
                    <a:pt x="51" y="0"/>
                    <a:pt x="7" y="87"/>
                  </a:cubicBezTo>
                  <a:cubicBezTo>
                    <a:pt x="0" y="184"/>
                    <a:pt x="117" y="214"/>
                    <a:pt x="163" y="227"/>
                  </a:cubicBezTo>
                  <a:cubicBezTo>
                    <a:pt x="225" y="244"/>
                    <a:pt x="266" y="160"/>
                    <a:pt x="266" y="160"/>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6" name="Freeform 29">
              <a:extLst>
                <a:ext uri="{FF2B5EF4-FFF2-40B4-BE49-F238E27FC236}">
                  <a16:creationId xmlns="" xmlns:a16="http://schemas.microsoft.com/office/drawing/2014/main" id="{8B849D13-99B4-9A48-BDE3-A24B9E6F3477}"/>
                </a:ext>
              </a:extLst>
            </p:cNvPr>
            <p:cNvSpPr>
              <a:spLocks/>
            </p:cNvSpPr>
            <p:nvPr/>
          </p:nvSpPr>
          <p:spPr bwMode="auto">
            <a:xfrm>
              <a:off x="2712106" y="3408476"/>
              <a:ext cx="465279" cy="600437"/>
            </a:xfrm>
            <a:custGeom>
              <a:avLst/>
              <a:gdLst>
                <a:gd name="T0" fmla="*/ 61 w 120"/>
                <a:gd name="T1" fmla="*/ 0 h 155"/>
                <a:gd name="T2" fmla="*/ 39 w 120"/>
                <a:gd name="T3" fmla="*/ 2 h 155"/>
                <a:gd name="T4" fmla="*/ 92 w 120"/>
                <a:gd name="T5" fmla="*/ 92 h 155"/>
                <a:gd name="T6" fmla="*/ 0 w 120"/>
                <a:gd name="T7" fmla="*/ 142 h 155"/>
                <a:gd name="T8" fmla="*/ 17 w 120"/>
                <a:gd name="T9" fmla="*/ 155 h 155"/>
                <a:gd name="T10" fmla="*/ 120 w 120"/>
                <a:gd name="T11" fmla="*/ 100 h 155"/>
                <a:gd name="T12" fmla="*/ 61 w 120"/>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120" h="155">
                  <a:moveTo>
                    <a:pt x="61" y="0"/>
                  </a:moveTo>
                  <a:cubicBezTo>
                    <a:pt x="54" y="0"/>
                    <a:pt x="46" y="0"/>
                    <a:pt x="39" y="2"/>
                  </a:cubicBezTo>
                  <a:cubicBezTo>
                    <a:pt x="92" y="92"/>
                    <a:pt x="92" y="92"/>
                    <a:pt x="92" y="92"/>
                  </a:cubicBezTo>
                  <a:cubicBezTo>
                    <a:pt x="0" y="142"/>
                    <a:pt x="0" y="142"/>
                    <a:pt x="0" y="142"/>
                  </a:cubicBezTo>
                  <a:cubicBezTo>
                    <a:pt x="5" y="146"/>
                    <a:pt x="11" y="151"/>
                    <a:pt x="17" y="155"/>
                  </a:cubicBezTo>
                  <a:cubicBezTo>
                    <a:pt x="120" y="100"/>
                    <a:pt x="120" y="100"/>
                    <a:pt x="120" y="100"/>
                  </a:cubicBezTo>
                  <a:lnTo>
                    <a:pt x="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7" name="Freeform 30">
              <a:extLst>
                <a:ext uri="{FF2B5EF4-FFF2-40B4-BE49-F238E27FC236}">
                  <a16:creationId xmlns="" xmlns:a16="http://schemas.microsoft.com/office/drawing/2014/main" id="{28140D96-F228-AB4A-8117-C54FE3EBE78A}"/>
                </a:ext>
              </a:extLst>
            </p:cNvPr>
            <p:cNvSpPr>
              <a:spLocks/>
            </p:cNvSpPr>
            <p:nvPr/>
          </p:nvSpPr>
          <p:spPr bwMode="auto">
            <a:xfrm>
              <a:off x="2840087" y="3408476"/>
              <a:ext cx="550202" cy="685360"/>
            </a:xfrm>
            <a:custGeom>
              <a:avLst/>
              <a:gdLst>
                <a:gd name="T0" fmla="*/ 142 w 142"/>
                <a:gd name="T1" fmla="*/ 115 h 177"/>
                <a:gd name="T2" fmla="*/ 76 w 142"/>
                <a:gd name="T3" fmla="*/ 3 h 177"/>
                <a:gd name="T4" fmla="*/ 46 w 142"/>
                <a:gd name="T5" fmla="*/ 0 h 177"/>
                <a:gd name="T6" fmla="*/ 109 w 142"/>
                <a:gd name="T7" fmla="*/ 106 h 177"/>
                <a:gd name="T8" fmla="*/ 0 w 142"/>
                <a:gd name="T9" fmla="*/ 164 h 177"/>
                <a:gd name="T10" fmla="*/ 28 w 142"/>
                <a:gd name="T11" fmla="*/ 177 h 177"/>
                <a:gd name="T12" fmla="*/ 142 w 142"/>
                <a:gd name="T13" fmla="*/ 115 h 177"/>
              </a:gdLst>
              <a:ahLst/>
              <a:cxnLst>
                <a:cxn ang="0">
                  <a:pos x="T0" y="T1"/>
                </a:cxn>
                <a:cxn ang="0">
                  <a:pos x="T2" y="T3"/>
                </a:cxn>
                <a:cxn ang="0">
                  <a:pos x="T4" y="T5"/>
                </a:cxn>
                <a:cxn ang="0">
                  <a:pos x="T6" y="T7"/>
                </a:cxn>
                <a:cxn ang="0">
                  <a:pos x="T8" y="T9"/>
                </a:cxn>
                <a:cxn ang="0">
                  <a:pos x="T10" y="T11"/>
                </a:cxn>
                <a:cxn ang="0">
                  <a:pos x="T12" y="T13"/>
                </a:cxn>
              </a:cxnLst>
              <a:rect l="0" t="0" r="r" b="b"/>
              <a:pathLst>
                <a:path w="142" h="177">
                  <a:moveTo>
                    <a:pt x="142" y="115"/>
                  </a:moveTo>
                  <a:cubicBezTo>
                    <a:pt x="76" y="3"/>
                    <a:pt x="76" y="3"/>
                    <a:pt x="76" y="3"/>
                  </a:cubicBezTo>
                  <a:cubicBezTo>
                    <a:pt x="67" y="2"/>
                    <a:pt x="57" y="0"/>
                    <a:pt x="46" y="0"/>
                  </a:cubicBezTo>
                  <a:cubicBezTo>
                    <a:pt x="109" y="106"/>
                    <a:pt x="109" y="106"/>
                    <a:pt x="109" y="106"/>
                  </a:cubicBezTo>
                  <a:cubicBezTo>
                    <a:pt x="0" y="164"/>
                    <a:pt x="0" y="164"/>
                    <a:pt x="0" y="164"/>
                  </a:cubicBezTo>
                  <a:cubicBezTo>
                    <a:pt x="9" y="169"/>
                    <a:pt x="18" y="173"/>
                    <a:pt x="28" y="177"/>
                  </a:cubicBezTo>
                  <a:lnTo>
                    <a:pt x="142"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8" name="Freeform 31">
              <a:extLst>
                <a:ext uri="{FF2B5EF4-FFF2-40B4-BE49-F238E27FC236}">
                  <a16:creationId xmlns="" xmlns:a16="http://schemas.microsoft.com/office/drawing/2014/main" id="{7A58CD65-DC61-2D44-A2A4-C8BC64F0ABD1}"/>
                </a:ext>
              </a:extLst>
            </p:cNvPr>
            <p:cNvSpPr>
              <a:spLocks/>
            </p:cNvSpPr>
            <p:nvPr/>
          </p:nvSpPr>
          <p:spPr bwMode="auto">
            <a:xfrm>
              <a:off x="5432015" y="3756538"/>
              <a:ext cx="607614" cy="582496"/>
            </a:xfrm>
            <a:custGeom>
              <a:avLst/>
              <a:gdLst>
                <a:gd name="T0" fmla="*/ 0 w 157"/>
                <a:gd name="T1" fmla="*/ 150 h 150"/>
                <a:gd name="T2" fmla="*/ 131 w 157"/>
                <a:gd name="T3" fmla="*/ 0 h 150"/>
                <a:gd name="T4" fmla="*/ 144 w 157"/>
                <a:gd name="T5" fmla="*/ 14 h 150"/>
                <a:gd name="T6" fmla="*/ 157 w 157"/>
                <a:gd name="T7" fmla="*/ 27 h 150"/>
                <a:gd name="T8" fmla="*/ 0 w 157"/>
                <a:gd name="T9" fmla="*/ 150 h 150"/>
              </a:gdLst>
              <a:ahLst/>
              <a:cxnLst>
                <a:cxn ang="0">
                  <a:pos x="T0" y="T1"/>
                </a:cxn>
                <a:cxn ang="0">
                  <a:pos x="T2" y="T3"/>
                </a:cxn>
                <a:cxn ang="0">
                  <a:pos x="T4" y="T5"/>
                </a:cxn>
                <a:cxn ang="0">
                  <a:pos x="T6" y="T7"/>
                </a:cxn>
                <a:cxn ang="0">
                  <a:pos x="T8" y="T9"/>
                </a:cxn>
              </a:cxnLst>
              <a:rect l="0" t="0" r="r" b="b"/>
              <a:pathLst>
                <a:path w="157" h="150">
                  <a:moveTo>
                    <a:pt x="0" y="150"/>
                  </a:moveTo>
                  <a:cubicBezTo>
                    <a:pt x="47" y="80"/>
                    <a:pt x="131" y="0"/>
                    <a:pt x="131" y="0"/>
                  </a:cubicBezTo>
                  <a:cubicBezTo>
                    <a:pt x="144" y="14"/>
                    <a:pt x="144" y="14"/>
                    <a:pt x="144" y="14"/>
                  </a:cubicBezTo>
                  <a:cubicBezTo>
                    <a:pt x="157" y="27"/>
                    <a:pt x="157" y="27"/>
                    <a:pt x="157" y="27"/>
                  </a:cubicBezTo>
                  <a:cubicBezTo>
                    <a:pt x="157" y="27"/>
                    <a:pt x="73" y="107"/>
                    <a:pt x="0" y="150"/>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89" name="Freeform 32">
              <a:extLst>
                <a:ext uri="{FF2B5EF4-FFF2-40B4-BE49-F238E27FC236}">
                  <a16:creationId xmlns="" xmlns:a16="http://schemas.microsoft.com/office/drawing/2014/main" id="{C4EE60CB-D789-8D4E-8A26-8D0C70A0D676}"/>
                </a:ext>
              </a:extLst>
            </p:cNvPr>
            <p:cNvSpPr>
              <a:spLocks/>
            </p:cNvSpPr>
            <p:nvPr/>
          </p:nvSpPr>
          <p:spPr bwMode="auto">
            <a:xfrm>
              <a:off x="5885333" y="3199160"/>
              <a:ext cx="739184" cy="716458"/>
            </a:xfrm>
            <a:custGeom>
              <a:avLst/>
              <a:gdLst>
                <a:gd name="T0" fmla="*/ 20 w 191"/>
                <a:gd name="T1" fmla="*/ 164 h 185"/>
                <a:gd name="T2" fmla="*/ 9 w 191"/>
                <a:gd name="T3" fmla="*/ 138 h 185"/>
                <a:gd name="T4" fmla="*/ 155 w 191"/>
                <a:gd name="T5" fmla="*/ 0 h 185"/>
                <a:gd name="T6" fmla="*/ 191 w 191"/>
                <a:gd name="T7" fmla="*/ 38 h 185"/>
                <a:gd name="T8" fmla="*/ 45 w 191"/>
                <a:gd name="T9" fmla="*/ 177 h 185"/>
                <a:gd name="T10" fmla="*/ 20 w 191"/>
                <a:gd name="T11" fmla="*/ 164 h 185"/>
              </a:gdLst>
              <a:ahLst/>
              <a:cxnLst>
                <a:cxn ang="0">
                  <a:pos x="T0" y="T1"/>
                </a:cxn>
                <a:cxn ang="0">
                  <a:pos x="T2" y="T3"/>
                </a:cxn>
                <a:cxn ang="0">
                  <a:pos x="T4" y="T5"/>
                </a:cxn>
                <a:cxn ang="0">
                  <a:pos x="T6" y="T7"/>
                </a:cxn>
                <a:cxn ang="0">
                  <a:pos x="T8" y="T9"/>
                </a:cxn>
                <a:cxn ang="0">
                  <a:pos x="T10" y="T11"/>
                </a:cxn>
              </a:cxnLst>
              <a:rect l="0" t="0" r="r" b="b"/>
              <a:pathLst>
                <a:path w="191" h="185">
                  <a:moveTo>
                    <a:pt x="20" y="164"/>
                  </a:moveTo>
                  <a:cubicBezTo>
                    <a:pt x="20" y="164"/>
                    <a:pt x="0" y="147"/>
                    <a:pt x="9" y="138"/>
                  </a:cubicBezTo>
                  <a:cubicBezTo>
                    <a:pt x="155" y="0"/>
                    <a:pt x="155" y="0"/>
                    <a:pt x="155" y="0"/>
                  </a:cubicBezTo>
                  <a:cubicBezTo>
                    <a:pt x="191" y="38"/>
                    <a:pt x="191" y="38"/>
                    <a:pt x="191" y="38"/>
                  </a:cubicBezTo>
                  <a:cubicBezTo>
                    <a:pt x="45" y="177"/>
                    <a:pt x="45" y="177"/>
                    <a:pt x="45" y="177"/>
                  </a:cubicBezTo>
                  <a:cubicBezTo>
                    <a:pt x="37" y="185"/>
                    <a:pt x="20" y="164"/>
                    <a:pt x="20" y="16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0" name="Freeform 33">
              <a:extLst>
                <a:ext uri="{FF2B5EF4-FFF2-40B4-BE49-F238E27FC236}">
                  <a16:creationId xmlns="" xmlns:a16="http://schemas.microsoft.com/office/drawing/2014/main" id="{F7E98654-AD21-1949-93F5-6DC6900A0246}"/>
                </a:ext>
              </a:extLst>
            </p:cNvPr>
            <p:cNvSpPr>
              <a:spLocks/>
            </p:cNvSpPr>
            <p:nvPr/>
          </p:nvSpPr>
          <p:spPr bwMode="auto">
            <a:xfrm>
              <a:off x="6276455" y="2733881"/>
              <a:ext cx="836067" cy="813341"/>
            </a:xfrm>
            <a:custGeom>
              <a:avLst/>
              <a:gdLst>
                <a:gd name="T0" fmla="*/ 699 w 699"/>
                <a:gd name="T1" fmla="*/ 126 h 680"/>
                <a:gd name="T2" fmla="*/ 580 w 699"/>
                <a:gd name="T3" fmla="*/ 0 h 680"/>
                <a:gd name="T4" fmla="*/ 0 w 699"/>
                <a:gd name="T5" fmla="*/ 554 h 680"/>
                <a:gd name="T6" fmla="*/ 116 w 699"/>
                <a:gd name="T7" fmla="*/ 680 h 680"/>
                <a:gd name="T8" fmla="*/ 699 w 699"/>
                <a:gd name="T9" fmla="*/ 126 h 680"/>
              </a:gdLst>
              <a:ahLst/>
              <a:cxnLst>
                <a:cxn ang="0">
                  <a:pos x="T0" y="T1"/>
                </a:cxn>
                <a:cxn ang="0">
                  <a:pos x="T2" y="T3"/>
                </a:cxn>
                <a:cxn ang="0">
                  <a:pos x="T4" y="T5"/>
                </a:cxn>
                <a:cxn ang="0">
                  <a:pos x="T6" y="T7"/>
                </a:cxn>
                <a:cxn ang="0">
                  <a:pos x="T8" y="T9"/>
                </a:cxn>
              </a:cxnLst>
              <a:rect l="0" t="0" r="r" b="b"/>
              <a:pathLst>
                <a:path w="699" h="680">
                  <a:moveTo>
                    <a:pt x="699" y="126"/>
                  </a:moveTo>
                  <a:lnTo>
                    <a:pt x="580" y="0"/>
                  </a:lnTo>
                  <a:lnTo>
                    <a:pt x="0" y="554"/>
                  </a:lnTo>
                  <a:lnTo>
                    <a:pt x="116" y="680"/>
                  </a:lnTo>
                  <a:lnTo>
                    <a:pt x="699" y="126"/>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1" name="Freeform 34">
              <a:extLst>
                <a:ext uri="{FF2B5EF4-FFF2-40B4-BE49-F238E27FC236}">
                  <a16:creationId xmlns="" xmlns:a16="http://schemas.microsoft.com/office/drawing/2014/main" id="{BD615685-439A-A14D-8B23-9E1DA927009A}"/>
                </a:ext>
              </a:extLst>
            </p:cNvPr>
            <p:cNvSpPr>
              <a:spLocks/>
            </p:cNvSpPr>
            <p:nvPr/>
          </p:nvSpPr>
          <p:spPr bwMode="auto">
            <a:xfrm>
              <a:off x="6729773" y="1830833"/>
              <a:ext cx="1313307" cy="1306131"/>
            </a:xfrm>
            <a:custGeom>
              <a:avLst/>
              <a:gdLst>
                <a:gd name="T0" fmla="*/ 58 w 339"/>
                <a:gd name="T1" fmla="*/ 274 h 337"/>
                <a:gd name="T2" fmla="*/ 53 w 339"/>
                <a:gd name="T3" fmla="*/ 134 h 337"/>
                <a:gd name="T4" fmla="*/ 280 w 339"/>
                <a:gd name="T5" fmla="*/ 63 h 337"/>
                <a:gd name="T6" fmla="*/ 198 w 339"/>
                <a:gd name="T7" fmla="*/ 287 h 337"/>
                <a:gd name="T8" fmla="*/ 58 w 339"/>
                <a:gd name="T9" fmla="*/ 274 h 337"/>
              </a:gdLst>
              <a:ahLst/>
              <a:cxnLst>
                <a:cxn ang="0">
                  <a:pos x="T0" y="T1"/>
                </a:cxn>
                <a:cxn ang="0">
                  <a:pos x="T2" y="T3"/>
                </a:cxn>
                <a:cxn ang="0">
                  <a:pos x="T4" y="T5"/>
                </a:cxn>
                <a:cxn ang="0">
                  <a:pos x="T6" y="T7"/>
                </a:cxn>
                <a:cxn ang="0">
                  <a:pos x="T8" y="T9"/>
                </a:cxn>
              </a:cxnLst>
              <a:rect l="0" t="0" r="r" b="b"/>
              <a:pathLst>
                <a:path w="339" h="337">
                  <a:moveTo>
                    <a:pt x="58" y="274"/>
                  </a:moveTo>
                  <a:cubicBezTo>
                    <a:pt x="58" y="274"/>
                    <a:pt x="0" y="184"/>
                    <a:pt x="53" y="134"/>
                  </a:cubicBezTo>
                  <a:cubicBezTo>
                    <a:pt x="92" y="97"/>
                    <a:pt x="190" y="0"/>
                    <a:pt x="280" y="63"/>
                  </a:cubicBezTo>
                  <a:cubicBezTo>
                    <a:pt x="339" y="157"/>
                    <a:pt x="237" y="249"/>
                    <a:pt x="198" y="287"/>
                  </a:cubicBezTo>
                  <a:cubicBezTo>
                    <a:pt x="145" y="337"/>
                    <a:pt x="58" y="274"/>
                    <a:pt x="58" y="274"/>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2" name="Freeform 35">
              <a:extLst>
                <a:ext uri="{FF2B5EF4-FFF2-40B4-BE49-F238E27FC236}">
                  <a16:creationId xmlns="" xmlns:a16="http://schemas.microsoft.com/office/drawing/2014/main" id="{61D2139F-6C27-7343-BBC3-71AC99575A7B}"/>
                </a:ext>
              </a:extLst>
            </p:cNvPr>
            <p:cNvSpPr>
              <a:spLocks/>
            </p:cNvSpPr>
            <p:nvPr/>
          </p:nvSpPr>
          <p:spPr bwMode="auto">
            <a:xfrm>
              <a:off x="7295524" y="2019815"/>
              <a:ext cx="553790" cy="551398"/>
            </a:xfrm>
            <a:custGeom>
              <a:avLst/>
              <a:gdLst>
                <a:gd name="T0" fmla="*/ 6 w 143"/>
                <a:gd name="T1" fmla="*/ 10 h 142"/>
                <a:gd name="T2" fmla="*/ 29 w 143"/>
                <a:gd name="T3" fmla="*/ 0 h 142"/>
                <a:gd name="T4" fmla="*/ 23 w 143"/>
                <a:gd name="T5" fmla="*/ 119 h 142"/>
                <a:gd name="T6" fmla="*/ 143 w 143"/>
                <a:gd name="T7" fmla="*/ 120 h 142"/>
                <a:gd name="T8" fmla="*/ 132 w 143"/>
                <a:gd name="T9" fmla="*/ 142 h 142"/>
                <a:gd name="T10" fmla="*/ 0 w 143"/>
                <a:gd name="T11" fmla="*/ 141 h 142"/>
                <a:gd name="T12" fmla="*/ 6 w 143"/>
                <a:gd name="T13" fmla="*/ 10 h 142"/>
              </a:gdLst>
              <a:ahLst/>
              <a:cxnLst>
                <a:cxn ang="0">
                  <a:pos x="T0" y="T1"/>
                </a:cxn>
                <a:cxn ang="0">
                  <a:pos x="T2" y="T3"/>
                </a:cxn>
                <a:cxn ang="0">
                  <a:pos x="T4" y="T5"/>
                </a:cxn>
                <a:cxn ang="0">
                  <a:pos x="T6" y="T7"/>
                </a:cxn>
                <a:cxn ang="0">
                  <a:pos x="T8" y="T9"/>
                </a:cxn>
                <a:cxn ang="0">
                  <a:pos x="T10" y="T11"/>
                </a:cxn>
                <a:cxn ang="0">
                  <a:pos x="T12" y="T13"/>
                </a:cxn>
              </a:cxnLst>
              <a:rect l="0" t="0" r="r" b="b"/>
              <a:pathLst>
                <a:path w="143" h="142">
                  <a:moveTo>
                    <a:pt x="6" y="10"/>
                  </a:moveTo>
                  <a:cubicBezTo>
                    <a:pt x="14" y="6"/>
                    <a:pt x="21" y="3"/>
                    <a:pt x="29" y="0"/>
                  </a:cubicBezTo>
                  <a:cubicBezTo>
                    <a:pt x="23" y="119"/>
                    <a:pt x="23" y="119"/>
                    <a:pt x="23" y="119"/>
                  </a:cubicBezTo>
                  <a:cubicBezTo>
                    <a:pt x="143" y="120"/>
                    <a:pt x="143" y="120"/>
                    <a:pt x="143" y="120"/>
                  </a:cubicBezTo>
                  <a:cubicBezTo>
                    <a:pt x="140" y="128"/>
                    <a:pt x="136" y="135"/>
                    <a:pt x="132" y="142"/>
                  </a:cubicBezTo>
                  <a:cubicBezTo>
                    <a:pt x="0" y="141"/>
                    <a:pt x="0" y="141"/>
                    <a:pt x="0" y="141"/>
                  </a:cubicBezTo>
                  <a:lnTo>
                    <a:pt x="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3" name="Freeform 36">
              <a:extLst>
                <a:ext uri="{FF2B5EF4-FFF2-40B4-BE49-F238E27FC236}">
                  <a16:creationId xmlns="" xmlns:a16="http://schemas.microsoft.com/office/drawing/2014/main" id="{9DBE8F42-191C-1949-A19D-FE20D6D46616}"/>
                </a:ext>
              </a:extLst>
            </p:cNvPr>
            <p:cNvSpPr>
              <a:spLocks/>
            </p:cNvSpPr>
            <p:nvPr/>
          </p:nvSpPr>
          <p:spPr bwMode="auto">
            <a:xfrm>
              <a:off x="7112522" y="2097561"/>
              <a:ext cx="651869" cy="648281"/>
            </a:xfrm>
            <a:custGeom>
              <a:avLst/>
              <a:gdLst>
                <a:gd name="T0" fmla="*/ 0 w 168"/>
                <a:gd name="T1" fmla="*/ 166 h 167"/>
                <a:gd name="T2" fmla="*/ 6 w 168"/>
                <a:gd name="T3" fmla="*/ 19 h 167"/>
                <a:gd name="T4" fmla="*/ 35 w 168"/>
                <a:gd name="T5" fmla="*/ 0 h 167"/>
                <a:gd name="T6" fmla="*/ 28 w 168"/>
                <a:gd name="T7" fmla="*/ 139 h 167"/>
                <a:gd name="T8" fmla="*/ 168 w 168"/>
                <a:gd name="T9" fmla="*/ 140 h 167"/>
                <a:gd name="T10" fmla="*/ 147 w 168"/>
                <a:gd name="T11" fmla="*/ 167 h 167"/>
                <a:gd name="T12" fmla="*/ 0 w 168"/>
                <a:gd name="T13" fmla="*/ 166 h 167"/>
              </a:gdLst>
              <a:ahLst/>
              <a:cxnLst>
                <a:cxn ang="0">
                  <a:pos x="T0" y="T1"/>
                </a:cxn>
                <a:cxn ang="0">
                  <a:pos x="T2" y="T3"/>
                </a:cxn>
                <a:cxn ang="0">
                  <a:pos x="T4" y="T5"/>
                </a:cxn>
                <a:cxn ang="0">
                  <a:pos x="T6" y="T7"/>
                </a:cxn>
                <a:cxn ang="0">
                  <a:pos x="T8" y="T9"/>
                </a:cxn>
                <a:cxn ang="0">
                  <a:pos x="T10" y="T11"/>
                </a:cxn>
                <a:cxn ang="0">
                  <a:pos x="T12" y="T13"/>
                </a:cxn>
              </a:cxnLst>
              <a:rect l="0" t="0" r="r" b="b"/>
              <a:pathLst>
                <a:path w="168" h="167">
                  <a:moveTo>
                    <a:pt x="0" y="166"/>
                  </a:moveTo>
                  <a:cubicBezTo>
                    <a:pt x="6" y="19"/>
                    <a:pt x="6" y="19"/>
                    <a:pt x="6" y="19"/>
                  </a:cubicBezTo>
                  <a:cubicBezTo>
                    <a:pt x="15" y="12"/>
                    <a:pt x="25" y="6"/>
                    <a:pt x="35" y="0"/>
                  </a:cubicBezTo>
                  <a:cubicBezTo>
                    <a:pt x="28" y="139"/>
                    <a:pt x="28" y="139"/>
                    <a:pt x="28" y="139"/>
                  </a:cubicBezTo>
                  <a:cubicBezTo>
                    <a:pt x="168" y="140"/>
                    <a:pt x="168" y="140"/>
                    <a:pt x="168" y="140"/>
                  </a:cubicBezTo>
                  <a:cubicBezTo>
                    <a:pt x="162" y="150"/>
                    <a:pt x="155" y="159"/>
                    <a:pt x="147" y="167"/>
                  </a:cubicBezTo>
                  <a:lnTo>
                    <a:pt x="0"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4" name="Freeform 37">
              <a:extLst>
                <a:ext uri="{FF2B5EF4-FFF2-40B4-BE49-F238E27FC236}">
                  <a16:creationId xmlns="" xmlns:a16="http://schemas.microsoft.com/office/drawing/2014/main" id="{6A3AA781-F264-A94E-A42E-5B7EFA97BFA6}"/>
                </a:ext>
              </a:extLst>
            </p:cNvPr>
            <p:cNvSpPr>
              <a:spLocks/>
            </p:cNvSpPr>
            <p:nvPr/>
          </p:nvSpPr>
          <p:spPr bwMode="auto">
            <a:xfrm>
              <a:off x="4997834" y="4761254"/>
              <a:ext cx="832479" cy="2096746"/>
            </a:xfrm>
            <a:custGeom>
              <a:avLst/>
              <a:gdLst>
                <a:gd name="T0" fmla="*/ 696 w 696"/>
                <a:gd name="T1" fmla="*/ 434 h 1753"/>
                <a:gd name="T2" fmla="*/ 346 w 696"/>
                <a:gd name="T3" fmla="*/ 0 h 1753"/>
                <a:gd name="T4" fmla="*/ 0 w 696"/>
                <a:gd name="T5" fmla="*/ 434 h 1753"/>
                <a:gd name="T6" fmla="*/ 172 w 696"/>
                <a:gd name="T7" fmla="*/ 434 h 1753"/>
                <a:gd name="T8" fmla="*/ 172 w 696"/>
                <a:gd name="T9" fmla="*/ 1753 h 1753"/>
                <a:gd name="T10" fmla="*/ 521 w 696"/>
                <a:gd name="T11" fmla="*/ 1753 h 1753"/>
                <a:gd name="T12" fmla="*/ 521 w 696"/>
                <a:gd name="T13" fmla="*/ 434 h 1753"/>
                <a:gd name="T14" fmla="*/ 696 w 696"/>
                <a:gd name="T15" fmla="*/ 434 h 17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6" h="1753">
                  <a:moveTo>
                    <a:pt x="696" y="434"/>
                  </a:moveTo>
                  <a:lnTo>
                    <a:pt x="346" y="0"/>
                  </a:lnTo>
                  <a:lnTo>
                    <a:pt x="0" y="434"/>
                  </a:lnTo>
                  <a:lnTo>
                    <a:pt x="172" y="434"/>
                  </a:lnTo>
                  <a:lnTo>
                    <a:pt x="172" y="1753"/>
                  </a:lnTo>
                  <a:lnTo>
                    <a:pt x="521" y="1753"/>
                  </a:lnTo>
                  <a:lnTo>
                    <a:pt x="521" y="434"/>
                  </a:lnTo>
                  <a:lnTo>
                    <a:pt x="696" y="434"/>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5" name="Freeform 38">
              <a:extLst>
                <a:ext uri="{FF2B5EF4-FFF2-40B4-BE49-F238E27FC236}">
                  <a16:creationId xmlns="" xmlns:a16="http://schemas.microsoft.com/office/drawing/2014/main" id="{F2B78A27-217E-5442-80C7-B1A1B149E21E}"/>
                </a:ext>
              </a:extLst>
            </p:cNvPr>
            <p:cNvSpPr>
              <a:spLocks/>
            </p:cNvSpPr>
            <p:nvPr/>
          </p:nvSpPr>
          <p:spPr bwMode="auto">
            <a:xfrm>
              <a:off x="5722665" y="5276769"/>
              <a:ext cx="626751" cy="1577643"/>
            </a:xfrm>
            <a:custGeom>
              <a:avLst/>
              <a:gdLst>
                <a:gd name="T0" fmla="*/ 524 w 524"/>
                <a:gd name="T1" fmla="*/ 330 h 1319"/>
                <a:gd name="T2" fmla="*/ 262 w 524"/>
                <a:gd name="T3" fmla="*/ 0 h 1319"/>
                <a:gd name="T4" fmla="*/ 0 w 524"/>
                <a:gd name="T5" fmla="*/ 330 h 1319"/>
                <a:gd name="T6" fmla="*/ 132 w 524"/>
                <a:gd name="T7" fmla="*/ 330 h 1319"/>
                <a:gd name="T8" fmla="*/ 132 w 524"/>
                <a:gd name="T9" fmla="*/ 1319 h 1319"/>
                <a:gd name="T10" fmla="*/ 395 w 524"/>
                <a:gd name="T11" fmla="*/ 1319 h 1319"/>
                <a:gd name="T12" fmla="*/ 395 w 524"/>
                <a:gd name="T13" fmla="*/ 330 h 1319"/>
                <a:gd name="T14" fmla="*/ 524 w 524"/>
                <a:gd name="T15" fmla="*/ 330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524" y="330"/>
                  </a:moveTo>
                  <a:lnTo>
                    <a:pt x="262" y="0"/>
                  </a:lnTo>
                  <a:lnTo>
                    <a:pt x="0" y="330"/>
                  </a:lnTo>
                  <a:lnTo>
                    <a:pt x="132" y="330"/>
                  </a:lnTo>
                  <a:lnTo>
                    <a:pt x="132" y="1319"/>
                  </a:lnTo>
                  <a:lnTo>
                    <a:pt x="395" y="1319"/>
                  </a:lnTo>
                  <a:lnTo>
                    <a:pt x="395" y="330"/>
                  </a:lnTo>
                  <a:lnTo>
                    <a:pt x="524" y="330"/>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6" name="Freeform 39">
              <a:extLst>
                <a:ext uri="{FF2B5EF4-FFF2-40B4-BE49-F238E27FC236}">
                  <a16:creationId xmlns="" xmlns:a16="http://schemas.microsoft.com/office/drawing/2014/main" id="{AE52360E-AE86-BE47-9756-133732907B3F}"/>
                </a:ext>
              </a:extLst>
            </p:cNvPr>
            <p:cNvSpPr>
              <a:spLocks/>
            </p:cNvSpPr>
            <p:nvPr/>
          </p:nvSpPr>
          <p:spPr bwMode="auto">
            <a:xfrm>
              <a:off x="4475143" y="5280357"/>
              <a:ext cx="626751" cy="1577643"/>
            </a:xfrm>
            <a:custGeom>
              <a:avLst/>
              <a:gdLst>
                <a:gd name="T0" fmla="*/ 0 w 524"/>
                <a:gd name="T1" fmla="*/ 327 h 1319"/>
                <a:gd name="T2" fmla="*/ 262 w 524"/>
                <a:gd name="T3" fmla="*/ 0 h 1319"/>
                <a:gd name="T4" fmla="*/ 524 w 524"/>
                <a:gd name="T5" fmla="*/ 327 h 1319"/>
                <a:gd name="T6" fmla="*/ 395 w 524"/>
                <a:gd name="T7" fmla="*/ 327 h 1319"/>
                <a:gd name="T8" fmla="*/ 395 w 524"/>
                <a:gd name="T9" fmla="*/ 1319 h 1319"/>
                <a:gd name="T10" fmla="*/ 132 w 524"/>
                <a:gd name="T11" fmla="*/ 1319 h 1319"/>
                <a:gd name="T12" fmla="*/ 132 w 524"/>
                <a:gd name="T13" fmla="*/ 327 h 1319"/>
                <a:gd name="T14" fmla="*/ 0 w 524"/>
                <a:gd name="T15" fmla="*/ 327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0" y="327"/>
                  </a:moveTo>
                  <a:lnTo>
                    <a:pt x="262" y="0"/>
                  </a:lnTo>
                  <a:lnTo>
                    <a:pt x="524" y="327"/>
                  </a:lnTo>
                  <a:lnTo>
                    <a:pt x="395" y="327"/>
                  </a:lnTo>
                  <a:lnTo>
                    <a:pt x="395" y="1319"/>
                  </a:lnTo>
                  <a:lnTo>
                    <a:pt x="132" y="1319"/>
                  </a:lnTo>
                  <a:lnTo>
                    <a:pt x="132" y="327"/>
                  </a:lnTo>
                  <a:lnTo>
                    <a:pt x="0" y="327"/>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97" name="Freeform 40">
              <a:extLst>
                <a:ext uri="{FF2B5EF4-FFF2-40B4-BE49-F238E27FC236}">
                  <a16:creationId xmlns="" xmlns:a16="http://schemas.microsoft.com/office/drawing/2014/main" id="{064C7E0B-CEEF-9449-93B4-4D810123F58F}"/>
                </a:ext>
              </a:extLst>
            </p:cNvPr>
            <p:cNvSpPr>
              <a:spLocks/>
            </p:cNvSpPr>
            <p:nvPr/>
          </p:nvSpPr>
          <p:spPr bwMode="auto">
            <a:xfrm>
              <a:off x="5989393" y="3900069"/>
              <a:ext cx="1794135" cy="2957931"/>
            </a:xfrm>
            <a:custGeom>
              <a:avLst/>
              <a:gdLst>
                <a:gd name="T0" fmla="*/ 352 w 463"/>
                <a:gd name="T1" fmla="*/ 566 h 763"/>
                <a:gd name="T2" fmla="*/ 397 w 463"/>
                <a:gd name="T3" fmla="*/ 180 h 763"/>
                <a:gd name="T4" fmla="*/ 114 w 463"/>
                <a:gd name="T5" fmla="*/ 65 h 763"/>
                <a:gd name="T6" fmla="*/ 148 w 463"/>
                <a:gd name="T7" fmla="*/ 122 h 763"/>
                <a:gd name="T8" fmla="*/ 48 w 463"/>
                <a:gd name="T9" fmla="*/ 225 h 763"/>
                <a:gd name="T10" fmla="*/ 48 w 463"/>
                <a:gd name="T11" fmla="*/ 305 h 763"/>
                <a:gd name="T12" fmla="*/ 161 w 463"/>
                <a:gd name="T13" fmla="*/ 278 h 763"/>
                <a:gd name="T14" fmla="*/ 184 w 463"/>
                <a:gd name="T15" fmla="*/ 271 h 763"/>
                <a:gd name="T16" fmla="*/ 184 w 463"/>
                <a:gd name="T17" fmla="*/ 271 h 763"/>
                <a:gd name="T18" fmla="*/ 194 w 463"/>
                <a:gd name="T19" fmla="*/ 273 h 763"/>
                <a:gd name="T20" fmla="*/ 207 w 463"/>
                <a:gd name="T21" fmla="*/ 286 h 763"/>
                <a:gd name="T22" fmla="*/ 151 w 463"/>
                <a:gd name="T23" fmla="*/ 417 h 763"/>
                <a:gd name="T24" fmla="*/ 92 w 463"/>
                <a:gd name="T25" fmla="*/ 582 h 763"/>
                <a:gd name="T26" fmla="*/ 0 w 463"/>
                <a:gd name="T27" fmla="*/ 763 h 763"/>
                <a:gd name="T28" fmla="*/ 92 w 463"/>
                <a:gd name="T29" fmla="*/ 763 h 763"/>
                <a:gd name="T30" fmla="*/ 111 w 463"/>
                <a:gd name="T31" fmla="*/ 763 h 763"/>
                <a:gd name="T32" fmla="*/ 232 w 463"/>
                <a:gd name="T33" fmla="*/ 763 h 763"/>
                <a:gd name="T34" fmla="*/ 463 w 463"/>
                <a:gd name="T35" fmla="*/ 763 h 763"/>
                <a:gd name="T36" fmla="*/ 352 w 463"/>
                <a:gd name="T37" fmla="*/ 566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3" h="763">
                  <a:moveTo>
                    <a:pt x="352" y="566"/>
                  </a:moveTo>
                  <a:cubicBezTo>
                    <a:pt x="293" y="514"/>
                    <a:pt x="440" y="322"/>
                    <a:pt x="397" y="180"/>
                  </a:cubicBezTo>
                  <a:cubicBezTo>
                    <a:pt x="342" y="0"/>
                    <a:pt x="109" y="31"/>
                    <a:pt x="114" y="65"/>
                  </a:cubicBezTo>
                  <a:cubicBezTo>
                    <a:pt x="116" y="79"/>
                    <a:pt x="148" y="122"/>
                    <a:pt x="148" y="122"/>
                  </a:cubicBezTo>
                  <a:cubicBezTo>
                    <a:pt x="148" y="122"/>
                    <a:pt x="80" y="185"/>
                    <a:pt x="48" y="225"/>
                  </a:cubicBezTo>
                  <a:cubicBezTo>
                    <a:pt x="28" y="250"/>
                    <a:pt x="8" y="280"/>
                    <a:pt x="48" y="305"/>
                  </a:cubicBezTo>
                  <a:cubicBezTo>
                    <a:pt x="97" y="336"/>
                    <a:pt x="118" y="306"/>
                    <a:pt x="161" y="278"/>
                  </a:cubicBezTo>
                  <a:cubicBezTo>
                    <a:pt x="170" y="273"/>
                    <a:pt x="177" y="271"/>
                    <a:pt x="184" y="271"/>
                  </a:cubicBezTo>
                  <a:cubicBezTo>
                    <a:pt x="184" y="271"/>
                    <a:pt x="184" y="271"/>
                    <a:pt x="184" y="271"/>
                  </a:cubicBezTo>
                  <a:cubicBezTo>
                    <a:pt x="188" y="271"/>
                    <a:pt x="191" y="272"/>
                    <a:pt x="194" y="273"/>
                  </a:cubicBezTo>
                  <a:cubicBezTo>
                    <a:pt x="199" y="276"/>
                    <a:pt x="203" y="280"/>
                    <a:pt x="207" y="286"/>
                  </a:cubicBezTo>
                  <a:cubicBezTo>
                    <a:pt x="218" y="312"/>
                    <a:pt x="200" y="368"/>
                    <a:pt x="151" y="417"/>
                  </a:cubicBezTo>
                  <a:cubicBezTo>
                    <a:pt x="84" y="482"/>
                    <a:pt x="92" y="582"/>
                    <a:pt x="92" y="582"/>
                  </a:cubicBezTo>
                  <a:cubicBezTo>
                    <a:pt x="41" y="624"/>
                    <a:pt x="0" y="655"/>
                    <a:pt x="0" y="763"/>
                  </a:cubicBezTo>
                  <a:cubicBezTo>
                    <a:pt x="92" y="763"/>
                    <a:pt x="92" y="763"/>
                    <a:pt x="92" y="763"/>
                  </a:cubicBezTo>
                  <a:cubicBezTo>
                    <a:pt x="111" y="763"/>
                    <a:pt x="111" y="763"/>
                    <a:pt x="111" y="763"/>
                  </a:cubicBezTo>
                  <a:cubicBezTo>
                    <a:pt x="232" y="763"/>
                    <a:pt x="232" y="763"/>
                    <a:pt x="232" y="763"/>
                  </a:cubicBezTo>
                  <a:cubicBezTo>
                    <a:pt x="463" y="763"/>
                    <a:pt x="463" y="763"/>
                    <a:pt x="463" y="763"/>
                  </a:cubicBezTo>
                  <a:cubicBezTo>
                    <a:pt x="463" y="642"/>
                    <a:pt x="411" y="618"/>
                    <a:pt x="352" y="56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grpSp>
      <p:sp>
        <p:nvSpPr>
          <p:cNvPr id="98" name="Rectangle 97"/>
          <p:cNvSpPr/>
          <p:nvPr/>
        </p:nvSpPr>
        <p:spPr>
          <a:xfrm>
            <a:off x="443063" y="2271384"/>
            <a:ext cx="998675" cy="33408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dirty="0" smtClean="0">
                <a:solidFill>
                  <a:schemeClr val="tx2"/>
                </a:solidFill>
              </a:rPr>
              <a:t>Data as a Product</a:t>
            </a:r>
          </a:p>
          <a:p>
            <a:pPr algn="ctr"/>
            <a:r>
              <a:rPr lang="en-US" sz="900" dirty="0" smtClean="0">
                <a:solidFill>
                  <a:schemeClr val="tx2"/>
                </a:solidFill>
              </a:rPr>
              <a:t>(</a:t>
            </a:r>
            <a:r>
              <a:rPr lang="en-US" sz="900" dirty="0" smtClean="0">
                <a:solidFill>
                  <a:schemeClr val="accent3"/>
                </a:solidFill>
              </a:rPr>
              <a:t>common mindset</a:t>
            </a:r>
            <a:r>
              <a:rPr lang="en-US" sz="900" dirty="0" smtClean="0">
                <a:solidFill>
                  <a:schemeClr val="tx2"/>
                </a:solidFill>
              </a:rPr>
              <a:t>)</a:t>
            </a:r>
            <a:endParaRPr lang="en-US" sz="900" dirty="0">
              <a:solidFill>
                <a:schemeClr val="tx2"/>
              </a:solidFill>
            </a:endParaRPr>
          </a:p>
        </p:txBody>
      </p:sp>
      <p:pic>
        <p:nvPicPr>
          <p:cNvPr id="99" name="Picture 8" descr="Mindset Icon #121022 - Free Icons Library"/>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68220" y="2298395"/>
            <a:ext cx="265653" cy="265653"/>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p:cNvSpPr/>
          <p:nvPr/>
        </p:nvSpPr>
        <p:spPr>
          <a:xfrm>
            <a:off x="482720" y="2694147"/>
            <a:ext cx="931974"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dirty="0" smtClean="0">
                <a:solidFill>
                  <a:schemeClr val="tx2"/>
                </a:solidFill>
              </a:rPr>
              <a:t>Data Standards</a:t>
            </a:r>
          </a:p>
          <a:p>
            <a:pPr algn="ctr"/>
            <a:r>
              <a:rPr lang="en-US" sz="900" dirty="0" smtClean="0">
                <a:solidFill>
                  <a:schemeClr val="tx2"/>
                </a:solidFill>
              </a:rPr>
              <a:t>(</a:t>
            </a:r>
            <a:r>
              <a:rPr lang="en-US" sz="900" dirty="0" smtClean="0">
                <a:solidFill>
                  <a:schemeClr val="accent3"/>
                </a:solidFill>
              </a:rPr>
              <a:t>healthy data</a:t>
            </a:r>
            <a:r>
              <a:rPr lang="en-US" sz="900" dirty="0" smtClean="0">
                <a:solidFill>
                  <a:schemeClr val="tx2"/>
                </a:solidFill>
              </a:rPr>
              <a:t>)</a:t>
            </a:r>
            <a:endParaRPr lang="en-US" sz="900" dirty="0">
              <a:solidFill>
                <a:schemeClr val="tx2"/>
              </a:solidFill>
            </a:endParaRPr>
          </a:p>
        </p:txBody>
      </p:sp>
      <p:sp>
        <p:nvSpPr>
          <p:cNvPr id="101" name="Rectangle 100"/>
          <p:cNvSpPr/>
          <p:nvPr/>
        </p:nvSpPr>
        <p:spPr>
          <a:xfrm>
            <a:off x="182159" y="3258343"/>
            <a:ext cx="1485940" cy="8407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100" dirty="0" smtClean="0">
                <a:solidFill>
                  <a:schemeClr val="tx2"/>
                </a:solidFill>
              </a:rPr>
              <a:t>Federated Data Governance</a:t>
            </a:r>
          </a:p>
          <a:p>
            <a:pPr algn="ctr"/>
            <a:r>
              <a:rPr lang="en-US" sz="900" dirty="0" smtClean="0">
                <a:solidFill>
                  <a:schemeClr val="tx2"/>
                </a:solidFill>
              </a:rPr>
              <a:t>(</a:t>
            </a:r>
            <a:r>
              <a:rPr lang="en-US" sz="900" dirty="0" smtClean="0">
                <a:solidFill>
                  <a:schemeClr val="accent3"/>
                </a:solidFill>
              </a:rPr>
              <a:t>single operating model</a:t>
            </a:r>
            <a:r>
              <a:rPr lang="en-US" sz="900" dirty="0" smtClean="0">
                <a:solidFill>
                  <a:schemeClr val="tx2"/>
                </a:solidFill>
              </a:rPr>
              <a:t>)</a:t>
            </a:r>
            <a:endParaRPr lang="en-US" sz="900" dirty="0">
              <a:solidFill>
                <a:schemeClr val="tx2"/>
              </a:solidFill>
            </a:endParaRPr>
          </a:p>
        </p:txBody>
      </p:sp>
      <p:pic>
        <p:nvPicPr>
          <p:cNvPr id="102" name="Picture 101"/>
          <p:cNvPicPr>
            <a:picLocks noChangeAspect="1"/>
          </p:cNvPicPr>
          <p:nvPr/>
        </p:nvPicPr>
        <p:blipFill>
          <a:blip r:embed="rId4"/>
          <a:stretch>
            <a:fillRect/>
          </a:stretch>
        </p:blipFill>
        <p:spPr>
          <a:xfrm>
            <a:off x="1543432" y="3519705"/>
            <a:ext cx="302640" cy="228600"/>
          </a:xfrm>
          <a:prstGeom prst="rect">
            <a:avLst/>
          </a:prstGeom>
        </p:spPr>
      </p:pic>
      <p:pic>
        <p:nvPicPr>
          <p:cNvPr id="103" name="Picture 6" descr="Health Svg Png Icon Free Download (#445017) - OnlineWebFonts.COM"/>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561292" y="2904032"/>
            <a:ext cx="256742" cy="23892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roduct, manager, female, products, owner, business icon - Download on  Iconfinder"/>
          <p:cNvPicPr>
            <a:picLocks noChangeAspect="1" noChangeArrowheads="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5726" y="2250166"/>
            <a:ext cx="460297" cy="4602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Data engineer Icons &amp; Symbols"/>
          <p:cNvPicPr>
            <a:picLocks noChangeAspect="1" noChangeArrowheads="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7249" y="1444436"/>
            <a:ext cx="452553" cy="45255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rchitect - Free architecture and city icons"/>
          <p:cNvPicPr>
            <a:picLocks noChangeAspect="1" noChangeArrowheads="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80793" y="3033105"/>
            <a:ext cx="402097" cy="402097"/>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p:cNvSpPr/>
          <p:nvPr/>
        </p:nvSpPr>
        <p:spPr>
          <a:xfrm>
            <a:off x="3382423" y="1413224"/>
            <a:ext cx="771515"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000" b="1" dirty="0" smtClean="0">
                <a:solidFill>
                  <a:schemeClr val="tx2"/>
                </a:solidFill>
              </a:rPr>
              <a:t>Data Engineer</a:t>
            </a:r>
          </a:p>
        </p:txBody>
      </p:sp>
      <p:sp>
        <p:nvSpPr>
          <p:cNvPr id="108" name="Rectangle 107"/>
          <p:cNvSpPr/>
          <p:nvPr/>
        </p:nvSpPr>
        <p:spPr>
          <a:xfrm>
            <a:off x="3326679" y="2160277"/>
            <a:ext cx="878888"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000" b="1" dirty="0" smtClean="0">
                <a:solidFill>
                  <a:schemeClr val="tx2"/>
                </a:solidFill>
              </a:rPr>
              <a:t>Data Product Manager</a:t>
            </a:r>
          </a:p>
        </p:txBody>
      </p:sp>
      <p:sp>
        <p:nvSpPr>
          <p:cNvPr id="111" name="Rectangle 110"/>
          <p:cNvSpPr/>
          <p:nvPr/>
        </p:nvSpPr>
        <p:spPr>
          <a:xfrm>
            <a:off x="3316262" y="2922277"/>
            <a:ext cx="830933"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000" b="1" dirty="0" smtClean="0">
                <a:solidFill>
                  <a:schemeClr val="tx2"/>
                </a:solidFill>
              </a:rPr>
              <a:t>Data Architect</a:t>
            </a:r>
          </a:p>
        </p:txBody>
      </p:sp>
      <p:sp>
        <p:nvSpPr>
          <p:cNvPr id="112" name="Left Brace 111"/>
          <p:cNvSpPr/>
          <p:nvPr/>
        </p:nvSpPr>
        <p:spPr>
          <a:xfrm rot="10800000">
            <a:off x="1988618" y="1424917"/>
            <a:ext cx="91341" cy="446775"/>
          </a:xfrm>
          <a:prstGeom prst="leftBrace">
            <a:avLst>
              <a:gd name="adj1" fmla="val 10743"/>
              <a:gd name="adj2" fmla="val 49960"/>
            </a:avLst>
          </a:prstGeom>
          <a:noFill/>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3" name="Straight Arrow Connector 112"/>
          <p:cNvCxnSpPr>
            <a:stCxn id="112" idx="1"/>
          </p:cNvCxnSpPr>
          <p:nvPr/>
        </p:nvCxnSpPr>
        <p:spPr>
          <a:xfrm>
            <a:off x="2079959" y="1648483"/>
            <a:ext cx="746438" cy="4698"/>
          </a:xfrm>
          <a:prstGeom prst="straightConnector1">
            <a:avLst/>
          </a:prstGeom>
          <a:ln w="3175">
            <a:solidFill>
              <a:schemeClr val="bg1">
                <a:lumMod val="75000"/>
              </a:schemeClr>
            </a:solidFill>
            <a:prstDash val="solid"/>
            <a:headEnd type="none"/>
            <a:tailEnd type="oval"/>
          </a:ln>
          <a:effectLst/>
        </p:spPr>
        <p:style>
          <a:lnRef idx="2">
            <a:schemeClr val="accent1"/>
          </a:lnRef>
          <a:fillRef idx="0">
            <a:schemeClr val="accent1"/>
          </a:fillRef>
          <a:effectRef idx="1">
            <a:schemeClr val="accent1"/>
          </a:effectRef>
          <a:fontRef idx="minor">
            <a:schemeClr val="tx1"/>
          </a:fontRef>
        </p:style>
      </p:cxnSp>
      <p:sp>
        <p:nvSpPr>
          <p:cNvPr id="118" name="Left Brace 117"/>
          <p:cNvSpPr/>
          <p:nvPr/>
        </p:nvSpPr>
        <p:spPr>
          <a:xfrm rot="10800000">
            <a:off x="1987622" y="2243264"/>
            <a:ext cx="91341" cy="446775"/>
          </a:xfrm>
          <a:prstGeom prst="leftBrace">
            <a:avLst>
              <a:gd name="adj1" fmla="val 10743"/>
              <a:gd name="adj2" fmla="val 49960"/>
            </a:avLst>
          </a:prstGeom>
          <a:noFill/>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9" name="Straight Arrow Connector 118"/>
          <p:cNvCxnSpPr>
            <a:stCxn id="118" idx="1"/>
          </p:cNvCxnSpPr>
          <p:nvPr/>
        </p:nvCxnSpPr>
        <p:spPr>
          <a:xfrm flipV="1">
            <a:off x="2078963" y="2463375"/>
            <a:ext cx="737213" cy="3455"/>
          </a:xfrm>
          <a:prstGeom prst="straightConnector1">
            <a:avLst/>
          </a:prstGeom>
          <a:ln w="3175">
            <a:solidFill>
              <a:schemeClr val="bg1">
                <a:lumMod val="75000"/>
              </a:schemeClr>
            </a:solidFill>
            <a:prstDash val="solid"/>
            <a:headEnd type="none"/>
            <a:tailEnd type="oval"/>
          </a:ln>
          <a:effectLst/>
        </p:spPr>
        <p:style>
          <a:lnRef idx="2">
            <a:schemeClr val="accent1"/>
          </a:lnRef>
          <a:fillRef idx="0">
            <a:schemeClr val="accent1"/>
          </a:fillRef>
          <a:effectRef idx="1">
            <a:schemeClr val="accent1"/>
          </a:effectRef>
          <a:fontRef idx="minor">
            <a:schemeClr val="tx1"/>
          </a:fontRef>
        </p:style>
      </p:cxnSp>
      <p:sp>
        <p:nvSpPr>
          <p:cNvPr id="120" name="Left Brace 119"/>
          <p:cNvSpPr/>
          <p:nvPr/>
        </p:nvSpPr>
        <p:spPr>
          <a:xfrm rot="10800000">
            <a:off x="1988341" y="2904030"/>
            <a:ext cx="90622" cy="933116"/>
          </a:xfrm>
          <a:prstGeom prst="leftBrace">
            <a:avLst>
              <a:gd name="adj1" fmla="val 10743"/>
              <a:gd name="adj2" fmla="val 62882"/>
            </a:avLst>
          </a:prstGeom>
          <a:noFill/>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1" name="Straight Arrow Connector 120"/>
          <p:cNvCxnSpPr>
            <a:stCxn id="120" idx="1"/>
          </p:cNvCxnSpPr>
          <p:nvPr/>
        </p:nvCxnSpPr>
        <p:spPr>
          <a:xfrm flipV="1">
            <a:off x="2078963" y="3249706"/>
            <a:ext cx="740437" cy="678"/>
          </a:xfrm>
          <a:prstGeom prst="straightConnector1">
            <a:avLst/>
          </a:prstGeom>
          <a:ln w="3175">
            <a:solidFill>
              <a:schemeClr val="bg1">
                <a:lumMod val="75000"/>
              </a:schemeClr>
            </a:solidFill>
            <a:prstDash val="solid"/>
            <a:headEnd type="none"/>
            <a:tailEnd type="oval"/>
          </a:ln>
          <a:effectLst/>
        </p:spPr>
        <p:style>
          <a:lnRef idx="2">
            <a:schemeClr val="accent1"/>
          </a:lnRef>
          <a:fillRef idx="0">
            <a:schemeClr val="accent1"/>
          </a:fillRef>
          <a:effectRef idx="1">
            <a:schemeClr val="accent1"/>
          </a:effectRef>
          <a:fontRef idx="minor">
            <a:schemeClr val="tx1"/>
          </a:fontRef>
        </p:style>
      </p:cxnSp>
      <p:sp>
        <p:nvSpPr>
          <p:cNvPr id="131" name="Rectangle 130"/>
          <p:cNvSpPr/>
          <p:nvPr/>
        </p:nvSpPr>
        <p:spPr>
          <a:xfrm>
            <a:off x="2640739" y="3996663"/>
            <a:ext cx="1696989"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000" b="1" dirty="0" smtClean="0">
                <a:solidFill>
                  <a:schemeClr val="tx2"/>
                </a:solidFill>
              </a:rPr>
              <a:t>Data Governance Consultant</a:t>
            </a:r>
          </a:p>
        </p:txBody>
      </p:sp>
      <p:grpSp>
        <p:nvGrpSpPr>
          <p:cNvPr id="4107" name="Group 4106"/>
          <p:cNvGrpSpPr/>
          <p:nvPr/>
        </p:nvGrpSpPr>
        <p:grpSpPr>
          <a:xfrm>
            <a:off x="3746354" y="3583623"/>
            <a:ext cx="637693" cy="512127"/>
            <a:chOff x="3885113" y="4122036"/>
            <a:chExt cx="637693" cy="512127"/>
          </a:xfrm>
        </p:grpSpPr>
        <p:pic>
          <p:nvPicPr>
            <p:cNvPr id="4110" name="Picture 14" descr="Consulting - Free people icons"/>
            <p:cNvPicPr>
              <a:picLocks noChangeAspect="1" noChangeArrowheads="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97241" y="4122036"/>
              <a:ext cx="425565" cy="425565"/>
            </a:xfrm>
            <a:prstGeom prst="rect">
              <a:avLst/>
            </a:prstGeom>
            <a:noFill/>
            <a:extLst>
              <a:ext uri="{909E8E84-426E-40DD-AFC4-6F175D3DCCD1}">
                <a14:hiddenFill xmlns:a14="http://schemas.microsoft.com/office/drawing/2010/main">
                  <a:solidFill>
                    <a:srgbClr val="FFFFFF"/>
                  </a:solidFill>
                </a14:hiddenFill>
              </a:ext>
            </a:extLst>
          </p:spPr>
        </p:pic>
        <p:cxnSp>
          <p:nvCxnSpPr>
            <p:cNvPr id="133" name="Straight Connector 132"/>
            <p:cNvCxnSpPr/>
            <p:nvPr/>
          </p:nvCxnSpPr>
          <p:spPr>
            <a:xfrm>
              <a:off x="3896206" y="4180899"/>
              <a:ext cx="220412" cy="190323"/>
            </a:xfrm>
            <a:prstGeom prst="line">
              <a:avLst/>
            </a:prstGeom>
            <a:ln w="19050">
              <a:solidFill>
                <a:schemeClr val="accent5"/>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85113" y="4377259"/>
              <a:ext cx="231505" cy="53627"/>
            </a:xfrm>
            <a:prstGeom prst="line">
              <a:avLst/>
            </a:prstGeom>
            <a:ln w="19050">
              <a:solidFill>
                <a:schemeClr val="accent5"/>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3980620" y="4371222"/>
              <a:ext cx="127522" cy="262941"/>
            </a:xfrm>
            <a:prstGeom prst="line">
              <a:avLst/>
            </a:prstGeom>
            <a:ln w="19050">
              <a:solidFill>
                <a:schemeClr val="accent5"/>
              </a:solidFill>
              <a:prstDash val="solid"/>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sp>
        <p:nvSpPr>
          <p:cNvPr id="147" name="Chevron 146"/>
          <p:cNvSpPr/>
          <p:nvPr/>
        </p:nvSpPr>
        <p:spPr>
          <a:xfrm rot="10800000">
            <a:off x="4842236" y="2298772"/>
            <a:ext cx="210413" cy="403796"/>
          </a:xfrm>
          <a:prstGeom prst="chevron">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
        <p:nvSpPr>
          <p:cNvPr id="148" name="Chevron 147"/>
          <p:cNvSpPr/>
          <p:nvPr/>
        </p:nvSpPr>
        <p:spPr>
          <a:xfrm rot="10800000">
            <a:off x="4685072" y="2300043"/>
            <a:ext cx="210413" cy="403796"/>
          </a:xfrm>
          <a:prstGeom prst="chevron">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
        <p:nvSpPr>
          <p:cNvPr id="149" name="Chevron 148"/>
          <p:cNvSpPr/>
          <p:nvPr/>
        </p:nvSpPr>
        <p:spPr>
          <a:xfrm rot="10800000">
            <a:off x="4503816" y="2300048"/>
            <a:ext cx="210413" cy="403796"/>
          </a:xfrm>
          <a:prstGeom prst="chevron">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pic>
        <p:nvPicPr>
          <p:cNvPr id="4114" name="Picture 18" descr="manager Vector Icons free download in SVG, PNG Format"/>
          <p:cNvPicPr>
            <a:picLocks noChangeAspect="1" noChangeArrowheads="1"/>
          </p:cNvPicPr>
          <p:nvPr/>
        </p:nvPicPr>
        <p:blipFill>
          <a:blip r:embed="rId10">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6696" y="4265829"/>
            <a:ext cx="543769" cy="543769"/>
          </a:xfrm>
          <a:prstGeom prst="rect">
            <a:avLst/>
          </a:prstGeom>
          <a:noFill/>
          <a:extLst>
            <a:ext uri="{909E8E84-426E-40DD-AFC4-6F175D3DCCD1}">
              <a14:hiddenFill xmlns:a14="http://schemas.microsoft.com/office/drawing/2010/main">
                <a:solidFill>
                  <a:srgbClr val="FFFFFF"/>
                </a:solidFill>
              </a14:hiddenFill>
            </a:ext>
          </a:extLst>
        </p:spPr>
      </p:pic>
      <p:cxnSp>
        <p:nvCxnSpPr>
          <p:cNvPr id="156" name="Straight Connector 155"/>
          <p:cNvCxnSpPr/>
          <p:nvPr/>
        </p:nvCxnSpPr>
        <p:spPr>
          <a:xfrm flipV="1">
            <a:off x="1987621" y="3531785"/>
            <a:ext cx="965389" cy="1005930"/>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p:nvPr/>
        </p:nvCxnSpPr>
        <p:spPr>
          <a:xfrm flipH="1" flipV="1">
            <a:off x="1302028" y="4018874"/>
            <a:ext cx="2995" cy="241489"/>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4118" name="Rectangle 4117"/>
          <p:cNvSpPr/>
          <p:nvPr/>
        </p:nvSpPr>
        <p:spPr>
          <a:xfrm>
            <a:off x="584203" y="3974043"/>
            <a:ext cx="712869" cy="338554"/>
          </a:xfrm>
          <a:prstGeom prst="rect">
            <a:avLst/>
          </a:prstGeom>
        </p:spPr>
        <p:txBody>
          <a:bodyPr wrap="square">
            <a:spAutoFit/>
          </a:bodyPr>
          <a:lstStyle/>
          <a:p>
            <a:pPr algn="r"/>
            <a:r>
              <a:rPr lang="en-US" sz="800" dirty="0" smtClean="0">
                <a:solidFill>
                  <a:schemeClr val="bg1">
                    <a:lumMod val="65000"/>
                  </a:schemeClr>
                </a:solidFill>
              </a:rPr>
              <a:t>Drive to Standardize</a:t>
            </a:r>
            <a:endParaRPr lang="en-US" sz="800" dirty="0">
              <a:solidFill>
                <a:schemeClr val="bg1">
                  <a:lumMod val="65000"/>
                </a:schemeClr>
              </a:solidFill>
            </a:endParaRPr>
          </a:p>
        </p:txBody>
      </p:sp>
      <p:sp>
        <p:nvSpPr>
          <p:cNvPr id="163" name="Rectangle 162"/>
          <p:cNvSpPr/>
          <p:nvPr/>
        </p:nvSpPr>
        <p:spPr>
          <a:xfrm>
            <a:off x="2198008" y="4089494"/>
            <a:ext cx="712869" cy="338554"/>
          </a:xfrm>
          <a:prstGeom prst="rect">
            <a:avLst/>
          </a:prstGeom>
        </p:spPr>
        <p:txBody>
          <a:bodyPr wrap="square">
            <a:spAutoFit/>
          </a:bodyPr>
          <a:lstStyle/>
          <a:p>
            <a:pPr algn="r"/>
            <a:r>
              <a:rPr lang="en-US" sz="800" dirty="0" smtClean="0">
                <a:solidFill>
                  <a:schemeClr val="bg1">
                    <a:lumMod val="65000"/>
                  </a:schemeClr>
                </a:solidFill>
              </a:rPr>
              <a:t>Manage to Design</a:t>
            </a:r>
            <a:endParaRPr lang="en-US" sz="800" dirty="0">
              <a:solidFill>
                <a:schemeClr val="bg1">
                  <a:lumMod val="65000"/>
                </a:schemeClr>
              </a:solidFill>
            </a:endParaRPr>
          </a:p>
        </p:txBody>
      </p:sp>
      <p:pic>
        <p:nvPicPr>
          <p:cNvPr id="4120" name="Picture 22" descr="Download PNG Dollar icon - Free Transparent PNG"/>
          <p:cNvPicPr>
            <a:picLocks noChangeAspect="1" noChangeArrowheads="1"/>
          </p:cNvPicPr>
          <p:nvPr/>
        </p:nvPicPr>
        <p:blipFill>
          <a:blip r:embed="rId11">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7759" y="2295360"/>
            <a:ext cx="434719" cy="434719"/>
          </a:xfrm>
          <a:prstGeom prst="rect">
            <a:avLst/>
          </a:prstGeom>
          <a:noFill/>
          <a:extLst>
            <a:ext uri="{909E8E84-426E-40DD-AFC4-6F175D3DCCD1}">
              <a14:hiddenFill xmlns:a14="http://schemas.microsoft.com/office/drawing/2010/main">
                <a:solidFill>
                  <a:srgbClr val="FFFFFF"/>
                </a:solidFill>
              </a14:hiddenFill>
            </a:ext>
          </a:extLst>
        </p:spPr>
      </p:pic>
      <p:sp>
        <p:nvSpPr>
          <p:cNvPr id="166" name="Rectangle 165"/>
          <p:cNvSpPr/>
          <p:nvPr/>
        </p:nvSpPr>
        <p:spPr>
          <a:xfrm>
            <a:off x="5585630" y="2236702"/>
            <a:ext cx="1460331"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000" b="1" dirty="0" smtClean="0">
                <a:solidFill>
                  <a:schemeClr val="tx2"/>
                </a:solidFill>
              </a:rPr>
              <a:t>Executive Manager</a:t>
            </a:r>
          </a:p>
          <a:p>
            <a:pPr algn="ctr"/>
            <a:r>
              <a:rPr lang="en-US" sz="1000" b="1" dirty="0" smtClean="0">
                <a:solidFill>
                  <a:schemeClr val="tx2"/>
                </a:solidFill>
              </a:rPr>
              <a:t>IT Data Analytic Solutions</a:t>
            </a:r>
          </a:p>
          <a:p>
            <a:pPr algn="ctr"/>
            <a:r>
              <a:rPr lang="en-US" sz="1000" dirty="0" smtClean="0">
                <a:solidFill>
                  <a:schemeClr val="tx2"/>
                </a:solidFill>
              </a:rPr>
              <a:t>(EDAP Program)</a:t>
            </a:r>
          </a:p>
        </p:txBody>
      </p:sp>
      <p:cxnSp>
        <p:nvCxnSpPr>
          <p:cNvPr id="170" name="Straight Connector 169"/>
          <p:cNvCxnSpPr/>
          <p:nvPr/>
        </p:nvCxnSpPr>
        <p:spPr>
          <a:xfrm flipV="1">
            <a:off x="1987621" y="4417029"/>
            <a:ext cx="1217447" cy="120685"/>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154" name="Rectangle 153"/>
          <p:cNvSpPr/>
          <p:nvPr/>
        </p:nvSpPr>
        <p:spPr>
          <a:xfrm>
            <a:off x="1075039" y="4233169"/>
            <a:ext cx="912582"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000" b="1" dirty="0" smtClean="0">
                <a:solidFill>
                  <a:schemeClr val="tx2"/>
                </a:solidFill>
              </a:rPr>
              <a:t>Information Architect</a:t>
            </a:r>
          </a:p>
        </p:txBody>
      </p:sp>
      <p:pic>
        <p:nvPicPr>
          <p:cNvPr id="4126" name="Picture 24" descr="Manager Avatar - Free people icons"/>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1897" y="2297000"/>
            <a:ext cx="505531" cy="505531"/>
          </a:xfrm>
          <a:prstGeom prst="rect">
            <a:avLst/>
          </a:prstGeom>
          <a:noFill/>
          <a:extLst>
            <a:ext uri="{909E8E84-426E-40DD-AFC4-6F175D3DCCD1}">
              <a14:hiddenFill xmlns:a14="http://schemas.microsoft.com/office/drawing/2010/main">
                <a:solidFill>
                  <a:srgbClr val="FFFFFF"/>
                </a:solidFill>
              </a14:hiddenFill>
            </a:ext>
          </a:extLst>
        </p:spPr>
      </p:pic>
      <p:pic>
        <p:nvPicPr>
          <p:cNvPr id="4133" name="Picture 36" descr="Senior Executive Svg Png Icon Free Download (#264983) - OnlineWebFonts.COM"/>
          <p:cNvPicPr>
            <a:picLocks noChangeAspect="1" noChangeArrowheads="1"/>
          </p:cNvPicPr>
          <p:nvPr/>
        </p:nvPicPr>
        <p:blipFill>
          <a:blip r:embed="rId1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9986" y="932185"/>
            <a:ext cx="448069" cy="515227"/>
          </a:xfrm>
          <a:prstGeom prst="rect">
            <a:avLst/>
          </a:prstGeom>
          <a:noFill/>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77547" y="888911"/>
            <a:ext cx="1382611" cy="64007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000" b="1" dirty="0" smtClean="0">
                <a:solidFill>
                  <a:schemeClr val="tx2"/>
                </a:solidFill>
              </a:rPr>
              <a:t>Head of Service Delivery</a:t>
            </a:r>
          </a:p>
        </p:txBody>
      </p:sp>
      <p:cxnSp>
        <p:nvCxnSpPr>
          <p:cNvPr id="182" name="Straight Connector 181"/>
          <p:cNvCxnSpPr/>
          <p:nvPr/>
        </p:nvCxnSpPr>
        <p:spPr>
          <a:xfrm flipH="1">
            <a:off x="5438194" y="1510279"/>
            <a:ext cx="6468" cy="705649"/>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410995" y="1547689"/>
            <a:ext cx="656009" cy="338554"/>
          </a:xfrm>
          <a:prstGeom prst="rect">
            <a:avLst/>
          </a:prstGeom>
        </p:spPr>
        <p:txBody>
          <a:bodyPr wrap="square">
            <a:spAutoFit/>
          </a:bodyPr>
          <a:lstStyle/>
          <a:p>
            <a:r>
              <a:rPr lang="en-US" sz="800" dirty="0" smtClean="0">
                <a:solidFill>
                  <a:schemeClr val="bg1">
                    <a:lumMod val="65000"/>
                  </a:schemeClr>
                </a:solidFill>
              </a:rPr>
              <a:t>Sponsor to Transform</a:t>
            </a:r>
            <a:endParaRPr lang="en-US" sz="800" dirty="0">
              <a:solidFill>
                <a:schemeClr val="bg1">
                  <a:lumMod val="65000"/>
                </a:schemeClr>
              </a:solidFill>
            </a:endParaRPr>
          </a:p>
        </p:txBody>
      </p:sp>
      <p:sp>
        <p:nvSpPr>
          <p:cNvPr id="189" name="Rectangle 188"/>
          <p:cNvSpPr/>
          <p:nvPr/>
        </p:nvSpPr>
        <p:spPr>
          <a:xfrm>
            <a:off x="4424583" y="2764087"/>
            <a:ext cx="896570" cy="215444"/>
          </a:xfrm>
          <a:prstGeom prst="rect">
            <a:avLst/>
          </a:prstGeom>
        </p:spPr>
        <p:txBody>
          <a:bodyPr wrap="square">
            <a:spAutoFit/>
          </a:bodyPr>
          <a:lstStyle/>
          <a:p>
            <a:pPr algn="ctr"/>
            <a:r>
              <a:rPr lang="en-US" sz="800" dirty="0" smtClean="0">
                <a:solidFill>
                  <a:schemeClr val="bg1">
                    <a:lumMod val="65000"/>
                  </a:schemeClr>
                </a:solidFill>
              </a:rPr>
              <a:t>Fund to Establish</a:t>
            </a:r>
            <a:endParaRPr lang="en-US" sz="800" dirty="0">
              <a:solidFill>
                <a:schemeClr val="bg1">
                  <a:lumMod val="65000"/>
                </a:schemeClr>
              </a:solidFill>
            </a:endParaRPr>
          </a:p>
        </p:txBody>
      </p:sp>
      <p:sp>
        <p:nvSpPr>
          <p:cNvPr id="190" name="Rectangle 189"/>
          <p:cNvSpPr/>
          <p:nvPr/>
        </p:nvSpPr>
        <p:spPr>
          <a:xfrm>
            <a:off x="-76200" y="894657"/>
            <a:ext cx="2063821" cy="3688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Data Strategy</a:t>
            </a:r>
          </a:p>
        </p:txBody>
      </p:sp>
      <p:sp>
        <p:nvSpPr>
          <p:cNvPr id="191" name="Rectangle 190"/>
          <p:cNvSpPr/>
          <p:nvPr/>
        </p:nvSpPr>
        <p:spPr>
          <a:xfrm>
            <a:off x="2457321" y="907486"/>
            <a:ext cx="2063821" cy="3688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Data Governance</a:t>
            </a:r>
            <a:r>
              <a:rPr lang="en-US" sz="1600" dirty="0" smtClean="0">
                <a:solidFill>
                  <a:srgbClr val="FF0000"/>
                </a:solidFill>
              </a:rPr>
              <a:t>*</a:t>
            </a:r>
            <a:endParaRPr lang="en-US" sz="1600" b="1" dirty="0" smtClean="0">
              <a:solidFill>
                <a:schemeClr val="tx2"/>
              </a:solidFill>
            </a:endParaRPr>
          </a:p>
        </p:txBody>
      </p:sp>
      <p:sp>
        <p:nvSpPr>
          <p:cNvPr id="192" name="Rectangle 191"/>
          <p:cNvSpPr/>
          <p:nvPr/>
        </p:nvSpPr>
        <p:spPr>
          <a:xfrm>
            <a:off x="5364505" y="4468632"/>
            <a:ext cx="2063821" cy="3688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r>
              <a:rPr lang="en-US" sz="1600" b="1" dirty="0" smtClean="0">
                <a:solidFill>
                  <a:schemeClr val="tx2"/>
                </a:solidFill>
              </a:rPr>
              <a:t>Data Management</a:t>
            </a:r>
          </a:p>
        </p:txBody>
      </p:sp>
      <p:grpSp>
        <p:nvGrpSpPr>
          <p:cNvPr id="193" name="Group 192"/>
          <p:cNvGrpSpPr/>
          <p:nvPr/>
        </p:nvGrpSpPr>
        <p:grpSpPr>
          <a:xfrm>
            <a:off x="5224924" y="3770448"/>
            <a:ext cx="426540" cy="400662"/>
            <a:chOff x="6668614" y="1356206"/>
            <a:chExt cx="647701" cy="608405"/>
          </a:xfrm>
        </p:grpSpPr>
        <p:sp>
          <p:nvSpPr>
            <p:cNvPr id="194" name="Rectangle 193"/>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195" name="Group 194"/>
            <p:cNvGrpSpPr/>
            <p:nvPr/>
          </p:nvGrpSpPr>
          <p:grpSpPr>
            <a:xfrm>
              <a:off x="6776276" y="1439461"/>
              <a:ext cx="449580" cy="439606"/>
              <a:chOff x="761706" y="1997725"/>
              <a:chExt cx="449580" cy="439606"/>
            </a:xfrm>
          </p:grpSpPr>
          <p:sp>
            <p:nvSpPr>
              <p:cNvPr id="202" name="Rectangle 201"/>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3" name="Rectangle 202"/>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4" name="Rectangle 203"/>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5" name="Rectangle 204"/>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6" name="Rectangle 205"/>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7" name="Rectangle 206"/>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8" name="Rectangle 207"/>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09" name="Rectangle 208"/>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196" name="Group 195"/>
            <p:cNvGrpSpPr/>
            <p:nvPr/>
          </p:nvGrpSpPr>
          <p:grpSpPr>
            <a:xfrm>
              <a:off x="6905816" y="1566607"/>
              <a:ext cx="189553" cy="189351"/>
              <a:chOff x="6932171" y="1509543"/>
              <a:chExt cx="189553" cy="189351"/>
            </a:xfrm>
          </p:grpSpPr>
          <p:pic>
            <p:nvPicPr>
              <p:cNvPr id="197" name="Picture 196"/>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198" name="Picture 197"/>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199" name="Picture 198"/>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00" name="Picture 199"/>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01" name="Picture 200"/>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grpSp>
        <p:nvGrpSpPr>
          <p:cNvPr id="210" name="Group 209"/>
          <p:cNvGrpSpPr/>
          <p:nvPr/>
        </p:nvGrpSpPr>
        <p:grpSpPr>
          <a:xfrm>
            <a:off x="5722051" y="3583805"/>
            <a:ext cx="426540" cy="400662"/>
            <a:chOff x="6668614" y="1356206"/>
            <a:chExt cx="647701" cy="608405"/>
          </a:xfrm>
        </p:grpSpPr>
        <p:sp>
          <p:nvSpPr>
            <p:cNvPr id="211" name="Rectangle 210"/>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12" name="Group 211"/>
            <p:cNvGrpSpPr/>
            <p:nvPr/>
          </p:nvGrpSpPr>
          <p:grpSpPr>
            <a:xfrm>
              <a:off x="6776276" y="1439461"/>
              <a:ext cx="449580" cy="439606"/>
              <a:chOff x="761706" y="1997725"/>
              <a:chExt cx="449580" cy="439606"/>
            </a:xfrm>
          </p:grpSpPr>
          <p:sp>
            <p:nvSpPr>
              <p:cNvPr id="219" name="Rectangle 218"/>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0" name="Rectangle 219"/>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1" name="Rectangle 220"/>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2" name="Rectangle 221"/>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3" name="Rectangle 222"/>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4" name="Rectangle 223"/>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5" name="Rectangle 224"/>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6" name="Rectangle 225"/>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13" name="Group 212"/>
            <p:cNvGrpSpPr/>
            <p:nvPr/>
          </p:nvGrpSpPr>
          <p:grpSpPr>
            <a:xfrm>
              <a:off x="6905816" y="1566607"/>
              <a:ext cx="189553" cy="189351"/>
              <a:chOff x="6932171" y="1509543"/>
              <a:chExt cx="189553" cy="189351"/>
            </a:xfrm>
          </p:grpSpPr>
          <p:pic>
            <p:nvPicPr>
              <p:cNvPr id="214" name="Picture 213"/>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15" name="Picture 214"/>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16" name="Picture 215"/>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17" name="Picture 216"/>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18" name="Picture 217"/>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grpSp>
        <p:nvGrpSpPr>
          <p:cNvPr id="227" name="Group 226"/>
          <p:cNvGrpSpPr/>
          <p:nvPr/>
        </p:nvGrpSpPr>
        <p:grpSpPr>
          <a:xfrm>
            <a:off x="6260299" y="3914444"/>
            <a:ext cx="426540" cy="400662"/>
            <a:chOff x="6668614" y="1356206"/>
            <a:chExt cx="647701" cy="608405"/>
          </a:xfrm>
        </p:grpSpPr>
        <p:sp>
          <p:nvSpPr>
            <p:cNvPr id="228" name="Rectangle 227"/>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29" name="Group 228"/>
            <p:cNvGrpSpPr/>
            <p:nvPr/>
          </p:nvGrpSpPr>
          <p:grpSpPr>
            <a:xfrm>
              <a:off x="6776276" y="1439461"/>
              <a:ext cx="449580" cy="439606"/>
              <a:chOff x="761706" y="1997725"/>
              <a:chExt cx="449580" cy="439606"/>
            </a:xfrm>
          </p:grpSpPr>
          <p:sp>
            <p:nvSpPr>
              <p:cNvPr id="236" name="Rectangle 235"/>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7" name="Rectangle 236"/>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8" name="Rectangle 237"/>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9" name="Rectangle 238"/>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0" name="Rectangle 239"/>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1" name="Rectangle 240"/>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2" name="Rectangle 241"/>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3" name="Rectangle 242"/>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30" name="Group 229"/>
            <p:cNvGrpSpPr/>
            <p:nvPr/>
          </p:nvGrpSpPr>
          <p:grpSpPr>
            <a:xfrm>
              <a:off x="6905816" y="1566607"/>
              <a:ext cx="189553" cy="189351"/>
              <a:chOff x="6932171" y="1509543"/>
              <a:chExt cx="189553" cy="189351"/>
            </a:xfrm>
          </p:grpSpPr>
          <p:pic>
            <p:nvPicPr>
              <p:cNvPr id="231" name="Picture 230"/>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32" name="Picture 231"/>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33" name="Picture 232"/>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34" name="Picture 233"/>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35" name="Picture 234"/>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grpSp>
        <p:nvGrpSpPr>
          <p:cNvPr id="244" name="Group 243"/>
          <p:cNvGrpSpPr/>
          <p:nvPr/>
        </p:nvGrpSpPr>
        <p:grpSpPr>
          <a:xfrm>
            <a:off x="6801188" y="3678700"/>
            <a:ext cx="426540" cy="400662"/>
            <a:chOff x="6668614" y="1356206"/>
            <a:chExt cx="647701" cy="608405"/>
          </a:xfrm>
        </p:grpSpPr>
        <p:sp>
          <p:nvSpPr>
            <p:cNvPr id="245" name="Rectangle 244"/>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46" name="Group 245"/>
            <p:cNvGrpSpPr/>
            <p:nvPr/>
          </p:nvGrpSpPr>
          <p:grpSpPr>
            <a:xfrm>
              <a:off x="6776276" y="1439461"/>
              <a:ext cx="449580" cy="439606"/>
              <a:chOff x="761706" y="1997725"/>
              <a:chExt cx="449580" cy="439606"/>
            </a:xfrm>
          </p:grpSpPr>
          <p:sp>
            <p:nvSpPr>
              <p:cNvPr id="253" name="Rectangle 252"/>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4" name="Rectangle 253"/>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5" name="Rectangle 254"/>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6" name="Rectangle 255"/>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7" name="Rectangle 256"/>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8" name="Rectangle 257"/>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59" name="Rectangle 258"/>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0" name="Rectangle 259"/>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47" name="Group 246"/>
            <p:cNvGrpSpPr/>
            <p:nvPr/>
          </p:nvGrpSpPr>
          <p:grpSpPr>
            <a:xfrm>
              <a:off x="6905816" y="1566607"/>
              <a:ext cx="189553" cy="189351"/>
              <a:chOff x="6932171" y="1509543"/>
              <a:chExt cx="189553" cy="189351"/>
            </a:xfrm>
          </p:grpSpPr>
          <p:pic>
            <p:nvPicPr>
              <p:cNvPr id="248" name="Picture 247"/>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49" name="Picture 248"/>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50" name="Picture 249"/>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51" name="Picture 250"/>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52" name="Picture 251"/>
              <p:cNvPicPr>
                <a:picLocks noChangeAspect="1"/>
              </p:cNvPicPr>
              <p:nvPr/>
            </p:nvPicPr>
            <p:blipFill>
              <a:blip r:embed="rId1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cxnSp>
        <p:nvCxnSpPr>
          <p:cNvPr id="261" name="Straight Connector 260"/>
          <p:cNvCxnSpPr>
            <a:endCxn id="266" idx="1"/>
          </p:cNvCxnSpPr>
          <p:nvPr/>
        </p:nvCxnSpPr>
        <p:spPr>
          <a:xfrm>
            <a:off x="4384047" y="3435202"/>
            <a:ext cx="645153" cy="662455"/>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266" name="Left Brace 265"/>
          <p:cNvSpPr/>
          <p:nvPr/>
        </p:nvSpPr>
        <p:spPr>
          <a:xfrm>
            <a:off x="5029200" y="3499880"/>
            <a:ext cx="200452" cy="1196511"/>
          </a:xfrm>
          <a:prstGeom prst="leftBrace">
            <a:avLst>
              <a:gd name="adj1" fmla="val 10743"/>
              <a:gd name="adj2" fmla="val 49960"/>
            </a:avLst>
          </a:prstGeom>
          <a:noFill/>
          <a:ln w="63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8" name="Rectangle 267"/>
          <p:cNvSpPr/>
          <p:nvPr/>
        </p:nvSpPr>
        <p:spPr>
          <a:xfrm>
            <a:off x="4365878" y="4195106"/>
            <a:ext cx="782894" cy="338554"/>
          </a:xfrm>
          <a:prstGeom prst="rect">
            <a:avLst/>
          </a:prstGeom>
        </p:spPr>
        <p:txBody>
          <a:bodyPr wrap="square">
            <a:spAutoFit/>
          </a:bodyPr>
          <a:lstStyle/>
          <a:p>
            <a:pPr algn="r"/>
            <a:r>
              <a:rPr lang="en-US" sz="800" dirty="0" smtClean="0">
                <a:solidFill>
                  <a:schemeClr val="bg1">
                    <a:lumMod val="65000"/>
                  </a:schemeClr>
                </a:solidFill>
              </a:rPr>
              <a:t>Engage to Support</a:t>
            </a:r>
            <a:endParaRPr lang="en-US" sz="800" dirty="0">
              <a:solidFill>
                <a:schemeClr val="bg1">
                  <a:lumMod val="65000"/>
                </a:schemeClr>
              </a:solidFill>
            </a:endParaRPr>
          </a:p>
        </p:txBody>
      </p:sp>
      <p:sp>
        <p:nvSpPr>
          <p:cNvPr id="274" name="Rectangle 273"/>
          <p:cNvSpPr/>
          <p:nvPr/>
        </p:nvSpPr>
        <p:spPr>
          <a:xfrm>
            <a:off x="5226943" y="4187382"/>
            <a:ext cx="466474" cy="138499"/>
          </a:xfrm>
          <a:prstGeom prst="rect">
            <a:avLst/>
          </a:prstGeom>
          <a:solidFill>
            <a:schemeClr val="bg1"/>
          </a:solidFill>
        </p:spPr>
        <p:txBody>
          <a:bodyPr wrap="none" lIns="0" tIns="0" rIns="0" bIns="0">
            <a:spAutoFit/>
          </a:bodyPr>
          <a:lstStyle/>
          <a:p>
            <a:pPr algn="ctr"/>
            <a:r>
              <a:rPr lang="en-US" sz="900" dirty="0" smtClean="0">
                <a:solidFill>
                  <a:schemeClr val="accent2"/>
                </a:solidFill>
              </a:rPr>
              <a:t>Customer</a:t>
            </a:r>
            <a:endParaRPr lang="en-US" sz="900" dirty="0">
              <a:solidFill>
                <a:schemeClr val="accent2"/>
              </a:solidFill>
            </a:endParaRPr>
          </a:p>
        </p:txBody>
      </p:sp>
      <p:sp>
        <p:nvSpPr>
          <p:cNvPr id="275" name="Rectangle 274"/>
          <p:cNvSpPr/>
          <p:nvPr/>
        </p:nvSpPr>
        <p:spPr>
          <a:xfrm>
            <a:off x="6248400" y="4330432"/>
            <a:ext cx="461665" cy="209994"/>
          </a:xfrm>
          <a:prstGeom prst="rect">
            <a:avLst/>
          </a:prstGeom>
          <a:solidFill>
            <a:schemeClr val="bg1"/>
          </a:solidFill>
        </p:spPr>
        <p:txBody>
          <a:bodyPr wrap="none" lIns="0" tIns="0" rIns="0" bIns="0">
            <a:spAutoFit/>
          </a:bodyPr>
          <a:lstStyle/>
          <a:p>
            <a:pPr algn="ctr">
              <a:lnSpc>
                <a:spcPts val="800"/>
              </a:lnSpc>
            </a:pPr>
            <a:r>
              <a:rPr lang="en-US" sz="900" dirty="0" smtClean="0">
                <a:solidFill>
                  <a:schemeClr val="bg1">
                    <a:lumMod val="75000"/>
                  </a:schemeClr>
                </a:solidFill>
              </a:rPr>
              <a:t>Wagering</a:t>
            </a:r>
          </a:p>
          <a:p>
            <a:pPr algn="ctr">
              <a:lnSpc>
                <a:spcPts val="800"/>
              </a:lnSpc>
            </a:pPr>
            <a:r>
              <a:rPr lang="en-US" sz="900" dirty="0" smtClean="0">
                <a:solidFill>
                  <a:schemeClr val="bg1">
                    <a:lumMod val="75000"/>
                  </a:schemeClr>
                </a:solidFill>
              </a:rPr>
              <a:t>Racing</a:t>
            </a:r>
            <a:endParaRPr lang="en-US" sz="900" dirty="0">
              <a:solidFill>
                <a:schemeClr val="bg1">
                  <a:lumMod val="75000"/>
                </a:schemeClr>
              </a:solidFill>
            </a:endParaRPr>
          </a:p>
        </p:txBody>
      </p:sp>
      <p:sp>
        <p:nvSpPr>
          <p:cNvPr id="276" name="Rectangle 275"/>
          <p:cNvSpPr/>
          <p:nvPr/>
        </p:nvSpPr>
        <p:spPr>
          <a:xfrm>
            <a:off x="5715000" y="4038156"/>
            <a:ext cx="461665" cy="209994"/>
          </a:xfrm>
          <a:prstGeom prst="rect">
            <a:avLst/>
          </a:prstGeom>
          <a:solidFill>
            <a:schemeClr val="bg1"/>
          </a:solidFill>
        </p:spPr>
        <p:txBody>
          <a:bodyPr wrap="none" lIns="0" tIns="0" rIns="0" bIns="0">
            <a:spAutoFit/>
          </a:bodyPr>
          <a:lstStyle/>
          <a:p>
            <a:pPr algn="ctr">
              <a:lnSpc>
                <a:spcPts val="800"/>
              </a:lnSpc>
            </a:pPr>
            <a:r>
              <a:rPr lang="en-US" sz="900" dirty="0" smtClean="0">
                <a:solidFill>
                  <a:schemeClr val="bg1">
                    <a:lumMod val="75000"/>
                  </a:schemeClr>
                </a:solidFill>
              </a:rPr>
              <a:t>Wagering</a:t>
            </a:r>
          </a:p>
          <a:p>
            <a:pPr algn="ctr">
              <a:lnSpc>
                <a:spcPts val="800"/>
              </a:lnSpc>
            </a:pPr>
            <a:r>
              <a:rPr lang="en-US" sz="900" dirty="0" smtClean="0">
                <a:solidFill>
                  <a:schemeClr val="bg1">
                    <a:lumMod val="75000"/>
                  </a:schemeClr>
                </a:solidFill>
              </a:rPr>
              <a:t>Sport</a:t>
            </a:r>
            <a:endParaRPr lang="en-US" sz="900" dirty="0">
              <a:solidFill>
                <a:schemeClr val="bg1">
                  <a:lumMod val="75000"/>
                </a:schemeClr>
              </a:solidFill>
            </a:endParaRPr>
          </a:p>
        </p:txBody>
      </p:sp>
      <p:sp>
        <p:nvSpPr>
          <p:cNvPr id="277" name="Rectangle 276"/>
          <p:cNvSpPr/>
          <p:nvPr/>
        </p:nvSpPr>
        <p:spPr>
          <a:xfrm>
            <a:off x="6705600" y="4109398"/>
            <a:ext cx="615553" cy="138499"/>
          </a:xfrm>
          <a:prstGeom prst="rect">
            <a:avLst/>
          </a:prstGeom>
          <a:solidFill>
            <a:schemeClr val="bg1"/>
          </a:solidFill>
        </p:spPr>
        <p:txBody>
          <a:bodyPr wrap="none" lIns="0" tIns="0" rIns="0" bIns="0">
            <a:spAutoFit/>
          </a:bodyPr>
          <a:lstStyle/>
          <a:p>
            <a:pPr algn="ctr"/>
            <a:r>
              <a:rPr lang="en-US" sz="900" dirty="0" smtClean="0">
                <a:solidFill>
                  <a:schemeClr val="bg1">
                    <a:lumMod val="75000"/>
                  </a:schemeClr>
                </a:solidFill>
              </a:rPr>
              <a:t>Membership</a:t>
            </a:r>
            <a:endParaRPr lang="en-US" sz="900" dirty="0">
              <a:solidFill>
                <a:schemeClr val="bg1">
                  <a:lumMod val="75000"/>
                </a:schemeClr>
              </a:solidFill>
            </a:endParaRPr>
          </a:p>
        </p:txBody>
      </p:sp>
      <p:sp>
        <p:nvSpPr>
          <p:cNvPr id="278" name="Rectangle 277"/>
          <p:cNvSpPr/>
          <p:nvPr/>
        </p:nvSpPr>
        <p:spPr>
          <a:xfrm>
            <a:off x="2285129" y="4729929"/>
            <a:ext cx="2551828" cy="184666"/>
          </a:xfrm>
          <a:prstGeom prst="rect">
            <a:avLst/>
          </a:prstGeom>
        </p:spPr>
        <p:txBody>
          <a:bodyPr wrap="square">
            <a:spAutoFit/>
          </a:bodyPr>
          <a:lstStyle/>
          <a:p>
            <a:r>
              <a:rPr lang="en-US" sz="600" i="1" dirty="0" smtClean="0">
                <a:solidFill>
                  <a:srgbClr val="FF0000"/>
                </a:solidFill>
                <a:cs typeface="Calibri" panose="020F0502020204030204" pitchFamily="34" charset="0"/>
              </a:rPr>
              <a:t>*</a:t>
            </a:r>
            <a:r>
              <a:rPr lang="en-US" sz="600" i="1" dirty="0" smtClean="0">
                <a:solidFill>
                  <a:srgbClr val="292929"/>
                </a:solidFill>
                <a:cs typeface="Calibri" panose="020F0502020204030204" pitchFamily="34" charset="0"/>
              </a:rPr>
              <a:t> </a:t>
            </a:r>
            <a:r>
              <a:rPr lang="en-US" sz="600" dirty="0" smtClean="0">
                <a:solidFill>
                  <a:srgbClr val="292929"/>
                </a:solidFill>
                <a:cs typeface="Calibri" panose="020F0502020204030204" pitchFamily="34" charset="0"/>
              </a:rPr>
              <a:t>Funding to Data Governance team to run in the future is to be determined</a:t>
            </a:r>
            <a:endParaRPr lang="en-US" sz="600" dirty="0">
              <a:cs typeface="Calibri" panose="020F0502020204030204" pitchFamily="34" charset="0"/>
            </a:endParaRPr>
          </a:p>
        </p:txBody>
      </p:sp>
      <p:cxnSp>
        <p:nvCxnSpPr>
          <p:cNvPr id="282" name="Straight Connector 281"/>
          <p:cNvCxnSpPr/>
          <p:nvPr/>
        </p:nvCxnSpPr>
        <p:spPr>
          <a:xfrm>
            <a:off x="5444662" y="2904030"/>
            <a:ext cx="0" cy="803551"/>
          </a:xfrm>
          <a:prstGeom prst="line">
            <a:avLst/>
          </a:prstGeom>
          <a:ln w="3175">
            <a:solidFill>
              <a:schemeClr val="bg1">
                <a:lumMod val="75000"/>
              </a:schemeClr>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285" name="Rectangle 284"/>
          <p:cNvSpPr/>
          <p:nvPr/>
        </p:nvSpPr>
        <p:spPr>
          <a:xfrm>
            <a:off x="5412853" y="2925340"/>
            <a:ext cx="818300" cy="338554"/>
          </a:xfrm>
          <a:prstGeom prst="rect">
            <a:avLst/>
          </a:prstGeom>
        </p:spPr>
        <p:txBody>
          <a:bodyPr wrap="square">
            <a:spAutoFit/>
          </a:bodyPr>
          <a:lstStyle/>
          <a:p>
            <a:r>
              <a:rPr lang="en-US" sz="800" dirty="0" smtClean="0">
                <a:solidFill>
                  <a:schemeClr val="bg1">
                    <a:lumMod val="65000"/>
                  </a:schemeClr>
                </a:solidFill>
              </a:rPr>
              <a:t>Build EDAP to enable MVP</a:t>
            </a:r>
            <a:endParaRPr lang="en-US" sz="800" dirty="0">
              <a:solidFill>
                <a:schemeClr val="bg1">
                  <a:lumMod val="65000"/>
                </a:schemeClr>
              </a:solidFill>
            </a:endParaRPr>
          </a:p>
        </p:txBody>
      </p:sp>
      <p:sp>
        <p:nvSpPr>
          <p:cNvPr id="288" name="Rectangle 287"/>
          <p:cNvSpPr/>
          <p:nvPr/>
        </p:nvSpPr>
        <p:spPr>
          <a:xfrm>
            <a:off x="1992820" y="1486505"/>
            <a:ext cx="712869" cy="338554"/>
          </a:xfrm>
          <a:prstGeom prst="rect">
            <a:avLst/>
          </a:prstGeom>
        </p:spPr>
        <p:txBody>
          <a:bodyPr wrap="square">
            <a:spAutoFit/>
          </a:bodyPr>
          <a:lstStyle/>
          <a:p>
            <a:pPr algn="r"/>
            <a:r>
              <a:rPr lang="en-US" sz="800" dirty="0" smtClean="0">
                <a:solidFill>
                  <a:schemeClr val="bg1">
                    <a:lumMod val="65000"/>
                  </a:schemeClr>
                </a:solidFill>
              </a:rPr>
              <a:t>Build to Align</a:t>
            </a:r>
            <a:endParaRPr lang="en-US" sz="800" dirty="0">
              <a:solidFill>
                <a:schemeClr val="bg1">
                  <a:lumMod val="65000"/>
                </a:schemeClr>
              </a:solidFill>
            </a:endParaRPr>
          </a:p>
        </p:txBody>
      </p:sp>
      <p:sp>
        <p:nvSpPr>
          <p:cNvPr id="289" name="Rectangle 288"/>
          <p:cNvSpPr/>
          <p:nvPr/>
        </p:nvSpPr>
        <p:spPr>
          <a:xfrm>
            <a:off x="1976902" y="2296005"/>
            <a:ext cx="712869" cy="338554"/>
          </a:xfrm>
          <a:prstGeom prst="rect">
            <a:avLst/>
          </a:prstGeom>
        </p:spPr>
        <p:txBody>
          <a:bodyPr wrap="square">
            <a:spAutoFit/>
          </a:bodyPr>
          <a:lstStyle/>
          <a:p>
            <a:pPr algn="r"/>
            <a:r>
              <a:rPr lang="en-US" sz="800" dirty="0" smtClean="0">
                <a:solidFill>
                  <a:schemeClr val="bg1">
                    <a:lumMod val="65000"/>
                  </a:schemeClr>
                </a:solidFill>
              </a:rPr>
              <a:t>Democratize to Value</a:t>
            </a:r>
            <a:endParaRPr lang="en-US" sz="800" dirty="0">
              <a:solidFill>
                <a:schemeClr val="bg1">
                  <a:lumMod val="65000"/>
                </a:schemeClr>
              </a:solidFill>
            </a:endParaRPr>
          </a:p>
        </p:txBody>
      </p:sp>
      <p:sp>
        <p:nvSpPr>
          <p:cNvPr id="290" name="Rectangle 289"/>
          <p:cNvSpPr/>
          <p:nvPr/>
        </p:nvSpPr>
        <p:spPr>
          <a:xfrm>
            <a:off x="1961937" y="3073016"/>
            <a:ext cx="712869" cy="338554"/>
          </a:xfrm>
          <a:prstGeom prst="rect">
            <a:avLst/>
          </a:prstGeom>
        </p:spPr>
        <p:txBody>
          <a:bodyPr wrap="square">
            <a:spAutoFit/>
          </a:bodyPr>
          <a:lstStyle/>
          <a:p>
            <a:pPr algn="r"/>
            <a:r>
              <a:rPr lang="en-US" sz="800" dirty="0" smtClean="0">
                <a:solidFill>
                  <a:schemeClr val="bg1">
                    <a:lumMod val="65000"/>
                  </a:schemeClr>
                </a:solidFill>
              </a:rPr>
              <a:t>Govern to Improve</a:t>
            </a:r>
            <a:endParaRPr lang="en-US" sz="800" dirty="0">
              <a:solidFill>
                <a:schemeClr val="bg1">
                  <a:lumMod val="65000"/>
                </a:schemeClr>
              </a:solidFill>
            </a:endParaRPr>
          </a:p>
        </p:txBody>
      </p:sp>
      <p:sp>
        <p:nvSpPr>
          <p:cNvPr id="135" name="Rectangle 134"/>
          <p:cNvSpPr/>
          <p:nvPr/>
        </p:nvSpPr>
        <p:spPr>
          <a:xfrm>
            <a:off x="7410884" y="1417786"/>
            <a:ext cx="1517359" cy="453907"/>
          </a:xfrm>
          <a:prstGeom prst="rect">
            <a:avLst/>
          </a:prstGeom>
        </p:spPr>
        <p:txBody>
          <a:bodyPr wrap="square">
            <a:spAutoFit/>
          </a:bodyPr>
          <a:lstStyle/>
          <a:p>
            <a:pPr algn="ctr">
              <a:lnSpc>
                <a:spcPts val="1400"/>
              </a:lnSpc>
            </a:pPr>
            <a:r>
              <a:rPr lang="en-US" sz="1200" b="1" dirty="0" smtClean="0">
                <a:solidFill>
                  <a:schemeClr val="accent3"/>
                </a:solidFill>
              </a:rPr>
              <a:t>Reduce Data Translation Effort</a:t>
            </a:r>
            <a:endParaRPr lang="en-US" sz="1200" b="1" dirty="0">
              <a:solidFill>
                <a:schemeClr val="accent3"/>
              </a:solidFill>
            </a:endParaRPr>
          </a:p>
        </p:txBody>
      </p:sp>
      <p:sp>
        <p:nvSpPr>
          <p:cNvPr id="303" name="Rectangle 302"/>
          <p:cNvSpPr/>
          <p:nvPr/>
        </p:nvSpPr>
        <p:spPr>
          <a:xfrm>
            <a:off x="7343090" y="2068624"/>
            <a:ext cx="1674723" cy="451406"/>
          </a:xfrm>
          <a:prstGeom prst="rect">
            <a:avLst/>
          </a:prstGeom>
        </p:spPr>
        <p:txBody>
          <a:bodyPr wrap="square">
            <a:spAutoFit/>
          </a:bodyPr>
          <a:lstStyle/>
          <a:p>
            <a:pPr algn="ctr">
              <a:lnSpc>
                <a:spcPts val="1400"/>
              </a:lnSpc>
            </a:pPr>
            <a:r>
              <a:rPr lang="en-US" sz="1200" b="1" dirty="0" smtClean="0">
                <a:solidFill>
                  <a:schemeClr val="accent3"/>
                </a:solidFill>
              </a:rPr>
              <a:t>Accelerate Data Assets Design and Production</a:t>
            </a:r>
            <a:endParaRPr lang="en-US" sz="1200" b="1" dirty="0">
              <a:solidFill>
                <a:schemeClr val="accent3"/>
              </a:solidFill>
            </a:endParaRPr>
          </a:p>
        </p:txBody>
      </p:sp>
      <p:sp>
        <p:nvSpPr>
          <p:cNvPr id="304" name="Rectangle 303"/>
          <p:cNvSpPr/>
          <p:nvPr/>
        </p:nvSpPr>
        <p:spPr>
          <a:xfrm>
            <a:off x="7368360" y="2769526"/>
            <a:ext cx="1574752" cy="451406"/>
          </a:xfrm>
          <a:prstGeom prst="rect">
            <a:avLst/>
          </a:prstGeom>
        </p:spPr>
        <p:txBody>
          <a:bodyPr wrap="square">
            <a:spAutoFit/>
          </a:bodyPr>
          <a:lstStyle/>
          <a:p>
            <a:pPr algn="ctr">
              <a:lnSpc>
                <a:spcPts val="1400"/>
              </a:lnSpc>
            </a:pPr>
            <a:r>
              <a:rPr lang="en-US" sz="1200" b="1" dirty="0" smtClean="0">
                <a:solidFill>
                  <a:schemeClr val="accent3"/>
                </a:solidFill>
              </a:rPr>
              <a:t>Improve Data Quality and Compliance</a:t>
            </a:r>
            <a:endParaRPr lang="en-US" sz="1200" b="1" dirty="0">
              <a:solidFill>
                <a:schemeClr val="accent3"/>
              </a:solidFill>
            </a:endParaRPr>
          </a:p>
        </p:txBody>
      </p:sp>
      <p:sp>
        <p:nvSpPr>
          <p:cNvPr id="305" name="Rectangle 304"/>
          <p:cNvSpPr/>
          <p:nvPr/>
        </p:nvSpPr>
        <p:spPr>
          <a:xfrm>
            <a:off x="7393076" y="3353740"/>
            <a:ext cx="1552976" cy="451406"/>
          </a:xfrm>
          <a:prstGeom prst="rect">
            <a:avLst/>
          </a:prstGeom>
        </p:spPr>
        <p:txBody>
          <a:bodyPr wrap="square">
            <a:spAutoFit/>
          </a:bodyPr>
          <a:lstStyle/>
          <a:p>
            <a:pPr algn="ctr">
              <a:lnSpc>
                <a:spcPts val="1400"/>
              </a:lnSpc>
            </a:pPr>
            <a:r>
              <a:rPr lang="en-US" sz="1200" b="1" dirty="0" smtClean="0">
                <a:solidFill>
                  <a:schemeClr val="accent3"/>
                </a:solidFill>
              </a:rPr>
              <a:t>Increase Data Agility and Ownership</a:t>
            </a:r>
            <a:endParaRPr lang="en-US" sz="1200" b="1" dirty="0">
              <a:solidFill>
                <a:schemeClr val="accent3"/>
              </a:solidFill>
            </a:endParaRPr>
          </a:p>
        </p:txBody>
      </p:sp>
    </p:spTree>
    <p:extLst>
      <p:ext uri="{BB962C8B-B14F-4D97-AF65-F5344CB8AC3E}">
        <p14:creationId xmlns:p14="http://schemas.microsoft.com/office/powerpoint/2010/main" val="3503207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buNone/>
            </a:pPr>
            <a:r>
              <a:rPr lang="en-US" dirty="0" smtClean="0"/>
              <a:t>Appendix</a:t>
            </a:r>
            <a:endParaRPr lang="en-US" dirty="0"/>
          </a:p>
        </p:txBody>
      </p:sp>
      <p:sp>
        <p:nvSpPr>
          <p:cNvPr id="3" name="Footer Placeholder 2"/>
          <p:cNvSpPr>
            <a:spLocks noGrp="1"/>
          </p:cNvSpPr>
          <p:nvPr>
            <p:ph type="ftr" sz="quarter" idx="13"/>
          </p:nvPr>
        </p:nvSpPr>
        <p:spPr/>
        <p:txBody>
          <a:bodyPr/>
          <a:lstStyle/>
          <a:p>
            <a:pPr>
              <a:defRPr/>
            </a:pPr>
            <a:r>
              <a:rPr lang="en-US" smtClean="0"/>
              <a:t>CONFIDENTIAL</a:t>
            </a:r>
            <a:endParaRPr lang="en-US" dirty="0"/>
          </a:p>
        </p:txBody>
      </p:sp>
    </p:spTree>
    <p:extLst>
      <p:ext uri="{BB962C8B-B14F-4D97-AF65-F5344CB8AC3E}">
        <p14:creationId xmlns:p14="http://schemas.microsoft.com/office/powerpoint/2010/main" val="4233054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5</a:t>
            </a:fld>
            <a:endParaRPr lang="en-US" altLang="en-US" dirty="0"/>
          </a:p>
        </p:txBody>
      </p:sp>
      <p:sp>
        <p:nvSpPr>
          <p:cNvPr id="40" name="Title 1"/>
          <p:cNvSpPr>
            <a:spLocks noGrp="1"/>
          </p:cNvSpPr>
          <p:nvPr>
            <p:ph type="title"/>
          </p:nvPr>
        </p:nvSpPr>
        <p:spPr>
          <a:xfrm>
            <a:off x="118159" y="84059"/>
            <a:ext cx="8229600" cy="381000"/>
          </a:xfrm>
        </p:spPr>
        <p:txBody>
          <a:bodyPr/>
          <a:lstStyle/>
          <a:p>
            <a:r>
              <a:rPr lang="en-US" dirty="0" smtClean="0"/>
              <a:t>Budget and Cost Estimation</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716555225"/>
              </p:ext>
            </p:extLst>
          </p:nvPr>
        </p:nvGraphicFramePr>
        <p:xfrm>
          <a:off x="219889" y="1123950"/>
          <a:ext cx="8646298" cy="2938781"/>
        </p:xfrm>
        <a:graphic>
          <a:graphicData uri="http://schemas.openxmlformats.org/drawingml/2006/table">
            <a:tbl>
              <a:tblPr firstRow="1" bandRow="1">
                <a:tableStyleId>{21E4AEA4-8DFA-4A89-87EB-49C32662AFE0}</a:tableStyleId>
              </a:tblPr>
              <a:tblGrid>
                <a:gridCol w="1928815"/>
                <a:gridCol w="1066800"/>
                <a:gridCol w="1295400"/>
                <a:gridCol w="1280296"/>
                <a:gridCol w="1371600"/>
                <a:gridCol w="1703387"/>
              </a:tblGrid>
              <a:tr h="670561">
                <a:tc>
                  <a:txBody>
                    <a:bodyPr/>
                    <a:lstStyle/>
                    <a:p>
                      <a:r>
                        <a:rPr lang="en-US" sz="1100" dirty="0" smtClean="0"/>
                        <a:t>Resource</a:t>
                      </a:r>
                      <a:endParaRPr lang="en-US" sz="1100" dirty="0"/>
                    </a:p>
                  </a:txBody>
                  <a:tcPr/>
                </a:tc>
                <a:tc>
                  <a:txBody>
                    <a:bodyPr/>
                    <a:lstStyle/>
                    <a:p>
                      <a:r>
                        <a:rPr lang="en-US" sz="1100" dirty="0" smtClean="0"/>
                        <a:t>Monthly Rate </a:t>
                      </a:r>
                    </a:p>
                    <a:p>
                      <a:r>
                        <a:rPr lang="en-US" sz="800" b="0" dirty="0" smtClean="0"/>
                        <a:t>(HKD in unit of</a:t>
                      </a:r>
                      <a:r>
                        <a:rPr lang="en-US" sz="800" b="0" baseline="0" dirty="0" smtClean="0"/>
                        <a:t> $1,000</a:t>
                      </a:r>
                      <a:r>
                        <a:rPr lang="en-US" sz="800" b="0" dirty="0" smtClean="0"/>
                        <a:t>)</a:t>
                      </a:r>
                      <a:endParaRPr lang="en-US" sz="800" b="0" dirty="0"/>
                    </a:p>
                  </a:txBody>
                  <a:tcPr/>
                </a:tc>
                <a:tc>
                  <a:txBody>
                    <a:bodyPr/>
                    <a:lstStyle/>
                    <a:p>
                      <a:r>
                        <a:rPr lang="en-US" sz="1100" dirty="0" smtClean="0"/>
                        <a:t>Budget</a:t>
                      </a:r>
                      <a:r>
                        <a:rPr lang="en-US" sz="1100" baseline="0" dirty="0" smtClean="0"/>
                        <a:t> Period</a:t>
                      </a:r>
                      <a:endParaRPr lang="en-US" sz="1100" dirty="0"/>
                    </a:p>
                  </a:txBody>
                  <a:tcPr/>
                </a:tc>
                <a:tc>
                  <a:txBody>
                    <a:bodyPr/>
                    <a:lstStyle/>
                    <a:p>
                      <a:r>
                        <a:rPr lang="en-US" sz="1100" dirty="0" smtClean="0"/>
                        <a:t>Budget</a:t>
                      </a:r>
                      <a:r>
                        <a:rPr lang="en-US" sz="1100" baseline="0" dirty="0" smtClean="0"/>
                        <a:t> Total</a:t>
                      </a:r>
                    </a:p>
                    <a:p>
                      <a:pPr marL="0" marR="0" lvl="0" indent="0" algn="l" defTabSz="408163" rtl="0" eaLnBrk="1" fontAlgn="auto" latinLnBrk="0" hangingPunct="1">
                        <a:lnSpc>
                          <a:spcPct val="100000"/>
                        </a:lnSpc>
                        <a:spcBef>
                          <a:spcPts val="0"/>
                        </a:spcBef>
                        <a:spcAft>
                          <a:spcPts val="0"/>
                        </a:spcAft>
                        <a:buClrTx/>
                        <a:buSzTx/>
                        <a:buFontTx/>
                        <a:buNone/>
                        <a:tabLst/>
                        <a:defRPr/>
                      </a:pPr>
                      <a:r>
                        <a:rPr lang="en-US" sz="800" b="0" dirty="0" smtClean="0"/>
                        <a:t>(HKD in</a:t>
                      </a:r>
                      <a:r>
                        <a:rPr lang="en-US" sz="800" b="0" baseline="0" dirty="0" smtClean="0"/>
                        <a:t> unit of $1,000</a:t>
                      </a:r>
                      <a:r>
                        <a:rPr lang="en-US" sz="800" b="0" dirty="0" smtClean="0"/>
                        <a:t>)</a:t>
                      </a:r>
                      <a:endParaRPr lang="en-US" sz="1100" dirty="0"/>
                    </a:p>
                  </a:txBody>
                  <a:tcPr/>
                </a:tc>
                <a:tc>
                  <a:txBody>
                    <a:bodyPr/>
                    <a:lstStyle/>
                    <a:p>
                      <a:r>
                        <a:rPr lang="en-US" sz="1100" dirty="0" smtClean="0"/>
                        <a:t>Q3 22-23 Cost</a:t>
                      </a:r>
                    </a:p>
                    <a:p>
                      <a:pPr marL="0" marR="0" lvl="0" indent="0" algn="l" defTabSz="408163" rtl="0" eaLnBrk="1" fontAlgn="auto" latinLnBrk="0" hangingPunct="1">
                        <a:lnSpc>
                          <a:spcPct val="100000"/>
                        </a:lnSpc>
                        <a:spcBef>
                          <a:spcPts val="0"/>
                        </a:spcBef>
                        <a:spcAft>
                          <a:spcPts val="0"/>
                        </a:spcAft>
                        <a:buClrTx/>
                        <a:buSzTx/>
                        <a:buFontTx/>
                        <a:buNone/>
                        <a:tabLst/>
                        <a:defRPr/>
                      </a:pPr>
                      <a:r>
                        <a:rPr lang="en-US" sz="800" b="0" dirty="0" smtClean="0"/>
                        <a:t>(HKD in</a:t>
                      </a:r>
                      <a:r>
                        <a:rPr lang="en-US" sz="800" b="0" baseline="0" dirty="0" smtClean="0"/>
                        <a:t> unit of $1,000</a:t>
                      </a:r>
                      <a:r>
                        <a:rPr lang="en-US" sz="800" b="0" dirty="0" smtClean="0"/>
                        <a:t>)</a:t>
                      </a:r>
                      <a:endParaRPr lang="en-US" sz="800" dirty="0" smtClean="0"/>
                    </a:p>
                    <a:p>
                      <a:pPr marL="0" marR="0" lvl="0" indent="0" algn="l" defTabSz="408163" rtl="0" eaLnBrk="1" fontAlgn="auto" latinLnBrk="0" hangingPunct="1">
                        <a:lnSpc>
                          <a:spcPct val="100000"/>
                        </a:lnSpc>
                        <a:spcBef>
                          <a:spcPts val="0"/>
                        </a:spcBef>
                        <a:spcAft>
                          <a:spcPts val="0"/>
                        </a:spcAft>
                        <a:buClrTx/>
                        <a:buSzTx/>
                        <a:buFontTx/>
                        <a:buNone/>
                        <a:tabLst/>
                        <a:defRPr/>
                      </a:pPr>
                      <a:r>
                        <a:rPr lang="en-US" sz="800" b="0" kern="1200" dirty="0" smtClean="0">
                          <a:solidFill>
                            <a:schemeClr val="lt1"/>
                          </a:solidFill>
                          <a:latin typeface="+mn-lt"/>
                          <a:ea typeface="+mn-ea"/>
                          <a:cs typeface="+mn-cs"/>
                        </a:rPr>
                        <a:t>Jan-23 to Mar-23</a:t>
                      </a:r>
                    </a:p>
                    <a:p>
                      <a:endParaRPr lang="en-US" sz="1100" dirty="0"/>
                    </a:p>
                  </a:txBody>
                  <a:tcPr>
                    <a:solidFill>
                      <a:schemeClr val="accent3"/>
                    </a:solidFill>
                  </a:tcPr>
                </a:tc>
                <a:tc>
                  <a:txBody>
                    <a:bodyPr/>
                    <a:lstStyle/>
                    <a:p>
                      <a:r>
                        <a:rPr lang="en-US" sz="1100" dirty="0" smtClean="0"/>
                        <a:t>Charging Model</a:t>
                      </a:r>
                      <a:endParaRPr lang="en-US" sz="1100" dirty="0"/>
                    </a:p>
                  </a:txBody>
                  <a:tcPr>
                    <a:solidFill>
                      <a:schemeClr val="accent5"/>
                    </a:solidFill>
                  </a:tcPr>
                </a:tc>
              </a:tr>
              <a:tr h="370840">
                <a:tc gridSpan="2">
                  <a:txBody>
                    <a:bodyPr/>
                    <a:lstStyle/>
                    <a:p>
                      <a:r>
                        <a:rPr lang="en-US" sz="1100" b="1" dirty="0" smtClean="0"/>
                        <a:t>Design and Implementation </a:t>
                      </a:r>
                    </a:p>
                    <a:p>
                      <a:r>
                        <a:rPr lang="en-US" sz="1100" b="0" dirty="0" smtClean="0"/>
                        <a:t>(Jan-23 to Dec-23) </a:t>
                      </a:r>
                      <a:endParaRPr lang="en-US" sz="1100" dirty="0"/>
                    </a:p>
                  </a:txBody>
                  <a:tcPr>
                    <a:solidFill>
                      <a:schemeClr val="bg1"/>
                    </a:solidFill>
                  </a:tcPr>
                </a:tc>
                <a:tc hMerge="1">
                  <a:txBody>
                    <a:bodyPr/>
                    <a:lstStyle/>
                    <a:p>
                      <a:endParaRPr lang="en-US"/>
                    </a:p>
                  </a:txBody>
                  <a:tcPr/>
                </a:tc>
                <a:tc>
                  <a:txBody>
                    <a:bodyPr/>
                    <a:lstStyle/>
                    <a:p>
                      <a:pPr algn="r"/>
                      <a:r>
                        <a:rPr lang="en-US" sz="1100" b="0" kern="1200" dirty="0" smtClean="0">
                          <a:solidFill>
                            <a:schemeClr val="dk1"/>
                          </a:solidFill>
                          <a:latin typeface="+mn-lt"/>
                          <a:ea typeface="+mn-ea"/>
                          <a:cs typeface="+mn-cs"/>
                        </a:rPr>
                        <a:t>Total:</a:t>
                      </a:r>
                      <a:endParaRPr lang="en-US" sz="1100" b="0" kern="1200" dirty="0">
                        <a:solidFill>
                          <a:schemeClr val="dk1"/>
                        </a:solidFill>
                        <a:latin typeface="+mn-lt"/>
                        <a:ea typeface="+mn-ea"/>
                        <a:cs typeface="+mn-cs"/>
                      </a:endParaRPr>
                    </a:p>
                  </a:txBody>
                  <a:tcPr>
                    <a:solidFill>
                      <a:schemeClr val="bg1"/>
                    </a:solidFill>
                  </a:tcPr>
                </a:tc>
                <a:tc>
                  <a:txBody>
                    <a:bodyPr/>
                    <a:lstStyle/>
                    <a:p>
                      <a:r>
                        <a:rPr lang="en-US" sz="1200" b="0" kern="1200" baseline="0" dirty="0" smtClean="0">
                          <a:solidFill>
                            <a:schemeClr val="dk1"/>
                          </a:solidFill>
                          <a:latin typeface="+mn-lt"/>
                          <a:ea typeface="+mn-ea"/>
                          <a:cs typeface="+mn-cs"/>
                        </a:rPr>
                        <a:t>12600</a:t>
                      </a:r>
                      <a:endParaRPr lang="en-US" sz="1050" b="0" kern="1200" baseline="0" dirty="0">
                        <a:solidFill>
                          <a:schemeClr val="dk1"/>
                        </a:solidFill>
                        <a:latin typeface="+mn-lt"/>
                        <a:ea typeface="+mn-ea"/>
                        <a:cs typeface="+mn-cs"/>
                      </a:endParaRPr>
                    </a:p>
                  </a:txBody>
                  <a:tcPr>
                    <a:solidFill>
                      <a:schemeClr val="bg1"/>
                    </a:solidFill>
                  </a:tcPr>
                </a:tc>
                <a:tc>
                  <a:txBody>
                    <a:bodyPr/>
                    <a:lstStyle/>
                    <a:p>
                      <a:pPr marL="0" algn="l" defTabSz="408163" rtl="0" eaLnBrk="1" latinLnBrk="0" hangingPunct="1"/>
                      <a:r>
                        <a:rPr lang="en-US" sz="1200" b="1" kern="1200" baseline="0" dirty="0" smtClean="0">
                          <a:solidFill>
                            <a:schemeClr val="dk1"/>
                          </a:solidFill>
                          <a:latin typeface="+mn-lt"/>
                          <a:ea typeface="+mn-ea"/>
                          <a:cs typeface="+mn-cs"/>
                        </a:rPr>
                        <a:t>3850</a:t>
                      </a:r>
                      <a:br>
                        <a:rPr lang="en-US" sz="1200" b="1" kern="1200" baseline="0" dirty="0" smtClean="0">
                          <a:solidFill>
                            <a:schemeClr val="dk1"/>
                          </a:solidFill>
                          <a:latin typeface="+mn-lt"/>
                          <a:ea typeface="+mn-ea"/>
                          <a:cs typeface="+mn-cs"/>
                        </a:rPr>
                      </a:br>
                      <a:endParaRPr lang="en-US" sz="1100" b="0" kern="1200" dirty="0">
                        <a:solidFill>
                          <a:schemeClr val="dk1"/>
                        </a:solidFill>
                        <a:latin typeface="+mn-lt"/>
                        <a:ea typeface="+mn-ea"/>
                        <a:cs typeface="+mn-cs"/>
                      </a:endParaRPr>
                    </a:p>
                  </a:txBody>
                  <a:tcPr>
                    <a:solidFill>
                      <a:schemeClr val="accent3">
                        <a:lumMod val="40000"/>
                        <a:lumOff val="60000"/>
                      </a:schemeClr>
                    </a:solidFill>
                  </a:tcPr>
                </a:tc>
                <a:tc>
                  <a:txBody>
                    <a:bodyPr/>
                    <a:lstStyle/>
                    <a:p>
                      <a:endParaRPr lang="en-US" sz="900" dirty="0"/>
                    </a:p>
                  </a:txBody>
                  <a:tcPr>
                    <a:solidFill>
                      <a:schemeClr val="bg1"/>
                    </a:solidFill>
                  </a:tcPr>
                </a:tc>
              </a:tr>
              <a:tr h="370840">
                <a:tc>
                  <a:txBody>
                    <a:bodyPr/>
                    <a:lstStyle/>
                    <a:p>
                      <a:r>
                        <a:rPr lang="en-US" sz="1100" dirty="0" smtClean="0"/>
                        <a:t>1x Data Engineer</a:t>
                      </a:r>
                    </a:p>
                    <a:p>
                      <a:r>
                        <a:rPr lang="en-US" sz="1100" dirty="0" smtClean="0"/>
                        <a:t>1x Data Product Manager</a:t>
                      </a:r>
                    </a:p>
                    <a:p>
                      <a:r>
                        <a:rPr lang="en-US" sz="1100" dirty="0" smtClean="0"/>
                        <a:t>1</a:t>
                      </a:r>
                      <a:r>
                        <a:rPr lang="en-US" sz="1100" baseline="0" dirty="0" smtClean="0"/>
                        <a:t>x Data Architect </a:t>
                      </a:r>
                      <a:endParaRPr lang="en-US" sz="1100" dirty="0"/>
                    </a:p>
                  </a:txBody>
                  <a:tcPr/>
                </a:tc>
                <a:tc>
                  <a:txBody>
                    <a:bodyPr/>
                    <a:lstStyle/>
                    <a:p>
                      <a:r>
                        <a:rPr lang="en-US" sz="1100" dirty="0" smtClean="0"/>
                        <a:t>700</a:t>
                      </a:r>
                      <a:endParaRPr lang="en-US" sz="1100" dirty="0"/>
                    </a:p>
                  </a:txBody>
                  <a:tcPr/>
                </a:tc>
                <a:tc>
                  <a:txBody>
                    <a:bodyPr/>
                    <a:lstStyle/>
                    <a:p>
                      <a:r>
                        <a:rPr lang="en-US" sz="1100" dirty="0" smtClean="0"/>
                        <a:t>Jan-23</a:t>
                      </a:r>
                      <a:r>
                        <a:rPr lang="en-US" sz="1100" baseline="0" dirty="0" smtClean="0"/>
                        <a:t> to Dec-23</a:t>
                      </a:r>
                    </a:p>
                    <a:p>
                      <a:r>
                        <a:rPr lang="en-US" sz="1100" baseline="0" dirty="0" smtClean="0"/>
                        <a:t>Jan-23 to Dec-23</a:t>
                      </a:r>
                    </a:p>
                    <a:p>
                      <a:r>
                        <a:rPr lang="en-US" sz="1100" baseline="0" dirty="0" smtClean="0"/>
                        <a:t>Jan-23 to Jun-23</a:t>
                      </a:r>
                      <a:endParaRPr lang="en-US" sz="1100" dirty="0"/>
                    </a:p>
                  </a:txBody>
                  <a:tcPr/>
                </a:tc>
                <a:tc>
                  <a:txBody>
                    <a:bodyPr/>
                    <a:lstStyle/>
                    <a:p>
                      <a:pPr marL="0" algn="l" defTabSz="408163" rtl="0" eaLnBrk="1" latinLnBrk="0" hangingPunct="1"/>
                      <a:r>
                        <a:rPr lang="en-US" sz="1100" kern="1200" dirty="0" smtClean="0">
                          <a:solidFill>
                            <a:schemeClr val="dk1"/>
                          </a:solidFill>
                          <a:latin typeface="+mn-lt"/>
                          <a:ea typeface="+mn-ea"/>
                          <a:cs typeface="+mn-cs"/>
                        </a:rPr>
                        <a:t>6600</a:t>
                      </a:r>
                      <a:endParaRPr lang="en-US" sz="1100" kern="1200" dirty="0">
                        <a:solidFill>
                          <a:schemeClr val="dk1"/>
                        </a:solidFill>
                        <a:latin typeface="+mn-lt"/>
                        <a:ea typeface="+mn-ea"/>
                        <a:cs typeface="+mn-cs"/>
                      </a:endParaRPr>
                    </a:p>
                  </a:txBody>
                  <a:tcPr/>
                </a:tc>
                <a:tc>
                  <a:txBody>
                    <a:bodyPr/>
                    <a:lstStyle/>
                    <a:p>
                      <a:pPr marL="0" algn="l" defTabSz="408163" rtl="0" eaLnBrk="1" latinLnBrk="0" hangingPunct="1"/>
                      <a:r>
                        <a:rPr lang="en-US" sz="1100" kern="1200" dirty="0" smtClean="0">
                          <a:solidFill>
                            <a:schemeClr val="dk1"/>
                          </a:solidFill>
                          <a:latin typeface="+mn-lt"/>
                          <a:ea typeface="+mn-ea"/>
                          <a:cs typeface="+mn-cs"/>
                        </a:rPr>
                        <a:t>1650</a:t>
                      </a:r>
                      <a:endParaRPr lang="en-US" sz="1100" kern="1200" dirty="0">
                        <a:solidFill>
                          <a:schemeClr val="dk1"/>
                        </a:solidFill>
                        <a:latin typeface="+mn-lt"/>
                        <a:ea typeface="+mn-ea"/>
                        <a:cs typeface="+mn-cs"/>
                      </a:endParaRPr>
                    </a:p>
                  </a:txBody>
                  <a:tcPr>
                    <a:solidFill>
                      <a:schemeClr val="accent3">
                        <a:lumMod val="40000"/>
                        <a:lumOff val="60000"/>
                      </a:schemeClr>
                    </a:solidFill>
                  </a:tcPr>
                </a:tc>
                <a:tc>
                  <a:txBody>
                    <a:bodyPr/>
                    <a:lstStyle/>
                    <a:p>
                      <a:r>
                        <a:rPr lang="en-US" sz="1100" dirty="0" smtClean="0"/>
                        <a:t>T&amp;M</a:t>
                      </a:r>
                      <a:endParaRPr lang="en-US" sz="1100" baseline="0" dirty="0" smtClean="0"/>
                    </a:p>
                    <a:p>
                      <a:r>
                        <a:rPr lang="en-US" sz="900" baseline="0" dirty="0" smtClean="0"/>
                        <a:t>(e.g. 6 months initial then 3 months rolling)</a:t>
                      </a:r>
                      <a:endParaRPr lang="en-US" sz="900" dirty="0"/>
                    </a:p>
                  </a:txBody>
                  <a:tcPr/>
                </a:tc>
              </a:tr>
              <a:tr h="370840">
                <a:tc>
                  <a:txBody>
                    <a:bodyPr/>
                    <a:lstStyle/>
                    <a:p>
                      <a:r>
                        <a:rPr lang="en-US" sz="1100" dirty="0" smtClean="0"/>
                        <a:t>1x Data Governance</a:t>
                      </a:r>
                      <a:r>
                        <a:rPr lang="en-US" sz="1100" baseline="0" dirty="0" smtClean="0"/>
                        <a:t> Consulting Service</a:t>
                      </a:r>
                      <a:endParaRPr lang="en-US" sz="1100" dirty="0"/>
                    </a:p>
                  </a:txBody>
                  <a:tcPr/>
                </a:tc>
                <a:tc>
                  <a:txBody>
                    <a:bodyPr/>
                    <a:lstStyle/>
                    <a:p>
                      <a:r>
                        <a:rPr lang="en-US" sz="1100" dirty="0" smtClean="0"/>
                        <a:t>n/a</a:t>
                      </a:r>
                      <a:endParaRPr lang="en-US" sz="1100" dirty="0"/>
                    </a:p>
                  </a:txBody>
                  <a:tcPr/>
                </a:tc>
                <a:tc>
                  <a:txBody>
                    <a:bodyPr/>
                    <a:lstStyle/>
                    <a:p>
                      <a:pPr marL="0" marR="0" lvl="0" indent="0" algn="l" defTabSz="408163" rtl="0" eaLnBrk="1" fontAlgn="auto" latinLnBrk="0" hangingPunct="1">
                        <a:lnSpc>
                          <a:spcPct val="100000"/>
                        </a:lnSpc>
                        <a:spcBef>
                          <a:spcPts val="0"/>
                        </a:spcBef>
                        <a:spcAft>
                          <a:spcPts val="0"/>
                        </a:spcAft>
                        <a:buClrTx/>
                        <a:buSzTx/>
                        <a:buFontTx/>
                        <a:buNone/>
                        <a:tabLst/>
                        <a:defRPr/>
                      </a:pPr>
                      <a:r>
                        <a:rPr lang="en-US" sz="1100" baseline="0" dirty="0" smtClean="0"/>
                        <a:t>Jan-23 to Mar-23</a:t>
                      </a:r>
                    </a:p>
                    <a:p>
                      <a:r>
                        <a:rPr lang="en-US" sz="1100" dirty="0" smtClean="0"/>
                        <a:t>Apr-23</a:t>
                      </a:r>
                      <a:r>
                        <a:rPr lang="en-US" sz="1100" baseline="0" dirty="0" smtClean="0"/>
                        <a:t> to Jun-23</a:t>
                      </a:r>
                      <a:endParaRPr lang="en-US" sz="1100" dirty="0"/>
                    </a:p>
                  </a:txBody>
                  <a:tcPr/>
                </a:tc>
                <a:tc>
                  <a:txBody>
                    <a:bodyPr/>
                    <a:lstStyle/>
                    <a:p>
                      <a:r>
                        <a:rPr lang="en-US" sz="1100" dirty="0" smtClean="0"/>
                        <a:t>2200</a:t>
                      </a:r>
                      <a:r>
                        <a:rPr lang="en-US" sz="1100" baseline="0" dirty="0" smtClean="0"/>
                        <a:t> (Inception)</a:t>
                      </a:r>
                    </a:p>
                    <a:p>
                      <a:r>
                        <a:rPr lang="en-US" sz="1100" baseline="0" dirty="0" smtClean="0"/>
                        <a:t>3800 (Implement)</a:t>
                      </a:r>
                      <a:endParaRPr lang="en-US" sz="1100" dirty="0"/>
                    </a:p>
                  </a:txBody>
                  <a:tcPr/>
                </a:tc>
                <a:tc>
                  <a:txBody>
                    <a:bodyPr/>
                    <a:lstStyle/>
                    <a:p>
                      <a:pPr marL="0" algn="l" defTabSz="408163" rtl="0" eaLnBrk="1" latinLnBrk="0" hangingPunct="1"/>
                      <a:r>
                        <a:rPr lang="en-US" sz="1100" kern="1200" baseline="0" dirty="0" smtClean="0">
                          <a:solidFill>
                            <a:schemeClr val="dk1"/>
                          </a:solidFill>
                          <a:latin typeface="+mn-lt"/>
                          <a:ea typeface="+mn-ea"/>
                          <a:cs typeface="+mn-cs"/>
                        </a:rPr>
                        <a:t>2200</a:t>
                      </a:r>
                    </a:p>
                    <a:p>
                      <a:pPr marL="0" algn="l" defTabSz="408163" rtl="0" eaLnBrk="1" latinLnBrk="0" hangingPunct="1"/>
                      <a:r>
                        <a:rPr lang="en-US" sz="1100" kern="1200" baseline="0" dirty="0" smtClean="0">
                          <a:solidFill>
                            <a:schemeClr val="dk1"/>
                          </a:solidFill>
                          <a:latin typeface="+mn-lt"/>
                          <a:ea typeface="+mn-ea"/>
                          <a:cs typeface="+mn-cs"/>
                        </a:rPr>
                        <a:t>n/a</a:t>
                      </a:r>
                    </a:p>
                  </a:txBody>
                  <a:tcPr>
                    <a:solidFill>
                      <a:schemeClr val="accent3">
                        <a:lumMod val="40000"/>
                        <a:lumOff val="60000"/>
                      </a:schemeClr>
                    </a:solidFill>
                  </a:tcPr>
                </a:tc>
                <a:tc>
                  <a:txBody>
                    <a:bodyPr/>
                    <a:lstStyle/>
                    <a:p>
                      <a:pPr marL="0" algn="l" defTabSz="408163" rtl="0" eaLnBrk="1" latinLnBrk="0" hangingPunct="1"/>
                      <a:r>
                        <a:rPr lang="en-US" sz="1100" kern="1200" dirty="0" smtClean="0">
                          <a:solidFill>
                            <a:schemeClr val="dk1"/>
                          </a:solidFill>
                          <a:latin typeface="+mn-lt"/>
                          <a:ea typeface="+mn-ea"/>
                          <a:cs typeface="+mn-cs"/>
                        </a:rPr>
                        <a:t>TBD</a:t>
                      </a:r>
                      <a:r>
                        <a:rPr lang="en-US" sz="1100" kern="1200" baseline="0" dirty="0" smtClean="0">
                          <a:solidFill>
                            <a:schemeClr val="dk1"/>
                          </a:solidFill>
                          <a:latin typeface="+mn-lt"/>
                          <a:ea typeface="+mn-ea"/>
                          <a:cs typeface="+mn-cs"/>
                        </a:rPr>
                        <a:t> (3 months)</a:t>
                      </a:r>
                    </a:p>
                    <a:p>
                      <a:pPr marL="0" algn="l" defTabSz="408163" rtl="0" eaLnBrk="1" latinLnBrk="0" hangingPunct="1"/>
                      <a:r>
                        <a:rPr lang="en-US" sz="1100" kern="1200" baseline="0" dirty="0" smtClean="0">
                          <a:solidFill>
                            <a:schemeClr val="dk1"/>
                          </a:solidFill>
                          <a:latin typeface="+mn-lt"/>
                          <a:ea typeface="+mn-ea"/>
                          <a:cs typeface="+mn-cs"/>
                        </a:rPr>
                        <a:t>TBD (3 months)</a:t>
                      </a:r>
                    </a:p>
                  </a:txBody>
                  <a:tcPr/>
                </a:tc>
              </a:tr>
              <a:tr h="274319">
                <a:tc gridSpan="2">
                  <a:txBody>
                    <a:bodyPr/>
                    <a:lstStyle/>
                    <a:p>
                      <a:r>
                        <a:rPr lang="en-US" sz="1100" b="1" dirty="0" smtClean="0"/>
                        <a:t>Run </a:t>
                      </a:r>
                    </a:p>
                    <a:p>
                      <a:r>
                        <a:rPr lang="en-US" sz="1100" b="0" dirty="0" smtClean="0"/>
                        <a:t>(starting Jul-23 and ongoing)</a:t>
                      </a:r>
                      <a:endParaRPr lang="en-US" sz="1100" b="0" dirty="0"/>
                    </a:p>
                  </a:txBody>
                  <a:tcPr>
                    <a:solidFill>
                      <a:schemeClr val="bg1"/>
                    </a:solidFill>
                  </a:tcPr>
                </a:tc>
                <a:tc hMerge="1">
                  <a:txBody>
                    <a:bodyPr/>
                    <a:lstStyle/>
                    <a:p>
                      <a:endParaRPr lang="en-US"/>
                    </a:p>
                  </a:txBody>
                  <a:tcPr/>
                </a:tc>
                <a:tc>
                  <a:txBody>
                    <a:bodyPr/>
                    <a:lstStyle/>
                    <a:p>
                      <a:pPr algn="r"/>
                      <a:r>
                        <a:rPr lang="en-US" sz="1100" b="0" kern="1200" dirty="0" smtClean="0">
                          <a:solidFill>
                            <a:schemeClr val="dk1"/>
                          </a:solidFill>
                          <a:latin typeface="+mn-lt"/>
                          <a:ea typeface="+mn-ea"/>
                          <a:cs typeface="+mn-cs"/>
                        </a:rPr>
                        <a:t>Total:</a:t>
                      </a:r>
                      <a:endParaRPr lang="en-US" sz="1100" b="0" kern="1200" dirty="0">
                        <a:solidFill>
                          <a:schemeClr val="dk1"/>
                        </a:solidFill>
                        <a:latin typeface="+mn-lt"/>
                        <a:ea typeface="+mn-ea"/>
                        <a:cs typeface="+mn-cs"/>
                      </a:endParaRPr>
                    </a:p>
                  </a:txBody>
                  <a:tcPr>
                    <a:solidFill>
                      <a:schemeClr val="bg1"/>
                    </a:solidFill>
                  </a:tcPr>
                </a:tc>
                <a:tc>
                  <a:txBody>
                    <a:bodyPr/>
                    <a:lstStyle/>
                    <a:p>
                      <a:r>
                        <a:rPr lang="en-US" sz="1200" b="0" kern="1200" baseline="0" dirty="0" smtClean="0">
                          <a:solidFill>
                            <a:schemeClr val="dk1"/>
                          </a:solidFill>
                          <a:latin typeface="+mn-lt"/>
                          <a:ea typeface="+mn-ea"/>
                          <a:cs typeface="+mn-cs"/>
                        </a:rPr>
                        <a:t>1200</a:t>
                      </a:r>
                      <a:r>
                        <a:rPr lang="en-US" sz="1200" b="1" kern="1200" baseline="0" dirty="0" smtClean="0">
                          <a:solidFill>
                            <a:schemeClr val="dk1"/>
                          </a:solidFill>
                          <a:latin typeface="+mn-lt"/>
                          <a:ea typeface="+mn-ea"/>
                          <a:cs typeface="+mn-cs"/>
                        </a:rPr>
                        <a:t> </a:t>
                      </a:r>
                      <a:br>
                        <a:rPr lang="en-US" sz="1200" b="1" kern="1200" baseline="0" dirty="0" smtClean="0">
                          <a:solidFill>
                            <a:schemeClr val="dk1"/>
                          </a:solidFill>
                          <a:latin typeface="+mn-lt"/>
                          <a:ea typeface="+mn-ea"/>
                          <a:cs typeface="+mn-cs"/>
                        </a:rPr>
                      </a:br>
                      <a:r>
                        <a:rPr lang="en-US" sz="1050" b="0" kern="1200" baseline="0" dirty="0" smtClean="0">
                          <a:solidFill>
                            <a:schemeClr val="dk1"/>
                          </a:solidFill>
                          <a:latin typeface="+mn-lt"/>
                          <a:ea typeface="+mn-ea"/>
                          <a:cs typeface="+mn-cs"/>
                        </a:rPr>
                        <a:t>(per annual)</a:t>
                      </a:r>
                      <a:endParaRPr lang="en-US" sz="1050" b="0" kern="1200" baseline="0" dirty="0">
                        <a:solidFill>
                          <a:schemeClr val="dk1"/>
                        </a:solidFill>
                        <a:latin typeface="+mn-lt"/>
                        <a:ea typeface="+mn-ea"/>
                        <a:cs typeface="+mn-cs"/>
                      </a:endParaRPr>
                    </a:p>
                  </a:txBody>
                  <a:tcPr>
                    <a:solidFill>
                      <a:schemeClr val="bg1"/>
                    </a:solidFill>
                  </a:tcPr>
                </a:tc>
                <a:tc>
                  <a:txBody>
                    <a:bodyPr/>
                    <a:lstStyle/>
                    <a:p>
                      <a:r>
                        <a:rPr lang="en-US" sz="1200" dirty="0" smtClean="0"/>
                        <a:t>n/a</a:t>
                      </a:r>
                      <a:endParaRPr lang="en-US" sz="1200" dirty="0"/>
                    </a:p>
                  </a:txBody>
                  <a:tcPr>
                    <a:solidFill>
                      <a:schemeClr val="accent3">
                        <a:lumMod val="40000"/>
                        <a:lumOff val="60000"/>
                      </a:schemeClr>
                    </a:solidFill>
                  </a:tcPr>
                </a:tc>
                <a:tc>
                  <a:txBody>
                    <a:bodyPr/>
                    <a:lstStyle/>
                    <a:p>
                      <a:endParaRPr lang="en-US" dirty="0"/>
                    </a:p>
                  </a:txBody>
                  <a:tcPr>
                    <a:solidFill>
                      <a:schemeClr val="bg1"/>
                    </a:solidFill>
                  </a:tcPr>
                </a:tc>
              </a:tr>
              <a:tr h="370840">
                <a:tc>
                  <a:txBody>
                    <a:bodyPr/>
                    <a:lstStyle/>
                    <a:p>
                      <a:r>
                        <a:rPr lang="en-US" sz="1100" dirty="0" smtClean="0"/>
                        <a:t>1x</a:t>
                      </a:r>
                      <a:r>
                        <a:rPr lang="en-US" sz="1100" baseline="0" dirty="0" smtClean="0"/>
                        <a:t> Data Architect</a:t>
                      </a:r>
                      <a:endParaRPr lang="en-US" sz="1100" dirty="0"/>
                    </a:p>
                  </a:txBody>
                  <a:tcPr/>
                </a:tc>
                <a:tc>
                  <a:txBody>
                    <a:bodyPr/>
                    <a:lstStyle/>
                    <a:p>
                      <a:r>
                        <a:rPr lang="en-US" sz="1100" dirty="0" smtClean="0"/>
                        <a:t>100</a:t>
                      </a:r>
                      <a:endParaRPr lang="en-US" sz="1100" dirty="0"/>
                    </a:p>
                  </a:txBody>
                  <a:tcPr/>
                </a:tc>
                <a:tc>
                  <a:txBody>
                    <a:bodyPr/>
                    <a:lstStyle/>
                    <a:p>
                      <a:r>
                        <a:rPr lang="en-US" sz="1100" dirty="0" smtClean="0"/>
                        <a:t>Jul</a:t>
                      </a:r>
                      <a:r>
                        <a:rPr lang="en-US" sz="1100" baseline="0" dirty="0" smtClean="0"/>
                        <a:t>-23 </a:t>
                      </a:r>
                      <a:r>
                        <a:rPr lang="en-US" sz="900" baseline="0" dirty="0" smtClean="0"/>
                        <a:t>(starting)</a:t>
                      </a:r>
                      <a:endParaRPr lang="en-US" sz="900" dirty="0"/>
                    </a:p>
                  </a:txBody>
                  <a:tcPr/>
                </a:tc>
                <a:tc>
                  <a:txBody>
                    <a:bodyPr/>
                    <a:lstStyle/>
                    <a:p>
                      <a:r>
                        <a:rPr lang="en-US" sz="1100" dirty="0" smtClean="0"/>
                        <a:t>n/a</a:t>
                      </a:r>
                      <a:endParaRPr lang="en-US" sz="1100" dirty="0"/>
                    </a:p>
                  </a:txBody>
                  <a:tcPr/>
                </a:tc>
                <a:tc>
                  <a:txBody>
                    <a:bodyPr/>
                    <a:lstStyle/>
                    <a:p>
                      <a:r>
                        <a:rPr lang="en-US" sz="1100" dirty="0" smtClean="0"/>
                        <a:t>n/a</a:t>
                      </a:r>
                    </a:p>
                  </a:txBody>
                  <a:tcPr>
                    <a:solidFill>
                      <a:schemeClr val="accent3">
                        <a:lumMod val="40000"/>
                        <a:lumOff val="60000"/>
                      </a:schemeClr>
                    </a:solidFill>
                  </a:tcPr>
                </a:tc>
                <a:tc>
                  <a:txBody>
                    <a:bodyPr/>
                    <a:lstStyle/>
                    <a:p>
                      <a:r>
                        <a:rPr lang="en-US" sz="1100" dirty="0" smtClean="0"/>
                        <a:t>Permanent Staff</a:t>
                      </a:r>
                    </a:p>
                  </a:txBody>
                  <a:tcPr/>
                </a:tc>
              </a:tr>
            </a:tbl>
          </a:graphicData>
        </a:graphic>
      </p:graphicFrame>
      <p:sp>
        <p:nvSpPr>
          <p:cNvPr id="5" name="Rectangle 4"/>
          <p:cNvSpPr/>
          <p:nvPr/>
        </p:nvSpPr>
        <p:spPr>
          <a:xfrm>
            <a:off x="160573" y="626027"/>
            <a:ext cx="2773003" cy="307777"/>
          </a:xfrm>
          <a:prstGeom prst="rect">
            <a:avLst/>
          </a:prstGeom>
          <a:noFill/>
        </p:spPr>
        <p:txBody>
          <a:bodyPr wrap="none">
            <a:spAutoFit/>
          </a:bodyPr>
          <a:lstStyle/>
          <a:p>
            <a:r>
              <a:rPr lang="en-US" sz="1400" dirty="0" smtClean="0">
                <a:solidFill>
                  <a:schemeClr val="tx2"/>
                </a:solidFill>
              </a:rPr>
              <a:t>Data Governance Ballpark for 2023 </a:t>
            </a:r>
            <a:endParaRPr lang="en-US" sz="1400" u="sng" dirty="0">
              <a:solidFill>
                <a:schemeClr val="tx2"/>
              </a:solidFill>
            </a:endParaRPr>
          </a:p>
        </p:txBody>
      </p:sp>
    </p:spTree>
    <p:extLst>
      <p:ext uri="{BB962C8B-B14F-4D97-AF65-F5344CB8AC3E}">
        <p14:creationId xmlns:p14="http://schemas.microsoft.com/office/powerpoint/2010/main" val="435947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6</a:t>
            </a:fld>
            <a:endParaRPr lang="en-US" altLang="en-US" dirty="0"/>
          </a:p>
        </p:txBody>
      </p:sp>
      <p:sp>
        <p:nvSpPr>
          <p:cNvPr id="40" name="Title 1"/>
          <p:cNvSpPr>
            <a:spLocks noGrp="1"/>
          </p:cNvSpPr>
          <p:nvPr>
            <p:ph type="title"/>
          </p:nvPr>
        </p:nvSpPr>
        <p:spPr>
          <a:xfrm>
            <a:off x="118159" y="84059"/>
            <a:ext cx="8229600" cy="381000"/>
          </a:xfrm>
        </p:spPr>
        <p:txBody>
          <a:bodyPr/>
          <a:lstStyle/>
          <a:p>
            <a:r>
              <a:rPr lang="en-US" dirty="0" smtClean="0"/>
              <a:t>RW2 Outcomes and Data Products</a:t>
            </a:r>
            <a:endParaRPr lang="en-US" dirty="0"/>
          </a:p>
        </p:txBody>
      </p:sp>
      <p:sp>
        <p:nvSpPr>
          <p:cNvPr id="156" name="TextBox 155"/>
          <p:cNvSpPr txBox="1"/>
          <p:nvPr/>
        </p:nvSpPr>
        <p:spPr>
          <a:xfrm>
            <a:off x="7501680" y="77340"/>
            <a:ext cx="1607684" cy="307777"/>
          </a:xfrm>
          <a:prstGeom prst="rect">
            <a:avLst/>
          </a:prstGeom>
          <a:solidFill>
            <a:schemeClr val="bg1">
              <a:lumMod val="85000"/>
            </a:schemeClr>
          </a:solidFill>
        </p:spPr>
        <p:txBody>
          <a:bodyPr wrap="none" rtlCol="0">
            <a:spAutoFit/>
          </a:bodyPr>
          <a:lstStyle/>
          <a:p>
            <a:r>
              <a:rPr lang="en-US" sz="1400" dirty="0" smtClean="0">
                <a:solidFill>
                  <a:schemeClr val="bg1">
                    <a:lumMod val="50000"/>
                  </a:schemeClr>
                </a:solidFill>
              </a:rPr>
              <a:t>Draft for Discussion</a:t>
            </a:r>
            <a:endParaRPr lang="en-US" sz="1400" dirty="0">
              <a:solidFill>
                <a:schemeClr val="bg1">
                  <a:lumMod val="50000"/>
                </a:schemeClr>
              </a:solidFill>
            </a:endParaRPr>
          </a:p>
        </p:txBody>
      </p:sp>
      <p:sp>
        <p:nvSpPr>
          <p:cNvPr id="203" name="Rectangle 202"/>
          <p:cNvSpPr/>
          <p:nvPr/>
        </p:nvSpPr>
        <p:spPr>
          <a:xfrm>
            <a:off x="160573" y="626027"/>
            <a:ext cx="6038384" cy="307777"/>
          </a:xfrm>
          <a:prstGeom prst="rect">
            <a:avLst/>
          </a:prstGeom>
          <a:noFill/>
        </p:spPr>
        <p:txBody>
          <a:bodyPr wrap="none">
            <a:spAutoFit/>
          </a:bodyPr>
          <a:lstStyle/>
          <a:p>
            <a:r>
              <a:rPr lang="en-US" sz="1400" dirty="0" smtClean="0">
                <a:solidFill>
                  <a:schemeClr val="tx2"/>
                </a:solidFill>
              </a:rPr>
              <a:t>Focus on the business </a:t>
            </a:r>
            <a:r>
              <a:rPr lang="en-US" sz="1400" b="1" dirty="0" smtClean="0">
                <a:solidFill>
                  <a:schemeClr val="tx2"/>
                </a:solidFill>
              </a:rPr>
              <a:t>outcomes</a:t>
            </a:r>
            <a:r>
              <a:rPr lang="en-US" sz="1400" dirty="0" smtClean="0">
                <a:solidFill>
                  <a:schemeClr val="tx2"/>
                </a:solidFill>
              </a:rPr>
              <a:t> using </a:t>
            </a:r>
            <a:r>
              <a:rPr lang="en-US" sz="1400" b="1" dirty="0" smtClean="0">
                <a:solidFill>
                  <a:schemeClr val="tx2"/>
                </a:solidFill>
              </a:rPr>
              <a:t>data products</a:t>
            </a:r>
            <a:r>
              <a:rPr lang="en-US" sz="1400" dirty="0" smtClean="0">
                <a:solidFill>
                  <a:schemeClr val="tx2"/>
                </a:solidFill>
              </a:rPr>
              <a:t> through </a:t>
            </a:r>
            <a:r>
              <a:rPr lang="en-US" sz="1400" u="sng" dirty="0" smtClean="0">
                <a:solidFill>
                  <a:schemeClr val="tx2"/>
                </a:solidFill>
              </a:rPr>
              <a:t>data-driven design</a:t>
            </a:r>
            <a:endParaRPr lang="en-US" sz="1400" u="sng" dirty="0">
              <a:solidFill>
                <a:schemeClr val="tx2"/>
              </a:solidFill>
            </a:endParaRPr>
          </a:p>
        </p:txBody>
      </p:sp>
      <p:sp>
        <p:nvSpPr>
          <p:cNvPr id="164" name="Rectangle 163"/>
          <p:cNvSpPr/>
          <p:nvPr/>
        </p:nvSpPr>
        <p:spPr>
          <a:xfrm>
            <a:off x="112495" y="1810077"/>
            <a:ext cx="1981200" cy="1244828"/>
          </a:xfrm>
          <a:prstGeom prst="rect">
            <a:avLst/>
          </a:prstGeom>
        </p:spPr>
        <p:txBody>
          <a:bodyPr wrap="square">
            <a:spAutoFit/>
          </a:bodyPr>
          <a:lstStyle/>
          <a:p>
            <a:pPr>
              <a:spcAft>
                <a:spcPts val="300"/>
              </a:spcAft>
            </a:pPr>
            <a:r>
              <a:rPr lang="en-US" sz="1100" u="sng" dirty="0" smtClean="0">
                <a:solidFill>
                  <a:schemeClr val="tx2"/>
                </a:solidFill>
              </a:rPr>
              <a:t>RW2 Programs</a:t>
            </a:r>
          </a:p>
          <a:p>
            <a:pPr marL="180000" indent="-180000">
              <a:lnSpc>
                <a:spcPts val="1800"/>
              </a:lnSpc>
              <a:buAutoNum type="arabicPeriod"/>
            </a:pPr>
            <a:r>
              <a:rPr lang="en-US" sz="1200" dirty="0" smtClean="0">
                <a:solidFill>
                  <a:schemeClr val="tx2"/>
                </a:solidFill>
              </a:rPr>
              <a:t>DLT</a:t>
            </a:r>
            <a:endParaRPr lang="en-US" sz="1200" dirty="0" smtClean="0">
              <a:solidFill>
                <a:schemeClr val="tx2"/>
              </a:solidFill>
            </a:endParaRPr>
          </a:p>
          <a:p>
            <a:pPr marL="180000" indent="-180000">
              <a:lnSpc>
                <a:spcPts val="1800"/>
              </a:lnSpc>
              <a:buAutoNum type="arabicPeriod"/>
            </a:pPr>
            <a:r>
              <a:rPr lang="en-US" sz="1200" dirty="0" smtClean="0">
                <a:solidFill>
                  <a:schemeClr val="tx2"/>
                </a:solidFill>
              </a:rPr>
              <a:t>CDP</a:t>
            </a:r>
          </a:p>
          <a:p>
            <a:pPr marL="180000" indent="-180000">
              <a:lnSpc>
                <a:spcPts val="1800"/>
              </a:lnSpc>
              <a:buAutoNum type="arabicPeriod"/>
            </a:pPr>
            <a:r>
              <a:rPr lang="en-US" sz="1200" dirty="0" smtClean="0">
                <a:solidFill>
                  <a:schemeClr val="tx2"/>
                </a:solidFill>
              </a:rPr>
              <a:t>EDAP</a:t>
            </a:r>
          </a:p>
          <a:p>
            <a:pPr marL="180000" indent="-180000">
              <a:lnSpc>
                <a:spcPts val="1800"/>
              </a:lnSpc>
              <a:buAutoNum type="arabicPeriod"/>
            </a:pPr>
            <a:r>
              <a:rPr lang="en-US" sz="1200" dirty="0" smtClean="0">
                <a:solidFill>
                  <a:schemeClr val="tx2"/>
                </a:solidFill>
              </a:rPr>
              <a:t>Cloud </a:t>
            </a:r>
            <a:r>
              <a:rPr lang="en-US" sz="1200" dirty="0" smtClean="0">
                <a:solidFill>
                  <a:schemeClr val="tx2"/>
                </a:solidFill>
              </a:rPr>
              <a:t>Pass</a:t>
            </a:r>
            <a:endParaRPr lang="en-US" sz="1200" dirty="0"/>
          </a:p>
        </p:txBody>
      </p:sp>
      <p:grpSp>
        <p:nvGrpSpPr>
          <p:cNvPr id="92" name="Group 91"/>
          <p:cNvGrpSpPr/>
          <p:nvPr/>
        </p:nvGrpSpPr>
        <p:grpSpPr>
          <a:xfrm>
            <a:off x="1458272" y="965646"/>
            <a:ext cx="3224313" cy="1826517"/>
            <a:chOff x="1458272" y="965646"/>
            <a:chExt cx="3224313" cy="1826517"/>
          </a:xfrm>
        </p:grpSpPr>
        <p:pic>
          <p:nvPicPr>
            <p:cNvPr id="171" name="Picture 170"/>
            <p:cNvPicPr>
              <a:picLocks noChangeAspect="1"/>
            </p:cNvPicPr>
            <p:nvPr/>
          </p:nvPicPr>
          <p:blipFill>
            <a:blip r:embed="rId3"/>
            <a:stretch>
              <a:fillRect/>
            </a:stretch>
          </p:blipFill>
          <p:spPr>
            <a:xfrm>
              <a:off x="2396585" y="1029109"/>
              <a:ext cx="2286000" cy="1171617"/>
            </a:xfrm>
            <a:prstGeom prst="rect">
              <a:avLst/>
            </a:prstGeom>
          </p:spPr>
        </p:pic>
        <p:pic>
          <p:nvPicPr>
            <p:cNvPr id="166" name="Picture 165"/>
            <p:cNvPicPr>
              <a:picLocks noChangeAspect="1"/>
            </p:cNvPicPr>
            <p:nvPr/>
          </p:nvPicPr>
          <p:blipFill>
            <a:blip r:embed="rId3"/>
            <a:stretch>
              <a:fillRect/>
            </a:stretch>
          </p:blipFill>
          <p:spPr>
            <a:xfrm>
              <a:off x="2002556" y="1391221"/>
              <a:ext cx="2286000" cy="1171617"/>
            </a:xfrm>
            <a:prstGeom prst="rect">
              <a:avLst/>
            </a:prstGeom>
          </p:spPr>
        </p:pic>
        <p:pic>
          <p:nvPicPr>
            <p:cNvPr id="165" name="Picture 164"/>
            <p:cNvPicPr>
              <a:picLocks noChangeAspect="1"/>
            </p:cNvPicPr>
            <p:nvPr/>
          </p:nvPicPr>
          <p:blipFill>
            <a:blip r:embed="rId3"/>
            <a:stretch>
              <a:fillRect/>
            </a:stretch>
          </p:blipFill>
          <p:spPr>
            <a:xfrm>
              <a:off x="1737535" y="1620546"/>
              <a:ext cx="2286000" cy="1171617"/>
            </a:xfrm>
            <a:prstGeom prst="rect">
              <a:avLst/>
            </a:prstGeom>
          </p:spPr>
        </p:pic>
        <p:cxnSp>
          <p:nvCxnSpPr>
            <p:cNvPr id="15" name="Straight Arrow Connector 14"/>
            <p:cNvCxnSpPr/>
            <p:nvPr/>
          </p:nvCxnSpPr>
          <p:spPr>
            <a:xfrm flipV="1">
              <a:off x="1534702" y="1029110"/>
              <a:ext cx="805599" cy="675526"/>
            </a:xfrm>
            <a:prstGeom prst="straightConnector1">
              <a:avLst/>
            </a:prstGeom>
            <a:ln w="952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3098192" y="965646"/>
              <a:ext cx="893258" cy="253916"/>
            </a:xfrm>
            <a:prstGeom prst="rect">
              <a:avLst/>
            </a:prstGeom>
            <a:solidFill>
              <a:schemeClr val="accent3"/>
            </a:solidFill>
          </p:spPr>
          <p:txBody>
            <a:bodyPr wrap="square" rtlCol="0">
              <a:spAutoFit/>
            </a:bodyPr>
            <a:lstStyle/>
            <a:p>
              <a:pPr algn="ctr"/>
              <a:r>
                <a:rPr lang="en-US" sz="1050" dirty="0" smtClean="0">
                  <a:solidFill>
                    <a:schemeClr val="accent2"/>
                  </a:solidFill>
                </a:rPr>
                <a:t>Target State</a:t>
              </a:r>
              <a:endParaRPr lang="en-US" sz="1050" dirty="0">
                <a:solidFill>
                  <a:schemeClr val="accent2"/>
                </a:solidFill>
              </a:endParaRPr>
            </a:p>
          </p:txBody>
        </p:sp>
        <p:sp>
          <p:nvSpPr>
            <p:cNvPr id="174" name="TextBox 173"/>
            <p:cNvSpPr txBox="1"/>
            <p:nvPr/>
          </p:nvSpPr>
          <p:spPr>
            <a:xfrm rot="19221890">
              <a:off x="1458272" y="1161803"/>
              <a:ext cx="933179" cy="246221"/>
            </a:xfrm>
            <a:prstGeom prst="rect">
              <a:avLst/>
            </a:prstGeom>
            <a:noFill/>
          </p:spPr>
          <p:txBody>
            <a:bodyPr wrap="square" rtlCol="0">
              <a:spAutoFit/>
            </a:bodyPr>
            <a:lstStyle/>
            <a:p>
              <a:r>
                <a:rPr lang="en-US" sz="1000" dirty="0" smtClean="0">
                  <a:solidFill>
                    <a:schemeClr val="bg1">
                      <a:lumMod val="50000"/>
                    </a:schemeClr>
                  </a:solidFill>
                </a:rPr>
                <a:t>Milestones</a:t>
              </a:r>
              <a:endParaRPr lang="en-US" sz="1000" dirty="0">
                <a:solidFill>
                  <a:schemeClr val="bg1">
                    <a:lumMod val="50000"/>
                  </a:schemeClr>
                </a:solidFill>
              </a:endParaRPr>
            </a:p>
          </p:txBody>
        </p:sp>
      </p:grpSp>
      <p:pic>
        <p:nvPicPr>
          <p:cNvPr id="39" name="Picture 38"/>
          <p:cNvPicPr>
            <a:picLocks noChangeAspect="1"/>
          </p:cNvPicPr>
          <p:nvPr/>
        </p:nvPicPr>
        <p:blipFill>
          <a:blip r:embed="rId4"/>
          <a:stretch>
            <a:fillRect/>
          </a:stretch>
        </p:blipFill>
        <p:spPr>
          <a:xfrm>
            <a:off x="1426953" y="1792883"/>
            <a:ext cx="2329088" cy="1193700"/>
          </a:xfrm>
          <a:prstGeom prst="rect">
            <a:avLst/>
          </a:prstGeom>
        </p:spPr>
      </p:pic>
      <p:grpSp>
        <p:nvGrpSpPr>
          <p:cNvPr id="116" name="Group 115"/>
          <p:cNvGrpSpPr/>
          <p:nvPr/>
        </p:nvGrpSpPr>
        <p:grpSpPr>
          <a:xfrm>
            <a:off x="2265720" y="978038"/>
            <a:ext cx="3732783" cy="1898512"/>
            <a:chOff x="2265720" y="978038"/>
            <a:chExt cx="3732783" cy="1898512"/>
          </a:xfrm>
        </p:grpSpPr>
        <p:sp>
          <p:nvSpPr>
            <p:cNvPr id="38" name="Rectangle 37"/>
            <p:cNvSpPr/>
            <p:nvPr/>
          </p:nvSpPr>
          <p:spPr>
            <a:xfrm>
              <a:off x="4586469" y="978038"/>
              <a:ext cx="1177504" cy="467436"/>
            </a:xfrm>
            <a:prstGeom prst="rect">
              <a:avLst/>
            </a:prstGeom>
          </p:spPr>
          <p:txBody>
            <a:bodyPr wrap="square">
              <a:spAutoFit/>
            </a:bodyPr>
            <a:lstStyle/>
            <a:p>
              <a:pPr algn="ctr">
                <a:lnSpc>
                  <a:spcPts val="1400"/>
                </a:lnSpc>
              </a:pPr>
              <a:r>
                <a:rPr lang="en-US" sz="1600" b="1" dirty="0" smtClean="0">
                  <a:solidFill>
                    <a:schemeClr val="tx2"/>
                  </a:solidFill>
                </a:rPr>
                <a:t>Data Product</a:t>
              </a:r>
              <a:endParaRPr lang="en-US" sz="1600" b="1" dirty="0">
                <a:solidFill>
                  <a:schemeClr val="tx2"/>
                </a:solidFill>
              </a:endParaRPr>
            </a:p>
          </p:txBody>
        </p:sp>
        <p:pic>
          <p:nvPicPr>
            <p:cNvPr id="201" name="Picture 200"/>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553552" y="1050501"/>
              <a:ext cx="287637" cy="292334"/>
            </a:xfrm>
            <a:prstGeom prst="rect">
              <a:avLst/>
            </a:prstGeom>
            <a:noFill/>
            <a:ln>
              <a:noFill/>
            </a:ln>
          </p:spPr>
        </p:pic>
        <p:grpSp>
          <p:nvGrpSpPr>
            <p:cNvPr id="102" name="Group 101"/>
            <p:cNvGrpSpPr/>
            <p:nvPr/>
          </p:nvGrpSpPr>
          <p:grpSpPr>
            <a:xfrm>
              <a:off x="2265720" y="2414885"/>
              <a:ext cx="3732783" cy="461665"/>
              <a:chOff x="2265720" y="2414885"/>
              <a:chExt cx="3732783" cy="461665"/>
            </a:xfrm>
          </p:grpSpPr>
          <p:sp>
            <p:nvSpPr>
              <p:cNvPr id="202" name="TextBox 201"/>
              <p:cNvSpPr txBox="1"/>
              <p:nvPr/>
            </p:nvSpPr>
            <p:spPr>
              <a:xfrm>
                <a:off x="4773372" y="2414885"/>
                <a:ext cx="1225131" cy="461665"/>
              </a:xfrm>
              <a:prstGeom prst="rect">
                <a:avLst/>
              </a:prstGeom>
              <a:noFill/>
            </p:spPr>
            <p:txBody>
              <a:bodyPr wrap="square" rtlCol="0">
                <a:spAutoFit/>
              </a:bodyPr>
              <a:lstStyle/>
              <a:p>
                <a:r>
                  <a:rPr lang="en-US" sz="800" b="1" dirty="0" err="1">
                    <a:solidFill>
                      <a:schemeClr val="tx2"/>
                    </a:solidFill>
                  </a:rPr>
                  <a:t>CustomerSegment</a:t>
                </a:r>
                <a:endParaRPr lang="en-US" sz="800" b="1" dirty="0">
                  <a:solidFill>
                    <a:schemeClr val="tx2"/>
                  </a:solidFill>
                </a:endParaRPr>
              </a:p>
              <a:p>
                <a:r>
                  <a:rPr lang="en-US" sz="800" b="1" dirty="0" err="1" smtClean="0">
                    <a:solidFill>
                      <a:schemeClr val="tx2"/>
                    </a:solidFill>
                  </a:rPr>
                  <a:t>HorseOwnerBetPattern</a:t>
                </a:r>
                <a:endParaRPr lang="en-US" sz="800" b="1" dirty="0" smtClean="0">
                  <a:solidFill>
                    <a:schemeClr val="tx2"/>
                  </a:solidFill>
                </a:endParaRPr>
              </a:p>
              <a:p>
                <a:r>
                  <a:rPr lang="en-US" sz="800" b="1" dirty="0" smtClean="0">
                    <a:solidFill>
                      <a:schemeClr val="tx2"/>
                    </a:solidFill>
                  </a:rPr>
                  <a:t>…</a:t>
                </a:r>
              </a:p>
            </p:txBody>
          </p:sp>
          <p:sp>
            <p:nvSpPr>
              <p:cNvPr id="278" name="Left Brace 277"/>
              <p:cNvSpPr/>
              <p:nvPr/>
            </p:nvSpPr>
            <p:spPr>
              <a:xfrm>
                <a:off x="4733344" y="2450914"/>
                <a:ext cx="130818" cy="363881"/>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9" name="Straight Arrow Connector 58"/>
              <p:cNvCxnSpPr>
                <a:endCxn id="202" idx="1"/>
              </p:cNvCxnSpPr>
              <p:nvPr/>
            </p:nvCxnSpPr>
            <p:spPr>
              <a:xfrm>
                <a:off x="2265720" y="2640285"/>
                <a:ext cx="2507652" cy="5433"/>
              </a:xfrm>
              <a:prstGeom prst="straightConnector1">
                <a:avLst/>
              </a:prstGeom>
              <a:ln w="3175">
                <a:solidFill>
                  <a:schemeClr val="bg1">
                    <a:lumMod val="65000"/>
                  </a:schemeClr>
                </a:solidFill>
                <a:prstDash val="dash"/>
                <a:headEnd type="oval"/>
                <a:tailEnd type="triangle"/>
              </a:ln>
              <a:effectLst/>
            </p:spPr>
            <p:style>
              <a:lnRef idx="2">
                <a:schemeClr val="accent1"/>
              </a:lnRef>
              <a:fillRef idx="0">
                <a:schemeClr val="accent1"/>
              </a:fillRef>
              <a:effectRef idx="1">
                <a:schemeClr val="accent1"/>
              </a:effectRef>
              <a:fontRef idx="minor">
                <a:schemeClr val="tx1"/>
              </a:fontRef>
            </p:style>
          </p:cxnSp>
        </p:grpSp>
      </p:grpSp>
      <p:grpSp>
        <p:nvGrpSpPr>
          <p:cNvPr id="126" name="Group 125"/>
          <p:cNvGrpSpPr/>
          <p:nvPr/>
        </p:nvGrpSpPr>
        <p:grpSpPr>
          <a:xfrm>
            <a:off x="5673867" y="1053632"/>
            <a:ext cx="2555455" cy="1822918"/>
            <a:chOff x="5673867" y="1053632"/>
            <a:chExt cx="2555455" cy="1822918"/>
          </a:xfrm>
        </p:grpSpPr>
        <p:grpSp>
          <p:nvGrpSpPr>
            <p:cNvPr id="125" name="Group 124"/>
            <p:cNvGrpSpPr/>
            <p:nvPr/>
          </p:nvGrpSpPr>
          <p:grpSpPr>
            <a:xfrm>
              <a:off x="5673867" y="1053632"/>
              <a:ext cx="2555455" cy="1822918"/>
              <a:chOff x="5673867" y="1053632"/>
              <a:chExt cx="2555455" cy="1822918"/>
            </a:xfrm>
          </p:grpSpPr>
          <p:grpSp>
            <p:nvGrpSpPr>
              <p:cNvPr id="120" name="Group 119"/>
              <p:cNvGrpSpPr/>
              <p:nvPr/>
            </p:nvGrpSpPr>
            <p:grpSpPr>
              <a:xfrm>
                <a:off x="5673867" y="1053632"/>
                <a:ext cx="2315044" cy="1822918"/>
                <a:chOff x="5673867" y="1053632"/>
                <a:chExt cx="2315044" cy="1822918"/>
              </a:xfrm>
            </p:grpSpPr>
            <p:grpSp>
              <p:nvGrpSpPr>
                <p:cNvPr id="117" name="Group 116"/>
                <p:cNvGrpSpPr/>
                <p:nvPr/>
              </p:nvGrpSpPr>
              <p:grpSpPr>
                <a:xfrm>
                  <a:off x="5840350" y="1053632"/>
                  <a:ext cx="1936234" cy="277232"/>
                  <a:chOff x="5840350" y="1053632"/>
                  <a:chExt cx="1936234" cy="277232"/>
                </a:xfrm>
              </p:grpSpPr>
              <p:sp>
                <p:nvSpPr>
                  <p:cNvPr id="204" name="Rectangle 203"/>
                  <p:cNvSpPr/>
                  <p:nvPr/>
                </p:nvSpPr>
                <p:spPr>
                  <a:xfrm>
                    <a:off x="5840350" y="1053632"/>
                    <a:ext cx="1177504" cy="274370"/>
                  </a:xfrm>
                  <a:prstGeom prst="rect">
                    <a:avLst/>
                  </a:prstGeom>
                </p:spPr>
                <p:txBody>
                  <a:bodyPr wrap="square">
                    <a:spAutoFit/>
                  </a:bodyPr>
                  <a:lstStyle/>
                  <a:p>
                    <a:pPr algn="ctr">
                      <a:lnSpc>
                        <a:spcPts val="1400"/>
                      </a:lnSpc>
                    </a:pPr>
                    <a:r>
                      <a:rPr lang="en-US" sz="1100" b="1" dirty="0" smtClean="0">
                        <a:solidFill>
                          <a:schemeClr val="bg1">
                            <a:lumMod val="75000"/>
                          </a:schemeClr>
                        </a:solidFill>
                      </a:rPr>
                      <a:t>Integration</a:t>
                    </a:r>
                    <a:endParaRPr lang="en-US" sz="1100" b="1" dirty="0">
                      <a:solidFill>
                        <a:schemeClr val="bg1">
                          <a:lumMod val="75000"/>
                        </a:schemeClr>
                      </a:solidFill>
                    </a:endParaRPr>
                  </a:p>
                </p:txBody>
              </p:sp>
              <p:sp>
                <p:nvSpPr>
                  <p:cNvPr id="273" name="Rectangle 272"/>
                  <p:cNvSpPr/>
                  <p:nvPr/>
                </p:nvSpPr>
                <p:spPr>
                  <a:xfrm>
                    <a:off x="6599080" y="1056494"/>
                    <a:ext cx="1177504" cy="274370"/>
                  </a:xfrm>
                  <a:prstGeom prst="rect">
                    <a:avLst/>
                  </a:prstGeom>
                </p:spPr>
                <p:txBody>
                  <a:bodyPr wrap="square">
                    <a:spAutoFit/>
                  </a:bodyPr>
                  <a:lstStyle/>
                  <a:p>
                    <a:pPr algn="ctr">
                      <a:lnSpc>
                        <a:spcPts val="1400"/>
                      </a:lnSpc>
                    </a:pPr>
                    <a:r>
                      <a:rPr lang="en-US" sz="1100" b="1" dirty="0" smtClean="0">
                        <a:solidFill>
                          <a:schemeClr val="bg1">
                            <a:lumMod val="75000"/>
                          </a:schemeClr>
                        </a:solidFill>
                      </a:rPr>
                      <a:t>Service</a:t>
                    </a:r>
                    <a:endParaRPr lang="en-US" sz="1100" b="1" dirty="0">
                      <a:solidFill>
                        <a:schemeClr val="bg1">
                          <a:lumMod val="75000"/>
                        </a:schemeClr>
                      </a:solidFill>
                    </a:endParaRPr>
                  </a:p>
                </p:txBody>
              </p:sp>
            </p:grpSp>
            <p:grpSp>
              <p:nvGrpSpPr>
                <p:cNvPr id="119" name="Group 118"/>
                <p:cNvGrpSpPr/>
                <p:nvPr/>
              </p:nvGrpSpPr>
              <p:grpSpPr>
                <a:xfrm>
                  <a:off x="5673867" y="1986970"/>
                  <a:ext cx="2315044" cy="889580"/>
                  <a:chOff x="5673867" y="1986970"/>
                  <a:chExt cx="2315044" cy="889580"/>
                </a:xfrm>
              </p:grpSpPr>
              <p:grpSp>
                <p:nvGrpSpPr>
                  <p:cNvPr id="118" name="Group 117"/>
                  <p:cNvGrpSpPr/>
                  <p:nvPr/>
                </p:nvGrpSpPr>
                <p:grpSpPr>
                  <a:xfrm>
                    <a:off x="5673867" y="1986970"/>
                    <a:ext cx="2315044" cy="889580"/>
                    <a:chOff x="5673867" y="1986970"/>
                    <a:chExt cx="2315044" cy="889580"/>
                  </a:xfrm>
                </p:grpSpPr>
                <p:sp>
                  <p:nvSpPr>
                    <p:cNvPr id="210" name="TextBox 209"/>
                    <p:cNvSpPr txBox="1"/>
                    <p:nvPr/>
                  </p:nvSpPr>
                  <p:spPr>
                    <a:xfrm>
                      <a:off x="6000754" y="2414885"/>
                      <a:ext cx="1152918" cy="461665"/>
                    </a:xfrm>
                    <a:prstGeom prst="rect">
                      <a:avLst/>
                    </a:prstGeom>
                    <a:noFill/>
                  </p:spPr>
                  <p:txBody>
                    <a:bodyPr wrap="square" rtlCol="0">
                      <a:spAutoFit/>
                    </a:bodyPr>
                    <a:lstStyle/>
                    <a:p>
                      <a:r>
                        <a:rPr lang="en-US" sz="800" dirty="0" err="1" smtClean="0">
                          <a:solidFill>
                            <a:schemeClr val="bg1">
                              <a:lumMod val="75000"/>
                            </a:schemeClr>
                          </a:solidFill>
                        </a:rPr>
                        <a:t>Q.CusSegment</a:t>
                      </a:r>
                      <a:endParaRPr lang="en-US" sz="800" dirty="0" smtClean="0">
                        <a:solidFill>
                          <a:schemeClr val="bg1">
                            <a:lumMod val="75000"/>
                          </a:schemeClr>
                        </a:solidFill>
                      </a:endParaRPr>
                    </a:p>
                    <a:p>
                      <a:r>
                        <a:rPr lang="en-US" sz="800" dirty="0" err="1" smtClean="0">
                          <a:solidFill>
                            <a:schemeClr val="bg1">
                              <a:lumMod val="75000"/>
                            </a:schemeClr>
                          </a:solidFill>
                        </a:rPr>
                        <a:t>Q.HOBetPat</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70" name="TextBox 269"/>
                    <p:cNvSpPr txBox="1"/>
                    <p:nvPr/>
                  </p:nvSpPr>
                  <p:spPr>
                    <a:xfrm>
                      <a:off x="6835993" y="1986970"/>
                      <a:ext cx="1152918" cy="338554"/>
                    </a:xfrm>
                    <a:prstGeom prst="rect">
                      <a:avLst/>
                    </a:prstGeom>
                    <a:noFill/>
                  </p:spPr>
                  <p:txBody>
                    <a:bodyPr wrap="square" rtlCol="0">
                      <a:spAutoFit/>
                    </a:bodyPr>
                    <a:lstStyle/>
                    <a:p>
                      <a:r>
                        <a:rPr lang="en-US" sz="800" dirty="0" err="1" smtClean="0">
                          <a:solidFill>
                            <a:schemeClr val="bg1">
                              <a:lumMod val="75000"/>
                            </a:schemeClr>
                          </a:solidFill>
                        </a:rPr>
                        <a:t>GetCusProfile</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71" name="TextBox 270"/>
                    <p:cNvSpPr txBox="1"/>
                    <p:nvPr/>
                  </p:nvSpPr>
                  <p:spPr>
                    <a:xfrm>
                      <a:off x="6827311" y="2411619"/>
                      <a:ext cx="1152918" cy="338554"/>
                    </a:xfrm>
                    <a:prstGeom prst="rect">
                      <a:avLst/>
                    </a:prstGeom>
                    <a:noFill/>
                  </p:spPr>
                  <p:txBody>
                    <a:bodyPr wrap="square" rtlCol="0">
                      <a:spAutoFit/>
                    </a:bodyPr>
                    <a:lstStyle/>
                    <a:p>
                      <a:r>
                        <a:rPr lang="en-US" sz="800" dirty="0" err="1" smtClean="0">
                          <a:solidFill>
                            <a:schemeClr val="bg1">
                              <a:lumMod val="75000"/>
                            </a:schemeClr>
                          </a:solidFill>
                        </a:rPr>
                        <a:t>GetBetRecommend</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cxnSp>
                  <p:nvCxnSpPr>
                    <p:cNvPr id="454" name="Straight Connector 453"/>
                    <p:cNvCxnSpPr/>
                    <p:nvPr/>
                  </p:nvCxnSpPr>
                  <p:spPr>
                    <a:xfrm>
                      <a:off x="5673867" y="2534649"/>
                      <a:ext cx="369814" cy="0"/>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Straight Connector 282"/>
                    <p:cNvCxnSpPr/>
                    <p:nvPr/>
                  </p:nvCxnSpPr>
                  <p:spPr>
                    <a:xfrm>
                      <a:off x="5858774" y="2657096"/>
                      <a:ext cx="180691" cy="135"/>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59" name="Elbow Connector 458"/>
                    <p:cNvCxnSpPr/>
                    <p:nvPr/>
                  </p:nvCxnSpPr>
                  <p:spPr>
                    <a:xfrm rot="5400000" flipH="1" flipV="1">
                      <a:off x="6615171" y="2251544"/>
                      <a:ext cx="359046" cy="168454"/>
                    </a:xfrm>
                    <a:prstGeom prst="bentConnector3">
                      <a:avLst>
                        <a:gd name="adj1" fmla="val 102499"/>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287" name="Elbow Connector 286"/>
                  <p:cNvCxnSpPr/>
                  <p:nvPr/>
                </p:nvCxnSpPr>
                <p:spPr>
                  <a:xfrm rot="10800000" flipV="1">
                    <a:off x="6599083" y="2512070"/>
                    <a:ext cx="307891" cy="128213"/>
                  </a:xfrm>
                  <a:prstGeom prst="bentConnector3">
                    <a:avLst>
                      <a:gd name="adj1" fmla="val 17436"/>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grpSp>
          <p:cxnSp>
            <p:nvCxnSpPr>
              <p:cNvPr id="302" name="Elbow Connector 301"/>
              <p:cNvCxnSpPr>
                <a:endCxn id="297" idx="1"/>
              </p:cNvCxnSpPr>
              <p:nvPr/>
            </p:nvCxnSpPr>
            <p:spPr>
              <a:xfrm>
                <a:off x="7771922" y="2524549"/>
                <a:ext cx="457400" cy="228486"/>
              </a:xfrm>
              <a:prstGeom prst="bentConnector3">
                <a:avLst>
                  <a:gd name="adj1" fmla="val 45315"/>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cxnSp>
          <p:nvCxnSpPr>
            <p:cNvPr id="301" name="Elbow Connector 300"/>
            <p:cNvCxnSpPr>
              <a:endCxn id="297" idx="1"/>
            </p:cNvCxnSpPr>
            <p:nvPr/>
          </p:nvCxnSpPr>
          <p:spPr>
            <a:xfrm>
              <a:off x="7526646" y="2094934"/>
              <a:ext cx="702676" cy="658101"/>
            </a:xfrm>
            <a:prstGeom prst="bentConnector3">
              <a:avLst>
                <a:gd name="adj1" fmla="val 65250"/>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293990" y="1504950"/>
            <a:ext cx="6450904" cy="1813581"/>
            <a:chOff x="2293990" y="1504950"/>
            <a:chExt cx="6450904" cy="1813581"/>
          </a:xfrm>
        </p:grpSpPr>
        <p:sp>
          <p:nvSpPr>
            <p:cNvPr id="250" name="TextBox 249"/>
            <p:cNvSpPr txBox="1"/>
            <p:nvPr/>
          </p:nvSpPr>
          <p:spPr>
            <a:xfrm>
              <a:off x="4796201" y="2979977"/>
              <a:ext cx="1152918" cy="338554"/>
            </a:xfrm>
            <a:prstGeom prst="rect">
              <a:avLst/>
            </a:prstGeom>
            <a:noFill/>
          </p:spPr>
          <p:txBody>
            <a:bodyPr wrap="square" rtlCol="0">
              <a:spAutoFit/>
            </a:bodyPr>
            <a:lstStyle/>
            <a:p>
              <a:r>
                <a:rPr lang="en-US" sz="800" dirty="0" err="1" smtClean="0">
                  <a:solidFill>
                    <a:schemeClr val="bg1">
                      <a:lumMod val="75000"/>
                    </a:schemeClr>
                  </a:solidFill>
                </a:rPr>
                <a:t>CustomerAccess</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72" name="TextBox 271"/>
            <p:cNvSpPr txBox="1"/>
            <p:nvPr/>
          </p:nvSpPr>
          <p:spPr>
            <a:xfrm>
              <a:off x="6839034" y="2979977"/>
              <a:ext cx="1152918" cy="338554"/>
            </a:xfrm>
            <a:prstGeom prst="rect">
              <a:avLst/>
            </a:prstGeom>
            <a:noFill/>
          </p:spPr>
          <p:txBody>
            <a:bodyPr wrap="square" rtlCol="0">
              <a:spAutoFit/>
            </a:bodyPr>
            <a:lstStyle/>
            <a:p>
              <a:r>
                <a:rPr lang="en-US" sz="800" dirty="0" err="1" smtClean="0">
                  <a:solidFill>
                    <a:schemeClr val="bg1">
                      <a:lumMod val="75000"/>
                    </a:schemeClr>
                  </a:solidFill>
                </a:rPr>
                <a:t>GetUserAuthenication</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12" name="TextBox 211"/>
            <p:cNvSpPr txBox="1"/>
            <p:nvPr/>
          </p:nvSpPr>
          <p:spPr>
            <a:xfrm>
              <a:off x="4773373" y="1986970"/>
              <a:ext cx="1152918" cy="338554"/>
            </a:xfrm>
            <a:prstGeom prst="rect">
              <a:avLst/>
            </a:prstGeom>
            <a:noFill/>
          </p:spPr>
          <p:txBody>
            <a:bodyPr wrap="square" rtlCol="0">
              <a:spAutoFit/>
            </a:bodyPr>
            <a:lstStyle/>
            <a:p>
              <a:r>
                <a:rPr lang="en-US" sz="800" dirty="0" err="1" smtClean="0">
                  <a:solidFill>
                    <a:schemeClr val="bg1">
                      <a:lumMod val="75000"/>
                    </a:schemeClr>
                  </a:solidFill>
                </a:rPr>
                <a:t>CustomerProfile</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13" name="TextBox 212"/>
            <p:cNvSpPr txBox="1"/>
            <p:nvPr/>
          </p:nvSpPr>
          <p:spPr>
            <a:xfrm>
              <a:off x="6000754" y="1986970"/>
              <a:ext cx="1152918" cy="338554"/>
            </a:xfrm>
            <a:prstGeom prst="rect">
              <a:avLst/>
            </a:prstGeom>
            <a:noFill/>
          </p:spPr>
          <p:txBody>
            <a:bodyPr wrap="square" rtlCol="0">
              <a:spAutoFit/>
            </a:bodyPr>
            <a:lstStyle/>
            <a:p>
              <a:r>
                <a:rPr lang="en-US" sz="800" dirty="0" err="1" smtClean="0">
                  <a:solidFill>
                    <a:schemeClr val="bg1">
                      <a:lumMod val="75000"/>
                    </a:schemeClr>
                  </a:solidFill>
                </a:rPr>
                <a:t>Q.Customer</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14" name="TextBox 213"/>
            <p:cNvSpPr txBox="1"/>
            <p:nvPr/>
          </p:nvSpPr>
          <p:spPr>
            <a:xfrm>
              <a:off x="4773373" y="1512630"/>
              <a:ext cx="1152918" cy="338554"/>
            </a:xfrm>
            <a:prstGeom prst="rect">
              <a:avLst/>
            </a:prstGeom>
            <a:noFill/>
          </p:spPr>
          <p:txBody>
            <a:bodyPr wrap="square" rtlCol="0">
              <a:spAutoFit/>
            </a:bodyPr>
            <a:lstStyle/>
            <a:p>
              <a:r>
                <a:rPr lang="en-US" sz="800" dirty="0" err="1" smtClean="0">
                  <a:solidFill>
                    <a:schemeClr val="bg1">
                      <a:lumMod val="75000"/>
                    </a:schemeClr>
                  </a:solidFill>
                </a:rPr>
                <a:t>CustomerBetAccount</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68" name="TextBox 267"/>
            <p:cNvSpPr txBox="1"/>
            <p:nvPr/>
          </p:nvSpPr>
          <p:spPr>
            <a:xfrm>
              <a:off x="6000834" y="2987009"/>
              <a:ext cx="1152918" cy="215444"/>
            </a:xfrm>
            <a:prstGeom prst="rect">
              <a:avLst/>
            </a:prstGeom>
            <a:noFill/>
          </p:spPr>
          <p:txBody>
            <a:bodyPr wrap="square" rtlCol="0">
              <a:spAutoFit/>
            </a:bodyPr>
            <a:lstStyle/>
            <a:p>
              <a:r>
                <a:rPr lang="en-US" sz="800" dirty="0" err="1" smtClean="0">
                  <a:solidFill>
                    <a:schemeClr val="bg1">
                      <a:lumMod val="75000"/>
                    </a:schemeClr>
                  </a:solidFill>
                </a:rPr>
                <a:t>LDAP.ExtCus</a:t>
              </a:r>
              <a:endParaRPr lang="en-US" sz="800" dirty="0">
                <a:solidFill>
                  <a:schemeClr val="bg1">
                    <a:lumMod val="75000"/>
                  </a:schemeClr>
                </a:solidFill>
              </a:endParaRPr>
            </a:p>
          </p:txBody>
        </p:sp>
        <p:sp>
          <p:nvSpPr>
            <p:cNvPr id="269" name="TextBox 268"/>
            <p:cNvSpPr txBox="1"/>
            <p:nvPr/>
          </p:nvSpPr>
          <p:spPr>
            <a:xfrm>
              <a:off x="6832688" y="1508216"/>
              <a:ext cx="1152918" cy="338554"/>
            </a:xfrm>
            <a:prstGeom prst="rect">
              <a:avLst/>
            </a:prstGeom>
            <a:noFill/>
          </p:spPr>
          <p:txBody>
            <a:bodyPr wrap="square" rtlCol="0">
              <a:spAutoFit/>
            </a:bodyPr>
            <a:lstStyle/>
            <a:p>
              <a:r>
                <a:rPr lang="en-US" sz="800" dirty="0" err="1" smtClean="0">
                  <a:solidFill>
                    <a:schemeClr val="bg1">
                      <a:lumMod val="75000"/>
                    </a:schemeClr>
                  </a:solidFill>
                </a:rPr>
                <a:t>PlaceRaceBet</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274" name="TextBox 273"/>
            <p:cNvSpPr txBox="1"/>
            <p:nvPr/>
          </p:nvSpPr>
          <p:spPr>
            <a:xfrm>
              <a:off x="5988815" y="1504950"/>
              <a:ext cx="1152918" cy="338554"/>
            </a:xfrm>
            <a:prstGeom prst="rect">
              <a:avLst/>
            </a:prstGeom>
            <a:noFill/>
          </p:spPr>
          <p:txBody>
            <a:bodyPr wrap="square" rtlCol="0">
              <a:spAutoFit/>
            </a:bodyPr>
            <a:lstStyle/>
            <a:p>
              <a:r>
                <a:rPr lang="en-US" sz="800" dirty="0" err="1" smtClean="0">
                  <a:solidFill>
                    <a:schemeClr val="bg1">
                      <a:lumMod val="75000"/>
                    </a:schemeClr>
                  </a:solidFill>
                </a:rPr>
                <a:t>API.BetAccount</a:t>
              </a:r>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cxnSp>
          <p:nvCxnSpPr>
            <p:cNvPr id="42" name="Elbow Connector 41"/>
            <p:cNvCxnSpPr/>
            <p:nvPr/>
          </p:nvCxnSpPr>
          <p:spPr>
            <a:xfrm flipV="1">
              <a:off x="2293990" y="1768325"/>
              <a:ext cx="2467624" cy="426967"/>
            </a:xfrm>
            <a:prstGeom prst="bentConnector3">
              <a:avLst>
                <a:gd name="adj1" fmla="val 9619"/>
              </a:avLst>
            </a:prstGeom>
            <a:ln w="3175">
              <a:solidFill>
                <a:schemeClr val="bg1">
                  <a:lumMod val="65000"/>
                </a:schemeClr>
              </a:solidFill>
              <a:prstDash val="dash"/>
              <a:headEnd type="oval"/>
              <a:tailEnd type="triangle"/>
            </a:ln>
            <a:effectLst/>
          </p:spPr>
          <p:style>
            <a:lnRef idx="2">
              <a:schemeClr val="accent1"/>
            </a:lnRef>
            <a:fillRef idx="0">
              <a:schemeClr val="accent1"/>
            </a:fillRef>
            <a:effectRef idx="1">
              <a:schemeClr val="accent1"/>
            </a:effectRef>
            <a:fontRef idx="minor">
              <a:schemeClr val="tx1"/>
            </a:fontRef>
          </p:style>
        </p:cxnSp>
        <p:sp>
          <p:nvSpPr>
            <p:cNvPr id="275" name="Left Brace 274"/>
            <p:cNvSpPr/>
            <p:nvPr/>
          </p:nvSpPr>
          <p:spPr>
            <a:xfrm>
              <a:off x="4733344" y="1512630"/>
              <a:ext cx="130818" cy="363881"/>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7" name="Left Brace 276"/>
            <p:cNvSpPr/>
            <p:nvPr/>
          </p:nvSpPr>
          <p:spPr>
            <a:xfrm>
              <a:off x="4733344" y="1983727"/>
              <a:ext cx="130818" cy="363881"/>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9" name="Left Brace 278"/>
            <p:cNvSpPr/>
            <p:nvPr/>
          </p:nvSpPr>
          <p:spPr>
            <a:xfrm>
              <a:off x="4731094" y="2943827"/>
              <a:ext cx="130818" cy="363881"/>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80" name="Elbow Connector 279"/>
            <p:cNvCxnSpPr>
              <a:endCxn id="212" idx="1"/>
            </p:cNvCxnSpPr>
            <p:nvPr/>
          </p:nvCxnSpPr>
          <p:spPr>
            <a:xfrm flipV="1">
              <a:off x="2740635" y="2156247"/>
              <a:ext cx="2032738" cy="249490"/>
            </a:xfrm>
            <a:prstGeom prst="bentConnector3">
              <a:avLst>
                <a:gd name="adj1" fmla="val 29815"/>
              </a:avLst>
            </a:prstGeom>
            <a:ln w="3175">
              <a:solidFill>
                <a:schemeClr val="bg1">
                  <a:lumMod val="65000"/>
                </a:schemeClr>
              </a:solidFill>
              <a:prstDash val="dash"/>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81" name="Elbow Connector 280"/>
            <p:cNvCxnSpPr>
              <a:endCxn id="279" idx="1"/>
            </p:cNvCxnSpPr>
            <p:nvPr/>
          </p:nvCxnSpPr>
          <p:spPr>
            <a:xfrm>
              <a:off x="3197068" y="2869324"/>
              <a:ext cx="1534026" cy="256298"/>
            </a:xfrm>
            <a:prstGeom prst="bentConnector3">
              <a:avLst>
                <a:gd name="adj1" fmla="val 50000"/>
              </a:avLst>
            </a:prstGeom>
            <a:ln w="3175">
              <a:solidFill>
                <a:schemeClr val="bg1">
                  <a:lumMod val="65000"/>
                </a:schemeClr>
              </a:solidFill>
              <a:prstDash val="dash"/>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p:nvCxnSpPr>
          <p:spPr>
            <a:xfrm>
              <a:off x="6603898" y="2098941"/>
              <a:ext cx="303075" cy="0"/>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p:nvPr/>
          </p:nvCxnSpPr>
          <p:spPr>
            <a:xfrm flipV="1">
              <a:off x="5558975" y="2094934"/>
              <a:ext cx="489707" cy="4007"/>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Straight Connector 290"/>
            <p:cNvCxnSpPr/>
            <p:nvPr/>
          </p:nvCxnSpPr>
          <p:spPr>
            <a:xfrm flipV="1">
              <a:off x="5798115" y="1614917"/>
              <a:ext cx="238001" cy="1"/>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p:cNvCxnSpPr/>
            <p:nvPr/>
          </p:nvCxnSpPr>
          <p:spPr>
            <a:xfrm flipV="1">
              <a:off x="6770164" y="1614917"/>
              <a:ext cx="108757" cy="2"/>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Straight Connector 293"/>
            <p:cNvCxnSpPr>
              <a:endCxn id="268" idx="1"/>
            </p:cNvCxnSpPr>
            <p:nvPr/>
          </p:nvCxnSpPr>
          <p:spPr>
            <a:xfrm>
              <a:off x="5621009" y="3094731"/>
              <a:ext cx="379825" cy="0"/>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Straight Connector 294"/>
            <p:cNvCxnSpPr/>
            <p:nvPr/>
          </p:nvCxnSpPr>
          <p:spPr>
            <a:xfrm>
              <a:off x="6640301" y="3095411"/>
              <a:ext cx="259726" cy="0"/>
            </a:xfrm>
            <a:prstGeom prst="line">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9" name="Elbow Connector 298"/>
            <p:cNvCxnSpPr>
              <a:endCxn id="298" idx="3"/>
            </p:cNvCxnSpPr>
            <p:nvPr/>
          </p:nvCxnSpPr>
          <p:spPr>
            <a:xfrm>
              <a:off x="7588634" y="1633676"/>
              <a:ext cx="1156260" cy="701804"/>
            </a:xfrm>
            <a:prstGeom prst="bentConnector3">
              <a:avLst>
                <a:gd name="adj1" fmla="val 119771"/>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Elbow Connector 305"/>
            <p:cNvCxnSpPr>
              <a:stCxn id="483" idx="3"/>
              <a:endCxn id="272" idx="3"/>
            </p:cNvCxnSpPr>
            <p:nvPr/>
          </p:nvCxnSpPr>
          <p:spPr>
            <a:xfrm flipH="1">
              <a:off x="7991952" y="1997629"/>
              <a:ext cx="752942" cy="1151625"/>
            </a:xfrm>
            <a:prstGeom prst="bentConnector3">
              <a:avLst>
                <a:gd name="adj1" fmla="val -15743"/>
              </a:avLst>
            </a:prstGeom>
            <a:ln w="3175">
              <a:solidFill>
                <a:schemeClr val="bg1">
                  <a:lumMod val="65000"/>
                </a:schemeClr>
              </a:solidFill>
              <a:prstDash val="dash"/>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4724846" y="3333750"/>
            <a:ext cx="2454812" cy="1315745"/>
            <a:chOff x="4724846" y="3478592"/>
            <a:chExt cx="2454812" cy="1315745"/>
          </a:xfrm>
        </p:grpSpPr>
        <p:pic>
          <p:nvPicPr>
            <p:cNvPr id="364" name="Picture 363"/>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724846" y="3529520"/>
              <a:ext cx="287637" cy="292334"/>
            </a:xfrm>
            <a:prstGeom prst="rect">
              <a:avLst/>
            </a:prstGeom>
            <a:noFill/>
            <a:ln>
              <a:noFill/>
            </a:ln>
          </p:spPr>
        </p:pic>
        <p:sp>
          <p:nvSpPr>
            <p:cNvPr id="365" name="Rectangle 364"/>
            <p:cNvSpPr/>
            <p:nvPr/>
          </p:nvSpPr>
          <p:spPr>
            <a:xfrm>
              <a:off x="5007823" y="3478592"/>
              <a:ext cx="2171835" cy="1315745"/>
            </a:xfrm>
            <a:prstGeom prst="rect">
              <a:avLst/>
            </a:prstGeom>
            <a:noFill/>
          </p:spPr>
          <p:txBody>
            <a:bodyPr wrap="square">
              <a:spAutoFit/>
            </a:bodyPr>
            <a:lstStyle/>
            <a:p>
              <a:r>
                <a:rPr lang="en-US" sz="1100" u="sng" dirty="0">
                  <a:solidFill>
                    <a:schemeClr val="tx2"/>
                  </a:solidFill>
                </a:rPr>
                <a:t>Data-Driven Design </a:t>
              </a:r>
              <a:r>
                <a:rPr lang="en-US" sz="1100" dirty="0" smtClean="0">
                  <a:solidFill>
                    <a:schemeClr val="tx2"/>
                  </a:solidFill>
                </a:rPr>
                <a:t>with:</a:t>
              </a:r>
            </a:p>
            <a:p>
              <a:pPr marL="171450" indent="-171450">
                <a:spcBef>
                  <a:spcPts val="300"/>
                </a:spcBef>
                <a:buFont typeface="Arial" panose="020B0604020202020204" pitchFamily="34" charset="0"/>
                <a:buChar char="•"/>
              </a:pPr>
              <a:r>
                <a:rPr lang="en-US" sz="1100" dirty="0" smtClean="0">
                  <a:solidFill>
                    <a:schemeClr val="tx2"/>
                  </a:solidFill>
                </a:rPr>
                <a:t>Data Conformance</a:t>
              </a:r>
            </a:p>
            <a:p>
              <a:pPr marL="171450" indent="-171450">
                <a:buFont typeface="Arial" panose="020B0604020202020204" pitchFamily="34" charset="0"/>
                <a:buChar char="•"/>
              </a:pPr>
              <a:r>
                <a:rPr lang="en-US" sz="1100" dirty="0" smtClean="0">
                  <a:solidFill>
                    <a:schemeClr val="tx2"/>
                  </a:solidFill>
                </a:rPr>
                <a:t>Data Contract</a:t>
              </a:r>
            </a:p>
            <a:p>
              <a:pPr marL="171450" indent="-171450">
                <a:buFont typeface="Arial" panose="020B0604020202020204" pitchFamily="34" charset="0"/>
                <a:buChar char="•"/>
              </a:pPr>
              <a:r>
                <a:rPr lang="en-US" sz="1100" dirty="0" smtClean="0">
                  <a:solidFill>
                    <a:schemeClr val="tx2"/>
                  </a:solidFill>
                </a:rPr>
                <a:t>Data Pipeline</a:t>
              </a:r>
            </a:p>
            <a:p>
              <a:pPr marL="171450" indent="-171450">
                <a:buFont typeface="Arial" panose="020B0604020202020204" pitchFamily="34" charset="0"/>
                <a:buChar char="•"/>
              </a:pPr>
              <a:r>
                <a:rPr lang="en-US" sz="1100" dirty="0" smtClean="0">
                  <a:solidFill>
                    <a:schemeClr val="tx2"/>
                  </a:solidFill>
                </a:rPr>
                <a:t>Data Catalog</a:t>
              </a:r>
            </a:p>
            <a:p>
              <a:pPr marL="171450" indent="-171450">
                <a:buFont typeface="Arial" panose="020B0604020202020204" pitchFamily="34" charset="0"/>
                <a:buChar char="•"/>
              </a:pPr>
              <a:r>
                <a:rPr lang="en-US" sz="1100" dirty="0" smtClean="0">
                  <a:solidFill>
                    <a:schemeClr val="tx2"/>
                  </a:solidFill>
                </a:rPr>
                <a:t>Data Change Log</a:t>
              </a:r>
            </a:p>
            <a:p>
              <a:pPr marL="171450" indent="-171450">
                <a:buFont typeface="Arial" panose="020B0604020202020204" pitchFamily="34" charset="0"/>
                <a:buChar char="•"/>
              </a:pPr>
              <a:r>
                <a:rPr lang="en-US" sz="1100" dirty="0" smtClean="0">
                  <a:solidFill>
                    <a:schemeClr val="tx2"/>
                  </a:solidFill>
                </a:rPr>
                <a:t>Data </a:t>
              </a:r>
              <a:r>
                <a:rPr lang="en-US" sz="1100" dirty="0" smtClean="0">
                  <a:solidFill>
                    <a:schemeClr val="tx2"/>
                  </a:solidFill>
                </a:rPr>
                <a:t>Service</a:t>
              </a:r>
              <a:endParaRPr lang="en-US" sz="1100" dirty="0">
                <a:solidFill>
                  <a:schemeClr val="tx2"/>
                </a:solidFill>
              </a:endParaRPr>
            </a:p>
          </p:txBody>
        </p:sp>
      </p:grpSp>
      <p:grpSp>
        <p:nvGrpSpPr>
          <p:cNvPr id="100" name="Group 99"/>
          <p:cNvGrpSpPr/>
          <p:nvPr/>
        </p:nvGrpSpPr>
        <p:grpSpPr>
          <a:xfrm>
            <a:off x="174800" y="2657096"/>
            <a:ext cx="4459687" cy="2145048"/>
            <a:chOff x="174800" y="2657096"/>
            <a:chExt cx="4459687" cy="2145048"/>
          </a:xfrm>
        </p:grpSpPr>
        <p:sp>
          <p:nvSpPr>
            <p:cNvPr id="188" name="TextBox 187"/>
            <p:cNvSpPr txBox="1"/>
            <p:nvPr/>
          </p:nvSpPr>
          <p:spPr>
            <a:xfrm rot="19221890">
              <a:off x="1298435" y="3206229"/>
              <a:ext cx="1110790" cy="323165"/>
            </a:xfrm>
            <a:prstGeom prst="rect">
              <a:avLst/>
            </a:prstGeom>
            <a:noFill/>
          </p:spPr>
          <p:txBody>
            <a:bodyPr wrap="square" rtlCol="0">
              <a:spAutoFit/>
            </a:bodyPr>
            <a:lstStyle/>
            <a:p>
              <a:pPr algn="ctr">
                <a:lnSpc>
                  <a:spcPts val="900"/>
                </a:lnSpc>
              </a:pPr>
              <a:r>
                <a:rPr lang="en-US" sz="1000" dirty="0" smtClean="0">
                  <a:solidFill>
                    <a:schemeClr val="bg1">
                      <a:lumMod val="50000"/>
                    </a:schemeClr>
                  </a:solidFill>
                </a:rPr>
                <a:t>Epic/User Stories</a:t>
              </a:r>
            </a:p>
            <a:p>
              <a:pPr algn="ctr">
                <a:lnSpc>
                  <a:spcPts val="900"/>
                </a:lnSpc>
              </a:pPr>
              <a:r>
                <a:rPr lang="en-US" sz="1000" dirty="0" smtClean="0">
                  <a:solidFill>
                    <a:schemeClr val="bg1">
                      <a:lumMod val="50000"/>
                    </a:schemeClr>
                  </a:solidFill>
                </a:rPr>
                <a:t>(outcomes)</a:t>
              </a:r>
              <a:endParaRPr lang="en-US" sz="1000" dirty="0">
                <a:solidFill>
                  <a:schemeClr val="bg1">
                    <a:lumMod val="50000"/>
                  </a:schemeClr>
                </a:solidFill>
              </a:endParaRPr>
            </a:p>
          </p:txBody>
        </p:sp>
        <p:grpSp>
          <p:nvGrpSpPr>
            <p:cNvPr id="93" name="Group 92"/>
            <p:cNvGrpSpPr/>
            <p:nvPr/>
          </p:nvGrpSpPr>
          <p:grpSpPr>
            <a:xfrm>
              <a:off x="174800" y="2657096"/>
              <a:ext cx="4459687" cy="2145048"/>
              <a:chOff x="174800" y="2657096"/>
              <a:chExt cx="4459687" cy="2145048"/>
            </a:xfrm>
          </p:grpSpPr>
          <p:sp>
            <p:nvSpPr>
              <p:cNvPr id="185" name="TextBox 184"/>
              <p:cNvSpPr txBox="1"/>
              <p:nvPr/>
            </p:nvSpPr>
            <p:spPr>
              <a:xfrm>
                <a:off x="2487373" y="3199345"/>
                <a:ext cx="2147114" cy="1077218"/>
              </a:xfrm>
              <a:prstGeom prst="rect">
                <a:avLst/>
              </a:prstGeom>
              <a:solidFill>
                <a:schemeClr val="bg1"/>
              </a:solidFill>
              <a:ln>
                <a:solidFill>
                  <a:schemeClr val="bg1">
                    <a:lumMod val="50000"/>
                  </a:schemeClr>
                </a:solidFill>
              </a:ln>
            </p:spPr>
            <p:txBody>
              <a:bodyPr wrap="square" rtlCol="0">
                <a:spAutoFit/>
              </a:bodyPr>
              <a:lstStyle>
                <a:defPPr>
                  <a:defRPr lang="zh-TW"/>
                </a:defPPr>
                <a:lvl1pPr>
                  <a:defRPr sz="800">
                    <a:solidFill>
                      <a:schemeClr val="bg1">
                        <a:lumMod val="75000"/>
                      </a:schemeClr>
                    </a:solidFill>
                  </a:defRPr>
                </a:lvl1pPr>
              </a:lstStyle>
              <a:p>
                <a:r>
                  <a:rPr lang="en-US" dirty="0"/>
                  <a:t>3A5.1. Horse owner ….</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83" name="TextBox 182"/>
              <p:cNvSpPr txBox="1"/>
              <p:nvPr/>
            </p:nvSpPr>
            <p:spPr>
              <a:xfrm>
                <a:off x="2020949" y="3391741"/>
                <a:ext cx="2205116" cy="1077218"/>
              </a:xfrm>
              <a:prstGeom prst="rect">
                <a:avLst/>
              </a:prstGeom>
              <a:solidFill>
                <a:schemeClr val="bg1"/>
              </a:solidFill>
              <a:ln>
                <a:solidFill>
                  <a:schemeClr val="bg1">
                    <a:lumMod val="50000"/>
                  </a:schemeClr>
                </a:solidFill>
              </a:ln>
            </p:spPr>
            <p:txBody>
              <a:bodyPr wrap="square" rtlCol="0">
                <a:spAutoFit/>
              </a:bodyPr>
              <a:lstStyle/>
              <a:p>
                <a:r>
                  <a:rPr lang="en-US" sz="800" dirty="0" smtClean="0">
                    <a:solidFill>
                      <a:schemeClr val="bg1">
                        <a:lumMod val="75000"/>
                      </a:schemeClr>
                    </a:solidFill>
                  </a:rPr>
                  <a:t>3A2.1. Horse owner’s spouse and friends…</a:t>
                </a:r>
              </a:p>
              <a:p>
                <a:endParaRPr lang="en-US" sz="800" dirty="0">
                  <a:solidFill>
                    <a:schemeClr val="bg1">
                      <a:lumMod val="75000"/>
                    </a:schemeClr>
                  </a:solidFill>
                </a:endParaRPr>
              </a:p>
              <a:p>
                <a:endParaRPr lang="en-US" sz="800" dirty="0" smtClean="0">
                  <a:solidFill>
                    <a:schemeClr val="bg1">
                      <a:lumMod val="75000"/>
                    </a:schemeClr>
                  </a:solidFill>
                </a:endParaRPr>
              </a:p>
              <a:p>
                <a:endParaRPr lang="en-US" sz="800" dirty="0">
                  <a:solidFill>
                    <a:schemeClr val="bg1">
                      <a:lumMod val="75000"/>
                    </a:schemeClr>
                  </a:solidFill>
                </a:endParaRPr>
              </a:p>
              <a:p>
                <a:endParaRPr lang="en-US" sz="800" dirty="0" smtClean="0">
                  <a:solidFill>
                    <a:schemeClr val="bg1">
                      <a:lumMod val="75000"/>
                    </a:schemeClr>
                  </a:solidFill>
                </a:endParaRPr>
              </a:p>
              <a:p>
                <a:endParaRPr lang="en-US" sz="800" dirty="0">
                  <a:solidFill>
                    <a:schemeClr val="bg1">
                      <a:lumMod val="75000"/>
                    </a:schemeClr>
                  </a:solidFill>
                </a:endParaRPr>
              </a:p>
              <a:p>
                <a:endParaRPr lang="en-US" sz="800" dirty="0" smtClean="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182" name="TextBox 181"/>
              <p:cNvSpPr txBox="1"/>
              <p:nvPr/>
            </p:nvSpPr>
            <p:spPr>
              <a:xfrm>
                <a:off x="1828323" y="3563939"/>
                <a:ext cx="2195212" cy="1077218"/>
              </a:xfrm>
              <a:prstGeom prst="rect">
                <a:avLst/>
              </a:prstGeom>
              <a:solidFill>
                <a:schemeClr val="bg1"/>
              </a:solidFill>
              <a:ln>
                <a:solidFill>
                  <a:schemeClr val="bg1">
                    <a:lumMod val="50000"/>
                  </a:schemeClr>
                </a:solidFill>
              </a:ln>
            </p:spPr>
            <p:txBody>
              <a:bodyPr wrap="square" rtlCol="0">
                <a:spAutoFit/>
              </a:bodyPr>
              <a:lstStyle/>
              <a:p>
                <a:r>
                  <a:rPr lang="en-US" sz="800" dirty="0" smtClean="0">
                    <a:solidFill>
                      <a:schemeClr val="bg1">
                        <a:lumMod val="75000"/>
                      </a:schemeClr>
                    </a:solidFill>
                  </a:rPr>
                  <a:t>3A2.1. Horse owner is invited to VIP party after</a:t>
                </a:r>
              </a:p>
              <a:p>
                <a:endParaRPr lang="en-US" sz="800" dirty="0" smtClean="0">
                  <a:solidFill>
                    <a:schemeClr val="bg1">
                      <a:lumMod val="75000"/>
                    </a:schemeClr>
                  </a:solidFill>
                </a:endParaRPr>
              </a:p>
              <a:p>
                <a:endParaRPr lang="en-US" sz="800" dirty="0">
                  <a:solidFill>
                    <a:schemeClr val="bg1">
                      <a:lumMod val="75000"/>
                    </a:schemeClr>
                  </a:solidFill>
                </a:endParaRPr>
              </a:p>
              <a:p>
                <a:endParaRPr lang="en-US" sz="800" dirty="0" smtClean="0">
                  <a:solidFill>
                    <a:schemeClr val="bg1">
                      <a:lumMod val="75000"/>
                    </a:schemeClr>
                  </a:solidFill>
                </a:endParaRPr>
              </a:p>
              <a:p>
                <a:endParaRPr lang="en-US" sz="800" dirty="0">
                  <a:solidFill>
                    <a:schemeClr val="bg1">
                      <a:lumMod val="75000"/>
                    </a:schemeClr>
                  </a:solidFill>
                </a:endParaRPr>
              </a:p>
              <a:p>
                <a:endParaRPr lang="en-US" sz="800" dirty="0" smtClean="0">
                  <a:solidFill>
                    <a:schemeClr val="bg1">
                      <a:lumMod val="75000"/>
                    </a:schemeClr>
                  </a:solidFill>
                </a:endParaRPr>
              </a:p>
              <a:p>
                <a:endParaRPr lang="en-US" sz="800" dirty="0">
                  <a:solidFill>
                    <a:schemeClr val="bg1">
                      <a:lumMod val="75000"/>
                    </a:schemeClr>
                  </a:solidFill>
                </a:endParaRPr>
              </a:p>
              <a:p>
                <a:r>
                  <a:rPr lang="en-US" sz="800" dirty="0" smtClean="0">
                    <a:solidFill>
                      <a:schemeClr val="bg1">
                        <a:lumMod val="75000"/>
                      </a:schemeClr>
                    </a:solidFill>
                  </a:rPr>
                  <a:t>…</a:t>
                </a:r>
                <a:endParaRPr lang="en-US" sz="800" dirty="0">
                  <a:solidFill>
                    <a:schemeClr val="bg1">
                      <a:lumMod val="75000"/>
                    </a:schemeClr>
                  </a:solidFill>
                </a:endParaRPr>
              </a:p>
            </p:txBody>
          </p:sp>
          <p:sp>
            <p:nvSpPr>
              <p:cNvPr id="181" name="Left Brace 180"/>
              <p:cNvSpPr/>
              <p:nvPr/>
            </p:nvSpPr>
            <p:spPr>
              <a:xfrm>
                <a:off x="1377211" y="3199345"/>
                <a:ext cx="150425" cy="1586091"/>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Rectangle 25"/>
              <p:cNvSpPr/>
              <p:nvPr/>
            </p:nvSpPr>
            <p:spPr>
              <a:xfrm>
                <a:off x="174800" y="3274198"/>
                <a:ext cx="1234423" cy="600164"/>
              </a:xfrm>
              <a:prstGeom prst="rect">
                <a:avLst/>
              </a:prstGeom>
              <a:solidFill>
                <a:schemeClr val="bg1"/>
              </a:solidFill>
            </p:spPr>
            <p:txBody>
              <a:bodyPr wrap="square">
                <a:spAutoFit/>
              </a:bodyPr>
              <a:lstStyle/>
              <a:p>
                <a:pPr algn="r"/>
                <a:r>
                  <a:rPr lang="en-US" sz="1100" dirty="0" smtClean="0">
                    <a:solidFill>
                      <a:schemeClr val="tx2"/>
                    </a:solidFill>
                  </a:rPr>
                  <a:t>Use Case 3A:</a:t>
                </a:r>
              </a:p>
              <a:p>
                <a:pPr algn="r"/>
                <a:r>
                  <a:rPr lang="en-US" sz="1100" dirty="0" smtClean="0">
                    <a:solidFill>
                      <a:schemeClr val="tx2"/>
                    </a:solidFill>
                  </a:rPr>
                  <a:t>Horse </a:t>
                </a:r>
                <a:r>
                  <a:rPr lang="en-US" sz="1100" dirty="0">
                    <a:solidFill>
                      <a:schemeClr val="tx2"/>
                    </a:solidFill>
                  </a:rPr>
                  <a:t>Population Modelling</a:t>
                </a:r>
              </a:p>
            </p:txBody>
          </p:sp>
          <p:cxnSp>
            <p:nvCxnSpPr>
              <p:cNvPr id="189" name="Elbow Connector 188"/>
              <p:cNvCxnSpPr>
                <a:stCxn id="181" idx="1"/>
              </p:cNvCxnSpPr>
              <p:nvPr/>
            </p:nvCxnSpPr>
            <p:spPr>
              <a:xfrm rot="10800000" flipH="1">
                <a:off x="1377210" y="2657096"/>
                <a:ext cx="481545" cy="1334660"/>
              </a:xfrm>
              <a:prstGeom prst="bentConnector4">
                <a:avLst>
                  <a:gd name="adj1" fmla="val -47472"/>
                  <a:gd name="adj2" fmla="val 100767"/>
                </a:avLst>
              </a:prstGeom>
              <a:ln w="6350">
                <a:solidFill>
                  <a:schemeClr val="bg1">
                    <a:lumMod val="8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661640" y="3724926"/>
                <a:ext cx="2209056" cy="1077218"/>
              </a:xfrm>
              <a:prstGeom prst="rect">
                <a:avLst/>
              </a:prstGeom>
              <a:solidFill>
                <a:schemeClr val="bg1"/>
              </a:solidFill>
              <a:ln>
                <a:solidFill>
                  <a:schemeClr val="bg1">
                    <a:lumMod val="50000"/>
                  </a:schemeClr>
                </a:solidFill>
              </a:ln>
            </p:spPr>
            <p:txBody>
              <a:bodyPr wrap="square" rtlCol="0">
                <a:spAutoFit/>
              </a:bodyPr>
              <a:lstStyle/>
              <a:p>
                <a:r>
                  <a:rPr lang="en-US" sz="800" dirty="0" smtClean="0">
                    <a:solidFill>
                      <a:schemeClr val="tx2"/>
                    </a:solidFill>
                  </a:rPr>
                  <a:t>3A1.1. Horse owner receives active &amp; real-time betting recommendation and place bet on Racing Touch during race event date</a:t>
                </a:r>
              </a:p>
              <a:p>
                <a:r>
                  <a:rPr lang="en-US" sz="800" dirty="0" smtClean="0">
                    <a:solidFill>
                      <a:schemeClr val="bg1">
                        <a:lumMod val="75000"/>
                      </a:schemeClr>
                    </a:solidFill>
                  </a:rPr>
                  <a:t>3A1.2. Horse owner’s relationship manager can assist to place bet for horse owner based on the recommendation or modified at the race course during race event date</a:t>
                </a:r>
              </a:p>
              <a:p>
                <a:r>
                  <a:rPr lang="en-US" sz="800" dirty="0" smtClean="0">
                    <a:solidFill>
                      <a:schemeClr val="bg1">
                        <a:lumMod val="75000"/>
                      </a:schemeClr>
                    </a:solidFill>
                  </a:rPr>
                  <a:t>3A1.3 ….</a:t>
                </a:r>
                <a:endParaRPr lang="en-US" sz="800" dirty="0">
                  <a:solidFill>
                    <a:schemeClr val="bg1">
                      <a:lumMod val="75000"/>
                    </a:schemeClr>
                  </a:solidFill>
                </a:endParaRPr>
              </a:p>
            </p:txBody>
          </p:sp>
          <p:cxnSp>
            <p:nvCxnSpPr>
              <p:cNvPr id="187" name="Straight Arrow Connector 186"/>
              <p:cNvCxnSpPr/>
              <p:nvPr/>
            </p:nvCxnSpPr>
            <p:spPr>
              <a:xfrm flipV="1">
                <a:off x="1501153" y="3158781"/>
                <a:ext cx="804197" cy="632170"/>
              </a:xfrm>
              <a:prstGeom prst="straightConnector1">
                <a:avLst/>
              </a:prstGeom>
              <a:ln w="9525">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grpSp>
        <p:nvGrpSpPr>
          <p:cNvPr id="124" name="Group 123"/>
          <p:cNvGrpSpPr/>
          <p:nvPr/>
        </p:nvGrpSpPr>
        <p:grpSpPr>
          <a:xfrm>
            <a:off x="3630373" y="1056645"/>
            <a:ext cx="5437427" cy="3745499"/>
            <a:chOff x="3630373" y="1056645"/>
            <a:chExt cx="5437427" cy="3745499"/>
          </a:xfrm>
        </p:grpSpPr>
        <p:sp>
          <p:nvSpPr>
            <p:cNvPr id="209" name="Rectangle 208"/>
            <p:cNvSpPr/>
            <p:nvPr/>
          </p:nvSpPr>
          <p:spPr>
            <a:xfrm>
              <a:off x="7890296" y="1056645"/>
              <a:ext cx="1177504" cy="274370"/>
            </a:xfrm>
            <a:prstGeom prst="rect">
              <a:avLst/>
            </a:prstGeom>
          </p:spPr>
          <p:txBody>
            <a:bodyPr wrap="square">
              <a:spAutoFit/>
            </a:bodyPr>
            <a:lstStyle/>
            <a:p>
              <a:pPr algn="ctr">
                <a:lnSpc>
                  <a:spcPts val="1400"/>
                </a:lnSpc>
              </a:pPr>
              <a:r>
                <a:rPr lang="en-US" sz="1100" b="1" dirty="0" smtClean="0">
                  <a:solidFill>
                    <a:schemeClr val="bg1">
                      <a:lumMod val="75000"/>
                    </a:schemeClr>
                  </a:solidFill>
                </a:rPr>
                <a:t>Application</a:t>
              </a:r>
              <a:endParaRPr lang="en-US" sz="1100" b="1" dirty="0">
                <a:solidFill>
                  <a:schemeClr val="bg1">
                    <a:lumMod val="75000"/>
                  </a:schemeClr>
                </a:solidFill>
              </a:endParaRPr>
            </a:p>
          </p:txBody>
        </p:sp>
        <p:grpSp>
          <p:nvGrpSpPr>
            <p:cNvPr id="123" name="Group 122"/>
            <p:cNvGrpSpPr/>
            <p:nvPr/>
          </p:nvGrpSpPr>
          <p:grpSpPr>
            <a:xfrm>
              <a:off x="7894788" y="1758665"/>
              <a:ext cx="1173012" cy="1221312"/>
              <a:chOff x="7894788" y="1758665"/>
              <a:chExt cx="1173012" cy="1221312"/>
            </a:xfrm>
          </p:grpSpPr>
          <p:pic>
            <p:nvPicPr>
              <p:cNvPr id="215" name="Picture 6" descr="Free Icon | Smartphone"/>
              <p:cNvPicPr>
                <a:picLocks noChangeAspect="1" noChangeArrowheads="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94788" y="1806965"/>
                <a:ext cx="1173012" cy="117301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m.hkjc.com/images/product/prod3-titl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11132" y="1758665"/>
                <a:ext cx="267347" cy="267347"/>
              </a:xfrm>
              <a:prstGeom prst="rect">
                <a:avLst/>
              </a:prstGeom>
              <a:noFill/>
              <a:extLst>
                <a:ext uri="{909E8E84-426E-40DD-AFC4-6F175D3DCCD1}">
                  <a14:hiddenFill xmlns:a14="http://schemas.microsoft.com/office/drawing/2010/main">
                    <a:solidFill>
                      <a:srgbClr val="FFFFFF"/>
                    </a:solidFill>
                  </a14:hiddenFill>
                </a:ext>
              </a:extLst>
            </p:spPr>
          </p:pic>
          <p:sp>
            <p:nvSpPr>
              <p:cNvPr id="483" name="Rectangle 482"/>
              <p:cNvSpPr/>
              <p:nvPr/>
            </p:nvSpPr>
            <p:spPr>
              <a:xfrm>
                <a:off x="8540004" y="1955142"/>
                <a:ext cx="204890" cy="84974"/>
              </a:xfrm>
              <a:prstGeom prst="rect">
                <a:avLst/>
              </a:prstGeom>
              <a:solidFill>
                <a:schemeClr val="bg1"/>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dirty="0" smtClean="0">
                    <a:solidFill>
                      <a:schemeClr val="tx2"/>
                    </a:solidFill>
                  </a:rPr>
                  <a:t>login</a:t>
                </a:r>
                <a:endParaRPr lang="en-US" sz="600" dirty="0">
                  <a:solidFill>
                    <a:schemeClr val="tx2"/>
                  </a:solidFill>
                </a:endParaRPr>
              </a:p>
            </p:txBody>
          </p:sp>
          <p:sp>
            <p:nvSpPr>
              <p:cNvPr id="297" name="Rectangle 296"/>
              <p:cNvSpPr/>
              <p:nvPr/>
            </p:nvSpPr>
            <p:spPr>
              <a:xfrm>
                <a:off x="8229322" y="2724150"/>
                <a:ext cx="533678" cy="57769"/>
              </a:xfrm>
              <a:prstGeom prst="rect">
                <a:avLst/>
              </a:prstGeom>
              <a:solidFill>
                <a:schemeClr val="bg1"/>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dirty="0" smtClean="0">
                    <a:solidFill>
                      <a:schemeClr val="tx2"/>
                    </a:solidFill>
                  </a:rPr>
                  <a:t>Recommend</a:t>
                </a:r>
                <a:endParaRPr lang="en-US" sz="600" dirty="0">
                  <a:solidFill>
                    <a:schemeClr val="tx2"/>
                  </a:solidFill>
                </a:endParaRPr>
              </a:p>
            </p:txBody>
          </p:sp>
          <p:sp>
            <p:nvSpPr>
              <p:cNvPr id="298" name="Rectangle 297"/>
              <p:cNvSpPr/>
              <p:nvPr/>
            </p:nvSpPr>
            <p:spPr>
              <a:xfrm>
                <a:off x="8545716" y="2303238"/>
                <a:ext cx="199178" cy="64484"/>
              </a:xfrm>
              <a:prstGeom prst="rect">
                <a:avLst/>
              </a:prstGeom>
              <a:solidFill>
                <a:schemeClr val="bg1"/>
              </a:solidFill>
              <a:ln>
                <a:solidFill>
                  <a:schemeClr val="bg1">
                    <a:lumMod val="85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r"/>
                <a:r>
                  <a:rPr lang="en-US" sz="600" dirty="0" smtClean="0">
                    <a:solidFill>
                      <a:schemeClr val="tx2"/>
                    </a:solidFill>
                  </a:rPr>
                  <a:t>Place</a:t>
                </a:r>
                <a:endParaRPr lang="en-US" sz="600" dirty="0">
                  <a:solidFill>
                    <a:schemeClr val="tx2"/>
                  </a:solidFill>
                </a:endParaRPr>
              </a:p>
            </p:txBody>
          </p:sp>
        </p:grpSp>
        <p:grpSp>
          <p:nvGrpSpPr>
            <p:cNvPr id="97" name="Group 96"/>
            <p:cNvGrpSpPr/>
            <p:nvPr/>
          </p:nvGrpSpPr>
          <p:grpSpPr>
            <a:xfrm>
              <a:off x="3630373" y="3190063"/>
              <a:ext cx="5343025" cy="1612081"/>
              <a:chOff x="3630373" y="3190063"/>
              <a:chExt cx="5343025" cy="1612081"/>
            </a:xfrm>
          </p:grpSpPr>
          <p:grpSp>
            <p:nvGrpSpPr>
              <p:cNvPr id="96" name="Group 95"/>
              <p:cNvGrpSpPr/>
              <p:nvPr/>
            </p:nvGrpSpPr>
            <p:grpSpPr>
              <a:xfrm>
                <a:off x="7710941" y="3190063"/>
                <a:ext cx="1262457" cy="1612081"/>
                <a:chOff x="7710941" y="3190063"/>
                <a:chExt cx="1262457" cy="1612081"/>
              </a:xfrm>
            </p:grpSpPr>
            <p:sp>
              <p:nvSpPr>
                <p:cNvPr id="310" name="Rectangle 309"/>
                <p:cNvSpPr/>
                <p:nvPr/>
              </p:nvSpPr>
              <p:spPr>
                <a:xfrm>
                  <a:off x="7710941" y="3238005"/>
                  <a:ext cx="1177504" cy="281103"/>
                </a:xfrm>
                <a:prstGeom prst="rect">
                  <a:avLst/>
                </a:prstGeom>
              </p:spPr>
              <p:txBody>
                <a:bodyPr wrap="square">
                  <a:spAutoFit/>
                </a:bodyPr>
                <a:lstStyle/>
                <a:p>
                  <a:pPr algn="ctr">
                    <a:lnSpc>
                      <a:spcPts val="1400"/>
                    </a:lnSpc>
                  </a:pPr>
                  <a:r>
                    <a:rPr lang="en-US" sz="1600" b="1" dirty="0" smtClean="0">
                      <a:solidFill>
                        <a:schemeClr val="tx2"/>
                      </a:solidFill>
                    </a:rPr>
                    <a:t>Outcome</a:t>
                  </a:r>
                  <a:endParaRPr lang="en-US" sz="1400" b="1" dirty="0">
                    <a:solidFill>
                      <a:schemeClr val="tx2"/>
                    </a:solidFill>
                  </a:endParaRPr>
                </a:p>
              </p:txBody>
            </p:sp>
            <p:grpSp>
              <p:nvGrpSpPr>
                <p:cNvPr id="311" name="Group 310">
                  <a:extLst>
                    <a:ext uri="{FF2B5EF4-FFF2-40B4-BE49-F238E27FC236}">
                      <a16:creationId xmlns="" xmlns:a16="http://schemas.microsoft.com/office/drawing/2014/main" id="{0509BF56-30A8-C748-AF04-7CDE80F7F9E6}"/>
                    </a:ext>
                  </a:extLst>
                </p:cNvPr>
                <p:cNvGrpSpPr>
                  <a:grpSpLocks noChangeAspect="1"/>
                </p:cNvGrpSpPr>
                <p:nvPr/>
              </p:nvGrpSpPr>
              <p:grpSpPr>
                <a:xfrm>
                  <a:off x="8686906" y="3190063"/>
                  <a:ext cx="286492" cy="275890"/>
                  <a:chOff x="2483653" y="1504300"/>
                  <a:chExt cx="5559427" cy="5353700"/>
                </a:xfrm>
              </p:grpSpPr>
              <p:sp>
                <p:nvSpPr>
                  <p:cNvPr id="312" name="Freeform 5">
                    <a:extLst>
                      <a:ext uri="{FF2B5EF4-FFF2-40B4-BE49-F238E27FC236}">
                        <a16:creationId xmlns="" xmlns:a16="http://schemas.microsoft.com/office/drawing/2014/main" id="{61172CDC-DC9B-1B4C-9D7B-E2813E4E8F6D}"/>
                      </a:ext>
                    </a:extLst>
                  </p:cNvPr>
                  <p:cNvSpPr>
                    <a:spLocks/>
                  </p:cNvSpPr>
                  <p:nvPr/>
                </p:nvSpPr>
                <p:spPr bwMode="auto">
                  <a:xfrm>
                    <a:off x="3084090" y="1962402"/>
                    <a:ext cx="2313239" cy="4627673"/>
                  </a:xfrm>
                  <a:custGeom>
                    <a:avLst/>
                    <a:gdLst>
                      <a:gd name="T0" fmla="*/ 84 w 597"/>
                      <a:gd name="T1" fmla="*/ 597 h 1194"/>
                      <a:gd name="T2" fmla="*/ 597 w 597"/>
                      <a:gd name="T3" fmla="*/ 84 h 1194"/>
                      <a:gd name="T4" fmla="*/ 597 w 597"/>
                      <a:gd name="T5" fmla="*/ 0 h 1194"/>
                      <a:gd name="T6" fmla="*/ 0 w 597"/>
                      <a:gd name="T7" fmla="*/ 597 h 1194"/>
                      <a:gd name="T8" fmla="*/ 597 w 597"/>
                      <a:gd name="T9" fmla="*/ 1194 h 1194"/>
                      <a:gd name="T10" fmla="*/ 597 w 597"/>
                      <a:gd name="T11" fmla="*/ 1110 h 1194"/>
                      <a:gd name="T12" fmla="*/ 84 w 597"/>
                      <a:gd name="T13" fmla="*/ 597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84" y="597"/>
                        </a:moveTo>
                        <a:cubicBezTo>
                          <a:pt x="84" y="313"/>
                          <a:pt x="314" y="84"/>
                          <a:pt x="597" y="84"/>
                        </a:cubicBezTo>
                        <a:cubicBezTo>
                          <a:pt x="597" y="0"/>
                          <a:pt x="597" y="0"/>
                          <a:pt x="597" y="0"/>
                        </a:cubicBezTo>
                        <a:cubicBezTo>
                          <a:pt x="268" y="0"/>
                          <a:pt x="0" y="268"/>
                          <a:pt x="0" y="597"/>
                        </a:cubicBezTo>
                        <a:cubicBezTo>
                          <a:pt x="0" y="926"/>
                          <a:pt x="268" y="1194"/>
                          <a:pt x="597" y="1194"/>
                        </a:cubicBezTo>
                        <a:cubicBezTo>
                          <a:pt x="597" y="1110"/>
                          <a:pt x="597" y="1110"/>
                          <a:pt x="597" y="1110"/>
                        </a:cubicBezTo>
                        <a:cubicBezTo>
                          <a:pt x="314" y="1110"/>
                          <a:pt x="84" y="881"/>
                          <a:pt x="84" y="597"/>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14" name="Freeform 6">
                    <a:extLst>
                      <a:ext uri="{FF2B5EF4-FFF2-40B4-BE49-F238E27FC236}">
                        <a16:creationId xmlns="" xmlns:a16="http://schemas.microsoft.com/office/drawing/2014/main" id="{7C0D829E-9AA8-B942-9CA5-2B238E53FB29}"/>
                      </a:ext>
                    </a:extLst>
                  </p:cNvPr>
                  <p:cNvSpPr>
                    <a:spLocks/>
                  </p:cNvSpPr>
                  <p:nvPr/>
                </p:nvSpPr>
                <p:spPr bwMode="auto">
                  <a:xfrm>
                    <a:off x="3409426" y="2287739"/>
                    <a:ext cx="1987902" cy="3977000"/>
                  </a:xfrm>
                  <a:custGeom>
                    <a:avLst/>
                    <a:gdLst>
                      <a:gd name="T0" fmla="*/ 0 w 513"/>
                      <a:gd name="T1" fmla="*/ 513 h 1026"/>
                      <a:gd name="T2" fmla="*/ 513 w 513"/>
                      <a:gd name="T3" fmla="*/ 1026 h 1026"/>
                      <a:gd name="T4" fmla="*/ 513 w 513"/>
                      <a:gd name="T5" fmla="*/ 943 h 1026"/>
                      <a:gd name="T6" fmla="*/ 83 w 513"/>
                      <a:gd name="T7" fmla="*/ 513 h 1026"/>
                      <a:gd name="T8" fmla="*/ 513 w 513"/>
                      <a:gd name="T9" fmla="*/ 83 h 1026"/>
                      <a:gd name="T10" fmla="*/ 513 w 513"/>
                      <a:gd name="T11" fmla="*/ 0 h 1026"/>
                      <a:gd name="T12" fmla="*/ 0 w 513"/>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3" h="1026">
                        <a:moveTo>
                          <a:pt x="0" y="513"/>
                        </a:moveTo>
                        <a:cubicBezTo>
                          <a:pt x="0" y="797"/>
                          <a:pt x="230" y="1026"/>
                          <a:pt x="513" y="1026"/>
                        </a:cubicBezTo>
                        <a:cubicBezTo>
                          <a:pt x="513" y="943"/>
                          <a:pt x="513" y="943"/>
                          <a:pt x="513" y="943"/>
                        </a:cubicBezTo>
                        <a:cubicBezTo>
                          <a:pt x="276" y="943"/>
                          <a:pt x="83" y="750"/>
                          <a:pt x="83" y="513"/>
                        </a:cubicBezTo>
                        <a:cubicBezTo>
                          <a:pt x="83" y="276"/>
                          <a:pt x="276" y="83"/>
                          <a:pt x="513" y="83"/>
                        </a:cubicBezTo>
                        <a:cubicBezTo>
                          <a:pt x="513" y="0"/>
                          <a:pt x="513" y="0"/>
                          <a:pt x="513" y="0"/>
                        </a:cubicBezTo>
                        <a:cubicBezTo>
                          <a:pt x="230" y="0"/>
                          <a:pt x="0" y="229"/>
                          <a:pt x="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15" name="Freeform 7">
                    <a:extLst>
                      <a:ext uri="{FF2B5EF4-FFF2-40B4-BE49-F238E27FC236}">
                        <a16:creationId xmlns="" xmlns:a16="http://schemas.microsoft.com/office/drawing/2014/main" id="{7CEBDAAE-655C-3C4E-9915-925CAE05A770}"/>
                      </a:ext>
                    </a:extLst>
                  </p:cNvPr>
                  <p:cNvSpPr>
                    <a:spLocks/>
                  </p:cNvSpPr>
                  <p:nvPr/>
                </p:nvSpPr>
                <p:spPr bwMode="auto">
                  <a:xfrm>
                    <a:off x="3731175" y="2609487"/>
                    <a:ext cx="1666154" cy="3333504"/>
                  </a:xfrm>
                  <a:custGeom>
                    <a:avLst/>
                    <a:gdLst>
                      <a:gd name="T0" fmla="*/ 84 w 430"/>
                      <a:gd name="T1" fmla="*/ 430 h 860"/>
                      <a:gd name="T2" fmla="*/ 430 w 430"/>
                      <a:gd name="T3" fmla="*/ 84 h 860"/>
                      <a:gd name="T4" fmla="*/ 430 w 430"/>
                      <a:gd name="T5" fmla="*/ 0 h 860"/>
                      <a:gd name="T6" fmla="*/ 0 w 430"/>
                      <a:gd name="T7" fmla="*/ 430 h 860"/>
                      <a:gd name="T8" fmla="*/ 430 w 430"/>
                      <a:gd name="T9" fmla="*/ 860 h 860"/>
                      <a:gd name="T10" fmla="*/ 430 w 430"/>
                      <a:gd name="T11" fmla="*/ 776 h 860"/>
                      <a:gd name="T12" fmla="*/ 84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84" y="430"/>
                        </a:moveTo>
                        <a:cubicBezTo>
                          <a:pt x="84" y="239"/>
                          <a:pt x="239" y="84"/>
                          <a:pt x="430" y="84"/>
                        </a:cubicBezTo>
                        <a:cubicBezTo>
                          <a:pt x="430" y="0"/>
                          <a:pt x="430" y="0"/>
                          <a:pt x="430" y="0"/>
                        </a:cubicBezTo>
                        <a:cubicBezTo>
                          <a:pt x="193" y="0"/>
                          <a:pt x="0" y="193"/>
                          <a:pt x="0" y="430"/>
                        </a:cubicBezTo>
                        <a:cubicBezTo>
                          <a:pt x="0" y="667"/>
                          <a:pt x="193" y="860"/>
                          <a:pt x="430" y="860"/>
                        </a:cubicBezTo>
                        <a:cubicBezTo>
                          <a:pt x="430" y="776"/>
                          <a:pt x="430" y="776"/>
                          <a:pt x="430" y="776"/>
                        </a:cubicBezTo>
                        <a:cubicBezTo>
                          <a:pt x="239" y="776"/>
                          <a:pt x="84" y="621"/>
                          <a:pt x="84"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16" name="Freeform 8">
                    <a:extLst>
                      <a:ext uri="{FF2B5EF4-FFF2-40B4-BE49-F238E27FC236}">
                        <a16:creationId xmlns="" xmlns:a16="http://schemas.microsoft.com/office/drawing/2014/main" id="{D55365ED-D4BC-5847-9AE9-E64EF02CA909}"/>
                      </a:ext>
                    </a:extLst>
                  </p:cNvPr>
                  <p:cNvSpPr>
                    <a:spLocks/>
                  </p:cNvSpPr>
                  <p:nvPr/>
                </p:nvSpPr>
                <p:spPr bwMode="auto">
                  <a:xfrm>
                    <a:off x="4056511" y="2934824"/>
                    <a:ext cx="1340817" cy="2682830"/>
                  </a:xfrm>
                  <a:custGeom>
                    <a:avLst/>
                    <a:gdLst>
                      <a:gd name="T0" fmla="*/ 0 w 346"/>
                      <a:gd name="T1" fmla="*/ 346 h 692"/>
                      <a:gd name="T2" fmla="*/ 346 w 346"/>
                      <a:gd name="T3" fmla="*/ 692 h 692"/>
                      <a:gd name="T4" fmla="*/ 346 w 346"/>
                      <a:gd name="T5" fmla="*/ 609 h 692"/>
                      <a:gd name="T6" fmla="*/ 83 w 346"/>
                      <a:gd name="T7" fmla="*/ 346 h 692"/>
                      <a:gd name="T8" fmla="*/ 346 w 346"/>
                      <a:gd name="T9" fmla="*/ 83 h 692"/>
                      <a:gd name="T10" fmla="*/ 346 w 346"/>
                      <a:gd name="T11" fmla="*/ 0 h 692"/>
                      <a:gd name="T12" fmla="*/ 0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0" y="346"/>
                        </a:moveTo>
                        <a:cubicBezTo>
                          <a:pt x="0" y="537"/>
                          <a:pt x="155" y="692"/>
                          <a:pt x="346" y="692"/>
                        </a:cubicBezTo>
                        <a:cubicBezTo>
                          <a:pt x="346" y="609"/>
                          <a:pt x="346" y="609"/>
                          <a:pt x="346" y="609"/>
                        </a:cubicBezTo>
                        <a:cubicBezTo>
                          <a:pt x="201" y="609"/>
                          <a:pt x="83" y="491"/>
                          <a:pt x="83" y="346"/>
                        </a:cubicBezTo>
                        <a:cubicBezTo>
                          <a:pt x="83" y="201"/>
                          <a:pt x="201" y="83"/>
                          <a:pt x="346" y="83"/>
                        </a:cubicBezTo>
                        <a:cubicBezTo>
                          <a:pt x="346" y="0"/>
                          <a:pt x="346" y="0"/>
                          <a:pt x="346" y="0"/>
                        </a:cubicBezTo>
                        <a:cubicBezTo>
                          <a:pt x="155" y="0"/>
                          <a:pt x="0" y="155"/>
                          <a:pt x="0"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21" name="Freeform 9">
                    <a:extLst>
                      <a:ext uri="{FF2B5EF4-FFF2-40B4-BE49-F238E27FC236}">
                        <a16:creationId xmlns="" xmlns:a16="http://schemas.microsoft.com/office/drawing/2014/main" id="{9673FB49-DEFF-FD43-BFED-B5821D6D3243}"/>
                      </a:ext>
                    </a:extLst>
                  </p:cNvPr>
                  <p:cNvSpPr>
                    <a:spLocks/>
                  </p:cNvSpPr>
                  <p:nvPr/>
                </p:nvSpPr>
                <p:spPr bwMode="auto">
                  <a:xfrm>
                    <a:off x="4378260" y="3256572"/>
                    <a:ext cx="1019069" cy="2039334"/>
                  </a:xfrm>
                  <a:custGeom>
                    <a:avLst/>
                    <a:gdLst>
                      <a:gd name="T0" fmla="*/ 84 w 263"/>
                      <a:gd name="T1" fmla="*/ 263 h 526"/>
                      <a:gd name="T2" fmla="*/ 263 w 263"/>
                      <a:gd name="T3" fmla="*/ 84 h 526"/>
                      <a:gd name="T4" fmla="*/ 263 w 263"/>
                      <a:gd name="T5" fmla="*/ 0 h 526"/>
                      <a:gd name="T6" fmla="*/ 0 w 263"/>
                      <a:gd name="T7" fmla="*/ 263 h 526"/>
                      <a:gd name="T8" fmla="*/ 263 w 263"/>
                      <a:gd name="T9" fmla="*/ 526 h 526"/>
                      <a:gd name="T10" fmla="*/ 263 w 263"/>
                      <a:gd name="T11" fmla="*/ 442 h 526"/>
                      <a:gd name="T12" fmla="*/ 84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84" y="263"/>
                        </a:moveTo>
                        <a:cubicBezTo>
                          <a:pt x="84" y="164"/>
                          <a:pt x="164" y="84"/>
                          <a:pt x="263" y="84"/>
                        </a:cubicBezTo>
                        <a:cubicBezTo>
                          <a:pt x="263" y="0"/>
                          <a:pt x="263" y="0"/>
                          <a:pt x="263" y="0"/>
                        </a:cubicBezTo>
                        <a:cubicBezTo>
                          <a:pt x="118" y="0"/>
                          <a:pt x="0" y="118"/>
                          <a:pt x="0" y="263"/>
                        </a:cubicBezTo>
                        <a:cubicBezTo>
                          <a:pt x="0" y="408"/>
                          <a:pt x="118" y="526"/>
                          <a:pt x="263" y="526"/>
                        </a:cubicBezTo>
                        <a:cubicBezTo>
                          <a:pt x="263" y="442"/>
                          <a:pt x="263" y="442"/>
                          <a:pt x="263" y="442"/>
                        </a:cubicBezTo>
                        <a:cubicBezTo>
                          <a:pt x="164" y="442"/>
                          <a:pt x="84" y="362"/>
                          <a:pt x="84"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22" name="Freeform 10">
                    <a:extLst>
                      <a:ext uri="{FF2B5EF4-FFF2-40B4-BE49-F238E27FC236}">
                        <a16:creationId xmlns="" xmlns:a16="http://schemas.microsoft.com/office/drawing/2014/main" id="{FC20DB02-0311-AF41-8C0A-E7C1BC0D2E1C}"/>
                      </a:ext>
                    </a:extLst>
                  </p:cNvPr>
                  <p:cNvSpPr>
                    <a:spLocks/>
                  </p:cNvSpPr>
                  <p:nvPr/>
                </p:nvSpPr>
                <p:spPr bwMode="auto">
                  <a:xfrm>
                    <a:off x="4703596" y="3583105"/>
                    <a:ext cx="693732" cy="1387465"/>
                  </a:xfrm>
                  <a:custGeom>
                    <a:avLst/>
                    <a:gdLst>
                      <a:gd name="T0" fmla="*/ 0 w 179"/>
                      <a:gd name="T1" fmla="*/ 179 h 358"/>
                      <a:gd name="T2" fmla="*/ 179 w 179"/>
                      <a:gd name="T3" fmla="*/ 358 h 358"/>
                      <a:gd name="T4" fmla="*/ 179 w 179"/>
                      <a:gd name="T5" fmla="*/ 275 h 358"/>
                      <a:gd name="T6" fmla="*/ 84 w 179"/>
                      <a:gd name="T7" fmla="*/ 179 h 358"/>
                      <a:gd name="T8" fmla="*/ 179 w 179"/>
                      <a:gd name="T9" fmla="*/ 84 h 358"/>
                      <a:gd name="T10" fmla="*/ 179 w 179"/>
                      <a:gd name="T11" fmla="*/ 0 h 358"/>
                      <a:gd name="T12" fmla="*/ 0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0" y="179"/>
                        </a:moveTo>
                        <a:cubicBezTo>
                          <a:pt x="0" y="278"/>
                          <a:pt x="80" y="358"/>
                          <a:pt x="179" y="358"/>
                        </a:cubicBezTo>
                        <a:cubicBezTo>
                          <a:pt x="179" y="275"/>
                          <a:pt x="179" y="275"/>
                          <a:pt x="179" y="275"/>
                        </a:cubicBezTo>
                        <a:cubicBezTo>
                          <a:pt x="126" y="275"/>
                          <a:pt x="84" y="232"/>
                          <a:pt x="84" y="179"/>
                        </a:cubicBezTo>
                        <a:cubicBezTo>
                          <a:pt x="84" y="126"/>
                          <a:pt x="126" y="84"/>
                          <a:pt x="179" y="84"/>
                        </a:cubicBezTo>
                        <a:cubicBezTo>
                          <a:pt x="179" y="0"/>
                          <a:pt x="179" y="0"/>
                          <a:pt x="179" y="0"/>
                        </a:cubicBezTo>
                        <a:cubicBezTo>
                          <a:pt x="80" y="0"/>
                          <a:pt x="0" y="80"/>
                          <a:pt x="0"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24" name="Freeform 11">
                    <a:extLst>
                      <a:ext uri="{FF2B5EF4-FFF2-40B4-BE49-F238E27FC236}">
                        <a16:creationId xmlns="" xmlns:a16="http://schemas.microsoft.com/office/drawing/2014/main" id="{E7705574-2216-B846-B8A7-AA3ABA2C267B}"/>
                      </a:ext>
                    </a:extLst>
                  </p:cNvPr>
                  <p:cNvSpPr>
                    <a:spLocks/>
                  </p:cNvSpPr>
                  <p:nvPr/>
                </p:nvSpPr>
                <p:spPr bwMode="auto">
                  <a:xfrm>
                    <a:off x="5028933" y="3908441"/>
                    <a:ext cx="368396" cy="740380"/>
                  </a:xfrm>
                  <a:custGeom>
                    <a:avLst/>
                    <a:gdLst>
                      <a:gd name="T0" fmla="*/ 0 w 95"/>
                      <a:gd name="T1" fmla="*/ 95 h 191"/>
                      <a:gd name="T2" fmla="*/ 95 w 95"/>
                      <a:gd name="T3" fmla="*/ 191 h 191"/>
                      <a:gd name="T4" fmla="*/ 95 w 95"/>
                      <a:gd name="T5" fmla="*/ 0 h 191"/>
                      <a:gd name="T6" fmla="*/ 0 w 95"/>
                      <a:gd name="T7" fmla="*/ 95 h 191"/>
                    </a:gdLst>
                    <a:ahLst/>
                    <a:cxnLst>
                      <a:cxn ang="0">
                        <a:pos x="T0" y="T1"/>
                      </a:cxn>
                      <a:cxn ang="0">
                        <a:pos x="T2" y="T3"/>
                      </a:cxn>
                      <a:cxn ang="0">
                        <a:pos x="T4" y="T5"/>
                      </a:cxn>
                      <a:cxn ang="0">
                        <a:pos x="T6" y="T7"/>
                      </a:cxn>
                    </a:cxnLst>
                    <a:rect l="0" t="0" r="r" b="b"/>
                    <a:pathLst>
                      <a:path w="95" h="191">
                        <a:moveTo>
                          <a:pt x="0" y="95"/>
                        </a:moveTo>
                        <a:cubicBezTo>
                          <a:pt x="0" y="148"/>
                          <a:pt x="42" y="191"/>
                          <a:pt x="95" y="191"/>
                        </a:cubicBezTo>
                        <a:cubicBezTo>
                          <a:pt x="95" y="0"/>
                          <a:pt x="95" y="0"/>
                          <a:pt x="95" y="0"/>
                        </a:cubicBezTo>
                        <a:cubicBezTo>
                          <a:pt x="42" y="0"/>
                          <a:pt x="0" y="42"/>
                          <a:pt x="0"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25" name="Freeform 12">
                    <a:extLst>
                      <a:ext uri="{FF2B5EF4-FFF2-40B4-BE49-F238E27FC236}">
                        <a16:creationId xmlns="" xmlns:a16="http://schemas.microsoft.com/office/drawing/2014/main" id="{DDB059DE-F1F6-2249-B6B5-129901FECAC6}"/>
                      </a:ext>
                    </a:extLst>
                  </p:cNvPr>
                  <p:cNvSpPr>
                    <a:spLocks/>
                  </p:cNvSpPr>
                  <p:nvPr/>
                </p:nvSpPr>
                <p:spPr bwMode="auto">
                  <a:xfrm>
                    <a:off x="5397328" y="1962402"/>
                    <a:ext cx="2312042" cy="4627673"/>
                  </a:xfrm>
                  <a:custGeom>
                    <a:avLst/>
                    <a:gdLst>
                      <a:gd name="T0" fmla="*/ 0 w 597"/>
                      <a:gd name="T1" fmla="*/ 0 h 1194"/>
                      <a:gd name="T2" fmla="*/ 0 w 597"/>
                      <a:gd name="T3" fmla="*/ 84 h 1194"/>
                      <a:gd name="T4" fmla="*/ 514 w 597"/>
                      <a:gd name="T5" fmla="*/ 597 h 1194"/>
                      <a:gd name="T6" fmla="*/ 0 w 597"/>
                      <a:gd name="T7" fmla="*/ 1110 h 1194"/>
                      <a:gd name="T8" fmla="*/ 0 w 597"/>
                      <a:gd name="T9" fmla="*/ 1194 h 1194"/>
                      <a:gd name="T10" fmla="*/ 597 w 597"/>
                      <a:gd name="T11" fmla="*/ 597 h 1194"/>
                      <a:gd name="T12" fmla="*/ 0 w 597"/>
                      <a:gd name="T13" fmla="*/ 0 h 1194"/>
                    </a:gdLst>
                    <a:ahLst/>
                    <a:cxnLst>
                      <a:cxn ang="0">
                        <a:pos x="T0" y="T1"/>
                      </a:cxn>
                      <a:cxn ang="0">
                        <a:pos x="T2" y="T3"/>
                      </a:cxn>
                      <a:cxn ang="0">
                        <a:pos x="T4" y="T5"/>
                      </a:cxn>
                      <a:cxn ang="0">
                        <a:pos x="T6" y="T7"/>
                      </a:cxn>
                      <a:cxn ang="0">
                        <a:pos x="T8" y="T9"/>
                      </a:cxn>
                      <a:cxn ang="0">
                        <a:pos x="T10" y="T11"/>
                      </a:cxn>
                      <a:cxn ang="0">
                        <a:pos x="T12" y="T13"/>
                      </a:cxn>
                    </a:cxnLst>
                    <a:rect l="0" t="0" r="r" b="b"/>
                    <a:pathLst>
                      <a:path w="597" h="1194">
                        <a:moveTo>
                          <a:pt x="0" y="0"/>
                        </a:moveTo>
                        <a:cubicBezTo>
                          <a:pt x="0" y="84"/>
                          <a:pt x="0" y="84"/>
                          <a:pt x="0" y="84"/>
                        </a:cubicBezTo>
                        <a:cubicBezTo>
                          <a:pt x="284" y="84"/>
                          <a:pt x="514" y="313"/>
                          <a:pt x="514" y="597"/>
                        </a:cubicBezTo>
                        <a:cubicBezTo>
                          <a:pt x="514" y="881"/>
                          <a:pt x="284" y="1110"/>
                          <a:pt x="0" y="1110"/>
                        </a:cubicBezTo>
                        <a:cubicBezTo>
                          <a:pt x="0" y="1194"/>
                          <a:pt x="0" y="1194"/>
                          <a:pt x="0" y="1194"/>
                        </a:cubicBezTo>
                        <a:cubicBezTo>
                          <a:pt x="329" y="1194"/>
                          <a:pt x="597" y="926"/>
                          <a:pt x="597" y="597"/>
                        </a:cubicBezTo>
                        <a:cubicBezTo>
                          <a:pt x="597" y="268"/>
                          <a:pt x="329" y="0"/>
                          <a:pt x="0" y="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28" name="Freeform 13">
                    <a:extLst>
                      <a:ext uri="{FF2B5EF4-FFF2-40B4-BE49-F238E27FC236}">
                        <a16:creationId xmlns="" xmlns:a16="http://schemas.microsoft.com/office/drawing/2014/main" id="{56A59639-8BEF-644E-8609-672C82C5162B}"/>
                      </a:ext>
                    </a:extLst>
                  </p:cNvPr>
                  <p:cNvSpPr>
                    <a:spLocks/>
                  </p:cNvSpPr>
                  <p:nvPr/>
                </p:nvSpPr>
                <p:spPr bwMode="auto">
                  <a:xfrm>
                    <a:off x="5397328" y="2287739"/>
                    <a:ext cx="1990294" cy="3977000"/>
                  </a:xfrm>
                  <a:custGeom>
                    <a:avLst/>
                    <a:gdLst>
                      <a:gd name="T0" fmla="*/ 430 w 514"/>
                      <a:gd name="T1" fmla="*/ 513 h 1026"/>
                      <a:gd name="T2" fmla="*/ 0 w 514"/>
                      <a:gd name="T3" fmla="*/ 943 h 1026"/>
                      <a:gd name="T4" fmla="*/ 0 w 514"/>
                      <a:gd name="T5" fmla="*/ 1026 h 1026"/>
                      <a:gd name="T6" fmla="*/ 514 w 514"/>
                      <a:gd name="T7" fmla="*/ 513 h 1026"/>
                      <a:gd name="T8" fmla="*/ 0 w 514"/>
                      <a:gd name="T9" fmla="*/ 0 h 1026"/>
                      <a:gd name="T10" fmla="*/ 0 w 514"/>
                      <a:gd name="T11" fmla="*/ 83 h 1026"/>
                      <a:gd name="T12" fmla="*/ 430 w 514"/>
                      <a:gd name="T13" fmla="*/ 513 h 1026"/>
                    </a:gdLst>
                    <a:ahLst/>
                    <a:cxnLst>
                      <a:cxn ang="0">
                        <a:pos x="T0" y="T1"/>
                      </a:cxn>
                      <a:cxn ang="0">
                        <a:pos x="T2" y="T3"/>
                      </a:cxn>
                      <a:cxn ang="0">
                        <a:pos x="T4" y="T5"/>
                      </a:cxn>
                      <a:cxn ang="0">
                        <a:pos x="T6" y="T7"/>
                      </a:cxn>
                      <a:cxn ang="0">
                        <a:pos x="T8" y="T9"/>
                      </a:cxn>
                      <a:cxn ang="0">
                        <a:pos x="T10" y="T11"/>
                      </a:cxn>
                      <a:cxn ang="0">
                        <a:pos x="T12" y="T13"/>
                      </a:cxn>
                    </a:cxnLst>
                    <a:rect l="0" t="0" r="r" b="b"/>
                    <a:pathLst>
                      <a:path w="514" h="1026">
                        <a:moveTo>
                          <a:pt x="430" y="513"/>
                        </a:moveTo>
                        <a:cubicBezTo>
                          <a:pt x="430" y="750"/>
                          <a:pt x="237" y="943"/>
                          <a:pt x="0" y="943"/>
                        </a:cubicBezTo>
                        <a:cubicBezTo>
                          <a:pt x="0" y="1026"/>
                          <a:pt x="0" y="1026"/>
                          <a:pt x="0" y="1026"/>
                        </a:cubicBezTo>
                        <a:cubicBezTo>
                          <a:pt x="284" y="1026"/>
                          <a:pt x="514" y="797"/>
                          <a:pt x="514" y="513"/>
                        </a:cubicBezTo>
                        <a:cubicBezTo>
                          <a:pt x="514" y="229"/>
                          <a:pt x="284" y="0"/>
                          <a:pt x="0" y="0"/>
                        </a:cubicBezTo>
                        <a:cubicBezTo>
                          <a:pt x="0" y="83"/>
                          <a:pt x="0" y="83"/>
                          <a:pt x="0" y="83"/>
                        </a:cubicBezTo>
                        <a:cubicBezTo>
                          <a:pt x="237" y="83"/>
                          <a:pt x="430" y="276"/>
                          <a:pt x="430" y="5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29" name="Freeform 14">
                    <a:extLst>
                      <a:ext uri="{FF2B5EF4-FFF2-40B4-BE49-F238E27FC236}">
                        <a16:creationId xmlns="" xmlns:a16="http://schemas.microsoft.com/office/drawing/2014/main" id="{68299BD2-DDF0-C245-A09D-42891D746264}"/>
                      </a:ext>
                    </a:extLst>
                  </p:cNvPr>
                  <p:cNvSpPr>
                    <a:spLocks/>
                  </p:cNvSpPr>
                  <p:nvPr/>
                </p:nvSpPr>
                <p:spPr bwMode="auto">
                  <a:xfrm>
                    <a:off x="5397328" y="2609487"/>
                    <a:ext cx="1664958" cy="3333504"/>
                  </a:xfrm>
                  <a:custGeom>
                    <a:avLst/>
                    <a:gdLst>
                      <a:gd name="T0" fmla="*/ 430 w 430"/>
                      <a:gd name="T1" fmla="*/ 430 h 860"/>
                      <a:gd name="T2" fmla="*/ 0 w 430"/>
                      <a:gd name="T3" fmla="*/ 0 h 860"/>
                      <a:gd name="T4" fmla="*/ 0 w 430"/>
                      <a:gd name="T5" fmla="*/ 84 h 860"/>
                      <a:gd name="T6" fmla="*/ 346 w 430"/>
                      <a:gd name="T7" fmla="*/ 430 h 860"/>
                      <a:gd name="T8" fmla="*/ 0 w 430"/>
                      <a:gd name="T9" fmla="*/ 776 h 860"/>
                      <a:gd name="T10" fmla="*/ 0 w 430"/>
                      <a:gd name="T11" fmla="*/ 860 h 860"/>
                      <a:gd name="T12" fmla="*/ 430 w 430"/>
                      <a:gd name="T13" fmla="*/ 430 h 860"/>
                    </a:gdLst>
                    <a:ahLst/>
                    <a:cxnLst>
                      <a:cxn ang="0">
                        <a:pos x="T0" y="T1"/>
                      </a:cxn>
                      <a:cxn ang="0">
                        <a:pos x="T2" y="T3"/>
                      </a:cxn>
                      <a:cxn ang="0">
                        <a:pos x="T4" y="T5"/>
                      </a:cxn>
                      <a:cxn ang="0">
                        <a:pos x="T6" y="T7"/>
                      </a:cxn>
                      <a:cxn ang="0">
                        <a:pos x="T8" y="T9"/>
                      </a:cxn>
                      <a:cxn ang="0">
                        <a:pos x="T10" y="T11"/>
                      </a:cxn>
                      <a:cxn ang="0">
                        <a:pos x="T12" y="T13"/>
                      </a:cxn>
                    </a:cxnLst>
                    <a:rect l="0" t="0" r="r" b="b"/>
                    <a:pathLst>
                      <a:path w="430" h="860">
                        <a:moveTo>
                          <a:pt x="430" y="430"/>
                        </a:moveTo>
                        <a:cubicBezTo>
                          <a:pt x="430" y="193"/>
                          <a:pt x="237" y="0"/>
                          <a:pt x="0" y="0"/>
                        </a:cubicBezTo>
                        <a:cubicBezTo>
                          <a:pt x="0" y="84"/>
                          <a:pt x="0" y="84"/>
                          <a:pt x="0" y="84"/>
                        </a:cubicBezTo>
                        <a:cubicBezTo>
                          <a:pt x="191" y="84"/>
                          <a:pt x="346" y="239"/>
                          <a:pt x="346" y="430"/>
                        </a:cubicBezTo>
                        <a:cubicBezTo>
                          <a:pt x="346" y="621"/>
                          <a:pt x="191" y="776"/>
                          <a:pt x="0" y="776"/>
                        </a:cubicBezTo>
                        <a:cubicBezTo>
                          <a:pt x="0" y="860"/>
                          <a:pt x="0" y="860"/>
                          <a:pt x="0" y="860"/>
                        </a:cubicBezTo>
                        <a:cubicBezTo>
                          <a:pt x="237" y="860"/>
                          <a:pt x="430" y="667"/>
                          <a:pt x="430" y="430"/>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0" name="Freeform 15">
                    <a:extLst>
                      <a:ext uri="{FF2B5EF4-FFF2-40B4-BE49-F238E27FC236}">
                        <a16:creationId xmlns="" xmlns:a16="http://schemas.microsoft.com/office/drawing/2014/main" id="{695FB88D-922C-5847-A60E-FA7EBE14301F}"/>
                      </a:ext>
                    </a:extLst>
                  </p:cNvPr>
                  <p:cNvSpPr>
                    <a:spLocks/>
                  </p:cNvSpPr>
                  <p:nvPr/>
                </p:nvSpPr>
                <p:spPr bwMode="auto">
                  <a:xfrm>
                    <a:off x="5397328" y="2934824"/>
                    <a:ext cx="1339621" cy="2682830"/>
                  </a:xfrm>
                  <a:custGeom>
                    <a:avLst/>
                    <a:gdLst>
                      <a:gd name="T0" fmla="*/ 263 w 346"/>
                      <a:gd name="T1" fmla="*/ 346 h 692"/>
                      <a:gd name="T2" fmla="*/ 0 w 346"/>
                      <a:gd name="T3" fmla="*/ 609 h 692"/>
                      <a:gd name="T4" fmla="*/ 0 w 346"/>
                      <a:gd name="T5" fmla="*/ 692 h 692"/>
                      <a:gd name="T6" fmla="*/ 346 w 346"/>
                      <a:gd name="T7" fmla="*/ 346 h 692"/>
                      <a:gd name="T8" fmla="*/ 0 w 346"/>
                      <a:gd name="T9" fmla="*/ 0 h 692"/>
                      <a:gd name="T10" fmla="*/ 0 w 346"/>
                      <a:gd name="T11" fmla="*/ 83 h 692"/>
                      <a:gd name="T12" fmla="*/ 263 w 346"/>
                      <a:gd name="T13" fmla="*/ 346 h 692"/>
                    </a:gdLst>
                    <a:ahLst/>
                    <a:cxnLst>
                      <a:cxn ang="0">
                        <a:pos x="T0" y="T1"/>
                      </a:cxn>
                      <a:cxn ang="0">
                        <a:pos x="T2" y="T3"/>
                      </a:cxn>
                      <a:cxn ang="0">
                        <a:pos x="T4" y="T5"/>
                      </a:cxn>
                      <a:cxn ang="0">
                        <a:pos x="T6" y="T7"/>
                      </a:cxn>
                      <a:cxn ang="0">
                        <a:pos x="T8" y="T9"/>
                      </a:cxn>
                      <a:cxn ang="0">
                        <a:pos x="T10" y="T11"/>
                      </a:cxn>
                      <a:cxn ang="0">
                        <a:pos x="T12" y="T13"/>
                      </a:cxn>
                    </a:cxnLst>
                    <a:rect l="0" t="0" r="r" b="b"/>
                    <a:pathLst>
                      <a:path w="346" h="692">
                        <a:moveTo>
                          <a:pt x="263" y="346"/>
                        </a:moveTo>
                        <a:cubicBezTo>
                          <a:pt x="263" y="491"/>
                          <a:pt x="145" y="609"/>
                          <a:pt x="0" y="609"/>
                        </a:cubicBezTo>
                        <a:cubicBezTo>
                          <a:pt x="0" y="692"/>
                          <a:pt x="0" y="692"/>
                          <a:pt x="0" y="692"/>
                        </a:cubicBezTo>
                        <a:cubicBezTo>
                          <a:pt x="191" y="692"/>
                          <a:pt x="346" y="537"/>
                          <a:pt x="346" y="346"/>
                        </a:cubicBezTo>
                        <a:cubicBezTo>
                          <a:pt x="346" y="155"/>
                          <a:pt x="191" y="0"/>
                          <a:pt x="0" y="0"/>
                        </a:cubicBezTo>
                        <a:cubicBezTo>
                          <a:pt x="0" y="83"/>
                          <a:pt x="0" y="83"/>
                          <a:pt x="0" y="83"/>
                        </a:cubicBezTo>
                        <a:cubicBezTo>
                          <a:pt x="145" y="83"/>
                          <a:pt x="263" y="201"/>
                          <a:pt x="263" y="3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2" name="Freeform 16">
                    <a:extLst>
                      <a:ext uri="{FF2B5EF4-FFF2-40B4-BE49-F238E27FC236}">
                        <a16:creationId xmlns="" xmlns:a16="http://schemas.microsoft.com/office/drawing/2014/main" id="{34E72D2B-1EA4-134D-A8A7-6CD55F193353}"/>
                      </a:ext>
                    </a:extLst>
                  </p:cNvPr>
                  <p:cNvSpPr>
                    <a:spLocks/>
                  </p:cNvSpPr>
                  <p:nvPr/>
                </p:nvSpPr>
                <p:spPr bwMode="auto">
                  <a:xfrm>
                    <a:off x="5397328" y="3256572"/>
                    <a:ext cx="1017873" cy="2039334"/>
                  </a:xfrm>
                  <a:custGeom>
                    <a:avLst/>
                    <a:gdLst>
                      <a:gd name="T0" fmla="*/ 263 w 263"/>
                      <a:gd name="T1" fmla="*/ 263 h 526"/>
                      <a:gd name="T2" fmla="*/ 0 w 263"/>
                      <a:gd name="T3" fmla="*/ 0 h 526"/>
                      <a:gd name="T4" fmla="*/ 0 w 263"/>
                      <a:gd name="T5" fmla="*/ 84 h 526"/>
                      <a:gd name="T6" fmla="*/ 179 w 263"/>
                      <a:gd name="T7" fmla="*/ 263 h 526"/>
                      <a:gd name="T8" fmla="*/ 0 w 263"/>
                      <a:gd name="T9" fmla="*/ 442 h 526"/>
                      <a:gd name="T10" fmla="*/ 0 w 263"/>
                      <a:gd name="T11" fmla="*/ 526 h 526"/>
                      <a:gd name="T12" fmla="*/ 263 w 263"/>
                      <a:gd name="T13" fmla="*/ 263 h 526"/>
                    </a:gdLst>
                    <a:ahLst/>
                    <a:cxnLst>
                      <a:cxn ang="0">
                        <a:pos x="T0" y="T1"/>
                      </a:cxn>
                      <a:cxn ang="0">
                        <a:pos x="T2" y="T3"/>
                      </a:cxn>
                      <a:cxn ang="0">
                        <a:pos x="T4" y="T5"/>
                      </a:cxn>
                      <a:cxn ang="0">
                        <a:pos x="T6" y="T7"/>
                      </a:cxn>
                      <a:cxn ang="0">
                        <a:pos x="T8" y="T9"/>
                      </a:cxn>
                      <a:cxn ang="0">
                        <a:pos x="T10" y="T11"/>
                      </a:cxn>
                      <a:cxn ang="0">
                        <a:pos x="T12" y="T13"/>
                      </a:cxn>
                    </a:cxnLst>
                    <a:rect l="0" t="0" r="r" b="b"/>
                    <a:pathLst>
                      <a:path w="263" h="526">
                        <a:moveTo>
                          <a:pt x="263" y="263"/>
                        </a:moveTo>
                        <a:cubicBezTo>
                          <a:pt x="263" y="118"/>
                          <a:pt x="145" y="0"/>
                          <a:pt x="0" y="0"/>
                        </a:cubicBezTo>
                        <a:cubicBezTo>
                          <a:pt x="0" y="84"/>
                          <a:pt x="0" y="84"/>
                          <a:pt x="0" y="84"/>
                        </a:cubicBezTo>
                        <a:cubicBezTo>
                          <a:pt x="99" y="84"/>
                          <a:pt x="179" y="164"/>
                          <a:pt x="179" y="263"/>
                        </a:cubicBezTo>
                        <a:cubicBezTo>
                          <a:pt x="179" y="362"/>
                          <a:pt x="99" y="442"/>
                          <a:pt x="0" y="442"/>
                        </a:cubicBezTo>
                        <a:cubicBezTo>
                          <a:pt x="0" y="526"/>
                          <a:pt x="0" y="526"/>
                          <a:pt x="0" y="526"/>
                        </a:cubicBezTo>
                        <a:cubicBezTo>
                          <a:pt x="145" y="526"/>
                          <a:pt x="263" y="408"/>
                          <a:pt x="263" y="263"/>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3" name="Freeform 17">
                    <a:extLst>
                      <a:ext uri="{FF2B5EF4-FFF2-40B4-BE49-F238E27FC236}">
                        <a16:creationId xmlns="" xmlns:a16="http://schemas.microsoft.com/office/drawing/2014/main" id="{84329FE6-675A-2740-A2B1-7D69D64F1EF2}"/>
                      </a:ext>
                    </a:extLst>
                  </p:cNvPr>
                  <p:cNvSpPr>
                    <a:spLocks/>
                  </p:cNvSpPr>
                  <p:nvPr/>
                </p:nvSpPr>
                <p:spPr bwMode="auto">
                  <a:xfrm>
                    <a:off x="5397328" y="3583105"/>
                    <a:ext cx="692536" cy="1387465"/>
                  </a:xfrm>
                  <a:custGeom>
                    <a:avLst/>
                    <a:gdLst>
                      <a:gd name="T0" fmla="*/ 96 w 179"/>
                      <a:gd name="T1" fmla="*/ 179 h 358"/>
                      <a:gd name="T2" fmla="*/ 0 w 179"/>
                      <a:gd name="T3" fmla="*/ 275 h 358"/>
                      <a:gd name="T4" fmla="*/ 0 w 179"/>
                      <a:gd name="T5" fmla="*/ 358 h 358"/>
                      <a:gd name="T6" fmla="*/ 179 w 179"/>
                      <a:gd name="T7" fmla="*/ 179 h 358"/>
                      <a:gd name="T8" fmla="*/ 0 w 179"/>
                      <a:gd name="T9" fmla="*/ 0 h 358"/>
                      <a:gd name="T10" fmla="*/ 0 w 179"/>
                      <a:gd name="T11" fmla="*/ 84 h 358"/>
                      <a:gd name="T12" fmla="*/ 96 w 179"/>
                      <a:gd name="T13" fmla="*/ 179 h 358"/>
                    </a:gdLst>
                    <a:ahLst/>
                    <a:cxnLst>
                      <a:cxn ang="0">
                        <a:pos x="T0" y="T1"/>
                      </a:cxn>
                      <a:cxn ang="0">
                        <a:pos x="T2" y="T3"/>
                      </a:cxn>
                      <a:cxn ang="0">
                        <a:pos x="T4" y="T5"/>
                      </a:cxn>
                      <a:cxn ang="0">
                        <a:pos x="T6" y="T7"/>
                      </a:cxn>
                      <a:cxn ang="0">
                        <a:pos x="T8" y="T9"/>
                      </a:cxn>
                      <a:cxn ang="0">
                        <a:pos x="T10" y="T11"/>
                      </a:cxn>
                      <a:cxn ang="0">
                        <a:pos x="T12" y="T13"/>
                      </a:cxn>
                    </a:cxnLst>
                    <a:rect l="0" t="0" r="r" b="b"/>
                    <a:pathLst>
                      <a:path w="179" h="358">
                        <a:moveTo>
                          <a:pt x="96" y="179"/>
                        </a:moveTo>
                        <a:cubicBezTo>
                          <a:pt x="96" y="232"/>
                          <a:pt x="53" y="275"/>
                          <a:pt x="0" y="275"/>
                        </a:cubicBezTo>
                        <a:cubicBezTo>
                          <a:pt x="0" y="358"/>
                          <a:pt x="0" y="358"/>
                          <a:pt x="0" y="358"/>
                        </a:cubicBezTo>
                        <a:cubicBezTo>
                          <a:pt x="99" y="358"/>
                          <a:pt x="179" y="278"/>
                          <a:pt x="179" y="179"/>
                        </a:cubicBezTo>
                        <a:cubicBezTo>
                          <a:pt x="179" y="80"/>
                          <a:pt x="99" y="0"/>
                          <a:pt x="0" y="0"/>
                        </a:cubicBezTo>
                        <a:cubicBezTo>
                          <a:pt x="0" y="84"/>
                          <a:pt x="0" y="84"/>
                          <a:pt x="0" y="84"/>
                        </a:cubicBezTo>
                        <a:cubicBezTo>
                          <a:pt x="53" y="84"/>
                          <a:pt x="96" y="126"/>
                          <a:pt x="96" y="1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4" name="Freeform 18">
                    <a:extLst>
                      <a:ext uri="{FF2B5EF4-FFF2-40B4-BE49-F238E27FC236}">
                        <a16:creationId xmlns="" xmlns:a16="http://schemas.microsoft.com/office/drawing/2014/main" id="{32F32310-03E1-184C-BAAB-B922FCDE5E85}"/>
                      </a:ext>
                    </a:extLst>
                  </p:cNvPr>
                  <p:cNvSpPr>
                    <a:spLocks/>
                  </p:cNvSpPr>
                  <p:nvPr/>
                </p:nvSpPr>
                <p:spPr bwMode="auto">
                  <a:xfrm>
                    <a:off x="5397328" y="3908441"/>
                    <a:ext cx="370788" cy="740380"/>
                  </a:xfrm>
                  <a:custGeom>
                    <a:avLst/>
                    <a:gdLst>
                      <a:gd name="T0" fmla="*/ 96 w 96"/>
                      <a:gd name="T1" fmla="*/ 95 h 191"/>
                      <a:gd name="T2" fmla="*/ 0 w 96"/>
                      <a:gd name="T3" fmla="*/ 0 h 191"/>
                      <a:gd name="T4" fmla="*/ 0 w 96"/>
                      <a:gd name="T5" fmla="*/ 191 h 191"/>
                      <a:gd name="T6" fmla="*/ 96 w 96"/>
                      <a:gd name="T7" fmla="*/ 95 h 191"/>
                    </a:gdLst>
                    <a:ahLst/>
                    <a:cxnLst>
                      <a:cxn ang="0">
                        <a:pos x="T0" y="T1"/>
                      </a:cxn>
                      <a:cxn ang="0">
                        <a:pos x="T2" y="T3"/>
                      </a:cxn>
                      <a:cxn ang="0">
                        <a:pos x="T4" y="T5"/>
                      </a:cxn>
                      <a:cxn ang="0">
                        <a:pos x="T6" y="T7"/>
                      </a:cxn>
                    </a:cxnLst>
                    <a:rect l="0" t="0" r="r" b="b"/>
                    <a:pathLst>
                      <a:path w="96" h="191">
                        <a:moveTo>
                          <a:pt x="96" y="95"/>
                        </a:moveTo>
                        <a:cubicBezTo>
                          <a:pt x="96" y="42"/>
                          <a:pt x="53" y="0"/>
                          <a:pt x="0" y="0"/>
                        </a:cubicBezTo>
                        <a:cubicBezTo>
                          <a:pt x="0" y="191"/>
                          <a:pt x="0" y="191"/>
                          <a:pt x="0" y="191"/>
                        </a:cubicBezTo>
                        <a:cubicBezTo>
                          <a:pt x="53" y="191"/>
                          <a:pt x="96" y="148"/>
                          <a:pt x="96" y="95"/>
                        </a:cubicBezTo>
                        <a:close/>
                      </a:path>
                    </a:pathLst>
                  </a:custGeom>
                  <a:solidFill>
                    <a:srgbClr val="7682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6" name="Freeform 19">
                    <a:extLst>
                      <a:ext uri="{FF2B5EF4-FFF2-40B4-BE49-F238E27FC236}">
                        <a16:creationId xmlns="" xmlns:a16="http://schemas.microsoft.com/office/drawing/2014/main" id="{9EC58B2D-BA0A-2B4B-A27F-E311429B2EC3}"/>
                      </a:ext>
                    </a:extLst>
                  </p:cNvPr>
                  <p:cNvSpPr>
                    <a:spLocks/>
                  </p:cNvSpPr>
                  <p:nvPr/>
                </p:nvSpPr>
                <p:spPr bwMode="auto">
                  <a:xfrm>
                    <a:off x="4719145" y="3656066"/>
                    <a:ext cx="678183" cy="651869"/>
                  </a:xfrm>
                  <a:custGeom>
                    <a:avLst/>
                    <a:gdLst>
                      <a:gd name="T0" fmla="*/ 175 w 175"/>
                      <a:gd name="T1" fmla="*/ 168 h 168"/>
                      <a:gd name="T2" fmla="*/ 29 w 175"/>
                      <a:gd name="T3" fmla="*/ 0 h 168"/>
                      <a:gd name="T4" fmla="*/ 14 w 175"/>
                      <a:gd name="T5" fmla="*/ 15 h 168"/>
                      <a:gd name="T6" fmla="*/ 0 w 175"/>
                      <a:gd name="T7" fmla="*/ 30 h 168"/>
                      <a:gd name="T8" fmla="*/ 175 w 175"/>
                      <a:gd name="T9" fmla="*/ 168 h 168"/>
                    </a:gdLst>
                    <a:ahLst/>
                    <a:cxnLst>
                      <a:cxn ang="0">
                        <a:pos x="T0" y="T1"/>
                      </a:cxn>
                      <a:cxn ang="0">
                        <a:pos x="T2" y="T3"/>
                      </a:cxn>
                      <a:cxn ang="0">
                        <a:pos x="T4" y="T5"/>
                      </a:cxn>
                      <a:cxn ang="0">
                        <a:pos x="T6" y="T7"/>
                      </a:cxn>
                      <a:cxn ang="0">
                        <a:pos x="T8" y="T9"/>
                      </a:cxn>
                    </a:cxnLst>
                    <a:rect l="0" t="0" r="r" b="b"/>
                    <a:pathLst>
                      <a:path w="175" h="168">
                        <a:moveTo>
                          <a:pt x="175" y="168"/>
                        </a:moveTo>
                        <a:cubicBezTo>
                          <a:pt x="122" y="89"/>
                          <a:pt x="29" y="0"/>
                          <a:pt x="29" y="0"/>
                        </a:cubicBezTo>
                        <a:cubicBezTo>
                          <a:pt x="14" y="15"/>
                          <a:pt x="14" y="15"/>
                          <a:pt x="14" y="15"/>
                        </a:cubicBezTo>
                        <a:cubicBezTo>
                          <a:pt x="0" y="30"/>
                          <a:pt x="0" y="30"/>
                          <a:pt x="0" y="30"/>
                        </a:cubicBezTo>
                        <a:cubicBezTo>
                          <a:pt x="0" y="30"/>
                          <a:pt x="94" y="119"/>
                          <a:pt x="175" y="168"/>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7" name="Freeform 20">
                    <a:extLst>
                      <a:ext uri="{FF2B5EF4-FFF2-40B4-BE49-F238E27FC236}">
                        <a16:creationId xmlns="" xmlns:a16="http://schemas.microsoft.com/office/drawing/2014/main" id="{D201975D-4452-7D4B-BA27-D466E45CF500}"/>
                      </a:ext>
                    </a:extLst>
                  </p:cNvPr>
                  <p:cNvSpPr>
                    <a:spLocks/>
                  </p:cNvSpPr>
                  <p:nvPr/>
                </p:nvSpPr>
                <p:spPr bwMode="auto">
                  <a:xfrm>
                    <a:off x="4063688" y="3031707"/>
                    <a:ext cx="828891" cy="802577"/>
                  </a:xfrm>
                  <a:custGeom>
                    <a:avLst/>
                    <a:gdLst>
                      <a:gd name="T0" fmla="*/ 191 w 214"/>
                      <a:gd name="T1" fmla="*/ 184 h 207"/>
                      <a:gd name="T2" fmla="*/ 204 w 214"/>
                      <a:gd name="T3" fmla="*/ 155 h 207"/>
                      <a:gd name="T4" fmla="*/ 41 w 214"/>
                      <a:gd name="T5" fmla="*/ 0 h 207"/>
                      <a:gd name="T6" fmla="*/ 0 w 214"/>
                      <a:gd name="T7" fmla="*/ 43 h 207"/>
                      <a:gd name="T8" fmla="*/ 163 w 214"/>
                      <a:gd name="T9" fmla="*/ 198 h 207"/>
                      <a:gd name="T10" fmla="*/ 191 w 214"/>
                      <a:gd name="T11" fmla="*/ 184 h 207"/>
                    </a:gdLst>
                    <a:ahLst/>
                    <a:cxnLst>
                      <a:cxn ang="0">
                        <a:pos x="T0" y="T1"/>
                      </a:cxn>
                      <a:cxn ang="0">
                        <a:pos x="T2" y="T3"/>
                      </a:cxn>
                      <a:cxn ang="0">
                        <a:pos x="T4" y="T5"/>
                      </a:cxn>
                      <a:cxn ang="0">
                        <a:pos x="T6" y="T7"/>
                      </a:cxn>
                      <a:cxn ang="0">
                        <a:pos x="T8" y="T9"/>
                      </a:cxn>
                      <a:cxn ang="0">
                        <a:pos x="T10" y="T11"/>
                      </a:cxn>
                    </a:cxnLst>
                    <a:rect l="0" t="0" r="r" b="b"/>
                    <a:pathLst>
                      <a:path w="214" h="207">
                        <a:moveTo>
                          <a:pt x="191" y="184"/>
                        </a:moveTo>
                        <a:cubicBezTo>
                          <a:pt x="191" y="184"/>
                          <a:pt x="214" y="164"/>
                          <a:pt x="204" y="155"/>
                        </a:cubicBezTo>
                        <a:cubicBezTo>
                          <a:pt x="41" y="0"/>
                          <a:pt x="41" y="0"/>
                          <a:pt x="41" y="0"/>
                        </a:cubicBezTo>
                        <a:cubicBezTo>
                          <a:pt x="0" y="43"/>
                          <a:pt x="0" y="43"/>
                          <a:pt x="0" y="43"/>
                        </a:cubicBezTo>
                        <a:cubicBezTo>
                          <a:pt x="163" y="198"/>
                          <a:pt x="163" y="198"/>
                          <a:pt x="163" y="198"/>
                        </a:cubicBezTo>
                        <a:cubicBezTo>
                          <a:pt x="173" y="207"/>
                          <a:pt x="191" y="184"/>
                          <a:pt x="191" y="18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8" name="Freeform 21">
                    <a:extLst>
                      <a:ext uri="{FF2B5EF4-FFF2-40B4-BE49-F238E27FC236}">
                        <a16:creationId xmlns="" xmlns:a16="http://schemas.microsoft.com/office/drawing/2014/main" id="{9BEFEE60-2775-AF41-9133-C4F687E4F7D9}"/>
                      </a:ext>
                    </a:extLst>
                  </p:cNvPr>
                  <p:cNvSpPr>
                    <a:spLocks/>
                  </p:cNvSpPr>
                  <p:nvPr/>
                </p:nvSpPr>
                <p:spPr bwMode="auto">
                  <a:xfrm>
                    <a:off x="3521859" y="2516192"/>
                    <a:ext cx="932950" cy="903048"/>
                  </a:xfrm>
                  <a:custGeom>
                    <a:avLst/>
                    <a:gdLst>
                      <a:gd name="T0" fmla="*/ 0 w 780"/>
                      <a:gd name="T1" fmla="*/ 140 h 755"/>
                      <a:gd name="T2" fmla="*/ 133 w 780"/>
                      <a:gd name="T3" fmla="*/ 0 h 755"/>
                      <a:gd name="T4" fmla="*/ 780 w 780"/>
                      <a:gd name="T5" fmla="*/ 616 h 755"/>
                      <a:gd name="T6" fmla="*/ 648 w 780"/>
                      <a:gd name="T7" fmla="*/ 755 h 755"/>
                      <a:gd name="T8" fmla="*/ 0 w 780"/>
                      <a:gd name="T9" fmla="*/ 140 h 755"/>
                    </a:gdLst>
                    <a:ahLst/>
                    <a:cxnLst>
                      <a:cxn ang="0">
                        <a:pos x="T0" y="T1"/>
                      </a:cxn>
                      <a:cxn ang="0">
                        <a:pos x="T2" y="T3"/>
                      </a:cxn>
                      <a:cxn ang="0">
                        <a:pos x="T4" y="T5"/>
                      </a:cxn>
                      <a:cxn ang="0">
                        <a:pos x="T6" y="T7"/>
                      </a:cxn>
                      <a:cxn ang="0">
                        <a:pos x="T8" y="T9"/>
                      </a:cxn>
                    </a:cxnLst>
                    <a:rect l="0" t="0" r="r" b="b"/>
                    <a:pathLst>
                      <a:path w="780" h="755">
                        <a:moveTo>
                          <a:pt x="0" y="140"/>
                        </a:moveTo>
                        <a:lnTo>
                          <a:pt x="133" y="0"/>
                        </a:lnTo>
                        <a:lnTo>
                          <a:pt x="780" y="616"/>
                        </a:lnTo>
                        <a:lnTo>
                          <a:pt x="648" y="755"/>
                        </a:lnTo>
                        <a:lnTo>
                          <a:pt x="0" y="140"/>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39" name="Freeform 22">
                    <a:extLst>
                      <a:ext uri="{FF2B5EF4-FFF2-40B4-BE49-F238E27FC236}">
                        <a16:creationId xmlns="" xmlns:a16="http://schemas.microsoft.com/office/drawing/2014/main" id="{5F52F967-C04C-D64B-9640-8C097ABAE53E}"/>
                      </a:ext>
                    </a:extLst>
                  </p:cNvPr>
                  <p:cNvSpPr>
                    <a:spLocks/>
                  </p:cNvSpPr>
                  <p:nvPr/>
                </p:nvSpPr>
                <p:spPr bwMode="auto">
                  <a:xfrm>
                    <a:off x="2483653" y="1504300"/>
                    <a:ext cx="1467603" cy="1461622"/>
                  </a:xfrm>
                  <a:custGeom>
                    <a:avLst/>
                    <a:gdLst>
                      <a:gd name="T0" fmla="*/ 313 w 379"/>
                      <a:gd name="T1" fmla="*/ 306 h 377"/>
                      <a:gd name="T2" fmla="*/ 319 w 379"/>
                      <a:gd name="T3" fmla="*/ 150 h 377"/>
                      <a:gd name="T4" fmla="*/ 66 w 379"/>
                      <a:gd name="T5" fmla="*/ 71 h 377"/>
                      <a:gd name="T6" fmla="*/ 158 w 379"/>
                      <a:gd name="T7" fmla="*/ 320 h 377"/>
                      <a:gd name="T8" fmla="*/ 313 w 379"/>
                      <a:gd name="T9" fmla="*/ 306 h 377"/>
                    </a:gdLst>
                    <a:ahLst/>
                    <a:cxnLst>
                      <a:cxn ang="0">
                        <a:pos x="T0" y="T1"/>
                      </a:cxn>
                      <a:cxn ang="0">
                        <a:pos x="T2" y="T3"/>
                      </a:cxn>
                      <a:cxn ang="0">
                        <a:pos x="T4" y="T5"/>
                      </a:cxn>
                      <a:cxn ang="0">
                        <a:pos x="T6" y="T7"/>
                      </a:cxn>
                      <a:cxn ang="0">
                        <a:pos x="T8" y="T9"/>
                      </a:cxn>
                    </a:cxnLst>
                    <a:rect l="0" t="0" r="r" b="b"/>
                    <a:pathLst>
                      <a:path w="379" h="377">
                        <a:moveTo>
                          <a:pt x="313" y="306"/>
                        </a:moveTo>
                        <a:cubicBezTo>
                          <a:pt x="313" y="306"/>
                          <a:pt x="379" y="206"/>
                          <a:pt x="319" y="150"/>
                        </a:cubicBezTo>
                        <a:cubicBezTo>
                          <a:pt x="276" y="109"/>
                          <a:pt x="167" y="0"/>
                          <a:pt x="66" y="71"/>
                        </a:cubicBezTo>
                        <a:cubicBezTo>
                          <a:pt x="0" y="175"/>
                          <a:pt x="114" y="278"/>
                          <a:pt x="158" y="320"/>
                        </a:cubicBezTo>
                        <a:cubicBezTo>
                          <a:pt x="217" y="377"/>
                          <a:pt x="313" y="306"/>
                          <a:pt x="313" y="30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41" name="Freeform 23">
                    <a:extLst>
                      <a:ext uri="{FF2B5EF4-FFF2-40B4-BE49-F238E27FC236}">
                        <a16:creationId xmlns="" xmlns:a16="http://schemas.microsoft.com/office/drawing/2014/main" id="{80A06575-37FB-B744-B7D8-A321238306C5}"/>
                      </a:ext>
                    </a:extLst>
                  </p:cNvPr>
                  <p:cNvSpPr>
                    <a:spLocks/>
                  </p:cNvSpPr>
                  <p:nvPr/>
                </p:nvSpPr>
                <p:spPr bwMode="auto">
                  <a:xfrm>
                    <a:off x="2700145" y="1721988"/>
                    <a:ext cx="615986" cy="612398"/>
                  </a:xfrm>
                  <a:custGeom>
                    <a:avLst/>
                    <a:gdLst>
                      <a:gd name="T0" fmla="*/ 153 w 159"/>
                      <a:gd name="T1" fmla="*/ 10 h 158"/>
                      <a:gd name="T2" fmla="*/ 127 w 159"/>
                      <a:gd name="T3" fmla="*/ 0 h 158"/>
                      <a:gd name="T4" fmla="*/ 133 w 159"/>
                      <a:gd name="T5" fmla="*/ 132 h 158"/>
                      <a:gd name="T6" fmla="*/ 0 w 159"/>
                      <a:gd name="T7" fmla="*/ 133 h 158"/>
                      <a:gd name="T8" fmla="*/ 12 w 159"/>
                      <a:gd name="T9" fmla="*/ 158 h 158"/>
                      <a:gd name="T10" fmla="*/ 159 w 159"/>
                      <a:gd name="T11" fmla="*/ 157 h 158"/>
                      <a:gd name="T12" fmla="*/ 153 w 159"/>
                      <a:gd name="T13" fmla="*/ 10 h 158"/>
                    </a:gdLst>
                    <a:ahLst/>
                    <a:cxnLst>
                      <a:cxn ang="0">
                        <a:pos x="T0" y="T1"/>
                      </a:cxn>
                      <a:cxn ang="0">
                        <a:pos x="T2" y="T3"/>
                      </a:cxn>
                      <a:cxn ang="0">
                        <a:pos x="T4" y="T5"/>
                      </a:cxn>
                      <a:cxn ang="0">
                        <a:pos x="T6" y="T7"/>
                      </a:cxn>
                      <a:cxn ang="0">
                        <a:pos x="T8" y="T9"/>
                      </a:cxn>
                      <a:cxn ang="0">
                        <a:pos x="T10" y="T11"/>
                      </a:cxn>
                      <a:cxn ang="0">
                        <a:pos x="T12" y="T13"/>
                      </a:cxn>
                    </a:cxnLst>
                    <a:rect l="0" t="0" r="r" b="b"/>
                    <a:pathLst>
                      <a:path w="159" h="158">
                        <a:moveTo>
                          <a:pt x="153" y="10"/>
                        </a:moveTo>
                        <a:cubicBezTo>
                          <a:pt x="144" y="6"/>
                          <a:pt x="136" y="2"/>
                          <a:pt x="127" y="0"/>
                        </a:cubicBezTo>
                        <a:cubicBezTo>
                          <a:pt x="133" y="132"/>
                          <a:pt x="133" y="132"/>
                          <a:pt x="133" y="132"/>
                        </a:cubicBezTo>
                        <a:cubicBezTo>
                          <a:pt x="0" y="133"/>
                          <a:pt x="0" y="133"/>
                          <a:pt x="0" y="133"/>
                        </a:cubicBezTo>
                        <a:cubicBezTo>
                          <a:pt x="4" y="142"/>
                          <a:pt x="8" y="150"/>
                          <a:pt x="12" y="158"/>
                        </a:cubicBezTo>
                        <a:cubicBezTo>
                          <a:pt x="159" y="157"/>
                          <a:pt x="159" y="157"/>
                          <a:pt x="159" y="157"/>
                        </a:cubicBezTo>
                        <a:lnTo>
                          <a:pt x="153"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46" name="Freeform 24">
                    <a:extLst>
                      <a:ext uri="{FF2B5EF4-FFF2-40B4-BE49-F238E27FC236}">
                        <a16:creationId xmlns="" xmlns:a16="http://schemas.microsoft.com/office/drawing/2014/main" id="{B3ACE9F8-6965-E74D-8240-369DA01EB3DA}"/>
                      </a:ext>
                    </a:extLst>
                  </p:cNvPr>
                  <p:cNvSpPr>
                    <a:spLocks/>
                  </p:cNvSpPr>
                  <p:nvPr/>
                </p:nvSpPr>
                <p:spPr bwMode="auto">
                  <a:xfrm>
                    <a:off x="2793440" y="1803322"/>
                    <a:ext cx="728419" cy="724831"/>
                  </a:xfrm>
                  <a:custGeom>
                    <a:avLst/>
                    <a:gdLst>
                      <a:gd name="T0" fmla="*/ 188 w 188"/>
                      <a:gd name="T1" fmla="*/ 186 h 187"/>
                      <a:gd name="T2" fmla="*/ 181 w 188"/>
                      <a:gd name="T3" fmla="*/ 22 h 187"/>
                      <a:gd name="T4" fmla="*/ 149 w 188"/>
                      <a:gd name="T5" fmla="*/ 0 h 187"/>
                      <a:gd name="T6" fmla="*/ 156 w 188"/>
                      <a:gd name="T7" fmla="*/ 156 h 187"/>
                      <a:gd name="T8" fmla="*/ 0 w 188"/>
                      <a:gd name="T9" fmla="*/ 157 h 187"/>
                      <a:gd name="T10" fmla="*/ 24 w 188"/>
                      <a:gd name="T11" fmla="*/ 187 h 187"/>
                      <a:gd name="T12" fmla="*/ 188 w 188"/>
                      <a:gd name="T13" fmla="*/ 186 h 187"/>
                    </a:gdLst>
                    <a:ahLst/>
                    <a:cxnLst>
                      <a:cxn ang="0">
                        <a:pos x="T0" y="T1"/>
                      </a:cxn>
                      <a:cxn ang="0">
                        <a:pos x="T2" y="T3"/>
                      </a:cxn>
                      <a:cxn ang="0">
                        <a:pos x="T4" y="T5"/>
                      </a:cxn>
                      <a:cxn ang="0">
                        <a:pos x="T6" y="T7"/>
                      </a:cxn>
                      <a:cxn ang="0">
                        <a:pos x="T8" y="T9"/>
                      </a:cxn>
                      <a:cxn ang="0">
                        <a:pos x="T10" y="T11"/>
                      </a:cxn>
                      <a:cxn ang="0">
                        <a:pos x="T12" y="T13"/>
                      </a:cxn>
                    </a:cxnLst>
                    <a:rect l="0" t="0" r="r" b="b"/>
                    <a:pathLst>
                      <a:path w="188" h="187">
                        <a:moveTo>
                          <a:pt x="188" y="186"/>
                        </a:moveTo>
                        <a:cubicBezTo>
                          <a:pt x="181" y="22"/>
                          <a:pt x="181" y="22"/>
                          <a:pt x="181" y="22"/>
                        </a:cubicBezTo>
                        <a:cubicBezTo>
                          <a:pt x="171" y="14"/>
                          <a:pt x="160" y="7"/>
                          <a:pt x="149" y="0"/>
                        </a:cubicBezTo>
                        <a:cubicBezTo>
                          <a:pt x="156" y="156"/>
                          <a:pt x="156" y="156"/>
                          <a:pt x="156" y="156"/>
                        </a:cubicBezTo>
                        <a:cubicBezTo>
                          <a:pt x="0" y="157"/>
                          <a:pt x="0" y="157"/>
                          <a:pt x="0" y="157"/>
                        </a:cubicBezTo>
                        <a:cubicBezTo>
                          <a:pt x="8" y="168"/>
                          <a:pt x="16" y="178"/>
                          <a:pt x="24" y="187"/>
                        </a:cubicBezTo>
                        <a:lnTo>
                          <a:pt x="188" y="1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47" name="Freeform 25">
                    <a:extLst>
                      <a:ext uri="{FF2B5EF4-FFF2-40B4-BE49-F238E27FC236}">
                        <a16:creationId xmlns="" xmlns:a16="http://schemas.microsoft.com/office/drawing/2014/main" id="{C180A3C3-51D5-F34D-ACAA-9D0FB95C29B5}"/>
                      </a:ext>
                    </a:extLst>
                  </p:cNvPr>
                  <p:cNvSpPr>
                    <a:spLocks/>
                  </p:cNvSpPr>
                  <p:nvPr/>
                </p:nvSpPr>
                <p:spPr bwMode="auto">
                  <a:xfrm>
                    <a:off x="4684459" y="4164405"/>
                    <a:ext cx="669811" cy="244002"/>
                  </a:xfrm>
                  <a:custGeom>
                    <a:avLst/>
                    <a:gdLst>
                      <a:gd name="T0" fmla="*/ 173 w 173"/>
                      <a:gd name="T1" fmla="*/ 63 h 63"/>
                      <a:gd name="T2" fmla="*/ 9 w 173"/>
                      <a:gd name="T3" fmla="*/ 0 h 63"/>
                      <a:gd name="T4" fmla="*/ 5 w 173"/>
                      <a:gd name="T5" fmla="*/ 15 h 63"/>
                      <a:gd name="T6" fmla="*/ 0 w 173"/>
                      <a:gd name="T7" fmla="*/ 31 h 63"/>
                      <a:gd name="T8" fmla="*/ 173 w 173"/>
                      <a:gd name="T9" fmla="*/ 63 h 63"/>
                    </a:gdLst>
                    <a:ahLst/>
                    <a:cxnLst>
                      <a:cxn ang="0">
                        <a:pos x="T0" y="T1"/>
                      </a:cxn>
                      <a:cxn ang="0">
                        <a:pos x="T2" y="T3"/>
                      </a:cxn>
                      <a:cxn ang="0">
                        <a:pos x="T4" y="T5"/>
                      </a:cxn>
                      <a:cxn ang="0">
                        <a:pos x="T6" y="T7"/>
                      </a:cxn>
                      <a:cxn ang="0">
                        <a:pos x="T8" y="T9"/>
                      </a:cxn>
                    </a:cxnLst>
                    <a:rect l="0" t="0" r="r" b="b"/>
                    <a:pathLst>
                      <a:path w="173" h="63">
                        <a:moveTo>
                          <a:pt x="173" y="63"/>
                        </a:moveTo>
                        <a:cubicBezTo>
                          <a:pt x="107" y="27"/>
                          <a:pt x="9" y="0"/>
                          <a:pt x="9" y="0"/>
                        </a:cubicBezTo>
                        <a:cubicBezTo>
                          <a:pt x="5" y="15"/>
                          <a:pt x="5" y="15"/>
                          <a:pt x="5" y="15"/>
                        </a:cubicBezTo>
                        <a:cubicBezTo>
                          <a:pt x="0" y="31"/>
                          <a:pt x="0" y="31"/>
                          <a:pt x="0" y="31"/>
                        </a:cubicBezTo>
                        <a:cubicBezTo>
                          <a:pt x="0" y="31"/>
                          <a:pt x="98" y="59"/>
                          <a:pt x="173" y="6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48" name="Freeform 26">
                    <a:extLst>
                      <a:ext uri="{FF2B5EF4-FFF2-40B4-BE49-F238E27FC236}">
                        <a16:creationId xmlns="" xmlns:a16="http://schemas.microsoft.com/office/drawing/2014/main" id="{0FB23AD4-1C89-224C-A5E2-125F5EB09E31}"/>
                      </a:ext>
                    </a:extLst>
                  </p:cNvPr>
                  <p:cNvSpPr>
                    <a:spLocks/>
                  </p:cNvSpPr>
                  <p:nvPr/>
                </p:nvSpPr>
                <p:spPr bwMode="auto">
                  <a:xfrm>
                    <a:off x="4017040" y="3950305"/>
                    <a:ext cx="748752" cy="373180"/>
                  </a:xfrm>
                  <a:custGeom>
                    <a:avLst/>
                    <a:gdLst>
                      <a:gd name="T0" fmla="*/ 185 w 193"/>
                      <a:gd name="T1" fmla="*/ 73 h 96"/>
                      <a:gd name="T2" fmla="*/ 183 w 193"/>
                      <a:gd name="T3" fmla="*/ 48 h 96"/>
                      <a:gd name="T4" fmla="*/ 12 w 193"/>
                      <a:gd name="T5" fmla="*/ 0 h 96"/>
                      <a:gd name="T6" fmla="*/ 0 w 193"/>
                      <a:gd name="T7" fmla="*/ 45 h 96"/>
                      <a:gd name="T8" fmla="*/ 170 w 193"/>
                      <a:gd name="T9" fmla="*/ 93 h 96"/>
                      <a:gd name="T10" fmla="*/ 185 w 193"/>
                      <a:gd name="T11" fmla="*/ 73 h 96"/>
                    </a:gdLst>
                    <a:ahLst/>
                    <a:cxnLst>
                      <a:cxn ang="0">
                        <a:pos x="T0" y="T1"/>
                      </a:cxn>
                      <a:cxn ang="0">
                        <a:pos x="T2" y="T3"/>
                      </a:cxn>
                      <a:cxn ang="0">
                        <a:pos x="T4" y="T5"/>
                      </a:cxn>
                      <a:cxn ang="0">
                        <a:pos x="T6" y="T7"/>
                      </a:cxn>
                      <a:cxn ang="0">
                        <a:pos x="T8" y="T9"/>
                      </a:cxn>
                      <a:cxn ang="0">
                        <a:pos x="T10" y="T11"/>
                      </a:cxn>
                    </a:cxnLst>
                    <a:rect l="0" t="0" r="r" b="b"/>
                    <a:pathLst>
                      <a:path w="193" h="96">
                        <a:moveTo>
                          <a:pt x="185" y="73"/>
                        </a:moveTo>
                        <a:cubicBezTo>
                          <a:pt x="185" y="73"/>
                          <a:pt x="193" y="51"/>
                          <a:pt x="183" y="48"/>
                        </a:cubicBezTo>
                        <a:cubicBezTo>
                          <a:pt x="12" y="0"/>
                          <a:pt x="12" y="0"/>
                          <a:pt x="12" y="0"/>
                        </a:cubicBezTo>
                        <a:cubicBezTo>
                          <a:pt x="0" y="45"/>
                          <a:pt x="0" y="45"/>
                          <a:pt x="0" y="45"/>
                        </a:cubicBezTo>
                        <a:cubicBezTo>
                          <a:pt x="170" y="93"/>
                          <a:pt x="170" y="93"/>
                          <a:pt x="170" y="93"/>
                        </a:cubicBezTo>
                        <a:cubicBezTo>
                          <a:pt x="180" y="96"/>
                          <a:pt x="185" y="73"/>
                          <a:pt x="185" y="73"/>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49" name="Freeform 27">
                    <a:extLst>
                      <a:ext uri="{FF2B5EF4-FFF2-40B4-BE49-F238E27FC236}">
                        <a16:creationId xmlns="" xmlns:a16="http://schemas.microsoft.com/office/drawing/2014/main" id="{EF62823B-C0ED-164F-997C-4C5143E66D55}"/>
                      </a:ext>
                    </a:extLst>
                  </p:cNvPr>
                  <p:cNvSpPr>
                    <a:spLocks/>
                  </p:cNvSpPr>
                  <p:nvPr/>
                </p:nvSpPr>
                <p:spPr bwMode="auto">
                  <a:xfrm>
                    <a:off x="3447701" y="3792421"/>
                    <a:ext cx="864773" cy="403082"/>
                  </a:xfrm>
                  <a:custGeom>
                    <a:avLst/>
                    <a:gdLst>
                      <a:gd name="T0" fmla="*/ 0 w 723"/>
                      <a:gd name="T1" fmla="*/ 145 h 337"/>
                      <a:gd name="T2" fmla="*/ 39 w 723"/>
                      <a:gd name="T3" fmla="*/ 0 h 337"/>
                      <a:gd name="T4" fmla="*/ 723 w 723"/>
                      <a:gd name="T5" fmla="*/ 191 h 337"/>
                      <a:gd name="T6" fmla="*/ 680 w 723"/>
                      <a:gd name="T7" fmla="*/ 337 h 337"/>
                      <a:gd name="T8" fmla="*/ 0 w 723"/>
                      <a:gd name="T9" fmla="*/ 145 h 337"/>
                    </a:gdLst>
                    <a:ahLst/>
                    <a:cxnLst>
                      <a:cxn ang="0">
                        <a:pos x="T0" y="T1"/>
                      </a:cxn>
                      <a:cxn ang="0">
                        <a:pos x="T2" y="T3"/>
                      </a:cxn>
                      <a:cxn ang="0">
                        <a:pos x="T4" y="T5"/>
                      </a:cxn>
                      <a:cxn ang="0">
                        <a:pos x="T6" y="T7"/>
                      </a:cxn>
                      <a:cxn ang="0">
                        <a:pos x="T8" y="T9"/>
                      </a:cxn>
                    </a:cxnLst>
                    <a:rect l="0" t="0" r="r" b="b"/>
                    <a:pathLst>
                      <a:path w="723" h="337">
                        <a:moveTo>
                          <a:pt x="0" y="145"/>
                        </a:moveTo>
                        <a:lnTo>
                          <a:pt x="39" y="0"/>
                        </a:lnTo>
                        <a:lnTo>
                          <a:pt x="723" y="191"/>
                        </a:lnTo>
                        <a:lnTo>
                          <a:pt x="680" y="337"/>
                        </a:lnTo>
                        <a:lnTo>
                          <a:pt x="0" y="145"/>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0" name="Freeform 28">
                    <a:extLst>
                      <a:ext uri="{FF2B5EF4-FFF2-40B4-BE49-F238E27FC236}">
                        <a16:creationId xmlns="" xmlns:a16="http://schemas.microsoft.com/office/drawing/2014/main" id="{92DCA9B4-34F2-C34C-8DAF-DB1ACA0D1B33}"/>
                      </a:ext>
                    </a:extLst>
                  </p:cNvPr>
                  <p:cNvSpPr>
                    <a:spLocks/>
                  </p:cNvSpPr>
                  <p:nvPr/>
                </p:nvSpPr>
                <p:spPr bwMode="auto">
                  <a:xfrm>
                    <a:off x="2541065" y="3287671"/>
                    <a:ext cx="1065716" cy="946107"/>
                  </a:xfrm>
                  <a:custGeom>
                    <a:avLst/>
                    <a:gdLst>
                      <a:gd name="T0" fmla="*/ 266 w 275"/>
                      <a:gd name="T1" fmla="*/ 160 h 244"/>
                      <a:gd name="T2" fmla="*/ 213 w 275"/>
                      <a:gd name="T3" fmla="*/ 48 h 244"/>
                      <a:gd name="T4" fmla="*/ 7 w 275"/>
                      <a:gd name="T5" fmla="*/ 87 h 244"/>
                      <a:gd name="T6" fmla="*/ 163 w 275"/>
                      <a:gd name="T7" fmla="*/ 227 h 244"/>
                      <a:gd name="T8" fmla="*/ 266 w 275"/>
                      <a:gd name="T9" fmla="*/ 160 h 244"/>
                    </a:gdLst>
                    <a:ahLst/>
                    <a:cxnLst>
                      <a:cxn ang="0">
                        <a:pos x="T0" y="T1"/>
                      </a:cxn>
                      <a:cxn ang="0">
                        <a:pos x="T2" y="T3"/>
                      </a:cxn>
                      <a:cxn ang="0">
                        <a:pos x="T4" y="T5"/>
                      </a:cxn>
                      <a:cxn ang="0">
                        <a:pos x="T6" y="T7"/>
                      </a:cxn>
                      <a:cxn ang="0">
                        <a:pos x="T8" y="T9"/>
                      </a:cxn>
                    </a:cxnLst>
                    <a:rect l="0" t="0" r="r" b="b"/>
                    <a:pathLst>
                      <a:path w="275" h="244">
                        <a:moveTo>
                          <a:pt x="266" y="160"/>
                        </a:moveTo>
                        <a:cubicBezTo>
                          <a:pt x="266" y="160"/>
                          <a:pt x="275" y="66"/>
                          <a:pt x="213" y="48"/>
                        </a:cubicBezTo>
                        <a:cubicBezTo>
                          <a:pt x="167" y="36"/>
                          <a:pt x="51" y="0"/>
                          <a:pt x="7" y="87"/>
                        </a:cubicBezTo>
                        <a:cubicBezTo>
                          <a:pt x="0" y="184"/>
                          <a:pt x="117" y="214"/>
                          <a:pt x="163" y="227"/>
                        </a:cubicBezTo>
                        <a:cubicBezTo>
                          <a:pt x="225" y="244"/>
                          <a:pt x="266" y="160"/>
                          <a:pt x="266" y="160"/>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1" name="Freeform 29">
                    <a:extLst>
                      <a:ext uri="{FF2B5EF4-FFF2-40B4-BE49-F238E27FC236}">
                        <a16:creationId xmlns="" xmlns:a16="http://schemas.microsoft.com/office/drawing/2014/main" id="{8B849D13-99B4-9A48-BDE3-A24B9E6F3477}"/>
                      </a:ext>
                    </a:extLst>
                  </p:cNvPr>
                  <p:cNvSpPr>
                    <a:spLocks/>
                  </p:cNvSpPr>
                  <p:nvPr/>
                </p:nvSpPr>
                <p:spPr bwMode="auto">
                  <a:xfrm>
                    <a:off x="2712106" y="3408476"/>
                    <a:ext cx="465279" cy="600437"/>
                  </a:xfrm>
                  <a:custGeom>
                    <a:avLst/>
                    <a:gdLst>
                      <a:gd name="T0" fmla="*/ 61 w 120"/>
                      <a:gd name="T1" fmla="*/ 0 h 155"/>
                      <a:gd name="T2" fmla="*/ 39 w 120"/>
                      <a:gd name="T3" fmla="*/ 2 h 155"/>
                      <a:gd name="T4" fmla="*/ 92 w 120"/>
                      <a:gd name="T5" fmla="*/ 92 h 155"/>
                      <a:gd name="T6" fmla="*/ 0 w 120"/>
                      <a:gd name="T7" fmla="*/ 142 h 155"/>
                      <a:gd name="T8" fmla="*/ 17 w 120"/>
                      <a:gd name="T9" fmla="*/ 155 h 155"/>
                      <a:gd name="T10" fmla="*/ 120 w 120"/>
                      <a:gd name="T11" fmla="*/ 100 h 155"/>
                      <a:gd name="T12" fmla="*/ 61 w 120"/>
                      <a:gd name="T13" fmla="*/ 0 h 155"/>
                    </a:gdLst>
                    <a:ahLst/>
                    <a:cxnLst>
                      <a:cxn ang="0">
                        <a:pos x="T0" y="T1"/>
                      </a:cxn>
                      <a:cxn ang="0">
                        <a:pos x="T2" y="T3"/>
                      </a:cxn>
                      <a:cxn ang="0">
                        <a:pos x="T4" y="T5"/>
                      </a:cxn>
                      <a:cxn ang="0">
                        <a:pos x="T6" y="T7"/>
                      </a:cxn>
                      <a:cxn ang="0">
                        <a:pos x="T8" y="T9"/>
                      </a:cxn>
                      <a:cxn ang="0">
                        <a:pos x="T10" y="T11"/>
                      </a:cxn>
                      <a:cxn ang="0">
                        <a:pos x="T12" y="T13"/>
                      </a:cxn>
                    </a:cxnLst>
                    <a:rect l="0" t="0" r="r" b="b"/>
                    <a:pathLst>
                      <a:path w="120" h="155">
                        <a:moveTo>
                          <a:pt x="61" y="0"/>
                        </a:moveTo>
                        <a:cubicBezTo>
                          <a:pt x="54" y="0"/>
                          <a:pt x="46" y="0"/>
                          <a:pt x="39" y="2"/>
                        </a:cubicBezTo>
                        <a:cubicBezTo>
                          <a:pt x="92" y="92"/>
                          <a:pt x="92" y="92"/>
                          <a:pt x="92" y="92"/>
                        </a:cubicBezTo>
                        <a:cubicBezTo>
                          <a:pt x="0" y="142"/>
                          <a:pt x="0" y="142"/>
                          <a:pt x="0" y="142"/>
                        </a:cubicBezTo>
                        <a:cubicBezTo>
                          <a:pt x="5" y="146"/>
                          <a:pt x="11" y="151"/>
                          <a:pt x="17" y="155"/>
                        </a:cubicBezTo>
                        <a:cubicBezTo>
                          <a:pt x="120" y="100"/>
                          <a:pt x="120" y="100"/>
                          <a:pt x="120" y="100"/>
                        </a:cubicBezTo>
                        <a:lnTo>
                          <a:pt x="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2" name="Freeform 30">
                    <a:extLst>
                      <a:ext uri="{FF2B5EF4-FFF2-40B4-BE49-F238E27FC236}">
                        <a16:creationId xmlns="" xmlns:a16="http://schemas.microsoft.com/office/drawing/2014/main" id="{28140D96-F228-AB4A-8117-C54FE3EBE78A}"/>
                      </a:ext>
                    </a:extLst>
                  </p:cNvPr>
                  <p:cNvSpPr>
                    <a:spLocks/>
                  </p:cNvSpPr>
                  <p:nvPr/>
                </p:nvSpPr>
                <p:spPr bwMode="auto">
                  <a:xfrm>
                    <a:off x="2840087" y="3408476"/>
                    <a:ext cx="550202" cy="685360"/>
                  </a:xfrm>
                  <a:custGeom>
                    <a:avLst/>
                    <a:gdLst>
                      <a:gd name="T0" fmla="*/ 142 w 142"/>
                      <a:gd name="T1" fmla="*/ 115 h 177"/>
                      <a:gd name="T2" fmla="*/ 76 w 142"/>
                      <a:gd name="T3" fmla="*/ 3 h 177"/>
                      <a:gd name="T4" fmla="*/ 46 w 142"/>
                      <a:gd name="T5" fmla="*/ 0 h 177"/>
                      <a:gd name="T6" fmla="*/ 109 w 142"/>
                      <a:gd name="T7" fmla="*/ 106 h 177"/>
                      <a:gd name="T8" fmla="*/ 0 w 142"/>
                      <a:gd name="T9" fmla="*/ 164 h 177"/>
                      <a:gd name="T10" fmla="*/ 28 w 142"/>
                      <a:gd name="T11" fmla="*/ 177 h 177"/>
                      <a:gd name="T12" fmla="*/ 142 w 142"/>
                      <a:gd name="T13" fmla="*/ 115 h 177"/>
                    </a:gdLst>
                    <a:ahLst/>
                    <a:cxnLst>
                      <a:cxn ang="0">
                        <a:pos x="T0" y="T1"/>
                      </a:cxn>
                      <a:cxn ang="0">
                        <a:pos x="T2" y="T3"/>
                      </a:cxn>
                      <a:cxn ang="0">
                        <a:pos x="T4" y="T5"/>
                      </a:cxn>
                      <a:cxn ang="0">
                        <a:pos x="T6" y="T7"/>
                      </a:cxn>
                      <a:cxn ang="0">
                        <a:pos x="T8" y="T9"/>
                      </a:cxn>
                      <a:cxn ang="0">
                        <a:pos x="T10" y="T11"/>
                      </a:cxn>
                      <a:cxn ang="0">
                        <a:pos x="T12" y="T13"/>
                      </a:cxn>
                    </a:cxnLst>
                    <a:rect l="0" t="0" r="r" b="b"/>
                    <a:pathLst>
                      <a:path w="142" h="177">
                        <a:moveTo>
                          <a:pt x="142" y="115"/>
                        </a:moveTo>
                        <a:cubicBezTo>
                          <a:pt x="76" y="3"/>
                          <a:pt x="76" y="3"/>
                          <a:pt x="76" y="3"/>
                        </a:cubicBezTo>
                        <a:cubicBezTo>
                          <a:pt x="67" y="2"/>
                          <a:pt x="57" y="0"/>
                          <a:pt x="46" y="0"/>
                        </a:cubicBezTo>
                        <a:cubicBezTo>
                          <a:pt x="109" y="106"/>
                          <a:pt x="109" y="106"/>
                          <a:pt x="109" y="106"/>
                        </a:cubicBezTo>
                        <a:cubicBezTo>
                          <a:pt x="0" y="164"/>
                          <a:pt x="0" y="164"/>
                          <a:pt x="0" y="164"/>
                        </a:cubicBezTo>
                        <a:cubicBezTo>
                          <a:pt x="9" y="169"/>
                          <a:pt x="18" y="173"/>
                          <a:pt x="28" y="177"/>
                        </a:cubicBezTo>
                        <a:lnTo>
                          <a:pt x="142"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3" name="Freeform 31">
                    <a:extLst>
                      <a:ext uri="{FF2B5EF4-FFF2-40B4-BE49-F238E27FC236}">
                        <a16:creationId xmlns="" xmlns:a16="http://schemas.microsoft.com/office/drawing/2014/main" id="{7A58CD65-DC61-2D44-A2A4-C8BC64F0ABD1}"/>
                      </a:ext>
                    </a:extLst>
                  </p:cNvPr>
                  <p:cNvSpPr>
                    <a:spLocks/>
                  </p:cNvSpPr>
                  <p:nvPr/>
                </p:nvSpPr>
                <p:spPr bwMode="auto">
                  <a:xfrm>
                    <a:off x="5432015" y="3756538"/>
                    <a:ext cx="607614" cy="582496"/>
                  </a:xfrm>
                  <a:custGeom>
                    <a:avLst/>
                    <a:gdLst>
                      <a:gd name="T0" fmla="*/ 0 w 157"/>
                      <a:gd name="T1" fmla="*/ 150 h 150"/>
                      <a:gd name="T2" fmla="*/ 131 w 157"/>
                      <a:gd name="T3" fmla="*/ 0 h 150"/>
                      <a:gd name="T4" fmla="*/ 144 w 157"/>
                      <a:gd name="T5" fmla="*/ 14 h 150"/>
                      <a:gd name="T6" fmla="*/ 157 w 157"/>
                      <a:gd name="T7" fmla="*/ 27 h 150"/>
                      <a:gd name="T8" fmla="*/ 0 w 157"/>
                      <a:gd name="T9" fmla="*/ 150 h 150"/>
                    </a:gdLst>
                    <a:ahLst/>
                    <a:cxnLst>
                      <a:cxn ang="0">
                        <a:pos x="T0" y="T1"/>
                      </a:cxn>
                      <a:cxn ang="0">
                        <a:pos x="T2" y="T3"/>
                      </a:cxn>
                      <a:cxn ang="0">
                        <a:pos x="T4" y="T5"/>
                      </a:cxn>
                      <a:cxn ang="0">
                        <a:pos x="T6" y="T7"/>
                      </a:cxn>
                      <a:cxn ang="0">
                        <a:pos x="T8" y="T9"/>
                      </a:cxn>
                    </a:cxnLst>
                    <a:rect l="0" t="0" r="r" b="b"/>
                    <a:pathLst>
                      <a:path w="157" h="150">
                        <a:moveTo>
                          <a:pt x="0" y="150"/>
                        </a:moveTo>
                        <a:cubicBezTo>
                          <a:pt x="47" y="80"/>
                          <a:pt x="131" y="0"/>
                          <a:pt x="131" y="0"/>
                        </a:cubicBezTo>
                        <a:cubicBezTo>
                          <a:pt x="144" y="14"/>
                          <a:pt x="144" y="14"/>
                          <a:pt x="144" y="14"/>
                        </a:cubicBezTo>
                        <a:cubicBezTo>
                          <a:pt x="157" y="27"/>
                          <a:pt x="157" y="27"/>
                          <a:pt x="157" y="27"/>
                        </a:cubicBezTo>
                        <a:cubicBezTo>
                          <a:pt x="157" y="27"/>
                          <a:pt x="73" y="107"/>
                          <a:pt x="0" y="150"/>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4" name="Freeform 32">
                    <a:extLst>
                      <a:ext uri="{FF2B5EF4-FFF2-40B4-BE49-F238E27FC236}">
                        <a16:creationId xmlns="" xmlns:a16="http://schemas.microsoft.com/office/drawing/2014/main" id="{C4EE60CB-D789-8D4E-8A26-8D0C70A0D676}"/>
                      </a:ext>
                    </a:extLst>
                  </p:cNvPr>
                  <p:cNvSpPr>
                    <a:spLocks/>
                  </p:cNvSpPr>
                  <p:nvPr/>
                </p:nvSpPr>
                <p:spPr bwMode="auto">
                  <a:xfrm>
                    <a:off x="5885333" y="3199160"/>
                    <a:ext cx="739184" cy="716458"/>
                  </a:xfrm>
                  <a:custGeom>
                    <a:avLst/>
                    <a:gdLst>
                      <a:gd name="T0" fmla="*/ 20 w 191"/>
                      <a:gd name="T1" fmla="*/ 164 h 185"/>
                      <a:gd name="T2" fmla="*/ 9 w 191"/>
                      <a:gd name="T3" fmla="*/ 138 h 185"/>
                      <a:gd name="T4" fmla="*/ 155 w 191"/>
                      <a:gd name="T5" fmla="*/ 0 h 185"/>
                      <a:gd name="T6" fmla="*/ 191 w 191"/>
                      <a:gd name="T7" fmla="*/ 38 h 185"/>
                      <a:gd name="T8" fmla="*/ 45 w 191"/>
                      <a:gd name="T9" fmla="*/ 177 h 185"/>
                      <a:gd name="T10" fmla="*/ 20 w 191"/>
                      <a:gd name="T11" fmla="*/ 164 h 185"/>
                    </a:gdLst>
                    <a:ahLst/>
                    <a:cxnLst>
                      <a:cxn ang="0">
                        <a:pos x="T0" y="T1"/>
                      </a:cxn>
                      <a:cxn ang="0">
                        <a:pos x="T2" y="T3"/>
                      </a:cxn>
                      <a:cxn ang="0">
                        <a:pos x="T4" y="T5"/>
                      </a:cxn>
                      <a:cxn ang="0">
                        <a:pos x="T6" y="T7"/>
                      </a:cxn>
                      <a:cxn ang="0">
                        <a:pos x="T8" y="T9"/>
                      </a:cxn>
                      <a:cxn ang="0">
                        <a:pos x="T10" y="T11"/>
                      </a:cxn>
                    </a:cxnLst>
                    <a:rect l="0" t="0" r="r" b="b"/>
                    <a:pathLst>
                      <a:path w="191" h="185">
                        <a:moveTo>
                          <a:pt x="20" y="164"/>
                        </a:moveTo>
                        <a:cubicBezTo>
                          <a:pt x="20" y="164"/>
                          <a:pt x="0" y="147"/>
                          <a:pt x="9" y="138"/>
                        </a:cubicBezTo>
                        <a:cubicBezTo>
                          <a:pt x="155" y="0"/>
                          <a:pt x="155" y="0"/>
                          <a:pt x="155" y="0"/>
                        </a:cubicBezTo>
                        <a:cubicBezTo>
                          <a:pt x="191" y="38"/>
                          <a:pt x="191" y="38"/>
                          <a:pt x="191" y="38"/>
                        </a:cubicBezTo>
                        <a:cubicBezTo>
                          <a:pt x="45" y="177"/>
                          <a:pt x="45" y="177"/>
                          <a:pt x="45" y="177"/>
                        </a:cubicBezTo>
                        <a:cubicBezTo>
                          <a:pt x="37" y="185"/>
                          <a:pt x="20" y="164"/>
                          <a:pt x="20" y="164"/>
                        </a:cubicBez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5" name="Freeform 33">
                    <a:extLst>
                      <a:ext uri="{FF2B5EF4-FFF2-40B4-BE49-F238E27FC236}">
                        <a16:creationId xmlns="" xmlns:a16="http://schemas.microsoft.com/office/drawing/2014/main" id="{F7E98654-AD21-1949-93F5-6DC6900A0246}"/>
                      </a:ext>
                    </a:extLst>
                  </p:cNvPr>
                  <p:cNvSpPr>
                    <a:spLocks/>
                  </p:cNvSpPr>
                  <p:nvPr/>
                </p:nvSpPr>
                <p:spPr bwMode="auto">
                  <a:xfrm>
                    <a:off x="6276455" y="2733881"/>
                    <a:ext cx="836067" cy="813341"/>
                  </a:xfrm>
                  <a:custGeom>
                    <a:avLst/>
                    <a:gdLst>
                      <a:gd name="T0" fmla="*/ 699 w 699"/>
                      <a:gd name="T1" fmla="*/ 126 h 680"/>
                      <a:gd name="T2" fmla="*/ 580 w 699"/>
                      <a:gd name="T3" fmla="*/ 0 h 680"/>
                      <a:gd name="T4" fmla="*/ 0 w 699"/>
                      <a:gd name="T5" fmla="*/ 554 h 680"/>
                      <a:gd name="T6" fmla="*/ 116 w 699"/>
                      <a:gd name="T7" fmla="*/ 680 h 680"/>
                      <a:gd name="T8" fmla="*/ 699 w 699"/>
                      <a:gd name="T9" fmla="*/ 126 h 680"/>
                    </a:gdLst>
                    <a:ahLst/>
                    <a:cxnLst>
                      <a:cxn ang="0">
                        <a:pos x="T0" y="T1"/>
                      </a:cxn>
                      <a:cxn ang="0">
                        <a:pos x="T2" y="T3"/>
                      </a:cxn>
                      <a:cxn ang="0">
                        <a:pos x="T4" y="T5"/>
                      </a:cxn>
                      <a:cxn ang="0">
                        <a:pos x="T6" y="T7"/>
                      </a:cxn>
                      <a:cxn ang="0">
                        <a:pos x="T8" y="T9"/>
                      </a:cxn>
                    </a:cxnLst>
                    <a:rect l="0" t="0" r="r" b="b"/>
                    <a:pathLst>
                      <a:path w="699" h="680">
                        <a:moveTo>
                          <a:pt x="699" y="126"/>
                        </a:moveTo>
                        <a:lnTo>
                          <a:pt x="580" y="0"/>
                        </a:lnTo>
                        <a:lnTo>
                          <a:pt x="0" y="554"/>
                        </a:lnTo>
                        <a:lnTo>
                          <a:pt x="116" y="680"/>
                        </a:lnTo>
                        <a:lnTo>
                          <a:pt x="699" y="126"/>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6" name="Freeform 34">
                    <a:extLst>
                      <a:ext uri="{FF2B5EF4-FFF2-40B4-BE49-F238E27FC236}">
                        <a16:creationId xmlns="" xmlns:a16="http://schemas.microsoft.com/office/drawing/2014/main" id="{BD615685-439A-A14D-8B23-9E1DA927009A}"/>
                      </a:ext>
                    </a:extLst>
                  </p:cNvPr>
                  <p:cNvSpPr>
                    <a:spLocks/>
                  </p:cNvSpPr>
                  <p:nvPr/>
                </p:nvSpPr>
                <p:spPr bwMode="auto">
                  <a:xfrm>
                    <a:off x="6729773" y="1830833"/>
                    <a:ext cx="1313307" cy="1306131"/>
                  </a:xfrm>
                  <a:custGeom>
                    <a:avLst/>
                    <a:gdLst>
                      <a:gd name="T0" fmla="*/ 58 w 339"/>
                      <a:gd name="T1" fmla="*/ 274 h 337"/>
                      <a:gd name="T2" fmla="*/ 53 w 339"/>
                      <a:gd name="T3" fmla="*/ 134 h 337"/>
                      <a:gd name="T4" fmla="*/ 280 w 339"/>
                      <a:gd name="T5" fmla="*/ 63 h 337"/>
                      <a:gd name="T6" fmla="*/ 198 w 339"/>
                      <a:gd name="T7" fmla="*/ 287 h 337"/>
                      <a:gd name="T8" fmla="*/ 58 w 339"/>
                      <a:gd name="T9" fmla="*/ 274 h 337"/>
                    </a:gdLst>
                    <a:ahLst/>
                    <a:cxnLst>
                      <a:cxn ang="0">
                        <a:pos x="T0" y="T1"/>
                      </a:cxn>
                      <a:cxn ang="0">
                        <a:pos x="T2" y="T3"/>
                      </a:cxn>
                      <a:cxn ang="0">
                        <a:pos x="T4" y="T5"/>
                      </a:cxn>
                      <a:cxn ang="0">
                        <a:pos x="T6" y="T7"/>
                      </a:cxn>
                      <a:cxn ang="0">
                        <a:pos x="T8" y="T9"/>
                      </a:cxn>
                    </a:cxnLst>
                    <a:rect l="0" t="0" r="r" b="b"/>
                    <a:pathLst>
                      <a:path w="339" h="337">
                        <a:moveTo>
                          <a:pt x="58" y="274"/>
                        </a:moveTo>
                        <a:cubicBezTo>
                          <a:pt x="58" y="274"/>
                          <a:pt x="0" y="184"/>
                          <a:pt x="53" y="134"/>
                        </a:cubicBezTo>
                        <a:cubicBezTo>
                          <a:pt x="92" y="97"/>
                          <a:pt x="190" y="0"/>
                          <a:pt x="280" y="63"/>
                        </a:cubicBezTo>
                        <a:cubicBezTo>
                          <a:pt x="339" y="157"/>
                          <a:pt x="237" y="249"/>
                          <a:pt x="198" y="287"/>
                        </a:cubicBezTo>
                        <a:cubicBezTo>
                          <a:pt x="145" y="337"/>
                          <a:pt x="58" y="274"/>
                          <a:pt x="58" y="274"/>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7" name="Freeform 35">
                    <a:extLst>
                      <a:ext uri="{FF2B5EF4-FFF2-40B4-BE49-F238E27FC236}">
                        <a16:creationId xmlns="" xmlns:a16="http://schemas.microsoft.com/office/drawing/2014/main" id="{61D2139F-6C27-7343-BBC3-71AC99575A7B}"/>
                      </a:ext>
                    </a:extLst>
                  </p:cNvPr>
                  <p:cNvSpPr>
                    <a:spLocks/>
                  </p:cNvSpPr>
                  <p:nvPr/>
                </p:nvSpPr>
                <p:spPr bwMode="auto">
                  <a:xfrm>
                    <a:off x="7295524" y="2019815"/>
                    <a:ext cx="553790" cy="551398"/>
                  </a:xfrm>
                  <a:custGeom>
                    <a:avLst/>
                    <a:gdLst>
                      <a:gd name="T0" fmla="*/ 6 w 143"/>
                      <a:gd name="T1" fmla="*/ 10 h 142"/>
                      <a:gd name="T2" fmla="*/ 29 w 143"/>
                      <a:gd name="T3" fmla="*/ 0 h 142"/>
                      <a:gd name="T4" fmla="*/ 23 w 143"/>
                      <a:gd name="T5" fmla="*/ 119 h 142"/>
                      <a:gd name="T6" fmla="*/ 143 w 143"/>
                      <a:gd name="T7" fmla="*/ 120 h 142"/>
                      <a:gd name="T8" fmla="*/ 132 w 143"/>
                      <a:gd name="T9" fmla="*/ 142 h 142"/>
                      <a:gd name="T10" fmla="*/ 0 w 143"/>
                      <a:gd name="T11" fmla="*/ 141 h 142"/>
                      <a:gd name="T12" fmla="*/ 6 w 143"/>
                      <a:gd name="T13" fmla="*/ 10 h 142"/>
                    </a:gdLst>
                    <a:ahLst/>
                    <a:cxnLst>
                      <a:cxn ang="0">
                        <a:pos x="T0" y="T1"/>
                      </a:cxn>
                      <a:cxn ang="0">
                        <a:pos x="T2" y="T3"/>
                      </a:cxn>
                      <a:cxn ang="0">
                        <a:pos x="T4" y="T5"/>
                      </a:cxn>
                      <a:cxn ang="0">
                        <a:pos x="T6" y="T7"/>
                      </a:cxn>
                      <a:cxn ang="0">
                        <a:pos x="T8" y="T9"/>
                      </a:cxn>
                      <a:cxn ang="0">
                        <a:pos x="T10" y="T11"/>
                      </a:cxn>
                      <a:cxn ang="0">
                        <a:pos x="T12" y="T13"/>
                      </a:cxn>
                    </a:cxnLst>
                    <a:rect l="0" t="0" r="r" b="b"/>
                    <a:pathLst>
                      <a:path w="143" h="142">
                        <a:moveTo>
                          <a:pt x="6" y="10"/>
                        </a:moveTo>
                        <a:cubicBezTo>
                          <a:pt x="14" y="6"/>
                          <a:pt x="21" y="3"/>
                          <a:pt x="29" y="0"/>
                        </a:cubicBezTo>
                        <a:cubicBezTo>
                          <a:pt x="23" y="119"/>
                          <a:pt x="23" y="119"/>
                          <a:pt x="23" y="119"/>
                        </a:cubicBezTo>
                        <a:cubicBezTo>
                          <a:pt x="143" y="120"/>
                          <a:pt x="143" y="120"/>
                          <a:pt x="143" y="120"/>
                        </a:cubicBezTo>
                        <a:cubicBezTo>
                          <a:pt x="140" y="128"/>
                          <a:pt x="136" y="135"/>
                          <a:pt x="132" y="142"/>
                        </a:cubicBezTo>
                        <a:cubicBezTo>
                          <a:pt x="0" y="141"/>
                          <a:pt x="0" y="141"/>
                          <a:pt x="0" y="141"/>
                        </a:cubicBezTo>
                        <a:lnTo>
                          <a:pt x="6"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8" name="Freeform 36">
                    <a:extLst>
                      <a:ext uri="{FF2B5EF4-FFF2-40B4-BE49-F238E27FC236}">
                        <a16:creationId xmlns="" xmlns:a16="http://schemas.microsoft.com/office/drawing/2014/main" id="{9DBE8F42-191C-1949-A19D-FE20D6D46616}"/>
                      </a:ext>
                    </a:extLst>
                  </p:cNvPr>
                  <p:cNvSpPr>
                    <a:spLocks/>
                  </p:cNvSpPr>
                  <p:nvPr/>
                </p:nvSpPr>
                <p:spPr bwMode="auto">
                  <a:xfrm>
                    <a:off x="7112522" y="2097561"/>
                    <a:ext cx="651869" cy="648281"/>
                  </a:xfrm>
                  <a:custGeom>
                    <a:avLst/>
                    <a:gdLst>
                      <a:gd name="T0" fmla="*/ 0 w 168"/>
                      <a:gd name="T1" fmla="*/ 166 h 167"/>
                      <a:gd name="T2" fmla="*/ 6 w 168"/>
                      <a:gd name="T3" fmla="*/ 19 h 167"/>
                      <a:gd name="T4" fmla="*/ 35 w 168"/>
                      <a:gd name="T5" fmla="*/ 0 h 167"/>
                      <a:gd name="T6" fmla="*/ 28 w 168"/>
                      <a:gd name="T7" fmla="*/ 139 h 167"/>
                      <a:gd name="T8" fmla="*/ 168 w 168"/>
                      <a:gd name="T9" fmla="*/ 140 h 167"/>
                      <a:gd name="T10" fmla="*/ 147 w 168"/>
                      <a:gd name="T11" fmla="*/ 167 h 167"/>
                      <a:gd name="T12" fmla="*/ 0 w 168"/>
                      <a:gd name="T13" fmla="*/ 166 h 167"/>
                    </a:gdLst>
                    <a:ahLst/>
                    <a:cxnLst>
                      <a:cxn ang="0">
                        <a:pos x="T0" y="T1"/>
                      </a:cxn>
                      <a:cxn ang="0">
                        <a:pos x="T2" y="T3"/>
                      </a:cxn>
                      <a:cxn ang="0">
                        <a:pos x="T4" y="T5"/>
                      </a:cxn>
                      <a:cxn ang="0">
                        <a:pos x="T6" y="T7"/>
                      </a:cxn>
                      <a:cxn ang="0">
                        <a:pos x="T8" y="T9"/>
                      </a:cxn>
                      <a:cxn ang="0">
                        <a:pos x="T10" y="T11"/>
                      </a:cxn>
                      <a:cxn ang="0">
                        <a:pos x="T12" y="T13"/>
                      </a:cxn>
                    </a:cxnLst>
                    <a:rect l="0" t="0" r="r" b="b"/>
                    <a:pathLst>
                      <a:path w="168" h="167">
                        <a:moveTo>
                          <a:pt x="0" y="166"/>
                        </a:moveTo>
                        <a:cubicBezTo>
                          <a:pt x="6" y="19"/>
                          <a:pt x="6" y="19"/>
                          <a:pt x="6" y="19"/>
                        </a:cubicBezTo>
                        <a:cubicBezTo>
                          <a:pt x="15" y="12"/>
                          <a:pt x="25" y="6"/>
                          <a:pt x="35" y="0"/>
                        </a:cubicBezTo>
                        <a:cubicBezTo>
                          <a:pt x="28" y="139"/>
                          <a:pt x="28" y="139"/>
                          <a:pt x="28" y="139"/>
                        </a:cubicBezTo>
                        <a:cubicBezTo>
                          <a:pt x="168" y="140"/>
                          <a:pt x="168" y="140"/>
                          <a:pt x="168" y="140"/>
                        </a:cubicBezTo>
                        <a:cubicBezTo>
                          <a:pt x="162" y="150"/>
                          <a:pt x="155" y="159"/>
                          <a:pt x="147" y="167"/>
                        </a:cubicBezTo>
                        <a:lnTo>
                          <a:pt x="0" y="1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59" name="Freeform 37">
                    <a:extLst>
                      <a:ext uri="{FF2B5EF4-FFF2-40B4-BE49-F238E27FC236}">
                        <a16:creationId xmlns="" xmlns:a16="http://schemas.microsoft.com/office/drawing/2014/main" id="{6A3AA781-F264-A94E-A42E-5B7EFA97BFA6}"/>
                      </a:ext>
                    </a:extLst>
                  </p:cNvPr>
                  <p:cNvSpPr>
                    <a:spLocks/>
                  </p:cNvSpPr>
                  <p:nvPr/>
                </p:nvSpPr>
                <p:spPr bwMode="auto">
                  <a:xfrm>
                    <a:off x="4997834" y="4761254"/>
                    <a:ext cx="832479" cy="2096746"/>
                  </a:xfrm>
                  <a:custGeom>
                    <a:avLst/>
                    <a:gdLst>
                      <a:gd name="T0" fmla="*/ 696 w 696"/>
                      <a:gd name="T1" fmla="*/ 434 h 1753"/>
                      <a:gd name="T2" fmla="*/ 346 w 696"/>
                      <a:gd name="T3" fmla="*/ 0 h 1753"/>
                      <a:gd name="T4" fmla="*/ 0 w 696"/>
                      <a:gd name="T5" fmla="*/ 434 h 1753"/>
                      <a:gd name="T6" fmla="*/ 172 w 696"/>
                      <a:gd name="T7" fmla="*/ 434 h 1753"/>
                      <a:gd name="T8" fmla="*/ 172 w 696"/>
                      <a:gd name="T9" fmla="*/ 1753 h 1753"/>
                      <a:gd name="T10" fmla="*/ 521 w 696"/>
                      <a:gd name="T11" fmla="*/ 1753 h 1753"/>
                      <a:gd name="T12" fmla="*/ 521 w 696"/>
                      <a:gd name="T13" fmla="*/ 434 h 1753"/>
                      <a:gd name="T14" fmla="*/ 696 w 696"/>
                      <a:gd name="T15" fmla="*/ 434 h 17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6" h="1753">
                        <a:moveTo>
                          <a:pt x="696" y="434"/>
                        </a:moveTo>
                        <a:lnTo>
                          <a:pt x="346" y="0"/>
                        </a:lnTo>
                        <a:lnTo>
                          <a:pt x="0" y="434"/>
                        </a:lnTo>
                        <a:lnTo>
                          <a:pt x="172" y="434"/>
                        </a:lnTo>
                        <a:lnTo>
                          <a:pt x="172" y="1753"/>
                        </a:lnTo>
                        <a:lnTo>
                          <a:pt x="521" y="1753"/>
                        </a:lnTo>
                        <a:lnTo>
                          <a:pt x="521" y="434"/>
                        </a:lnTo>
                        <a:lnTo>
                          <a:pt x="696" y="434"/>
                        </a:lnTo>
                        <a:close/>
                      </a:path>
                    </a:pathLst>
                  </a:custGeom>
                  <a:solidFill>
                    <a:srgbClr val="5C6B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60" name="Freeform 38">
                    <a:extLst>
                      <a:ext uri="{FF2B5EF4-FFF2-40B4-BE49-F238E27FC236}">
                        <a16:creationId xmlns="" xmlns:a16="http://schemas.microsoft.com/office/drawing/2014/main" id="{F2B78A27-217E-5442-80C7-B1A1B149E21E}"/>
                      </a:ext>
                    </a:extLst>
                  </p:cNvPr>
                  <p:cNvSpPr>
                    <a:spLocks/>
                  </p:cNvSpPr>
                  <p:nvPr/>
                </p:nvSpPr>
                <p:spPr bwMode="auto">
                  <a:xfrm>
                    <a:off x="5722665" y="5276769"/>
                    <a:ext cx="626751" cy="1577643"/>
                  </a:xfrm>
                  <a:custGeom>
                    <a:avLst/>
                    <a:gdLst>
                      <a:gd name="T0" fmla="*/ 524 w 524"/>
                      <a:gd name="T1" fmla="*/ 330 h 1319"/>
                      <a:gd name="T2" fmla="*/ 262 w 524"/>
                      <a:gd name="T3" fmla="*/ 0 h 1319"/>
                      <a:gd name="T4" fmla="*/ 0 w 524"/>
                      <a:gd name="T5" fmla="*/ 330 h 1319"/>
                      <a:gd name="T6" fmla="*/ 132 w 524"/>
                      <a:gd name="T7" fmla="*/ 330 h 1319"/>
                      <a:gd name="T8" fmla="*/ 132 w 524"/>
                      <a:gd name="T9" fmla="*/ 1319 h 1319"/>
                      <a:gd name="T10" fmla="*/ 395 w 524"/>
                      <a:gd name="T11" fmla="*/ 1319 h 1319"/>
                      <a:gd name="T12" fmla="*/ 395 w 524"/>
                      <a:gd name="T13" fmla="*/ 330 h 1319"/>
                      <a:gd name="T14" fmla="*/ 524 w 524"/>
                      <a:gd name="T15" fmla="*/ 330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524" y="330"/>
                        </a:moveTo>
                        <a:lnTo>
                          <a:pt x="262" y="0"/>
                        </a:lnTo>
                        <a:lnTo>
                          <a:pt x="0" y="330"/>
                        </a:lnTo>
                        <a:lnTo>
                          <a:pt x="132" y="330"/>
                        </a:lnTo>
                        <a:lnTo>
                          <a:pt x="132" y="1319"/>
                        </a:lnTo>
                        <a:lnTo>
                          <a:pt x="395" y="1319"/>
                        </a:lnTo>
                        <a:lnTo>
                          <a:pt x="395" y="330"/>
                        </a:lnTo>
                        <a:lnTo>
                          <a:pt x="524" y="330"/>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61" name="Freeform 39">
                    <a:extLst>
                      <a:ext uri="{FF2B5EF4-FFF2-40B4-BE49-F238E27FC236}">
                        <a16:creationId xmlns="" xmlns:a16="http://schemas.microsoft.com/office/drawing/2014/main" id="{AE52360E-AE86-BE47-9756-133732907B3F}"/>
                      </a:ext>
                    </a:extLst>
                  </p:cNvPr>
                  <p:cNvSpPr>
                    <a:spLocks/>
                  </p:cNvSpPr>
                  <p:nvPr/>
                </p:nvSpPr>
                <p:spPr bwMode="auto">
                  <a:xfrm>
                    <a:off x="4475143" y="5280357"/>
                    <a:ext cx="626751" cy="1577643"/>
                  </a:xfrm>
                  <a:custGeom>
                    <a:avLst/>
                    <a:gdLst>
                      <a:gd name="T0" fmla="*/ 0 w 524"/>
                      <a:gd name="T1" fmla="*/ 327 h 1319"/>
                      <a:gd name="T2" fmla="*/ 262 w 524"/>
                      <a:gd name="T3" fmla="*/ 0 h 1319"/>
                      <a:gd name="T4" fmla="*/ 524 w 524"/>
                      <a:gd name="T5" fmla="*/ 327 h 1319"/>
                      <a:gd name="T6" fmla="*/ 395 w 524"/>
                      <a:gd name="T7" fmla="*/ 327 h 1319"/>
                      <a:gd name="T8" fmla="*/ 395 w 524"/>
                      <a:gd name="T9" fmla="*/ 1319 h 1319"/>
                      <a:gd name="T10" fmla="*/ 132 w 524"/>
                      <a:gd name="T11" fmla="*/ 1319 h 1319"/>
                      <a:gd name="T12" fmla="*/ 132 w 524"/>
                      <a:gd name="T13" fmla="*/ 327 h 1319"/>
                      <a:gd name="T14" fmla="*/ 0 w 524"/>
                      <a:gd name="T15" fmla="*/ 327 h 1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4" h="1319">
                        <a:moveTo>
                          <a:pt x="0" y="327"/>
                        </a:moveTo>
                        <a:lnTo>
                          <a:pt x="262" y="0"/>
                        </a:lnTo>
                        <a:lnTo>
                          <a:pt x="524" y="327"/>
                        </a:lnTo>
                        <a:lnTo>
                          <a:pt x="395" y="327"/>
                        </a:lnTo>
                        <a:lnTo>
                          <a:pt x="395" y="1319"/>
                        </a:lnTo>
                        <a:lnTo>
                          <a:pt x="132" y="1319"/>
                        </a:lnTo>
                        <a:lnTo>
                          <a:pt x="132" y="327"/>
                        </a:lnTo>
                        <a:lnTo>
                          <a:pt x="0" y="327"/>
                        </a:lnTo>
                        <a:close/>
                      </a:path>
                    </a:pathLst>
                  </a:custGeom>
                  <a:solidFill>
                    <a:srgbClr val="3949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sp>
                <p:nvSpPr>
                  <p:cNvPr id="362" name="Freeform 40">
                    <a:extLst>
                      <a:ext uri="{FF2B5EF4-FFF2-40B4-BE49-F238E27FC236}">
                        <a16:creationId xmlns="" xmlns:a16="http://schemas.microsoft.com/office/drawing/2014/main" id="{064C7E0B-CEEF-9449-93B4-4D810123F58F}"/>
                      </a:ext>
                    </a:extLst>
                  </p:cNvPr>
                  <p:cNvSpPr>
                    <a:spLocks/>
                  </p:cNvSpPr>
                  <p:nvPr/>
                </p:nvSpPr>
                <p:spPr bwMode="auto">
                  <a:xfrm>
                    <a:off x="5989393" y="3900069"/>
                    <a:ext cx="1794135" cy="2957931"/>
                  </a:xfrm>
                  <a:custGeom>
                    <a:avLst/>
                    <a:gdLst>
                      <a:gd name="T0" fmla="*/ 352 w 463"/>
                      <a:gd name="T1" fmla="*/ 566 h 763"/>
                      <a:gd name="T2" fmla="*/ 397 w 463"/>
                      <a:gd name="T3" fmla="*/ 180 h 763"/>
                      <a:gd name="T4" fmla="*/ 114 w 463"/>
                      <a:gd name="T5" fmla="*/ 65 h 763"/>
                      <a:gd name="T6" fmla="*/ 148 w 463"/>
                      <a:gd name="T7" fmla="*/ 122 h 763"/>
                      <a:gd name="T8" fmla="*/ 48 w 463"/>
                      <a:gd name="T9" fmla="*/ 225 h 763"/>
                      <a:gd name="T10" fmla="*/ 48 w 463"/>
                      <a:gd name="T11" fmla="*/ 305 h 763"/>
                      <a:gd name="T12" fmla="*/ 161 w 463"/>
                      <a:gd name="T13" fmla="*/ 278 h 763"/>
                      <a:gd name="T14" fmla="*/ 184 w 463"/>
                      <a:gd name="T15" fmla="*/ 271 h 763"/>
                      <a:gd name="T16" fmla="*/ 184 w 463"/>
                      <a:gd name="T17" fmla="*/ 271 h 763"/>
                      <a:gd name="T18" fmla="*/ 194 w 463"/>
                      <a:gd name="T19" fmla="*/ 273 h 763"/>
                      <a:gd name="T20" fmla="*/ 207 w 463"/>
                      <a:gd name="T21" fmla="*/ 286 h 763"/>
                      <a:gd name="T22" fmla="*/ 151 w 463"/>
                      <a:gd name="T23" fmla="*/ 417 h 763"/>
                      <a:gd name="T24" fmla="*/ 92 w 463"/>
                      <a:gd name="T25" fmla="*/ 582 h 763"/>
                      <a:gd name="T26" fmla="*/ 0 w 463"/>
                      <a:gd name="T27" fmla="*/ 763 h 763"/>
                      <a:gd name="T28" fmla="*/ 92 w 463"/>
                      <a:gd name="T29" fmla="*/ 763 h 763"/>
                      <a:gd name="T30" fmla="*/ 111 w 463"/>
                      <a:gd name="T31" fmla="*/ 763 h 763"/>
                      <a:gd name="T32" fmla="*/ 232 w 463"/>
                      <a:gd name="T33" fmla="*/ 763 h 763"/>
                      <a:gd name="T34" fmla="*/ 463 w 463"/>
                      <a:gd name="T35" fmla="*/ 763 h 763"/>
                      <a:gd name="T36" fmla="*/ 352 w 463"/>
                      <a:gd name="T37" fmla="*/ 566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3" h="763">
                        <a:moveTo>
                          <a:pt x="352" y="566"/>
                        </a:moveTo>
                        <a:cubicBezTo>
                          <a:pt x="293" y="514"/>
                          <a:pt x="440" y="322"/>
                          <a:pt x="397" y="180"/>
                        </a:cubicBezTo>
                        <a:cubicBezTo>
                          <a:pt x="342" y="0"/>
                          <a:pt x="109" y="31"/>
                          <a:pt x="114" y="65"/>
                        </a:cubicBezTo>
                        <a:cubicBezTo>
                          <a:pt x="116" y="79"/>
                          <a:pt x="148" y="122"/>
                          <a:pt x="148" y="122"/>
                        </a:cubicBezTo>
                        <a:cubicBezTo>
                          <a:pt x="148" y="122"/>
                          <a:pt x="80" y="185"/>
                          <a:pt x="48" y="225"/>
                        </a:cubicBezTo>
                        <a:cubicBezTo>
                          <a:pt x="28" y="250"/>
                          <a:pt x="8" y="280"/>
                          <a:pt x="48" y="305"/>
                        </a:cubicBezTo>
                        <a:cubicBezTo>
                          <a:pt x="97" y="336"/>
                          <a:pt x="118" y="306"/>
                          <a:pt x="161" y="278"/>
                        </a:cubicBezTo>
                        <a:cubicBezTo>
                          <a:pt x="170" y="273"/>
                          <a:pt x="177" y="271"/>
                          <a:pt x="184" y="271"/>
                        </a:cubicBezTo>
                        <a:cubicBezTo>
                          <a:pt x="184" y="271"/>
                          <a:pt x="184" y="271"/>
                          <a:pt x="184" y="271"/>
                        </a:cubicBezTo>
                        <a:cubicBezTo>
                          <a:pt x="188" y="271"/>
                          <a:pt x="191" y="272"/>
                          <a:pt x="194" y="273"/>
                        </a:cubicBezTo>
                        <a:cubicBezTo>
                          <a:pt x="199" y="276"/>
                          <a:pt x="203" y="280"/>
                          <a:pt x="207" y="286"/>
                        </a:cubicBezTo>
                        <a:cubicBezTo>
                          <a:pt x="218" y="312"/>
                          <a:pt x="200" y="368"/>
                          <a:pt x="151" y="417"/>
                        </a:cubicBezTo>
                        <a:cubicBezTo>
                          <a:pt x="84" y="482"/>
                          <a:pt x="92" y="582"/>
                          <a:pt x="92" y="582"/>
                        </a:cubicBezTo>
                        <a:cubicBezTo>
                          <a:pt x="41" y="624"/>
                          <a:pt x="0" y="655"/>
                          <a:pt x="0" y="763"/>
                        </a:cubicBezTo>
                        <a:cubicBezTo>
                          <a:pt x="92" y="763"/>
                          <a:pt x="92" y="763"/>
                          <a:pt x="92" y="763"/>
                        </a:cubicBezTo>
                        <a:cubicBezTo>
                          <a:pt x="111" y="763"/>
                          <a:pt x="111" y="763"/>
                          <a:pt x="111" y="763"/>
                        </a:cubicBezTo>
                        <a:cubicBezTo>
                          <a:pt x="232" y="763"/>
                          <a:pt x="232" y="763"/>
                          <a:pt x="232" y="763"/>
                        </a:cubicBezTo>
                        <a:cubicBezTo>
                          <a:pt x="463" y="763"/>
                          <a:pt x="463" y="763"/>
                          <a:pt x="463" y="763"/>
                        </a:cubicBezTo>
                        <a:cubicBezTo>
                          <a:pt x="463" y="642"/>
                          <a:pt x="411" y="618"/>
                          <a:pt x="352" y="566"/>
                        </a:cubicBezTo>
                        <a:close/>
                      </a:path>
                    </a:pathLst>
                  </a:custGeom>
                  <a:solidFill>
                    <a:srgbClr val="1A23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656D78"/>
                      </a:solidFill>
                      <a:effectLst/>
                      <a:uLnTx/>
                      <a:uFillTx/>
                      <a:latin typeface="Calibri" panose="020F0502020204030204"/>
                      <a:ea typeface="+mn-ea"/>
                    </a:endParaRPr>
                  </a:p>
                </p:txBody>
              </p:sp>
            </p:grpSp>
            <p:cxnSp>
              <p:nvCxnSpPr>
                <p:cNvPr id="367" name="Straight Arrow Connector 366"/>
                <p:cNvCxnSpPr>
                  <a:endCxn id="310" idx="2"/>
                </p:cNvCxnSpPr>
                <p:nvPr/>
              </p:nvCxnSpPr>
              <p:spPr>
                <a:xfrm flipH="1" flipV="1">
                  <a:off x="8299693" y="3519108"/>
                  <a:ext cx="19521" cy="1283036"/>
                </a:xfrm>
                <a:prstGeom prst="straightConnector1">
                  <a:avLst/>
                </a:prstGeom>
                <a:ln w="3175">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502" name="Elbow Connector 501"/>
              <p:cNvCxnSpPr/>
              <p:nvPr/>
            </p:nvCxnSpPr>
            <p:spPr>
              <a:xfrm>
                <a:off x="3630373" y="3937780"/>
                <a:ext cx="4688841" cy="864364"/>
              </a:xfrm>
              <a:prstGeom prst="bentConnector3">
                <a:avLst>
                  <a:gd name="adj1" fmla="val 26487"/>
                </a:avLst>
              </a:prstGeom>
              <a:ln w="3175">
                <a:solidFill>
                  <a:schemeClr val="tx2"/>
                </a:solidFill>
                <a:prstDash val="solid"/>
                <a:headEnd type="oval"/>
                <a:tailEnd type="none"/>
              </a:ln>
              <a:effectLst/>
            </p:spPr>
            <p:style>
              <a:lnRef idx="2">
                <a:schemeClr val="accent1"/>
              </a:lnRef>
              <a:fillRef idx="0">
                <a:schemeClr val="accent1"/>
              </a:fillRef>
              <a:effectRef idx="1">
                <a:schemeClr val="accent1"/>
              </a:effectRef>
              <a:fontRef idx="minor">
                <a:schemeClr val="tx1"/>
              </a:fontRef>
            </p:style>
          </p:cxnSp>
        </p:grpSp>
      </p:grpSp>
      <p:sp>
        <p:nvSpPr>
          <p:cNvPr id="129" name="Rounded Rectangular Callout 128"/>
          <p:cNvSpPr/>
          <p:nvPr/>
        </p:nvSpPr>
        <p:spPr>
          <a:xfrm>
            <a:off x="6222264" y="788509"/>
            <a:ext cx="957394" cy="222589"/>
          </a:xfrm>
          <a:prstGeom prst="wedgeRoundRectCallout">
            <a:avLst>
              <a:gd name="adj1" fmla="val -90485"/>
              <a:gd name="adj2" fmla="val 87479"/>
              <a:gd name="adj3" fmla="val 16667"/>
            </a:avLst>
          </a:prstGeom>
          <a:solidFill>
            <a:schemeClr val="bg1"/>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900" b="1" dirty="0" smtClean="0">
                <a:solidFill>
                  <a:schemeClr val="tx2"/>
                </a:solidFill>
              </a:rPr>
              <a:t>Sharing Data</a:t>
            </a:r>
            <a:endParaRPr lang="en-US" sz="900" b="1" dirty="0">
              <a:solidFill>
                <a:schemeClr val="tx2"/>
              </a:solidFill>
            </a:endParaRPr>
          </a:p>
        </p:txBody>
      </p:sp>
    </p:spTree>
    <p:extLst>
      <p:ext uri="{BB962C8B-B14F-4D97-AF65-F5344CB8AC3E}">
        <p14:creationId xmlns:p14="http://schemas.microsoft.com/office/powerpoint/2010/main" val="222104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79"/>
          <p:cNvSpPr/>
          <p:nvPr/>
        </p:nvSpPr>
        <p:spPr>
          <a:xfrm>
            <a:off x="2164926" y="1443545"/>
            <a:ext cx="1513219" cy="2682286"/>
          </a:xfrm>
          <a:prstGeom prst="rect">
            <a:avLst/>
          </a:prstGeom>
          <a:solidFill>
            <a:schemeClr val="accent6">
              <a:lumMod val="20000"/>
              <a:lumOff val="80000"/>
            </a:schemeClr>
          </a:solidFill>
          <a:ln w="31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bg1">
                  <a:lumMod val="50000"/>
                </a:schemeClr>
              </a:solidFill>
            </a:endParaRPr>
          </a:p>
        </p:txBody>
      </p:sp>
      <p:sp>
        <p:nvSpPr>
          <p:cNvPr id="144" name="Rectangle 143"/>
          <p:cNvSpPr/>
          <p:nvPr/>
        </p:nvSpPr>
        <p:spPr>
          <a:xfrm>
            <a:off x="6383723" y="1450004"/>
            <a:ext cx="888360" cy="2675058"/>
          </a:xfrm>
          <a:prstGeom prst="rect">
            <a:avLst/>
          </a:prstGeom>
          <a:solidFill>
            <a:schemeClr val="accent6">
              <a:lumMod val="20000"/>
              <a:lumOff val="80000"/>
            </a:schemeClr>
          </a:solidFill>
          <a:ln w="31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solidFill>
                <a:schemeClr val="bg1">
                  <a:lumMod val="50000"/>
                </a:schemeClr>
              </a:solidFill>
            </a:endParaRPr>
          </a:p>
        </p:txBody>
      </p:sp>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7</a:t>
            </a:fld>
            <a:endParaRPr lang="en-US" altLang="en-US" dirty="0"/>
          </a:p>
        </p:txBody>
      </p:sp>
      <p:sp>
        <p:nvSpPr>
          <p:cNvPr id="40" name="Title 1"/>
          <p:cNvSpPr>
            <a:spLocks noGrp="1"/>
          </p:cNvSpPr>
          <p:nvPr>
            <p:ph type="title"/>
          </p:nvPr>
        </p:nvSpPr>
        <p:spPr>
          <a:xfrm>
            <a:off x="118159" y="84059"/>
            <a:ext cx="8229600" cy="381000"/>
          </a:xfrm>
        </p:spPr>
        <p:txBody>
          <a:bodyPr/>
          <a:lstStyle/>
          <a:p>
            <a:r>
              <a:rPr lang="en-US" dirty="0" smtClean="0"/>
              <a:t>Data Standards</a:t>
            </a:r>
            <a:endParaRPr lang="en-US" dirty="0"/>
          </a:p>
        </p:txBody>
      </p:sp>
      <p:sp>
        <p:nvSpPr>
          <p:cNvPr id="156" name="TextBox 155"/>
          <p:cNvSpPr txBox="1"/>
          <p:nvPr/>
        </p:nvSpPr>
        <p:spPr>
          <a:xfrm>
            <a:off x="7501680" y="77340"/>
            <a:ext cx="1607684" cy="307777"/>
          </a:xfrm>
          <a:prstGeom prst="rect">
            <a:avLst/>
          </a:prstGeom>
          <a:solidFill>
            <a:schemeClr val="bg1">
              <a:lumMod val="85000"/>
            </a:schemeClr>
          </a:solidFill>
        </p:spPr>
        <p:txBody>
          <a:bodyPr wrap="none" rtlCol="0">
            <a:spAutoFit/>
          </a:bodyPr>
          <a:lstStyle/>
          <a:p>
            <a:r>
              <a:rPr lang="en-US" sz="1400" dirty="0" smtClean="0">
                <a:solidFill>
                  <a:schemeClr val="bg1">
                    <a:lumMod val="50000"/>
                  </a:schemeClr>
                </a:solidFill>
              </a:rPr>
              <a:t>Draft for Discussion</a:t>
            </a:r>
            <a:endParaRPr lang="en-US" sz="1400" dirty="0">
              <a:solidFill>
                <a:schemeClr val="bg1">
                  <a:lumMod val="50000"/>
                </a:schemeClr>
              </a:solidFill>
            </a:endParaRPr>
          </a:p>
        </p:txBody>
      </p:sp>
      <p:sp>
        <p:nvSpPr>
          <p:cNvPr id="12" name="Rectangle 11"/>
          <p:cNvSpPr/>
          <p:nvPr/>
        </p:nvSpPr>
        <p:spPr>
          <a:xfrm>
            <a:off x="1934695" y="1545465"/>
            <a:ext cx="1981200" cy="502702"/>
          </a:xfrm>
          <a:prstGeom prst="rect">
            <a:avLst/>
          </a:prstGeom>
        </p:spPr>
        <p:txBody>
          <a:bodyPr wrap="square">
            <a:spAutoFit/>
          </a:bodyPr>
          <a:lstStyle/>
          <a:p>
            <a:pPr algn="ctr">
              <a:lnSpc>
                <a:spcPts val="1600"/>
              </a:lnSpc>
            </a:pPr>
            <a:r>
              <a:rPr lang="en-US" b="1" dirty="0" smtClean="0">
                <a:solidFill>
                  <a:schemeClr val="tx2"/>
                </a:solidFill>
              </a:rPr>
              <a:t>Data</a:t>
            </a:r>
          </a:p>
          <a:p>
            <a:pPr algn="ctr">
              <a:lnSpc>
                <a:spcPts val="1600"/>
              </a:lnSpc>
            </a:pPr>
            <a:r>
              <a:rPr lang="en-US" b="1" dirty="0" smtClean="0">
                <a:solidFill>
                  <a:schemeClr val="tx2"/>
                </a:solidFill>
              </a:rPr>
              <a:t>Standards</a:t>
            </a:r>
            <a:endParaRPr lang="en-US" b="1" dirty="0"/>
          </a:p>
        </p:txBody>
      </p:sp>
      <p:sp>
        <p:nvSpPr>
          <p:cNvPr id="13" name="Rectangle 12"/>
          <p:cNvSpPr/>
          <p:nvPr/>
        </p:nvSpPr>
        <p:spPr>
          <a:xfrm>
            <a:off x="2245386" y="2054969"/>
            <a:ext cx="1406722" cy="1831271"/>
          </a:xfrm>
          <a:prstGeom prst="rect">
            <a:avLst/>
          </a:prstGeom>
        </p:spPr>
        <p:txBody>
          <a:bodyPr wrap="square">
            <a:spAutoFit/>
          </a:bodyPr>
          <a:lstStyle/>
          <a:p>
            <a:pPr marL="228600" marR="0" indent="-228600">
              <a:spcBef>
                <a:spcPts val="300"/>
              </a:spcBef>
              <a:spcAft>
                <a:spcPts val="0"/>
              </a:spcAft>
              <a:buFont typeface="+mj-lt"/>
              <a:buAutoNum type="arabicPeriod"/>
            </a:pPr>
            <a:r>
              <a:rPr lang="en-US" sz="1400" dirty="0" smtClean="0">
                <a:solidFill>
                  <a:schemeClr val="tx2"/>
                </a:solidFill>
              </a:rPr>
              <a:t>Interoperable</a:t>
            </a:r>
          </a:p>
          <a:p>
            <a:pPr marL="228600" marR="0" indent="-228600">
              <a:spcBef>
                <a:spcPts val="300"/>
              </a:spcBef>
              <a:spcAft>
                <a:spcPts val="0"/>
              </a:spcAft>
              <a:buFont typeface="+mj-lt"/>
              <a:buAutoNum type="arabicPeriod"/>
            </a:pPr>
            <a:r>
              <a:rPr lang="en-US" sz="1400" dirty="0" smtClean="0">
                <a:solidFill>
                  <a:schemeClr val="tx2"/>
                </a:solidFill>
              </a:rPr>
              <a:t>Observable</a:t>
            </a:r>
          </a:p>
          <a:p>
            <a:pPr marL="228600" marR="0" indent="-228600">
              <a:spcBef>
                <a:spcPts val="300"/>
              </a:spcBef>
              <a:spcAft>
                <a:spcPts val="0"/>
              </a:spcAft>
              <a:buFont typeface="+mj-lt"/>
              <a:buAutoNum type="arabicPeriod"/>
            </a:pPr>
            <a:r>
              <a:rPr lang="en-US" sz="1400" dirty="0" smtClean="0">
                <a:solidFill>
                  <a:schemeClr val="tx2"/>
                </a:solidFill>
              </a:rPr>
              <a:t>Discoverable</a:t>
            </a:r>
          </a:p>
          <a:p>
            <a:pPr marL="228600" marR="0" indent="-228600">
              <a:spcBef>
                <a:spcPts val="300"/>
              </a:spcBef>
              <a:spcAft>
                <a:spcPts val="0"/>
              </a:spcAft>
              <a:buFont typeface="+mj-lt"/>
              <a:buAutoNum type="arabicPeriod"/>
            </a:pPr>
            <a:r>
              <a:rPr lang="en-US" sz="1400" dirty="0" smtClean="0">
                <a:solidFill>
                  <a:schemeClr val="tx2"/>
                </a:solidFill>
              </a:rPr>
              <a:t>Changeable</a:t>
            </a:r>
          </a:p>
          <a:p>
            <a:pPr marL="228600" marR="0" indent="-228600">
              <a:spcBef>
                <a:spcPts val="300"/>
              </a:spcBef>
              <a:spcAft>
                <a:spcPts val="0"/>
              </a:spcAft>
              <a:buFont typeface="+mj-lt"/>
              <a:buAutoNum type="arabicPeriod"/>
            </a:pPr>
            <a:r>
              <a:rPr lang="en-US" sz="1400" dirty="0" smtClean="0">
                <a:solidFill>
                  <a:schemeClr val="tx2"/>
                </a:solidFill>
              </a:rPr>
              <a:t>Addressable</a:t>
            </a:r>
          </a:p>
          <a:p>
            <a:pPr marL="228600" marR="0" indent="-228600">
              <a:spcBef>
                <a:spcPts val="300"/>
              </a:spcBef>
              <a:spcAft>
                <a:spcPts val="0"/>
              </a:spcAft>
              <a:buFont typeface="+mj-lt"/>
              <a:buAutoNum type="arabicPeriod"/>
            </a:pPr>
            <a:r>
              <a:rPr lang="en-US" sz="1400" dirty="0" smtClean="0">
                <a:solidFill>
                  <a:schemeClr val="tx2"/>
                </a:solidFill>
              </a:rPr>
              <a:t>Secured</a:t>
            </a:r>
          </a:p>
          <a:p>
            <a:pPr marL="228600" marR="0" indent="-228600">
              <a:spcBef>
                <a:spcPts val="300"/>
              </a:spcBef>
              <a:spcAft>
                <a:spcPts val="0"/>
              </a:spcAft>
              <a:buFont typeface="+mj-lt"/>
              <a:buAutoNum type="arabicPeriod"/>
            </a:pPr>
            <a:r>
              <a:rPr lang="en-US" sz="1400" dirty="0" smtClean="0">
                <a:solidFill>
                  <a:schemeClr val="tx2"/>
                </a:solidFill>
              </a:rPr>
              <a:t>Trustworthy</a:t>
            </a:r>
          </a:p>
        </p:txBody>
      </p:sp>
      <p:sp>
        <p:nvSpPr>
          <p:cNvPr id="85" name="Left Brace 84"/>
          <p:cNvSpPr/>
          <p:nvPr/>
        </p:nvSpPr>
        <p:spPr>
          <a:xfrm rot="10800000">
            <a:off x="3726100" y="1374962"/>
            <a:ext cx="106767" cy="2792964"/>
          </a:xfrm>
          <a:prstGeom prst="leftBrace">
            <a:avLst>
              <a:gd name="adj1" fmla="val 10743"/>
              <a:gd name="adj2" fmla="val 49343"/>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7" name="Left Brace 156"/>
          <p:cNvSpPr/>
          <p:nvPr/>
        </p:nvSpPr>
        <p:spPr>
          <a:xfrm>
            <a:off x="1976784" y="1378220"/>
            <a:ext cx="198052" cy="2795131"/>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8" name="Rectangle 157"/>
          <p:cNvSpPr/>
          <p:nvPr/>
        </p:nvSpPr>
        <p:spPr>
          <a:xfrm>
            <a:off x="433452" y="2982988"/>
            <a:ext cx="1415194" cy="461665"/>
          </a:xfrm>
          <a:prstGeom prst="rect">
            <a:avLst/>
          </a:prstGeom>
        </p:spPr>
        <p:txBody>
          <a:bodyPr wrap="square">
            <a:spAutoFit/>
          </a:bodyPr>
          <a:lstStyle/>
          <a:p>
            <a:pPr algn="ctr"/>
            <a:r>
              <a:rPr lang="en-US" sz="1200" b="1" dirty="0" smtClean="0">
                <a:solidFill>
                  <a:schemeClr val="bg1">
                    <a:lumMod val="50000"/>
                  </a:schemeClr>
                </a:solidFill>
              </a:rPr>
              <a:t>Enterprise Data </a:t>
            </a:r>
            <a:r>
              <a:rPr lang="en-US" sz="1200" b="1" dirty="0">
                <a:solidFill>
                  <a:schemeClr val="bg1">
                    <a:lumMod val="50000"/>
                  </a:schemeClr>
                </a:solidFill>
              </a:rPr>
              <a:t>Governance</a:t>
            </a:r>
          </a:p>
        </p:txBody>
      </p:sp>
      <p:pic>
        <p:nvPicPr>
          <p:cNvPr id="159" name="Picture 158"/>
          <p:cNvPicPr>
            <a:picLocks noChangeAspect="1"/>
          </p:cNvPicPr>
          <p:nvPr/>
        </p:nvPicPr>
        <p:blipFill>
          <a:blip r:embed="rId3"/>
          <a:stretch>
            <a:fillRect/>
          </a:stretch>
        </p:blipFill>
        <p:spPr>
          <a:xfrm>
            <a:off x="805926" y="2520305"/>
            <a:ext cx="674146" cy="509217"/>
          </a:xfrm>
          <a:prstGeom prst="rect">
            <a:avLst/>
          </a:prstGeom>
        </p:spPr>
      </p:pic>
      <p:cxnSp>
        <p:nvCxnSpPr>
          <p:cNvPr id="56" name="Straight Connector 55"/>
          <p:cNvCxnSpPr>
            <a:stCxn id="159" idx="3"/>
            <a:endCxn id="157" idx="1"/>
          </p:cNvCxnSpPr>
          <p:nvPr/>
        </p:nvCxnSpPr>
        <p:spPr>
          <a:xfrm flipV="1">
            <a:off x="1480072" y="2774667"/>
            <a:ext cx="496712" cy="247"/>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nvGrpSpPr>
          <p:cNvPr id="60" name="Group 59"/>
          <p:cNvGrpSpPr/>
          <p:nvPr/>
        </p:nvGrpSpPr>
        <p:grpSpPr>
          <a:xfrm>
            <a:off x="4422320" y="1490638"/>
            <a:ext cx="426540" cy="400662"/>
            <a:chOff x="6668614" y="1356206"/>
            <a:chExt cx="647701" cy="608405"/>
          </a:xfrm>
        </p:grpSpPr>
        <p:sp>
          <p:nvSpPr>
            <p:cNvPr id="61" name="Rectangle 60"/>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62" name="Group 61"/>
            <p:cNvGrpSpPr/>
            <p:nvPr/>
          </p:nvGrpSpPr>
          <p:grpSpPr>
            <a:xfrm>
              <a:off x="6776276" y="1439461"/>
              <a:ext cx="449580" cy="439606"/>
              <a:chOff x="761706" y="1997725"/>
              <a:chExt cx="449580" cy="439606"/>
            </a:xfrm>
          </p:grpSpPr>
          <p:sp>
            <p:nvSpPr>
              <p:cNvPr id="70" name="Rectangle 69"/>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71" name="Rectangle 70"/>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72" name="Rectangle 71"/>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73" name="Rectangle 72"/>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74" name="Rectangle 73"/>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75" name="Rectangle 74"/>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76" name="Rectangle 75"/>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81" name="Rectangle 80"/>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63" name="Group 62"/>
            <p:cNvGrpSpPr/>
            <p:nvPr/>
          </p:nvGrpSpPr>
          <p:grpSpPr>
            <a:xfrm>
              <a:off x="6905816" y="1566607"/>
              <a:ext cx="189553" cy="189351"/>
              <a:chOff x="6932171" y="1509543"/>
              <a:chExt cx="189553" cy="189351"/>
            </a:xfrm>
          </p:grpSpPr>
          <p:pic>
            <p:nvPicPr>
              <p:cNvPr id="65" name="Picture 64"/>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66" name="Picture 6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67" name="Picture 6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68" name="Picture 6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69" name="Picture 6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sp>
        <p:nvSpPr>
          <p:cNvPr id="88" name="Rectangle 87"/>
          <p:cNvSpPr/>
          <p:nvPr/>
        </p:nvSpPr>
        <p:spPr>
          <a:xfrm>
            <a:off x="3876557" y="2714861"/>
            <a:ext cx="328615" cy="153888"/>
          </a:xfrm>
          <a:prstGeom prst="rect">
            <a:avLst/>
          </a:prstGeom>
          <a:solidFill>
            <a:schemeClr val="bg1"/>
          </a:solidFill>
        </p:spPr>
        <p:txBody>
          <a:bodyPr wrap="none" lIns="0" tIns="0" rIns="0" bIns="0">
            <a:spAutoFit/>
          </a:bodyPr>
          <a:lstStyle/>
          <a:p>
            <a:pPr algn="ctr"/>
            <a:r>
              <a:rPr lang="en-US" sz="1000" dirty="0">
                <a:solidFill>
                  <a:schemeClr val="bg1">
                    <a:lumMod val="50000"/>
                  </a:schemeClr>
                </a:solidFill>
              </a:rPr>
              <a:t>Codify</a:t>
            </a:r>
          </a:p>
        </p:txBody>
      </p:sp>
      <p:sp>
        <p:nvSpPr>
          <p:cNvPr id="98" name="Left Brace 97"/>
          <p:cNvSpPr/>
          <p:nvPr/>
        </p:nvSpPr>
        <p:spPr>
          <a:xfrm rot="5400000">
            <a:off x="6709144" y="495770"/>
            <a:ext cx="253848" cy="1572873"/>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1" name="Elbow Connector 100"/>
          <p:cNvCxnSpPr>
            <a:stCxn id="61" idx="1"/>
          </p:cNvCxnSpPr>
          <p:nvPr/>
        </p:nvCxnSpPr>
        <p:spPr>
          <a:xfrm rot="10800000" flipV="1">
            <a:off x="4169204" y="1690969"/>
            <a:ext cx="253117" cy="1100836"/>
          </a:xfrm>
          <a:prstGeom prst="bentConnector3">
            <a:avLst>
              <a:gd name="adj1" fmla="val 50000"/>
            </a:avLst>
          </a:prstGeom>
          <a:ln w="6350">
            <a:solidFill>
              <a:schemeClr val="bg1">
                <a:lumMod val="8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4" name="Picture 103"/>
          <p:cNvPicPr>
            <a:picLocks noChangeAspect="1"/>
          </p:cNvPicPr>
          <p:nvPr/>
        </p:nvPicPr>
        <p:blipFill>
          <a:blip r:embed="rId6"/>
          <a:stretch>
            <a:fillRect/>
          </a:stretch>
        </p:blipFill>
        <p:spPr>
          <a:xfrm>
            <a:off x="5202159" y="1488011"/>
            <a:ext cx="667427" cy="402269"/>
          </a:xfrm>
          <a:prstGeom prst="rect">
            <a:avLst/>
          </a:prstGeom>
        </p:spPr>
      </p:pic>
      <p:pic>
        <p:nvPicPr>
          <p:cNvPr id="105" name="Picture 104"/>
          <p:cNvPicPr>
            <a:picLocks noChangeAspect="1"/>
          </p:cNvPicPr>
          <p:nvPr/>
        </p:nvPicPr>
        <p:blipFill>
          <a:blip r:embed="rId6"/>
          <a:stretch>
            <a:fillRect/>
          </a:stretch>
        </p:blipFill>
        <p:spPr>
          <a:xfrm>
            <a:off x="5202158" y="2974088"/>
            <a:ext cx="667427" cy="402269"/>
          </a:xfrm>
          <a:prstGeom prst="rect">
            <a:avLst/>
          </a:prstGeom>
        </p:spPr>
      </p:pic>
      <p:pic>
        <p:nvPicPr>
          <p:cNvPr id="106" name="Picture 105"/>
          <p:cNvPicPr>
            <a:picLocks noChangeAspect="1"/>
          </p:cNvPicPr>
          <p:nvPr/>
        </p:nvPicPr>
        <p:blipFill>
          <a:blip r:embed="rId6"/>
          <a:stretch>
            <a:fillRect/>
          </a:stretch>
        </p:blipFill>
        <p:spPr>
          <a:xfrm>
            <a:off x="5204980" y="2183947"/>
            <a:ext cx="667427" cy="402269"/>
          </a:xfrm>
          <a:prstGeom prst="rect">
            <a:avLst/>
          </a:prstGeom>
        </p:spPr>
      </p:pic>
      <p:pic>
        <p:nvPicPr>
          <p:cNvPr id="107" name="Picture 106"/>
          <p:cNvPicPr>
            <a:picLocks noChangeAspect="1"/>
          </p:cNvPicPr>
          <p:nvPr/>
        </p:nvPicPr>
        <p:blipFill>
          <a:blip r:embed="rId6"/>
          <a:stretch>
            <a:fillRect/>
          </a:stretch>
        </p:blipFill>
        <p:spPr>
          <a:xfrm>
            <a:off x="5173444" y="3657826"/>
            <a:ext cx="667427" cy="402269"/>
          </a:xfrm>
          <a:prstGeom prst="rect">
            <a:avLst/>
          </a:prstGeom>
        </p:spPr>
      </p:pic>
      <p:sp>
        <p:nvSpPr>
          <p:cNvPr id="34" name="Rectangle 33"/>
          <p:cNvSpPr/>
          <p:nvPr/>
        </p:nvSpPr>
        <p:spPr>
          <a:xfrm>
            <a:off x="5302635" y="1813838"/>
            <a:ext cx="466474" cy="138499"/>
          </a:xfrm>
          <a:prstGeom prst="rect">
            <a:avLst/>
          </a:prstGeom>
          <a:solidFill>
            <a:schemeClr val="bg1"/>
          </a:solidFill>
        </p:spPr>
        <p:txBody>
          <a:bodyPr wrap="none" lIns="0" tIns="0" rIns="0" bIns="0">
            <a:spAutoFit/>
          </a:bodyPr>
          <a:lstStyle/>
          <a:p>
            <a:pPr algn="ctr"/>
            <a:r>
              <a:rPr lang="en-US" sz="900" b="1" dirty="0" smtClean="0">
                <a:solidFill>
                  <a:schemeClr val="accent2"/>
                </a:solidFill>
              </a:rPr>
              <a:t>Customer</a:t>
            </a:r>
            <a:endParaRPr lang="en-US" sz="900" dirty="0">
              <a:solidFill>
                <a:schemeClr val="accent2"/>
              </a:solidFill>
            </a:endParaRPr>
          </a:p>
        </p:txBody>
      </p:sp>
      <p:sp>
        <p:nvSpPr>
          <p:cNvPr id="108" name="Rectangle 107"/>
          <p:cNvSpPr/>
          <p:nvPr/>
        </p:nvSpPr>
        <p:spPr>
          <a:xfrm>
            <a:off x="5302634" y="3290136"/>
            <a:ext cx="461665" cy="209994"/>
          </a:xfrm>
          <a:prstGeom prst="rect">
            <a:avLst/>
          </a:prstGeom>
          <a:solidFill>
            <a:schemeClr val="bg1"/>
          </a:solidFill>
        </p:spPr>
        <p:txBody>
          <a:bodyPr wrap="none" lIns="0" tIns="0" rIns="0" bIns="0">
            <a:spAutoFit/>
          </a:bodyPr>
          <a:lstStyle/>
          <a:p>
            <a:pPr algn="ctr">
              <a:lnSpc>
                <a:spcPts val="800"/>
              </a:lnSpc>
            </a:pPr>
            <a:r>
              <a:rPr lang="en-US" sz="900" b="1" dirty="0" smtClean="0">
                <a:solidFill>
                  <a:schemeClr val="accent2"/>
                </a:solidFill>
              </a:rPr>
              <a:t>Wagering</a:t>
            </a:r>
          </a:p>
          <a:p>
            <a:pPr algn="ctr">
              <a:lnSpc>
                <a:spcPts val="800"/>
              </a:lnSpc>
            </a:pPr>
            <a:r>
              <a:rPr lang="en-US" sz="900" b="1" dirty="0" smtClean="0">
                <a:solidFill>
                  <a:schemeClr val="accent2"/>
                </a:solidFill>
              </a:rPr>
              <a:t>Racing</a:t>
            </a:r>
            <a:endParaRPr lang="en-US" sz="900" dirty="0">
              <a:solidFill>
                <a:schemeClr val="accent2"/>
              </a:solidFill>
            </a:endParaRPr>
          </a:p>
        </p:txBody>
      </p:sp>
      <p:sp>
        <p:nvSpPr>
          <p:cNvPr id="109" name="Rectangle 108"/>
          <p:cNvSpPr/>
          <p:nvPr/>
        </p:nvSpPr>
        <p:spPr>
          <a:xfrm>
            <a:off x="5283724" y="3990845"/>
            <a:ext cx="461665" cy="209994"/>
          </a:xfrm>
          <a:prstGeom prst="rect">
            <a:avLst/>
          </a:prstGeom>
          <a:solidFill>
            <a:schemeClr val="bg1"/>
          </a:solidFill>
        </p:spPr>
        <p:txBody>
          <a:bodyPr wrap="none" lIns="0" tIns="0" rIns="0" bIns="0">
            <a:spAutoFit/>
          </a:bodyPr>
          <a:lstStyle/>
          <a:p>
            <a:pPr algn="ctr">
              <a:lnSpc>
                <a:spcPts val="800"/>
              </a:lnSpc>
            </a:pPr>
            <a:r>
              <a:rPr lang="en-US" sz="900" b="1" dirty="0" smtClean="0">
                <a:solidFill>
                  <a:schemeClr val="accent2"/>
                </a:solidFill>
              </a:rPr>
              <a:t>Wagering</a:t>
            </a:r>
          </a:p>
          <a:p>
            <a:pPr algn="ctr">
              <a:lnSpc>
                <a:spcPts val="800"/>
              </a:lnSpc>
            </a:pPr>
            <a:r>
              <a:rPr lang="en-US" sz="900" b="1" dirty="0" smtClean="0">
                <a:solidFill>
                  <a:schemeClr val="accent2"/>
                </a:solidFill>
              </a:rPr>
              <a:t>Sport</a:t>
            </a:r>
            <a:endParaRPr lang="en-US" sz="900" dirty="0">
              <a:solidFill>
                <a:schemeClr val="accent2"/>
              </a:solidFill>
            </a:endParaRPr>
          </a:p>
        </p:txBody>
      </p:sp>
      <p:sp>
        <p:nvSpPr>
          <p:cNvPr id="110" name="Rectangle 109"/>
          <p:cNvSpPr/>
          <p:nvPr/>
        </p:nvSpPr>
        <p:spPr>
          <a:xfrm>
            <a:off x="5230918" y="2522561"/>
            <a:ext cx="615553" cy="138499"/>
          </a:xfrm>
          <a:prstGeom prst="rect">
            <a:avLst/>
          </a:prstGeom>
          <a:solidFill>
            <a:schemeClr val="bg1"/>
          </a:solidFill>
        </p:spPr>
        <p:txBody>
          <a:bodyPr wrap="none" lIns="0" tIns="0" rIns="0" bIns="0">
            <a:spAutoFit/>
          </a:bodyPr>
          <a:lstStyle/>
          <a:p>
            <a:pPr algn="ctr"/>
            <a:r>
              <a:rPr lang="en-US" sz="900" b="1" dirty="0" smtClean="0">
                <a:solidFill>
                  <a:schemeClr val="accent2"/>
                </a:solidFill>
              </a:rPr>
              <a:t>Membership</a:t>
            </a:r>
            <a:endParaRPr lang="en-US" sz="900" dirty="0">
              <a:solidFill>
                <a:schemeClr val="accent2"/>
              </a:solidFill>
            </a:endParaRPr>
          </a:p>
        </p:txBody>
      </p:sp>
      <p:pic>
        <p:nvPicPr>
          <p:cNvPr id="111" name="Picture 110"/>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17767" y="1554625"/>
            <a:ext cx="275541" cy="280040"/>
          </a:xfrm>
          <a:prstGeom prst="rect">
            <a:avLst/>
          </a:prstGeom>
          <a:noFill/>
          <a:ln>
            <a:noFill/>
          </a:ln>
        </p:spPr>
      </p:pic>
      <p:pic>
        <p:nvPicPr>
          <p:cNvPr id="112" name="Picture 111"/>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95263" y="2249196"/>
            <a:ext cx="275541" cy="280040"/>
          </a:xfrm>
          <a:prstGeom prst="rect">
            <a:avLst/>
          </a:prstGeom>
          <a:noFill/>
          <a:ln>
            <a:noFill/>
          </a:ln>
        </p:spPr>
      </p:pic>
      <p:pic>
        <p:nvPicPr>
          <p:cNvPr id="113" name="Picture 112"/>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96276" y="3035202"/>
            <a:ext cx="275541" cy="280040"/>
          </a:xfrm>
          <a:prstGeom prst="rect">
            <a:avLst/>
          </a:prstGeom>
          <a:noFill/>
          <a:ln>
            <a:noFill/>
          </a:ln>
        </p:spPr>
      </p:pic>
      <p:pic>
        <p:nvPicPr>
          <p:cNvPr id="114" name="Picture 113"/>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694854" y="3714260"/>
            <a:ext cx="275541" cy="280040"/>
          </a:xfrm>
          <a:prstGeom prst="rect">
            <a:avLst/>
          </a:prstGeom>
          <a:noFill/>
          <a:ln>
            <a:noFill/>
          </a:ln>
        </p:spPr>
      </p:pic>
      <p:cxnSp>
        <p:nvCxnSpPr>
          <p:cNvPr id="149" name="Straight Arrow Connector 148"/>
          <p:cNvCxnSpPr>
            <a:stCxn id="104" idx="3"/>
            <a:endCxn id="111" idx="1"/>
          </p:cNvCxnSpPr>
          <p:nvPr/>
        </p:nvCxnSpPr>
        <p:spPr>
          <a:xfrm>
            <a:off x="5869586" y="1689146"/>
            <a:ext cx="848181" cy="5499"/>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84" name="Rectangle 183"/>
          <p:cNvSpPr/>
          <p:nvPr/>
        </p:nvSpPr>
        <p:spPr>
          <a:xfrm>
            <a:off x="6293676" y="2609611"/>
            <a:ext cx="1049556" cy="352276"/>
          </a:xfrm>
          <a:prstGeom prst="rect">
            <a:avLst/>
          </a:prstGeom>
        </p:spPr>
        <p:txBody>
          <a:bodyPr wrap="square">
            <a:spAutoFit/>
          </a:bodyPr>
          <a:lstStyle/>
          <a:p>
            <a:pPr algn="ctr">
              <a:lnSpc>
                <a:spcPts val="1000"/>
              </a:lnSpc>
            </a:pPr>
            <a:r>
              <a:rPr lang="en-US" sz="1050" b="1" dirty="0" smtClean="0">
                <a:solidFill>
                  <a:schemeClr val="tx2"/>
                </a:solidFill>
              </a:rPr>
              <a:t>Data </a:t>
            </a:r>
          </a:p>
          <a:p>
            <a:pPr algn="ctr">
              <a:lnSpc>
                <a:spcPts val="1000"/>
              </a:lnSpc>
            </a:pPr>
            <a:r>
              <a:rPr lang="en-US" sz="1050" b="1" dirty="0" smtClean="0">
                <a:solidFill>
                  <a:schemeClr val="tx2"/>
                </a:solidFill>
              </a:rPr>
              <a:t>Products</a:t>
            </a:r>
            <a:endParaRPr lang="en-US" sz="1050" b="1" dirty="0">
              <a:solidFill>
                <a:schemeClr val="tx2"/>
              </a:solidFill>
            </a:endParaRPr>
          </a:p>
        </p:txBody>
      </p:sp>
      <p:sp>
        <p:nvSpPr>
          <p:cNvPr id="203" name="Rectangle 202"/>
          <p:cNvSpPr/>
          <p:nvPr/>
        </p:nvSpPr>
        <p:spPr>
          <a:xfrm>
            <a:off x="160573" y="626027"/>
            <a:ext cx="5170005" cy="307777"/>
          </a:xfrm>
          <a:prstGeom prst="rect">
            <a:avLst/>
          </a:prstGeom>
          <a:noFill/>
        </p:spPr>
        <p:txBody>
          <a:bodyPr wrap="none">
            <a:spAutoFit/>
          </a:bodyPr>
          <a:lstStyle/>
          <a:p>
            <a:r>
              <a:rPr lang="en-US" sz="1400" dirty="0" smtClean="0">
                <a:solidFill>
                  <a:schemeClr val="tx2"/>
                </a:solidFill>
              </a:rPr>
              <a:t>Data Management applies and provides measure for data standards </a:t>
            </a:r>
            <a:endParaRPr lang="en-US" sz="1400" dirty="0">
              <a:solidFill>
                <a:schemeClr val="tx2"/>
              </a:solidFill>
            </a:endParaRPr>
          </a:p>
        </p:txBody>
      </p:sp>
      <p:grpSp>
        <p:nvGrpSpPr>
          <p:cNvPr id="1037" name="Group 1036"/>
          <p:cNvGrpSpPr/>
          <p:nvPr/>
        </p:nvGrpSpPr>
        <p:grpSpPr>
          <a:xfrm>
            <a:off x="7808965" y="3546279"/>
            <a:ext cx="727078" cy="587830"/>
            <a:chOff x="7218118" y="1215939"/>
            <a:chExt cx="727078" cy="587830"/>
          </a:xfrm>
        </p:grpSpPr>
        <p:pic>
          <p:nvPicPr>
            <p:cNvPr id="205" name="Picture 204"/>
            <p:cNvPicPr>
              <a:picLocks noChangeAspect="1"/>
            </p:cNvPicPr>
            <p:nvPr/>
          </p:nvPicPr>
          <p:blipFill>
            <a:blip r:embed="rId6"/>
            <a:stretch>
              <a:fillRect/>
            </a:stretch>
          </p:blipFill>
          <p:spPr>
            <a:xfrm>
              <a:off x="7277769" y="1215939"/>
              <a:ext cx="667427" cy="402269"/>
            </a:xfrm>
            <a:prstGeom prst="rect">
              <a:avLst/>
            </a:prstGeom>
          </p:spPr>
        </p:pic>
        <p:pic>
          <p:nvPicPr>
            <p:cNvPr id="206" name="Picture 205"/>
            <p:cNvPicPr>
              <a:picLocks noChangeAspect="1"/>
            </p:cNvPicPr>
            <p:nvPr/>
          </p:nvPicPr>
          <p:blipFill>
            <a:blip r:embed="rId6"/>
            <a:stretch>
              <a:fillRect/>
            </a:stretch>
          </p:blipFill>
          <p:spPr>
            <a:xfrm>
              <a:off x="7257455" y="1312243"/>
              <a:ext cx="667427" cy="402269"/>
            </a:xfrm>
            <a:prstGeom prst="rect">
              <a:avLst/>
            </a:prstGeom>
          </p:spPr>
        </p:pic>
        <p:pic>
          <p:nvPicPr>
            <p:cNvPr id="207" name="Picture 206"/>
            <p:cNvPicPr>
              <a:picLocks noChangeAspect="1"/>
            </p:cNvPicPr>
            <p:nvPr/>
          </p:nvPicPr>
          <p:blipFill>
            <a:blip r:embed="rId6"/>
            <a:stretch>
              <a:fillRect/>
            </a:stretch>
          </p:blipFill>
          <p:spPr>
            <a:xfrm>
              <a:off x="7218118" y="1401500"/>
              <a:ext cx="667427" cy="402269"/>
            </a:xfrm>
            <a:prstGeom prst="rect">
              <a:avLst/>
            </a:prstGeom>
          </p:spPr>
        </p:pic>
      </p:grpSp>
      <p:grpSp>
        <p:nvGrpSpPr>
          <p:cNvPr id="216" name="Group 215"/>
          <p:cNvGrpSpPr/>
          <p:nvPr/>
        </p:nvGrpSpPr>
        <p:grpSpPr>
          <a:xfrm>
            <a:off x="4409755" y="2969597"/>
            <a:ext cx="426540" cy="400662"/>
            <a:chOff x="6668614" y="1356206"/>
            <a:chExt cx="647701" cy="608405"/>
          </a:xfrm>
        </p:grpSpPr>
        <p:sp>
          <p:nvSpPr>
            <p:cNvPr id="217" name="Rectangle 216"/>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18" name="Group 217"/>
            <p:cNvGrpSpPr/>
            <p:nvPr/>
          </p:nvGrpSpPr>
          <p:grpSpPr>
            <a:xfrm>
              <a:off x="6776276" y="1439461"/>
              <a:ext cx="449580" cy="439606"/>
              <a:chOff x="761706" y="1997725"/>
              <a:chExt cx="449580" cy="439606"/>
            </a:xfrm>
          </p:grpSpPr>
          <p:sp>
            <p:nvSpPr>
              <p:cNvPr id="225" name="Rectangle 224"/>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6" name="Rectangle 225"/>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7" name="Rectangle 226"/>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8" name="Rectangle 227"/>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29" name="Rectangle 228"/>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0" name="Rectangle 229"/>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1" name="Rectangle 230"/>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32" name="Rectangle 231"/>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19" name="Group 218"/>
            <p:cNvGrpSpPr/>
            <p:nvPr/>
          </p:nvGrpSpPr>
          <p:grpSpPr>
            <a:xfrm>
              <a:off x="6905816" y="1566607"/>
              <a:ext cx="189553" cy="189351"/>
              <a:chOff x="6932171" y="1509543"/>
              <a:chExt cx="189553" cy="189351"/>
            </a:xfrm>
          </p:grpSpPr>
          <p:pic>
            <p:nvPicPr>
              <p:cNvPr id="220" name="Picture 21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21" name="Picture 220"/>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22" name="Picture 221"/>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23" name="Picture 222"/>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24" name="Picture 223"/>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grpSp>
        <p:nvGrpSpPr>
          <p:cNvPr id="233" name="Group 232"/>
          <p:cNvGrpSpPr/>
          <p:nvPr/>
        </p:nvGrpSpPr>
        <p:grpSpPr>
          <a:xfrm>
            <a:off x="4408066" y="2184750"/>
            <a:ext cx="426540" cy="400662"/>
            <a:chOff x="6668614" y="1356206"/>
            <a:chExt cx="647701" cy="608405"/>
          </a:xfrm>
        </p:grpSpPr>
        <p:sp>
          <p:nvSpPr>
            <p:cNvPr id="234" name="Rectangle 233"/>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35" name="Group 234"/>
            <p:cNvGrpSpPr/>
            <p:nvPr/>
          </p:nvGrpSpPr>
          <p:grpSpPr>
            <a:xfrm>
              <a:off x="6776276" y="1439461"/>
              <a:ext cx="449580" cy="439606"/>
              <a:chOff x="761706" y="1997725"/>
              <a:chExt cx="449580" cy="439606"/>
            </a:xfrm>
          </p:grpSpPr>
          <p:sp>
            <p:nvSpPr>
              <p:cNvPr id="242" name="Rectangle 241"/>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3" name="Rectangle 242"/>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4" name="Rectangle 243"/>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5" name="Rectangle 244"/>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6" name="Rectangle 245"/>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7" name="Rectangle 246"/>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8" name="Rectangle 247"/>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49" name="Rectangle 248"/>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36" name="Group 235"/>
            <p:cNvGrpSpPr/>
            <p:nvPr/>
          </p:nvGrpSpPr>
          <p:grpSpPr>
            <a:xfrm>
              <a:off x="6905816" y="1566607"/>
              <a:ext cx="189553" cy="189351"/>
              <a:chOff x="6932171" y="1509543"/>
              <a:chExt cx="189553" cy="189351"/>
            </a:xfrm>
          </p:grpSpPr>
          <p:pic>
            <p:nvPicPr>
              <p:cNvPr id="237" name="Picture 23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38" name="Picture 23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39" name="Picture 238"/>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40" name="Picture 239"/>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41" name="Picture 240"/>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grpSp>
        <p:nvGrpSpPr>
          <p:cNvPr id="251" name="Group 250"/>
          <p:cNvGrpSpPr/>
          <p:nvPr/>
        </p:nvGrpSpPr>
        <p:grpSpPr>
          <a:xfrm>
            <a:off x="4414733" y="3659433"/>
            <a:ext cx="426540" cy="400662"/>
            <a:chOff x="6668614" y="1356206"/>
            <a:chExt cx="647701" cy="608405"/>
          </a:xfrm>
        </p:grpSpPr>
        <p:sp>
          <p:nvSpPr>
            <p:cNvPr id="252" name="Rectangle 251"/>
            <p:cNvSpPr/>
            <p:nvPr/>
          </p:nvSpPr>
          <p:spPr>
            <a:xfrm>
              <a:off x="6668614" y="1356206"/>
              <a:ext cx="647701" cy="608405"/>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grpSp>
          <p:nvGrpSpPr>
            <p:cNvPr id="253" name="Group 252"/>
            <p:cNvGrpSpPr/>
            <p:nvPr/>
          </p:nvGrpSpPr>
          <p:grpSpPr>
            <a:xfrm>
              <a:off x="6776276" y="1439461"/>
              <a:ext cx="449580" cy="439606"/>
              <a:chOff x="761706" y="1997725"/>
              <a:chExt cx="449580" cy="439606"/>
            </a:xfrm>
          </p:grpSpPr>
          <p:sp>
            <p:nvSpPr>
              <p:cNvPr id="260" name="Rectangle 259"/>
              <p:cNvSpPr/>
              <p:nvPr/>
            </p:nvSpPr>
            <p:spPr>
              <a:xfrm>
                <a:off x="7618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1" name="Rectangle 260"/>
              <p:cNvSpPr/>
              <p:nvPr/>
            </p:nvSpPr>
            <p:spPr>
              <a:xfrm>
                <a:off x="9142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2" name="Rectangle 261"/>
              <p:cNvSpPr/>
              <p:nvPr/>
            </p:nvSpPr>
            <p:spPr>
              <a:xfrm>
                <a:off x="1066653" y="1997725"/>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3" name="Rectangle 262"/>
              <p:cNvSpPr/>
              <p:nvPr/>
            </p:nvSpPr>
            <p:spPr>
              <a:xfrm>
                <a:off x="1066800"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4" name="Rectangle 263"/>
              <p:cNvSpPr/>
              <p:nvPr/>
            </p:nvSpPr>
            <p:spPr>
              <a:xfrm>
                <a:off x="1066800"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5" name="Rectangle 264"/>
              <p:cNvSpPr/>
              <p:nvPr/>
            </p:nvSpPr>
            <p:spPr>
              <a:xfrm>
                <a:off x="914253"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6" name="Rectangle 265"/>
              <p:cNvSpPr/>
              <p:nvPr/>
            </p:nvSpPr>
            <p:spPr>
              <a:xfrm>
                <a:off x="761706" y="2298491"/>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sp>
            <p:nvSpPr>
              <p:cNvPr id="267" name="Rectangle 266"/>
              <p:cNvSpPr/>
              <p:nvPr/>
            </p:nvSpPr>
            <p:spPr>
              <a:xfrm>
                <a:off x="761706" y="2150126"/>
                <a:ext cx="144486" cy="1388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endParaRPr lang="en-US" sz="700" dirty="0"/>
              </a:p>
            </p:txBody>
          </p:sp>
        </p:grpSp>
        <p:grpSp>
          <p:nvGrpSpPr>
            <p:cNvPr id="254" name="Group 253"/>
            <p:cNvGrpSpPr/>
            <p:nvPr/>
          </p:nvGrpSpPr>
          <p:grpSpPr>
            <a:xfrm>
              <a:off x="6905816" y="1566607"/>
              <a:ext cx="189553" cy="189351"/>
              <a:chOff x="6932171" y="1509543"/>
              <a:chExt cx="189553" cy="189351"/>
            </a:xfrm>
          </p:grpSpPr>
          <p:pic>
            <p:nvPicPr>
              <p:cNvPr id="255" name="Picture 254"/>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2171" y="1509543"/>
                <a:ext cx="45719" cy="54243"/>
              </a:xfrm>
              <a:prstGeom prst="rect">
                <a:avLst/>
              </a:prstGeom>
            </p:spPr>
          </p:pic>
          <p:pic>
            <p:nvPicPr>
              <p:cNvPr id="256" name="Picture 255"/>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6005" y="1510665"/>
                <a:ext cx="45719" cy="54243"/>
              </a:xfrm>
              <a:prstGeom prst="rect">
                <a:avLst/>
              </a:prstGeom>
            </p:spPr>
          </p:pic>
          <p:pic>
            <p:nvPicPr>
              <p:cNvPr id="257" name="Picture 256"/>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072685" y="1643548"/>
                <a:ext cx="45719" cy="54243"/>
              </a:xfrm>
              <a:prstGeom prst="rect">
                <a:avLst/>
              </a:prstGeom>
            </p:spPr>
          </p:pic>
          <p:pic>
            <p:nvPicPr>
              <p:cNvPr id="258" name="Picture 257"/>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34895" y="1644651"/>
                <a:ext cx="45719" cy="54243"/>
              </a:xfrm>
              <a:prstGeom prst="rect">
                <a:avLst/>
              </a:prstGeom>
            </p:spPr>
          </p:pic>
          <p:pic>
            <p:nvPicPr>
              <p:cNvPr id="259" name="Picture 258"/>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67406" y="1539862"/>
                <a:ext cx="120029" cy="120029"/>
              </a:xfrm>
              <a:prstGeom prst="rect">
                <a:avLst/>
              </a:prstGeom>
            </p:spPr>
          </p:pic>
        </p:grpSp>
      </p:grpSp>
      <p:cxnSp>
        <p:nvCxnSpPr>
          <p:cNvPr id="285" name="Elbow Connector 284"/>
          <p:cNvCxnSpPr>
            <a:stCxn id="252" idx="1"/>
          </p:cNvCxnSpPr>
          <p:nvPr/>
        </p:nvCxnSpPr>
        <p:spPr>
          <a:xfrm rot="10800000">
            <a:off x="4169203" y="2791806"/>
            <a:ext cx="245530" cy="1067959"/>
          </a:xfrm>
          <a:prstGeom prst="bentConnector3">
            <a:avLst>
              <a:gd name="adj1" fmla="val 50000"/>
            </a:avLst>
          </a:prstGeom>
          <a:ln w="6350">
            <a:solidFill>
              <a:schemeClr val="bg1">
                <a:lumMod val="8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0" name="Straight Connector 289"/>
          <p:cNvCxnSpPr>
            <a:stCxn id="61" idx="3"/>
            <a:endCxn id="104" idx="1"/>
          </p:cNvCxnSpPr>
          <p:nvPr/>
        </p:nvCxnSpPr>
        <p:spPr>
          <a:xfrm flipV="1">
            <a:off x="4848860" y="1689146"/>
            <a:ext cx="353299" cy="1823"/>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93" name="Straight Connector 292"/>
          <p:cNvCxnSpPr>
            <a:stCxn id="234" idx="3"/>
            <a:endCxn id="106" idx="1"/>
          </p:cNvCxnSpPr>
          <p:nvPr/>
        </p:nvCxnSpPr>
        <p:spPr>
          <a:xfrm>
            <a:off x="4834606" y="2385081"/>
            <a:ext cx="370374" cy="1"/>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96" name="Straight Connector 295"/>
          <p:cNvCxnSpPr>
            <a:stCxn id="217" idx="3"/>
            <a:endCxn id="105" idx="1"/>
          </p:cNvCxnSpPr>
          <p:nvPr/>
        </p:nvCxnSpPr>
        <p:spPr>
          <a:xfrm>
            <a:off x="4836295" y="3169928"/>
            <a:ext cx="365863" cy="5295"/>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00" name="Straight Connector 299"/>
          <p:cNvCxnSpPr>
            <a:stCxn id="252" idx="3"/>
            <a:endCxn id="107" idx="1"/>
          </p:cNvCxnSpPr>
          <p:nvPr/>
        </p:nvCxnSpPr>
        <p:spPr>
          <a:xfrm flipV="1">
            <a:off x="4841273" y="3858961"/>
            <a:ext cx="332171" cy="803"/>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a:stCxn id="106" idx="3"/>
            <a:endCxn id="112" idx="1"/>
          </p:cNvCxnSpPr>
          <p:nvPr/>
        </p:nvCxnSpPr>
        <p:spPr>
          <a:xfrm>
            <a:off x="5872407" y="2385082"/>
            <a:ext cx="822856" cy="4134"/>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9" name="Straight Arrow Connector 308"/>
          <p:cNvCxnSpPr>
            <a:stCxn id="105" idx="3"/>
            <a:endCxn id="113" idx="1"/>
          </p:cNvCxnSpPr>
          <p:nvPr/>
        </p:nvCxnSpPr>
        <p:spPr>
          <a:xfrm flipV="1">
            <a:off x="5869585" y="3175222"/>
            <a:ext cx="826691" cy="1"/>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3" name="Straight Arrow Connector 312"/>
          <p:cNvCxnSpPr>
            <a:stCxn id="107" idx="3"/>
            <a:endCxn id="114" idx="1"/>
          </p:cNvCxnSpPr>
          <p:nvPr/>
        </p:nvCxnSpPr>
        <p:spPr>
          <a:xfrm flipV="1">
            <a:off x="5840871" y="3854280"/>
            <a:ext cx="853983" cy="4681"/>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rot="16200000">
            <a:off x="4837600" y="2655922"/>
            <a:ext cx="2681940" cy="257876"/>
          </a:xfrm>
          <a:prstGeom prst="roundRect">
            <a:avLst/>
          </a:prstGeom>
          <a:solidFill>
            <a:schemeClr val="bg1">
              <a:lumMod val="85000"/>
            </a:schemeClr>
          </a:solidFill>
          <a:ln w="31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lumMod val="50000"/>
                  </a:schemeClr>
                </a:solidFill>
              </a:rPr>
              <a:t>Provision Layer</a:t>
            </a:r>
            <a:endParaRPr lang="en-US" sz="1000" dirty="0">
              <a:solidFill>
                <a:schemeClr val="bg1">
                  <a:lumMod val="50000"/>
                </a:schemeClr>
              </a:solidFill>
            </a:endParaRPr>
          </a:p>
        </p:txBody>
      </p:sp>
      <p:cxnSp>
        <p:nvCxnSpPr>
          <p:cNvPr id="323" name="Straight Arrow Connector 322"/>
          <p:cNvCxnSpPr>
            <a:stCxn id="111" idx="3"/>
          </p:cNvCxnSpPr>
          <p:nvPr/>
        </p:nvCxnSpPr>
        <p:spPr>
          <a:xfrm flipV="1">
            <a:off x="6993308" y="1691439"/>
            <a:ext cx="381000" cy="3206"/>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6" name="Straight Arrow Connector 325"/>
          <p:cNvCxnSpPr>
            <a:stCxn id="112" idx="3"/>
          </p:cNvCxnSpPr>
          <p:nvPr/>
        </p:nvCxnSpPr>
        <p:spPr>
          <a:xfrm flipV="1">
            <a:off x="6970804" y="2385546"/>
            <a:ext cx="403504" cy="3670"/>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7" name="Straight Arrow Connector 326"/>
          <p:cNvCxnSpPr>
            <a:stCxn id="113" idx="3"/>
          </p:cNvCxnSpPr>
          <p:nvPr/>
        </p:nvCxnSpPr>
        <p:spPr>
          <a:xfrm flipV="1">
            <a:off x="6971817" y="3172575"/>
            <a:ext cx="396415" cy="2647"/>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1" name="Straight Arrow Connector 330"/>
          <p:cNvCxnSpPr>
            <a:stCxn id="114" idx="3"/>
          </p:cNvCxnSpPr>
          <p:nvPr/>
        </p:nvCxnSpPr>
        <p:spPr>
          <a:xfrm flipV="1">
            <a:off x="6970395" y="3854279"/>
            <a:ext cx="403913" cy="1"/>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5" name="Straight Connector 334"/>
          <p:cNvCxnSpPr/>
          <p:nvPr/>
        </p:nvCxnSpPr>
        <p:spPr>
          <a:xfrm flipH="1">
            <a:off x="4315521" y="2387149"/>
            <a:ext cx="81631" cy="0"/>
          </a:xfrm>
          <a:prstGeom prst="line">
            <a:avLst/>
          </a:prstGeom>
          <a:ln w="6350">
            <a:solidFill>
              <a:schemeClr val="bg1">
                <a:lumMod val="8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0" name="Straight Connector 339"/>
          <p:cNvCxnSpPr/>
          <p:nvPr/>
        </p:nvCxnSpPr>
        <p:spPr>
          <a:xfrm flipH="1">
            <a:off x="4315521" y="3196404"/>
            <a:ext cx="81631" cy="0"/>
          </a:xfrm>
          <a:prstGeom prst="line">
            <a:avLst/>
          </a:prstGeom>
          <a:ln w="6350">
            <a:solidFill>
              <a:schemeClr val="bg1">
                <a:lumMod val="8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42" name="Left Brace 341"/>
          <p:cNvSpPr/>
          <p:nvPr/>
        </p:nvSpPr>
        <p:spPr>
          <a:xfrm rot="5400000">
            <a:off x="5431981" y="908435"/>
            <a:ext cx="246198" cy="763272"/>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4" name="Left Brace 343"/>
          <p:cNvSpPr/>
          <p:nvPr/>
        </p:nvSpPr>
        <p:spPr>
          <a:xfrm rot="5400000">
            <a:off x="8053825" y="862210"/>
            <a:ext cx="219747" cy="856557"/>
          </a:xfrm>
          <a:prstGeom prst="leftBrace">
            <a:avLst>
              <a:gd name="adj1" fmla="val 10743"/>
              <a:gd name="adj2" fmla="val 4996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5" name="Rectangle 344"/>
          <p:cNvSpPr/>
          <p:nvPr/>
        </p:nvSpPr>
        <p:spPr>
          <a:xfrm>
            <a:off x="4169202" y="922365"/>
            <a:ext cx="934529" cy="461665"/>
          </a:xfrm>
          <a:prstGeom prst="rect">
            <a:avLst/>
          </a:prstGeom>
        </p:spPr>
        <p:txBody>
          <a:bodyPr wrap="square" lIns="0" rIns="0">
            <a:spAutoFit/>
          </a:bodyPr>
          <a:lstStyle/>
          <a:p>
            <a:pPr algn="ctr"/>
            <a:r>
              <a:rPr lang="en-US" sz="1200" b="1" dirty="0" smtClean="0">
                <a:solidFill>
                  <a:schemeClr val="bg1">
                    <a:lumMod val="50000"/>
                  </a:schemeClr>
                </a:solidFill>
              </a:rPr>
              <a:t>Domain Data Management</a:t>
            </a:r>
            <a:endParaRPr lang="en-US" sz="1200" b="1" dirty="0">
              <a:solidFill>
                <a:schemeClr val="bg1">
                  <a:lumMod val="50000"/>
                </a:schemeClr>
              </a:solidFill>
            </a:endParaRPr>
          </a:p>
        </p:txBody>
      </p:sp>
      <p:sp>
        <p:nvSpPr>
          <p:cNvPr id="103" name="Rectangle 102"/>
          <p:cNvSpPr/>
          <p:nvPr/>
        </p:nvSpPr>
        <p:spPr>
          <a:xfrm>
            <a:off x="5438222" y="1072484"/>
            <a:ext cx="259686" cy="153888"/>
          </a:xfrm>
          <a:prstGeom prst="rect">
            <a:avLst/>
          </a:prstGeom>
          <a:solidFill>
            <a:schemeClr val="bg1"/>
          </a:solidFill>
        </p:spPr>
        <p:txBody>
          <a:bodyPr wrap="none" lIns="0" tIns="0" rIns="0" bIns="0">
            <a:spAutoFit/>
          </a:bodyPr>
          <a:lstStyle/>
          <a:p>
            <a:pPr algn="ctr"/>
            <a:r>
              <a:rPr lang="en-US" sz="1000" dirty="0" smtClean="0">
                <a:solidFill>
                  <a:schemeClr val="bg1">
                    <a:lumMod val="50000"/>
                  </a:schemeClr>
                </a:solidFill>
              </a:rPr>
              <a:t>Align</a:t>
            </a:r>
            <a:endParaRPr lang="en-US" sz="1000" dirty="0">
              <a:solidFill>
                <a:schemeClr val="bg1">
                  <a:lumMod val="50000"/>
                </a:schemeClr>
              </a:solidFill>
            </a:endParaRPr>
          </a:p>
        </p:txBody>
      </p:sp>
      <p:sp>
        <p:nvSpPr>
          <p:cNvPr id="95" name="Rectangle 94"/>
          <p:cNvSpPr/>
          <p:nvPr/>
        </p:nvSpPr>
        <p:spPr>
          <a:xfrm>
            <a:off x="6612651" y="1067604"/>
            <a:ext cx="426399" cy="153888"/>
          </a:xfrm>
          <a:prstGeom prst="rect">
            <a:avLst/>
          </a:prstGeom>
          <a:solidFill>
            <a:schemeClr val="bg1"/>
          </a:solidFill>
        </p:spPr>
        <p:txBody>
          <a:bodyPr wrap="none" lIns="0" tIns="0" rIns="0" bIns="0">
            <a:spAutoFit/>
          </a:bodyPr>
          <a:lstStyle/>
          <a:p>
            <a:pPr algn="ctr"/>
            <a:r>
              <a:rPr lang="en-US" sz="1000" dirty="0">
                <a:solidFill>
                  <a:schemeClr val="bg1">
                    <a:lumMod val="50000"/>
                  </a:schemeClr>
                </a:solidFill>
              </a:rPr>
              <a:t>Validate</a:t>
            </a:r>
          </a:p>
        </p:txBody>
      </p:sp>
      <p:sp>
        <p:nvSpPr>
          <p:cNvPr id="343" name="Rectangle 342"/>
          <p:cNvSpPr/>
          <p:nvPr/>
        </p:nvSpPr>
        <p:spPr>
          <a:xfrm>
            <a:off x="7988169" y="1067604"/>
            <a:ext cx="351058" cy="153888"/>
          </a:xfrm>
          <a:prstGeom prst="rect">
            <a:avLst/>
          </a:prstGeom>
          <a:solidFill>
            <a:schemeClr val="bg1"/>
          </a:solidFill>
        </p:spPr>
        <p:txBody>
          <a:bodyPr wrap="none" lIns="0" tIns="0" rIns="0" bIns="0">
            <a:spAutoFit/>
          </a:bodyPr>
          <a:lstStyle/>
          <a:p>
            <a:pPr algn="ctr"/>
            <a:r>
              <a:rPr lang="en-US" sz="1000" dirty="0" smtClean="0">
                <a:solidFill>
                  <a:schemeClr val="bg1">
                    <a:lumMod val="50000"/>
                  </a:schemeClr>
                </a:solidFill>
              </a:rPr>
              <a:t>Enable</a:t>
            </a:r>
            <a:endParaRPr lang="en-US" sz="1000" dirty="0">
              <a:solidFill>
                <a:schemeClr val="bg1">
                  <a:lumMod val="50000"/>
                </a:schemeClr>
              </a:solidFill>
            </a:endParaRPr>
          </a:p>
        </p:txBody>
      </p:sp>
      <p:cxnSp>
        <p:nvCxnSpPr>
          <p:cNvPr id="371" name="Straight Connector 370"/>
          <p:cNvCxnSpPr>
            <a:stCxn id="103" idx="1"/>
            <a:endCxn id="345" idx="3"/>
          </p:cNvCxnSpPr>
          <p:nvPr/>
        </p:nvCxnSpPr>
        <p:spPr>
          <a:xfrm flipH="1">
            <a:off x="5103731" y="1149428"/>
            <a:ext cx="334491" cy="3770"/>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7" name="Rectangle 316"/>
          <p:cNvSpPr/>
          <p:nvPr/>
        </p:nvSpPr>
        <p:spPr>
          <a:xfrm>
            <a:off x="4973382" y="1612217"/>
            <a:ext cx="105798" cy="153888"/>
          </a:xfrm>
          <a:prstGeom prst="rect">
            <a:avLst/>
          </a:prstGeom>
          <a:solidFill>
            <a:schemeClr val="bg1"/>
          </a:solidFill>
        </p:spPr>
        <p:txBody>
          <a:bodyPr wrap="none" lIns="0" tIns="0" rIns="0" bIns="0">
            <a:spAutoFit/>
          </a:bodyPr>
          <a:lstStyle/>
          <a:p>
            <a:r>
              <a:rPr lang="en-US" sz="1000" dirty="0" smtClean="0">
                <a:solidFill>
                  <a:schemeClr val="bg1">
                    <a:lumMod val="50000"/>
                  </a:schemeClr>
                </a:solidFill>
              </a:rPr>
              <a:t>of</a:t>
            </a:r>
            <a:endParaRPr lang="en-US" sz="1000" dirty="0">
              <a:solidFill>
                <a:schemeClr val="bg1">
                  <a:lumMod val="50000"/>
                </a:schemeClr>
              </a:solidFill>
            </a:endParaRPr>
          </a:p>
        </p:txBody>
      </p:sp>
      <p:sp>
        <p:nvSpPr>
          <p:cNvPr id="318" name="Rectangle 317"/>
          <p:cNvSpPr/>
          <p:nvPr/>
        </p:nvSpPr>
        <p:spPr>
          <a:xfrm>
            <a:off x="4986363" y="2316513"/>
            <a:ext cx="105798" cy="153888"/>
          </a:xfrm>
          <a:prstGeom prst="rect">
            <a:avLst/>
          </a:prstGeom>
          <a:solidFill>
            <a:schemeClr val="bg1"/>
          </a:solidFill>
        </p:spPr>
        <p:txBody>
          <a:bodyPr wrap="none" lIns="0" tIns="0" rIns="0" bIns="0">
            <a:spAutoFit/>
          </a:bodyPr>
          <a:lstStyle/>
          <a:p>
            <a:r>
              <a:rPr lang="en-US" sz="1000" dirty="0">
                <a:solidFill>
                  <a:schemeClr val="bg1">
                    <a:lumMod val="50000"/>
                  </a:schemeClr>
                </a:solidFill>
              </a:rPr>
              <a:t>of</a:t>
            </a:r>
          </a:p>
        </p:txBody>
      </p:sp>
      <p:sp>
        <p:nvSpPr>
          <p:cNvPr id="319" name="Rectangle 318"/>
          <p:cNvSpPr/>
          <p:nvPr/>
        </p:nvSpPr>
        <p:spPr>
          <a:xfrm>
            <a:off x="4966192" y="3085516"/>
            <a:ext cx="105798" cy="153888"/>
          </a:xfrm>
          <a:prstGeom prst="rect">
            <a:avLst/>
          </a:prstGeom>
          <a:solidFill>
            <a:schemeClr val="bg1"/>
          </a:solidFill>
        </p:spPr>
        <p:txBody>
          <a:bodyPr wrap="none" lIns="0" tIns="0" rIns="0" bIns="0">
            <a:spAutoFit/>
          </a:bodyPr>
          <a:lstStyle/>
          <a:p>
            <a:r>
              <a:rPr lang="en-US" sz="1000" dirty="0">
                <a:solidFill>
                  <a:schemeClr val="bg1">
                    <a:lumMod val="50000"/>
                  </a:schemeClr>
                </a:solidFill>
              </a:rPr>
              <a:t>of</a:t>
            </a:r>
          </a:p>
        </p:txBody>
      </p:sp>
      <p:sp>
        <p:nvSpPr>
          <p:cNvPr id="320" name="Rectangle 319"/>
          <p:cNvSpPr/>
          <p:nvPr/>
        </p:nvSpPr>
        <p:spPr>
          <a:xfrm>
            <a:off x="4971972" y="3798350"/>
            <a:ext cx="105798" cy="153888"/>
          </a:xfrm>
          <a:prstGeom prst="rect">
            <a:avLst/>
          </a:prstGeom>
          <a:solidFill>
            <a:schemeClr val="bg1"/>
          </a:solidFill>
        </p:spPr>
        <p:txBody>
          <a:bodyPr wrap="none" lIns="0" tIns="0" rIns="0" bIns="0">
            <a:spAutoFit/>
          </a:bodyPr>
          <a:lstStyle/>
          <a:p>
            <a:r>
              <a:rPr lang="en-US" sz="1000" dirty="0">
                <a:solidFill>
                  <a:schemeClr val="bg1">
                    <a:lumMod val="50000"/>
                  </a:schemeClr>
                </a:solidFill>
              </a:rPr>
              <a:t>of</a:t>
            </a:r>
          </a:p>
        </p:txBody>
      </p:sp>
      <p:sp>
        <p:nvSpPr>
          <p:cNvPr id="163" name="Rectangle 162"/>
          <p:cNvSpPr/>
          <p:nvPr/>
        </p:nvSpPr>
        <p:spPr>
          <a:xfrm>
            <a:off x="1571013" y="2704604"/>
            <a:ext cx="381515" cy="153888"/>
          </a:xfrm>
          <a:prstGeom prst="rect">
            <a:avLst/>
          </a:prstGeom>
          <a:solidFill>
            <a:schemeClr val="bg1"/>
          </a:solidFill>
        </p:spPr>
        <p:txBody>
          <a:bodyPr wrap="none" lIns="0" tIns="0" rIns="0" bIns="0">
            <a:spAutoFit/>
          </a:bodyPr>
          <a:lstStyle/>
          <a:p>
            <a:pPr algn="ctr"/>
            <a:r>
              <a:rPr lang="en-US" sz="1000" dirty="0">
                <a:solidFill>
                  <a:schemeClr val="bg1">
                    <a:lumMod val="50000"/>
                  </a:schemeClr>
                </a:solidFill>
              </a:rPr>
              <a:t>Govern</a:t>
            </a:r>
          </a:p>
        </p:txBody>
      </p:sp>
      <p:cxnSp>
        <p:nvCxnSpPr>
          <p:cNvPr id="378" name="Straight Connector 377"/>
          <p:cNvCxnSpPr>
            <a:stCxn id="88" idx="1"/>
            <a:endCxn id="85" idx="1"/>
          </p:cNvCxnSpPr>
          <p:nvPr/>
        </p:nvCxnSpPr>
        <p:spPr>
          <a:xfrm flipH="1" flipV="1">
            <a:off x="3832867" y="2789794"/>
            <a:ext cx="43690" cy="2011"/>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a:stCxn id="95" idx="1"/>
            <a:endCxn id="103" idx="3"/>
          </p:cNvCxnSpPr>
          <p:nvPr/>
        </p:nvCxnSpPr>
        <p:spPr>
          <a:xfrm flipH="1">
            <a:off x="5697908" y="1144548"/>
            <a:ext cx="914743" cy="4880"/>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94" name="Straight Connector 393"/>
          <p:cNvCxnSpPr>
            <a:stCxn id="343" idx="1"/>
            <a:endCxn id="95" idx="3"/>
          </p:cNvCxnSpPr>
          <p:nvPr/>
        </p:nvCxnSpPr>
        <p:spPr>
          <a:xfrm flipH="1">
            <a:off x="7039050" y="1144548"/>
            <a:ext cx="949119" cy="0"/>
          </a:xfrm>
          <a:prstGeom prst="line">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07" name="Left Brace 406"/>
          <p:cNvSpPr/>
          <p:nvPr/>
        </p:nvSpPr>
        <p:spPr>
          <a:xfrm rot="16200000">
            <a:off x="6322395" y="2138553"/>
            <a:ext cx="262712" cy="4276457"/>
          </a:xfrm>
          <a:prstGeom prst="leftBrace">
            <a:avLst>
              <a:gd name="adj1" fmla="val 10743"/>
              <a:gd name="adj2" fmla="val 57370"/>
            </a:avLst>
          </a:prstGeom>
          <a:ln w="6350">
            <a:solidFill>
              <a:schemeClr val="bg1">
                <a:lumMod val="8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09" name="Elbow Connector 408"/>
          <p:cNvCxnSpPr>
            <a:stCxn id="158" idx="2"/>
            <a:endCxn id="413" idx="1"/>
          </p:cNvCxnSpPr>
          <p:nvPr/>
        </p:nvCxnSpPr>
        <p:spPr>
          <a:xfrm rot="16200000" flipH="1">
            <a:off x="3088749" y="1496952"/>
            <a:ext cx="999326" cy="4894727"/>
          </a:xfrm>
          <a:prstGeom prst="bentConnector2">
            <a:avLst/>
          </a:prstGeom>
          <a:ln w="6350">
            <a:solidFill>
              <a:schemeClr val="bg1">
                <a:lumMod val="8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13" name="Rectangle 412"/>
          <p:cNvSpPr/>
          <p:nvPr/>
        </p:nvSpPr>
        <p:spPr>
          <a:xfrm>
            <a:off x="6035776" y="4367035"/>
            <a:ext cx="1471558" cy="153888"/>
          </a:xfrm>
          <a:prstGeom prst="rect">
            <a:avLst/>
          </a:prstGeom>
          <a:solidFill>
            <a:schemeClr val="bg1"/>
          </a:solidFill>
        </p:spPr>
        <p:txBody>
          <a:bodyPr wrap="none" lIns="0" tIns="0" rIns="0" bIns="0">
            <a:spAutoFit/>
          </a:bodyPr>
          <a:lstStyle/>
          <a:p>
            <a:pPr algn="ctr"/>
            <a:r>
              <a:rPr lang="en-US" sz="1000" dirty="0" smtClean="0">
                <a:solidFill>
                  <a:schemeClr val="bg1">
                    <a:lumMod val="50000"/>
                  </a:schemeClr>
                </a:solidFill>
              </a:rPr>
              <a:t>Provide Computational Data</a:t>
            </a:r>
            <a:endParaRPr lang="en-US" sz="1000" dirty="0">
              <a:solidFill>
                <a:schemeClr val="bg1">
                  <a:lumMod val="50000"/>
                </a:schemeClr>
              </a:solidFill>
            </a:endParaRPr>
          </a:p>
        </p:txBody>
      </p:sp>
      <p:cxnSp>
        <p:nvCxnSpPr>
          <p:cNvPr id="418" name="Elbow Connector 417"/>
          <p:cNvCxnSpPr>
            <a:stCxn id="345" idx="1"/>
            <a:endCxn id="159" idx="0"/>
          </p:cNvCxnSpPr>
          <p:nvPr/>
        </p:nvCxnSpPr>
        <p:spPr>
          <a:xfrm rot="10800000" flipV="1">
            <a:off x="1143000" y="1153197"/>
            <a:ext cx="3026203" cy="1367107"/>
          </a:xfrm>
          <a:prstGeom prst="bentConnector2">
            <a:avLst/>
          </a:prstGeom>
          <a:ln w="6350">
            <a:solidFill>
              <a:schemeClr val="bg1">
                <a:lumMod val="8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22" name="Rectangle 421"/>
          <p:cNvSpPr/>
          <p:nvPr/>
        </p:nvSpPr>
        <p:spPr>
          <a:xfrm>
            <a:off x="652480" y="1084943"/>
            <a:ext cx="981038" cy="153888"/>
          </a:xfrm>
          <a:prstGeom prst="rect">
            <a:avLst/>
          </a:prstGeom>
          <a:solidFill>
            <a:schemeClr val="bg1"/>
          </a:solidFill>
        </p:spPr>
        <p:txBody>
          <a:bodyPr wrap="none" lIns="0" tIns="0" rIns="0" bIns="0">
            <a:spAutoFit/>
          </a:bodyPr>
          <a:lstStyle/>
          <a:p>
            <a:pPr algn="ctr"/>
            <a:r>
              <a:rPr lang="en-US" sz="1000" dirty="0" smtClean="0">
                <a:solidFill>
                  <a:schemeClr val="bg1">
                    <a:lumMod val="50000"/>
                  </a:schemeClr>
                </a:solidFill>
              </a:rPr>
              <a:t>Federated Support</a:t>
            </a:r>
            <a:endParaRPr lang="en-US" sz="1000" dirty="0">
              <a:solidFill>
                <a:schemeClr val="bg1">
                  <a:lumMod val="50000"/>
                </a:schemeClr>
              </a:solidFill>
            </a:endParaRPr>
          </a:p>
        </p:txBody>
      </p:sp>
      <p:cxnSp>
        <p:nvCxnSpPr>
          <p:cNvPr id="424" name="Straight Arrow Connector 423"/>
          <p:cNvCxnSpPr/>
          <p:nvPr/>
        </p:nvCxnSpPr>
        <p:spPr>
          <a:xfrm>
            <a:off x="7634452" y="1653549"/>
            <a:ext cx="471517" cy="0"/>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8" name="Straight Arrow Connector 427"/>
          <p:cNvCxnSpPr/>
          <p:nvPr/>
        </p:nvCxnSpPr>
        <p:spPr>
          <a:xfrm>
            <a:off x="7624622" y="2038827"/>
            <a:ext cx="169943" cy="1867"/>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1" name="Straight Arrow Connector 430"/>
          <p:cNvCxnSpPr/>
          <p:nvPr/>
        </p:nvCxnSpPr>
        <p:spPr>
          <a:xfrm>
            <a:off x="7624622" y="2415018"/>
            <a:ext cx="481347" cy="4332"/>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2" name="Straight Arrow Connector 441"/>
          <p:cNvCxnSpPr/>
          <p:nvPr/>
        </p:nvCxnSpPr>
        <p:spPr>
          <a:xfrm>
            <a:off x="7622505" y="2868749"/>
            <a:ext cx="249225" cy="0"/>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6" name="Straight Arrow Connector 445"/>
          <p:cNvCxnSpPr>
            <a:endCxn id="207" idx="1"/>
          </p:cNvCxnSpPr>
          <p:nvPr/>
        </p:nvCxnSpPr>
        <p:spPr>
          <a:xfrm>
            <a:off x="7632277" y="3932974"/>
            <a:ext cx="176688" cy="1"/>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89" name="Rounded Rectangle 288"/>
          <p:cNvSpPr/>
          <p:nvPr/>
        </p:nvSpPr>
        <p:spPr>
          <a:xfrm rot="16200000">
            <a:off x="6152596" y="2652610"/>
            <a:ext cx="2681940" cy="257876"/>
          </a:xfrm>
          <a:prstGeom prst="roundRect">
            <a:avLst/>
          </a:prstGeom>
          <a:solidFill>
            <a:schemeClr val="bg1">
              <a:lumMod val="85000"/>
            </a:schemeClr>
          </a:solidFill>
          <a:ln w="3175">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1">
                    <a:lumMod val="50000"/>
                  </a:schemeClr>
                </a:solidFill>
              </a:rPr>
              <a:t>Consumption Layer</a:t>
            </a:r>
            <a:endParaRPr lang="en-US" sz="1000" dirty="0">
              <a:solidFill>
                <a:schemeClr val="bg1">
                  <a:lumMod val="50000"/>
                </a:schemeClr>
              </a:solidFill>
            </a:endParaRPr>
          </a:p>
        </p:txBody>
      </p:sp>
      <p:sp>
        <p:nvSpPr>
          <p:cNvPr id="452" name="Rectangle 451"/>
          <p:cNvSpPr/>
          <p:nvPr/>
        </p:nvSpPr>
        <p:spPr>
          <a:xfrm>
            <a:off x="1210924" y="4547788"/>
            <a:ext cx="6807634" cy="307777"/>
          </a:xfrm>
          <a:prstGeom prst="rect">
            <a:avLst/>
          </a:prstGeom>
          <a:noFill/>
        </p:spPr>
        <p:txBody>
          <a:bodyPr wrap="none">
            <a:spAutoFit/>
          </a:bodyPr>
          <a:lstStyle/>
          <a:p>
            <a:pPr algn="ctr"/>
            <a:r>
              <a:rPr lang="en-US" sz="1400" dirty="0" smtClean="0">
                <a:solidFill>
                  <a:schemeClr val="tx2"/>
                </a:solidFill>
              </a:rPr>
              <a:t>Each domain implement and execute the standards through its data management platform</a:t>
            </a:r>
            <a:endParaRPr lang="en-US" sz="1400" dirty="0">
              <a:solidFill>
                <a:schemeClr val="tx2"/>
              </a:solidFill>
            </a:endParaRPr>
          </a:p>
        </p:txBody>
      </p:sp>
      <p:pic>
        <p:nvPicPr>
          <p:cNvPr id="154" name="Picture 2" descr="Tableau Software Logo PNG Vector (AI) Free Downloa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0255" y="1494561"/>
            <a:ext cx="184148" cy="181693"/>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6" descr="Power BI Logo, symbol, meaning, history, 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7715" y="1735561"/>
            <a:ext cx="228600" cy="1285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omson Reuters | Alteryx Design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18325" y="1605916"/>
            <a:ext cx="203018" cy="203018"/>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12" descr="File:ServiceNow logo.svg - Wikipedia"/>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42407" y="2007079"/>
            <a:ext cx="379056" cy="61986"/>
          </a:xfrm>
          <a:prstGeom prst="rect">
            <a:avLst/>
          </a:prstGeom>
          <a:noFill/>
          <a:extLst>
            <a:ext uri="{909E8E84-426E-40DD-AFC4-6F175D3DCCD1}">
              <a14:hiddenFill xmlns:a14="http://schemas.microsoft.com/office/drawing/2010/main">
                <a:solidFill>
                  <a:srgbClr val="FFFFFF"/>
                </a:solidFill>
              </a14:hiddenFill>
            </a:ext>
          </a:extLst>
        </p:spPr>
      </p:pic>
      <p:pic>
        <p:nvPicPr>
          <p:cNvPr id="161" name="Picture 4" descr="PowerApps-Logo | CLOUDsys"/>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3802" y="2076090"/>
            <a:ext cx="225425" cy="190860"/>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10" descr="Azure App Service - Visual Studio Marketplac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61456" y="1992244"/>
            <a:ext cx="193713" cy="19371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9,919 Chatbot Illustrations &amp; Clip Art - iStoc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8245640" y="2297069"/>
            <a:ext cx="309529" cy="30952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rovisioning of Azure Cognitive Service resources with Terraform | by Cloud  Journeys with Anindita | Medium"/>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50945" y="2479036"/>
            <a:ext cx="267380" cy="1368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Icon | Smartphone"/>
          <p:cNvPicPr>
            <a:picLocks noChangeAspect="1" noChangeArrowheads="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5815" y="2770241"/>
            <a:ext cx="190405" cy="1904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web app Icon - Free PNG &amp; SVG 1760714 - Noun Project"/>
          <p:cNvPicPr>
            <a:picLocks noChangeAspect="1" noChangeArrowheads="1"/>
          </p:cNvPicPr>
          <p:nvPr/>
        </p:nvPicPr>
        <p:blipFill>
          <a:blip r:embed="rId1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8779" y="2765303"/>
            <a:ext cx="200751" cy="2007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Data Feed Icon - Free PNG &amp; SVG 1630964 - Noun Project"/>
          <p:cNvPicPr>
            <a:picLocks noChangeAspect="1" noChangeArrowheads="1"/>
          </p:cNvPicPr>
          <p:nvPr/>
        </p:nvPicPr>
        <p:blipFill>
          <a:blip r:embed="rId18">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98459" y="2740238"/>
            <a:ext cx="242750" cy="242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Smartwatch Icon - Free PNG &amp; SVG 221938 - Noun Project"/>
          <p:cNvPicPr>
            <a:picLocks noChangeAspect="1" noChangeArrowheads="1"/>
          </p:cNvPicPr>
          <p:nvPr/>
        </p:nvPicPr>
        <p:blipFill>
          <a:blip r:embed="rId1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4080" y="3152179"/>
            <a:ext cx="260521" cy="26052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atalogger, iot, probe, sensor, wireless measurement icon - Download on  Iconfinder"/>
          <p:cNvPicPr>
            <a:picLocks noChangeAspect="1" noChangeArrowheads="1"/>
          </p:cNvPicPr>
          <p:nvPr/>
        </p:nvPicPr>
        <p:blipFill>
          <a:blip r:embed="rId2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41748" y="3148012"/>
            <a:ext cx="261938" cy="2619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oT devices and gateways"/>
          <p:cNvPicPr>
            <a:picLocks noChangeAspect="1" noChangeArrowheads="1"/>
          </p:cNvPicPr>
          <p:nvPr/>
        </p:nvPicPr>
        <p:blipFill>
          <a:blip r:embed="rId2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24371" y="3173414"/>
            <a:ext cx="383655" cy="230193"/>
          </a:xfrm>
          <a:prstGeom prst="rect">
            <a:avLst/>
          </a:prstGeom>
          <a:noFill/>
          <a:extLst>
            <a:ext uri="{909E8E84-426E-40DD-AFC4-6F175D3DCCD1}">
              <a14:hiddenFill xmlns:a14="http://schemas.microsoft.com/office/drawing/2010/main">
                <a:solidFill>
                  <a:srgbClr val="FFFFFF"/>
                </a:solidFill>
              </a14:hiddenFill>
            </a:ext>
          </a:extLst>
        </p:spPr>
      </p:pic>
      <p:cxnSp>
        <p:nvCxnSpPr>
          <p:cNvPr id="168" name="Straight Arrow Connector 167"/>
          <p:cNvCxnSpPr/>
          <p:nvPr/>
        </p:nvCxnSpPr>
        <p:spPr>
          <a:xfrm>
            <a:off x="7630398" y="3275683"/>
            <a:ext cx="169943" cy="1867"/>
          </a:xfrm>
          <a:prstGeom prst="straightConnector1">
            <a:avLst/>
          </a:prstGeom>
          <a:ln w="6350">
            <a:solidFill>
              <a:schemeClr val="bg1">
                <a:lumMod val="6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417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3775" y="4898098"/>
            <a:ext cx="504825" cy="217885"/>
          </a:xfrm>
        </p:spPr>
        <p:txBody>
          <a:bodyPr/>
          <a:lstStyle/>
          <a:p>
            <a:pPr>
              <a:defRPr/>
            </a:pPr>
            <a:fld id="{2859BD37-09A5-4309-8CD0-9B22A69EF2B4}" type="slidenum">
              <a:rPr lang="en-US" altLang="en-US" smtClean="0"/>
              <a:pPr>
                <a:defRPr/>
              </a:pPr>
              <a:t>8</a:t>
            </a:fld>
            <a:endParaRPr lang="en-US" altLang="en-US" dirty="0"/>
          </a:p>
        </p:txBody>
      </p:sp>
      <p:sp>
        <p:nvSpPr>
          <p:cNvPr id="40" name="Title 1"/>
          <p:cNvSpPr>
            <a:spLocks noGrp="1"/>
          </p:cNvSpPr>
          <p:nvPr>
            <p:ph type="title"/>
          </p:nvPr>
        </p:nvSpPr>
        <p:spPr>
          <a:xfrm>
            <a:off x="118158" y="84059"/>
            <a:ext cx="9483041" cy="381000"/>
          </a:xfrm>
        </p:spPr>
        <p:txBody>
          <a:bodyPr/>
          <a:lstStyle/>
          <a:p>
            <a:r>
              <a:rPr lang="en-US" dirty="0" smtClean="0"/>
              <a:t>Enterprise Data Governance Framework</a:t>
            </a:r>
            <a:endParaRPr lang="en-US" dirty="0"/>
          </a:p>
        </p:txBody>
      </p:sp>
      <p:sp>
        <p:nvSpPr>
          <p:cNvPr id="13" name="Oval 12"/>
          <p:cNvSpPr/>
          <p:nvPr/>
        </p:nvSpPr>
        <p:spPr>
          <a:xfrm>
            <a:off x="-1157809" y="1974865"/>
            <a:ext cx="204063" cy="204063"/>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TextBox 155"/>
          <p:cNvSpPr txBox="1"/>
          <p:nvPr/>
        </p:nvSpPr>
        <p:spPr>
          <a:xfrm>
            <a:off x="7501680" y="77340"/>
            <a:ext cx="1607684" cy="307777"/>
          </a:xfrm>
          <a:prstGeom prst="rect">
            <a:avLst/>
          </a:prstGeom>
          <a:solidFill>
            <a:schemeClr val="bg1">
              <a:lumMod val="85000"/>
            </a:schemeClr>
          </a:solidFill>
        </p:spPr>
        <p:txBody>
          <a:bodyPr wrap="none" rtlCol="0">
            <a:spAutoFit/>
          </a:bodyPr>
          <a:lstStyle/>
          <a:p>
            <a:r>
              <a:rPr lang="en-US" sz="1400" dirty="0" smtClean="0">
                <a:solidFill>
                  <a:schemeClr val="bg1">
                    <a:lumMod val="50000"/>
                  </a:schemeClr>
                </a:solidFill>
              </a:rPr>
              <a:t>Draft for Discussion</a:t>
            </a:r>
            <a:endParaRPr lang="en-US" sz="1400" dirty="0">
              <a:solidFill>
                <a:schemeClr val="bg1">
                  <a:lumMod val="50000"/>
                </a:schemeClr>
              </a:solidFill>
            </a:endParaRPr>
          </a:p>
        </p:txBody>
      </p:sp>
      <p:grpSp>
        <p:nvGrpSpPr>
          <p:cNvPr id="21" name="Group 20"/>
          <p:cNvGrpSpPr/>
          <p:nvPr/>
        </p:nvGrpSpPr>
        <p:grpSpPr>
          <a:xfrm>
            <a:off x="2589692" y="1358379"/>
            <a:ext cx="3962400" cy="2989369"/>
            <a:chOff x="2514600" y="1471796"/>
            <a:chExt cx="3962400" cy="2989369"/>
          </a:xfrm>
        </p:grpSpPr>
        <p:grpSp>
          <p:nvGrpSpPr>
            <p:cNvPr id="16" name="Group 15"/>
            <p:cNvGrpSpPr/>
            <p:nvPr/>
          </p:nvGrpSpPr>
          <p:grpSpPr>
            <a:xfrm>
              <a:off x="2514600" y="1471796"/>
              <a:ext cx="3962400" cy="2989369"/>
              <a:chOff x="2209800" y="1193454"/>
              <a:chExt cx="3962400" cy="2989369"/>
            </a:xfrm>
          </p:grpSpPr>
          <p:sp>
            <p:nvSpPr>
              <p:cNvPr id="5" name="Isosceles Triangle 4"/>
              <p:cNvSpPr/>
              <p:nvPr/>
            </p:nvSpPr>
            <p:spPr>
              <a:xfrm>
                <a:off x="2429933" y="1242825"/>
                <a:ext cx="3566160" cy="821823"/>
              </a:xfrm>
              <a:prstGeom prst="triangle">
                <a:avLst/>
              </a:prstGeom>
              <a:solidFill>
                <a:schemeClr val="tx2"/>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89" name="Isosceles Triangle 88"/>
              <p:cNvSpPr/>
              <p:nvPr/>
            </p:nvSpPr>
            <p:spPr>
              <a:xfrm>
                <a:off x="2517987" y="1211892"/>
                <a:ext cx="3390053" cy="821823"/>
              </a:xfrm>
              <a:prstGeom prst="triangle">
                <a:avLst/>
              </a:prstGeom>
              <a:solidFill>
                <a:schemeClr val="bg1"/>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nvGrpSpPr>
              <p:cNvPr id="8" name="Group 7"/>
              <p:cNvGrpSpPr/>
              <p:nvPr/>
            </p:nvGrpSpPr>
            <p:grpSpPr>
              <a:xfrm>
                <a:off x="2446736" y="2100283"/>
                <a:ext cx="563897" cy="1476250"/>
                <a:chOff x="1620037" y="2006195"/>
                <a:chExt cx="975976" cy="2231526"/>
              </a:xfrm>
            </p:grpSpPr>
            <p:sp>
              <p:nvSpPr>
                <p:cNvPr id="6" name="Rectangle 5"/>
                <p:cNvSpPr/>
                <p:nvPr/>
              </p:nvSpPr>
              <p:spPr>
                <a:xfrm>
                  <a:off x="1676400" y="2085400"/>
                  <a:ext cx="838200" cy="2073117"/>
                </a:xfrm>
                <a:prstGeom prst="rect">
                  <a:avLst/>
                </a:prstGeom>
                <a:solidFill>
                  <a:schemeClr val="bg1"/>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7" name="Trapezoid 6"/>
                <p:cNvSpPr/>
                <p:nvPr/>
              </p:nvSpPr>
              <p:spPr>
                <a:xfrm>
                  <a:off x="1620037" y="4158518"/>
                  <a:ext cx="975976" cy="79203"/>
                </a:xfrm>
                <a:prstGeom prst="trapezoid">
                  <a:avLst/>
                </a:prstGeom>
                <a:solidFill>
                  <a:schemeClr val="tx2"/>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76" name="Trapezoid 75"/>
                <p:cNvSpPr/>
                <p:nvPr/>
              </p:nvSpPr>
              <p:spPr>
                <a:xfrm rot="10800000">
                  <a:off x="1620037" y="2006195"/>
                  <a:ext cx="975976" cy="79203"/>
                </a:xfrm>
                <a:prstGeom prst="trapezoid">
                  <a:avLst/>
                </a:prstGeom>
                <a:solidFill>
                  <a:schemeClr val="tx2"/>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grpSp>
            <p:nvGrpSpPr>
              <p:cNvPr id="78" name="Group 77"/>
              <p:cNvGrpSpPr/>
              <p:nvPr/>
            </p:nvGrpSpPr>
            <p:grpSpPr>
              <a:xfrm>
                <a:off x="5432196" y="2104354"/>
                <a:ext cx="563897" cy="1476250"/>
                <a:chOff x="1620037" y="2006195"/>
                <a:chExt cx="975976" cy="2231526"/>
              </a:xfrm>
            </p:grpSpPr>
            <p:sp>
              <p:nvSpPr>
                <p:cNvPr id="79" name="Rectangle 78"/>
                <p:cNvSpPr/>
                <p:nvPr/>
              </p:nvSpPr>
              <p:spPr>
                <a:xfrm>
                  <a:off x="1676400" y="2085400"/>
                  <a:ext cx="838200" cy="2073117"/>
                </a:xfrm>
                <a:prstGeom prst="rect">
                  <a:avLst/>
                </a:prstGeom>
                <a:solidFill>
                  <a:schemeClr val="bg1"/>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80" name="Trapezoid 79"/>
                <p:cNvSpPr/>
                <p:nvPr/>
              </p:nvSpPr>
              <p:spPr>
                <a:xfrm>
                  <a:off x="1620037" y="4158518"/>
                  <a:ext cx="975976" cy="79203"/>
                </a:xfrm>
                <a:prstGeom prst="trapezoid">
                  <a:avLst/>
                </a:prstGeom>
                <a:solidFill>
                  <a:schemeClr val="tx2"/>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81" name="Trapezoid 80"/>
                <p:cNvSpPr/>
                <p:nvPr/>
              </p:nvSpPr>
              <p:spPr>
                <a:xfrm rot="10800000">
                  <a:off x="1620037" y="2006195"/>
                  <a:ext cx="975976" cy="79203"/>
                </a:xfrm>
                <a:prstGeom prst="trapezoid">
                  <a:avLst/>
                </a:prstGeom>
                <a:solidFill>
                  <a:schemeClr val="tx2"/>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grpSp>
          <p:sp>
            <p:nvSpPr>
              <p:cNvPr id="82" name="Isosceles Triangle 81"/>
              <p:cNvSpPr/>
              <p:nvPr/>
            </p:nvSpPr>
            <p:spPr>
              <a:xfrm>
                <a:off x="2963595" y="1209004"/>
                <a:ext cx="2501166" cy="621494"/>
              </a:xfrm>
              <a:prstGeom prst="triangle">
                <a:avLst>
                  <a:gd name="adj" fmla="val 50190"/>
                </a:avLst>
              </a:prstGeom>
              <a:solidFill>
                <a:schemeClr val="tx2"/>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9" name="Rounded Rectangle 8"/>
              <p:cNvSpPr/>
              <p:nvPr/>
            </p:nvSpPr>
            <p:spPr>
              <a:xfrm>
                <a:off x="2341880" y="3582113"/>
                <a:ext cx="3698240" cy="299102"/>
              </a:xfrm>
              <a:prstGeom prst="roundRect">
                <a:avLst/>
              </a:prstGeom>
              <a:solidFill>
                <a:schemeClr val="tx2"/>
              </a:solidFill>
              <a:ln w="222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Policies, Standards and Processes</a:t>
                </a:r>
                <a:endParaRPr lang="en-US" sz="900" dirty="0"/>
              </a:p>
            </p:txBody>
          </p:sp>
          <p:sp>
            <p:nvSpPr>
              <p:cNvPr id="85" name="Rounded Rectangle 84"/>
              <p:cNvSpPr/>
              <p:nvPr/>
            </p:nvSpPr>
            <p:spPr>
              <a:xfrm>
                <a:off x="2209800" y="3870978"/>
                <a:ext cx="3962400" cy="311845"/>
              </a:xfrm>
              <a:prstGeom prst="roundRect">
                <a:avLst/>
              </a:prstGeom>
              <a:solidFill>
                <a:schemeClr val="tx2"/>
              </a:solidFill>
              <a:ln w="222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Corporate Organization Model</a:t>
                </a:r>
                <a:endParaRPr lang="en-US" sz="900" dirty="0"/>
              </a:p>
            </p:txBody>
          </p:sp>
          <p:sp>
            <p:nvSpPr>
              <p:cNvPr id="88" name="Isosceles Triangle 87"/>
              <p:cNvSpPr/>
              <p:nvPr/>
            </p:nvSpPr>
            <p:spPr>
              <a:xfrm>
                <a:off x="3046307" y="1226744"/>
                <a:ext cx="2333413" cy="563252"/>
              </a:xfrm>
              <a:prstGeom prst="triangle">
                <a:avLst/>
              </a:prstGeom>
              <a:solidFill>
                <a:schemeClr val="bg1"/>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83" name="Isosceles Triangle 82"/>
              <p:cNvSpPr/>
              <p:nvPr/>
            </p:nvSpPr>
            <p:spPr>
              <a:xfrm>
                <a:off x="3429000" y="1211892"/>
                <a:ext cx="1600200" cy="396163"/>
              </a:xfrm>
              <a:prstGeom prst="triangle">
                <a:avLst/>
              </a:prstGeom>
              <a:solidFill>
                <a:schemeClr val="tx2"/>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87" name="Isosceles Triangle 86"/>
              <p:cNvSpPr/>
              <p:nvPr/>
            </p:nvSpPr>
            <p:spPr>
              <a:xfrm>
                <a:off x="3462195" y="1193454"/>
                <a:ext cx="1501635" cy="382031"/>
              </a:xfrm>
              <a:prstGeom prst="triangle">
                <a:avLst/>
              </a:prstGeom>
              <a:solidFill>
                <a:schemeClr val="bg1"/>
              </a:solidFill>
              <a:ln w="22225">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p>
            </p:txBody>
          </p:sp>
          <p:sp>
            <p:nvSpPr>
              <p:cNvPr id="12" name="Rectangle 11"/>
              <p:cNvSpPr/>
              <p:nvPr/>
            </p:nvSpPr>
            <p:spPr>
              <a:xfrm rot="16200000">
                <a:off x="2099941" y="2638353"/>
                <a:ext cx="1243012" cy="400110"/>
              </a:xfrm>
              <a:prstGeom prst="rect">
                <a:avLst/>
              </a:prstGeom>
            </p:spPr>
            <p:txBody>
              <a:bodyPr wrap="square">
                <a:spAutoFit/>
              </a:bodyPr>
              <a:lstStyle/>
              <a:p>
                <a:pPr algn="ctr"/>
                <a:r>
                  <a:rPr lang="en-US" sz="1000" b="1" dirty="0" smtClean="0">
                    <a:solidFill>
                      <a:schemeClr val="tx2"/>
                    </a:solidFill>
                    <a:latin typeface="+mn-lt"/>
                  </a:rPr>
                  <a:t>Data </a:t>
                </a:r>
              </a:p>
              <a:p>
                <a:pPr algn="ctr"/>
                <a:r>
                  <a:rPr lang="en-US" sz="1000" b="1" dirty="0" smtClean="0">
                    <a:solidFill>
                      <a:schemeClr val="tx2"/>
                    </a:solidFill>
                    <a:latin typeface="+mn-lt"/>
                  </a:rPr>
                  <a:t>Governance</a:t>
                </a:r>
                <a:endParaRPr lang="en-US" sz="1000" b="1" dirty="0">
                  <a:solidFill>
                    <a:schemeClr val="tx2"/>
                  </a:solidFill>
                  <a:latin typeface="+mn-lt"/>
                </a:endParaRPr>
              </a:p>
            </p:txBody>
          </p:sp>
          <p:sp>
            <p:nvSpPr>
              <p:cNvPr id="92" name="Rectangle 91"/>
              <p:cNvSpPr/>
              <p:nvPr/>
            </p:nvSpPr>
            <p:spPr>
              <a:xfrm rot="16200000">
                <a:off x="5075156" y="2655669"/>
                <a:ext cx="1243012" cy="400110"/>
              </a:xfrm>
              <a:prstGeom prst="rect">
                <a:avLst/>
              </a:prstGeom>
            </p:spPr>
            <p:txBody>
              <a:bodyPr wrap="square">
                <a:spAutoFit/>
              </a:bodyPr>
              <a:lstStyle/>
              <a:p>
                <a:pPr algn="ctr"/>
                <a:r>
                  <a:rPr lang="en-US" sz="1000" b="1" dirty="0" smtClean="0">
                    <a:solidFill>
                      <a:schemeClr val="tx2"/>
                    </a:solidFill>
                    <a:latin typeface="+mn-lt"/>
                  </a:rPr>
                  <a:t>Data Management</a:t>
                </a:r>
                <a:endParaRPr lang="en-US" sz="1000" b="1" dirty="0">
                  <a:solidFill>
                    <a:schemeClr val="tx2"/>
                  </a:solidFill>
                  <a:latin typeface="+mn-lt"/>
                </a:endParaRPr>
              </a:p>
            </p:txBody>
          </p:sp>
          <p:sp>
            <p:nvSpPr>
              <p:cNvPr id="93" name="Rectangle 92"/>
              <p:cNvSpPr/>
              <p:nvPr/>
            </p:nvSpPr>
            <p:spPr>
              <a:xfrm>
                <a:off x="2898875" y="1816576"/>
                <a:ext cx="2672434" cy="230832"/>
              </a:xfrm>
              <a:prstGeom prst="rect">
                <a:avLst/>
              </a:prstGeom>
            </p:spPr>
            <p:txBody>
              <a:bodyPr wrap="square">
                <a:spAutoFit/>
              </a:bodyPr>
              <a:lstStyle/>
              <a:p>
                <a:pPr algn="ctr"/>
                <a:r>
                  <a:rPr lang="en-US" sz="900" dirty="0" smtClean="0">
                    <a:solidFill>
                      <a:schemeClr val="tx2"/>
                    </a:solidFill>
                    <a:latin typeface="+mn-lt"/>
                  </a:rPr>
                  <a:t>Federated Data Organization Model</a:t>
                </a:r>
                <a:endParaRPr lang="en-US" sz="900" dirty="0">
                  <a:solidFill>
                    <a:schemeClr val="tx2"/>
                  </a:solidFill>
                  <a:latin typeface="+mn-lt"/>
                </a:endParaRPr>
              </a:p>
            </p:txBody>
          </p:sp>
          <p:sp>
            <p:nvSpPr>
              <p:cNvPr id="94" name="Rectangle 93"/>
              <p:cNvSpPr/>
              <p:nvPr/>
            </p:nvSpPr>
            <p:spPr>
              <a:xfrm>
                <a:off x="3411553" y="1574335"/>
                <a:ext cx="1602917" cy="230832"/>
              </a:xfrm>
              <a:prstGeom prst="rect">
                <a:avLst/>
              </a:prstGeom>
            </p:spPr>
            <p:txBody>
              <a:bodyPr wrap="square">
                <a:spAutoFit/>
              </a:bodyPr>
              <a:lstStyle/>
              <a:p>
                <a:pPr algn="ctr"/>
                <a:r>
                  <a:rPr lang="en-US" sz="900" dirty="0" smtClean="0">
                    <a:solidFill>
                      <a:schemeClr val="tx2"/>
                    </a:solidFill>
                    <a:latin typeface="+mn-lt"/>
                  </a:rPr>
                  <a:t>Data Strategy</a:t>
                </a:r>
                <a:endParaRPr lang="en-US" sz="900" dirty="0">
                  <a:solidFill>
                    <a:schemeClr val="tx2"/>
                  </a:solidFill>
                  <a:latin typeface="+mn-lt"/>
                </a:endParaRPr>
              </a:p>
            </p:txBody>
          </p:sp>
          <p:sp>
            <p:nvSpPr>
              <p:cNvPr id="95" name="Rectangle 94"/>
              <p:cNvSpPr/>
              <p:nvPr/>
            </p:nvSpPr>
            <p:spPr>
              <a:xfrm>
                <a:off x="3504393" y="1285980"/>
                <a:ext cx="1429804" cy="323165"/>
              </a:xfrm>
              <a:prstGeom prst="rect">
                <a:avLst/>
              </a:prstGeom>
            </p:spPr>
            <p:txBody>
              <a:bodyPr wrap="square">
                <a:spAutoFit/>
              </a:bodyPr>
              <a:lstStyle/>
              <a:p>
                <a:pPr algn="ctr">
                  <a:lnSpc>
                    <a:spcPts val="900"/>
                  </a:lnSpc>
                </a:pPr>
                <a:r>
                  <a:rPr lang="en-US" sz="900" dirty="0" smtClean="0">
                    <a:solidFill>
                      <a:schemeClr val="tx2"/>
                    </a:solidFill>
                    <a:latin typeface="+mn-lt"/>
                  </a:rPr>
                  <a:t>Corporate</a:t>
                </a:r>
              </a:p>
              <a:p>
                <a:pPr algn="ctr">
                  <a:lnSpc>
                    <a:spcPts val="900"/>
                  </a:lnSpc>
                </a:pPr>
                <a:r>
                  <a:rPr lang="en-US" sz="900" dirty="0" smtClean="0">
                    <a:solidFill>
                      <a:schemeClr val="tx2"/>
                    </a:solidFill>
                    <a:latin typeface="+mn-lt"/>
                  </a:rPr>
                  <a:t>Strategy &amp; Objective</a:t>
                </a:r>
                <a:endParaRPr lang="en-US" sz="900" dirty="0">
                  <a:solidFill>
                    <a:schemeClr val="tx2"/>
                  </a:solidFill>
                  <a:latin typeface="+mn-lt"/>
                </a:endParaRPr>
              </a:p>
            </p:txBody>
          </p:sp>
        </p:grpSp>
        <p:sp>
          <p:nvSpPr>
            <p:cNvPr id="99" name="Rectangle 98"/>
            <p:cNvSpPr/>
            <p:nvPr/>
          </p:nvSpPr>
          <p:spPr>
            <a:xfrm>
              <a:off x="3348032" y="2495243"/>
              <a:ext cx="715126" cy="535754"/>
            </a:xfrm>
            <a:prstGeom prst="rect">
              <a:avLst/>
            </a:prstGeom>
            <a:solidFill>
              <a:schemeClr val="bg1"/>
            </a:solidFill>
            <a:ln w="19050">
              <a:solidFill>
                <a:schemeClr val="tx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900" dirty="0" smtClean="0">
                  <a:solidFill>
                    <a:schemeClr val="tx2"/>
                  </a:solidFill>
                </a:rPr>
                <a:t>Data </a:t>
              </a:r>
            </a:p>
            <a:p>
              <a:pPr algn="ctr"/>
              <a:r>
                <a:rPr lang="en-US" sz="900" dirty="0" smtClean="0">
                  <a:solidFill>
                    <a:schemeClr val="tx2"/>
                  </a:solidFill>
                </a:rPr>
                <a:t>Quality</a:t>
              </a:r>
              <a:endParaRPr lang="en-US" sz="900" dirty="0"/>
            </a:p>
          </p:txBody>
        </p:sp>
        <p:sp>
          <p:nvSpPr>
            <p:cNvPr id="100" name="Rectangle 99"/>
            <p:cNvSpPr/>
            <p:nvPr/>
          </p:nvSpPr>
          <p:spPr>
            <a:xfrm>
              <a:off x="4162795" y="2495243"/>
              <a:ext cx="715126" cy="535754"/>
            </a:xfrm>
            <a:prstGeom prst="rect">
              <a:avLst/>
            </a:prstGeom>
            <a:solidFill>
              <a:schemeClr val="bg1"/>
            </a:solidFill>
            <a:ln w="19050">
              <a:solidFill>
                <a:schemeClr val="tx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900" dirty="0" smtClean="0">
                  <a:solidFill>
                    <a:schemeClr val="tx2"/>
                  </a:solidFill>
                </a:rPr>
                <a:t>Data Reusability</a:t>
              </a:r>
              <a:endParaRPr lang="en-US" sz="900" dirty="0">
                <a:solidFill>
                  <a:schemeClr val="tx2"/>
                </a:solidFill>
              </a:endParaRPr>
            </a:p>
          </p:txBody>
        </p:sp>
        <p:sp>
          <p:nvSpPr>
            <p:cNvPr id="101" name="Rectangle 100"/>
            <p:cNvSpPr/>
            <p:nvPr/>
          </p:nvSpPr>
          <p:spPr>
            <a:xfrm>
              <a:off x="4977558" y="2495243"/>
              <a:ext cx="715126" cy="535754"/>
            </a:xfrm>
            <a:prstGeom prst="rect">
              <a:avLst/>
            </a:prstGeom>
            <a:solidFill>
              <a:schemeClr val="bg1"/>
            </a:solidFill>
            <a:ln w="19050">
              <a:solidFill>
                <a:schemeClr val="tx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900" dirty="0" smtClean="0">
                  <a:solidFill>
                    <a:schemeClr val="tx2"/>
                  </a:solidFill>
                </a:rPr>
                <a:t>Data Security</a:t>
              </a:r>
              <a:endParaRPr lang="en-US" sz="900" dirty="0">
                <a:solidFill>
                  <a:schemeClr val="tx2"/>
                </a:solidFill>
              </a:endParaRPr>
            </a:p>
          </p:txBody>
        </p:sp>
        <p:sp>
          <p:nvSpPr>
            <p:cNvPr id="102" name="Rectangle 101"/>
            <p:cNvSpPr/>
            <p:nvPr/>
          </p:nvSpPr>
          <p:spPr>
            <a:xfrm>
              <a:off x="3350806" y="3198525"/>
              <a:ext cx="715126" cy="535754"/>
            </a:xfrm>
            <a:prstGeom prst="rect">
              <a:avLst/>
            </a:prstGeom>
            <a:solidFill>
              <a:schemeClr val="bg1"/>
            </a:solidFill>
            <a:ln w="19050">
              <a:solidFill>
                <a:schemeClr val="tx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900" dirty="0" smtClean="0">
                  <a:solidFill>
                    <a:schemeClr val="tx2"/>
                  </a:solidFill>
                </a:rPr>
                <a:t>Data Literacy</a:t>
              </a:r>
              <a:endParaRPr lang="en-US" sz="900" dirty="0">
                <a:solidFill>
                  <a:schemeClr val="tx2"/>
                </a:solidFill>
              </a:endParaRPr>
            </a:p>
          </p:txBody>
        </p:sp>
        <p:sp>
          <p:nvSpPr>
            <p:cNvPr id="103" name="Rectangle 102"/>
            <p:cNvSpPr/>
            <p:nvPr/>
          </p:nvSpPr>
          <p:spPr>
            <a:xfrm>
              <a:off x="4165569" y="3198525"/>
              <a:ext cx="715126" cy="535754"/>
            </a:xfrm>
            <a:prstGeom prst="rect">
              <a:avLst/>
            </a:prstGeom>
            <a:solidFill>
              <a:schemeClr val="bg1"/>
            </a:solidFill>
            <a:ln w="19050">
              <a:solidFill>
                <a:schemeClr val="tx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900" dirty="0" smtClean="0">
                  <a:solidFill>
                    <a:schemeClr val="tx2"/>
                  </a:solidFill>
                </a:rPr>
                <a:t>Data Compliance</a:t>
              </a:r>
              <a:endParaRPr lang="en-US" sz="900" dirty="0">
                <a:solidFill>
                  <a:schemeClr val="tx2"/>
                </a:solidFill>
              </a:endParaRPr>
            </a:p>
          </p:txBody>
        </p:sp>
        <p:sp>
          <p:nvSpPr>
            <p:cNvPr id="104" name="Rectangle 103"/>
            <p:cNvSpPr/>
            <p:nvPr/>
          </p:nvSpPr>
          <p:spPr>
            <a:xfrm>
              <a:off x="4980332" y="3198525"/>
              <a:ext cx="715126" cy="535754"/>
            </a:xfrm>
            <a:prstGeom prst="rect">
              <a:avLst/>
            </a:prstGeom>
            <a:solidFill>
              <a:schemeClr val="bg1"/>
            </a:solidFill>
            <a:ln w="19050">
              <a:solidFill>
                <a:schemeClr val="tx2"/>
              </a:solid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rIns="36000" rtlCol="0" anchor="ctr"/>
            <a:lstStyle/>
            <a:p>
              <a:pPr algn="ctr"/>
              <a:r>
                <a:rPr lang="en-US" sz="900" dirty="0" smtClean="0">
                  <a:solidFill>
                    <a:schemeClr val="tx2"/>
                  </a:solidFill>
                </a:rPr>
                <a:t>Data Architecture</a:t>
              </a:r>
              <a:endParaRPr lang="en-US" sz="900" dirty="0">
                <a:solidFill>
                  <a:schemeClr val="tx2"/>
                </a:solidFill>
              </a:endParaRPr>
            </a:p>
          </p:txBody>
        </p:sp>
      </p:grpSp>
      <p:sp>
        <p:nvSpPr>
          <p:cNvPr id="17" name="Rectangle 16"/>
          <p:cNvSpPr/>
          <p:nvPr/>
        </p:nvSpPr>
        <p:spPr>
          <a:xfrm>
            <a:off x="281241" y="1028740"/>
            <a:ext cx="2139846" cy="369332"/>
          </a:xfrm>
          <a:prstGeom prst="rect">
            <a:avLst/>
          </a:prstGeom>
        </p:spPr>
        <p:txBody>
          <a:bodyPr wrap="square">
            <a:spAutoFit/>
          </a:bodyPr>
          <a:lstStyle/>
          <a:p>
            <a:pPr algn="ctr"/>
            <a:r>
              <a:rPr lang="en-US" b="1" dirty="0">
                <a:solidFill>
                  <a:schemeClr val="tx2"/>
                </a:solidFill>
              </a:rPr>
              <a:t>Data </a:t>
            </a:r>
            <a:r>
              <a:rPr lang="en-US" b="1" dirty="0" smtClean="0">
                <a:solidFill>
                  <a:schemeClr val="tx2"/>
                </a:solidFill>
              </a:rPr>
              <a:t>Governance</a:t>
            </a:r>
            <a:endParaRPr lang="en-US" b="1" dirty="0"/>
          </a:p>
        </p:txBody>
      </p:sp>
      <p:sp>
        <p:nvSpPr>
          <p:cNvPr id="106" name="Rectangle 105"/>
          <p:cNvSpPr/>
          <p:nvPr/>
        </p:nvSpPr>
        <p:spPr>
          <a:xfrm>
            <a:off x="6721834" y="1027610"/>
            <a:ext cx="2139846" cy="369332"/>
          </a:xfrm>
          <a:prstGeom prst="rect">
            <a:avLst/>
          </a:prstGeom>
        </p:spPr>
        <p:txBody>
          <a:bodyPr wrap="square">
            <a:spAutoFit/>
          </a:bodyPr>
          <a:lstStyle/>
          <a:p>
            <a:pPr algn="ctr"/>
            <a:r>
              <a:rPr lang="en-US" b="1" dirty="0">
                <a:solidFill>
                  <a:schemeClr val="tx2"/>
                </a:solidFill>
              </a:rPr>
              <a:t>Data </a:t>
            </a:r>
            <a:r>
              <a:rPr lang="en-US" b="1" dirty="0" smtClean="0">
                <a:solidFill>
                  <a:schemeClr val="tx2"/>
                </a:solidFill>
              </a:rPr>
              <a:t>Management</a:t>
            </a:r>
            <a:endParaRPr lang="en-US" b="1" dirty="0"/>
          </a:p>
        </p:txBody>
      </p:sp>
      <p:sp>
        <p:nvSpPr>
          <p:cNvPr id="18" name="Rectangle 17"/>
          <p:cNvSpPr/>
          <p:nvPr/>
        </p:nvSpPr>
        <p:spPr>
          <a:xfrm>
            <a:off x="6697492" y="1429947"/>
            <a:ext cx="2180759" cy="3247043"/>
          </a:xfrm>
          <a:prstGeom prst="rect">
            <a:avLst/>
          </a:prstGeom>
        </p:spPr>
        <p:txBody>
          <a:bodyPr wrap="square">
            <a:spAutoFit/>
          </a:bodyPr>
          <a:lstStyle/>
          <a:p>
            <a:pPr marL="0" marR="0" algn="ctr">
              <a:spcBef>
                <a:spcPts val="1200"/>
              </a:spcBef>
              <a:spcAft>
                <a:spcPts val="0"/>
              </a:spcAft>
            </a:pPr>
            <a:r>
              <a:rPr lang="en-US" sz="1100" b="1" dirty="0" smtClean="0">
                <a:solidFill>
                  <a:srgbClr val="000000"/>
                </a:solidFill>
              </a:rPr>
              <a:t>Methods</a:t>
            </a:r>
            <a:r>
              <a:rPr lang="en-US" sz="1100" dirty="0" smtClean="0">
                <a:solidFill>
                  <a:srgbClr val="000000"/>
                </a:solidFill>
              </a:rPr>
              <a:t> of how data </a:t>
            </a:r>
            <a:r>
              <a:rPr lang="en-US" sz="1100" dirty="0">
                <a:solidFill>
                  <a:srgbClr val="000000"/>
                </a:solidFill>
              </a:rPr>
              <a:t>is organized. It refers to the </a:t>
            </a:r>
            <a:r>
              <a:rPr lang="en-US" sz="1100" b="1" dirty="0">
                <a:solidFill>
                  <a:srgbClr val="000000"/>
                </a:solidFill>
              </a:rPr>
              <a:t>practice</a:t>
            </a:r>
            <a:r>
              <a:rPr lang="en-US" sz="1100" dirty="0">
                <a:solidFill>
                  <a:srgbClr val="000000"/>
                </a:solidFill>
              </a:rPr>
              <a:t> of collecting, organizing, protecting, processing, sorting and maintaining </a:t>
            </a:r>
            <a:r>
              <a:rPr lang="en-US" sz="1100" dirty="0" smtClean="0">
                <a:solidFill>
                  <a:srgbClr val="000000"/>
                </a:solidFill>
              </a:rPr>
              <a:t>data</a:t>
            </a:r>
          </a:p>
          <a:p>
            <a:pPr algn="ctr">
              <a:spcBef>
                <a:spcPts val="1200"/>
              </a:spcBef>
              <a:spcAft>
                <a:spcPts val="0"/>
              </a:spcAft>
            </a:pPr>
            <a:r>
              <a:rPr lang="en-US" sz="1100" dirty="0"/>
              <a:t>Assure the </a:t>
            </a:r>
            <a:r>
              <a:rPr lang="en-US" sz="1100" b="1" dirty="0"/>
              <a:t>accuracy, accessibility and availability </a:t>
            </a:r>
            <a:r>
              <a:rPr lang="en-US" sz="1100" dirty="0"/>
              <a:t>of data to be processed and analyzed</a:t>
            </a:r>
            <a:endParaRPr lang="en-US" sz="1100" dirty="0">
              <a:solidFill>
                <a:srgbClr val="000000"/>
              </a:solidFill>
            </a:endParaRPr>
          </a:p>
          <a:p>
            <a:pPr marL="0" marR="0" algn="ctr">
              <a:spcBef>
                <a:spcPts val="1200"/>
              </a:spcBef>
              <a:spcAft>
                <a:spcPts val="0"/>
              </a:spcAft>
            </a:pPr>
            <a:r>
              <a:rPr lang="en-US" sz="1100" b="1" dirty="0" smtClean="0">
                <a:solidFill>
                  <a:srgbClr val="000000"/>
                </a:solidFill>
              </a:rPr>
              <a:t>Logistical</a:t>
            </a:r>
            <a:r>
              <a:rPr lang="en-US" sz="1100" dirty="0" smtClean="0">
                <a:solidFill>
                  <a:srgbClr val="000000"/>
                </a:solidFill>
              </a:rPr>
              <a:t> </a:t>
            </a:r>
            <a:r>
              <a:rPr lang="en-US" sz="1100" dirty="0">
                <a:solidFill>
                  <a:srgbClr val="000000"/>
                </a:solidFill>
              </a:rPr>
              <a:t>and focused on technology and increase data quality and valuably </a:t>
            </a:r>
          </a:p>
          <a:p>
            <a:pPr algn="ctr">
              <a:spcBef>
                <a:spcPts val="1200"/>
              </a:spcBef>
              <a:spcAft>
                <a:spcPts val="0"/>
              </a:spcAft>
            </a:pPr>
            <a:r>
              <a:rPr lang="en-US" sz="1100" dirty="0" smtClean="0"/>
              <a:t>Primarily </a:t>
            </a:r>
            <a:r>
              <a:rPr lang="en-US" sz="1100" dirty="0"/>
              <a:t>the </a:t>
            </a:r>
            <a:r>
              <a:rPr lang="en-US" sz="1100" b="1" dirty="0"/>
              <a:t>responsibility of IT </a:t>
            </a:r>
            <a:r>
              <a:rPr lang="en-US" sz="1100" dirty="0"/>
              <a:t>to implement the framework to manage data</a:t>
            </a:r>
          </a:p>
          <a:p>
            <a:pPr marL="0" marR="0" algn="ctr">
              <a:spcBef>
                <a:spcPts val="1200"/>
              </a:spcBef>
              <a:spcAft>
                <a:spcPts val="0"/>
              </a:spcAft>
            </a:pPr>
            <a:endParaRPr lang="en-US" sz="1100" dirty="0">
              <a:solidFill>
                <a:srgbClr val="000000"/>
              </a:solidFill>
            </a:endParaRPr>
          </a:p>
        </p:txBody>
      </p:sp>
      <p:sp>
        <p:nvSpPr>
          <p:cNvPr id="110" name="Rectangle 109"/>
          <p:cNvSpPr/>
          <p:nvPr/>
        </p:nvSpPr>
        <p:spPr>
          <a:xfrm>
            <a:off x="263534" y="1458307"/>
            <a:ext cx="2180759" cy="3247043"/>
          </a:xfrm>
          <a:prstGeom prst="rect">
            <a:avLst/>
          </a:prstGeom>
        </p:spPr>
        <p:txBody>
          <a:bodyPr wrap="square">
            <a:spAutoFit/>
          </a:bodyPr>
          <a:lstStyle/>
          <a:p>
            <a:pPr marL="0" marR="0" algn="ctr">
              <a:spcBef>
                <a:spcPts val="1200"/>
              </a:spcBef>
              <a:spcAft>
                <a:spcPts val="0"/>
              </a:spcAft>
            </a:pPr>
            <a:r>
              <a:rPr lang="en-US" sz="1100" b="1" dirty="0">
                <a:solidFill>
                  <a:srgbClr val="000000"/>
                </a:solidFill>
              </a:rPr>
              <a:t>Policies</a:t>
            </a:r>
            <a:r>
              <a:rPr lang="en-US" sz="1100" dirty="0">
                <a:solidFill>
                  <a:srgbClr val="000000"/>
                </a:solidFill>
              </a:rPr>
              <a:t>, rules and controls to governing the data and managing data quality. It refers to the strategy and </a:t>
            </a:r>
            <a:r>
              <a:rPr lang="en-US" sz="1100" b="1" dirty="0">
                <a:solidFill>
                  <a:srgbClr val="000000"/>
                </a:solidFill>
              </a:rPr>
              <a:t>framework</a:t>
            </a:r>
            <a:r>
              <a:rPr lang="en-US" sz="1100" dirty="0">
                <a:solidFill>
                  <a:srgbClr val="000000"/>
                </a:solidFill>
              </a:rPr>
              <a:t> to establish process and </a:t>
            </a:r>
            <a:r>
              <a:rPr lang="en-US" sz="1100" dirty="0" smtClean="0">
                <a:solidFill>
                  <a:srgbClr val="000000"/>
                </a:solidFill>
              </a:rPr>
              <a:t>theories</a:t>
            </a:r>
          </a:p>
          <a:p>
            <a:pPr algn="ctr">
              <a:spcBef>
                <a:spcPts val="1200"/>
              </a:spcBef>
              <a:spcAft>
                <a:spcPts val="0"/>
              </a:spcAft>
            </a:pPr>
            <a:r>
              <a:rPr lang="en-US" sz="1100" dirty="0"/>
              <a:t>Achieve </a:t>
            </a:r>
            <a:r>
              <a:rPr lang="en-US" sz="1100" b="1" dirty="0"/>
              <a:t>business goals </a:t>
            </a:r>
            <a:r>
              <a:rPr lang="en-US" sz="1100" dirty="0"/>
              <a:t>and </a:t>
            </a:r>
            <a:r>
              <a:rPr lang="en-US" sz="1100" b="1" dirty="0"/>
              <a:t>reduce</a:t>
            </a:r>
            <a:r>
              <a:rPr lang="en-US" sz="1100" dirty="0"/>
              <a:t> </a:t>
            </a:r>
            <a:r>
              <a:rPr lang="en-US" sz="1100" b="1" dirty="0"/>
              <a:t>risk, add truest </a:t>
            </a:r>
            <a:r>
              <a:rPr lang="en-US" sz="1100" dirty="0"/>
              <a:t>and understanding to organization's data</a:t>
            </a:r>
          </a:p>
          <a:p>
            <a:pPr marL="0" marR="0" algn="ctr">
              <a:spcBef>
                <a:spcPts val="1200"/>
              </a:spcBef>
              <a:spcAft>
                <a:spcPts val="0"/>
              </a:spcAft>
            </a:pPr>
            <a:r>
              <a:rPr lang="en-US" sz="1100" b="1" dirty="0" smtClean="0"/>
              <a:t>Philosophical</a:t>
            </a:r>
            <a:r>
              <a:rPr lang="en-US" sz="1100" dirty="0" smtClean="0"/>
              <a:t> </a:t>
            </a:r>
            <a:r>
              <a:rPr lang="en-US" sz="1100" dirty="0"/>
              <a:t>focused on an overall business strategy, and reliability and safety of </a:t>
            </a:r>
            <a:r>
              <a:rPr lang="en-US" sz="1100" dirty="0" smtClean="0"/>
              <a:t>data</a:t>
            </a:r>
          </a:p>
          <a:p>
            <a:pPr marL="0" marR="0" algn="ctr">
              <a:spcBef>
                <a:spcPts val="1200"/>
              </a:spcBef>
              <a:spcAft>
                <a:spcPts val="0"/>
              </a:spcAft>
            </a:pPr>
            <a:r>
              <a:rPr lang="en-US" sz="1100" dirty="0"/>
              <a:t>Multiple members of an </a:t>
            </a:r>
            <a:r>
              <a:rPr lang="en-US" sz="1100" b="1" dirty="0"/>
              <a:t>enterprise holistically</a:t>
            </a:r>
            <a:r>
              <a:rPr lang="en-US" sz="1100" dirty="0"/>
              <a:t> build a framework for data management</a:t>
            </a:r>
          </a:p>
          <a:p>
            <a:pPr marL="0" marR="0" algn="ctr">
              <a:spcBef>
                <a:spcPts val="1200"/>
              </a:spcBef>
              <a:spcAft>
                <a:spcPts val="0"/>
              </a:spcAft>
            </a:pPr>
            <a:endParaRPr lang="en-US" sz="1100" dirty="0">
              <a:solidFill>
                <a:srgbClr val="000000"/>
              </a:solidFill>
            </a:endParaRPr>
          </a:p>
        </p:txBody>
      </p:sp>
      <p:sp>
        <p:nvSpPr>
          <p:cNvPr id="111" name="Rectangle 110"/>
          <p:cNvSpPr/>
          <p:nvPr/>
        </p:nvSpPr>
        <p:spPr>
          <a:xfrm>
            <a:off x="160573" y="626027"/>
            <a:ext cx="7810984" cy="307777"/>
          </a:xfrm>
          <a:prstGeom prst="rect">
            <a:avLst/>
          </a:prstGeom>
          <a:noFill/>
        </p:spPr>
        <p:txBody>
          <a:bodyPr wrap="none">
            <a:spAutoFit/>
          </a:bodyPr>
          <a:lstStyle/>
          <a:p>
            <a:r>
              <a:rPr lang="en-US" sz="1400" dirty="0" smtClean="0">
                <a:solidFill>
                  <a:schemeClr val="tx2"/>
                </a:solidFill>
              </a:rPr>
              <a:t>Data Governance and Data Management are the pillars to support corporate data strategy and objectives</a:t>
            </a:r>
            <a:endParaRPr lang="en-US" sz="1400" dirty="0">
              <a:solidFill>
                <a:schemeClr val="tx2"/>
              </a:solidFill>
            </a:endParaRPr>
          </a:p>
        </p:txBody>
      </p:sp>
      <p:cxnSp>
        <p:nvCxnSpPr>
          <p:cNvPr id="23" name="Straight Connector 22"/>
          <p:cNvCxnSpPr>
            <a:endCxn id="6" idx="1"/>
          </p:cNvCxnSpPr>
          <p:nvPr/>
        </p:nvCxnSpPr>
        <p:spPr>
          <a:xfrm>
            <a:off x="2421087" y="1954921"/>
            <a:ext cx="438106" cy="1048412"/>
          </a:xfrm>
          <a:prstGeom prst="line">
            <a:avLst/>
          </a:prstGeom>
          <a:ln w="3175">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a:endCxn id="6" idx="1"/>
          </p:cNvCxnSpPr>
          <p:nvPr/>
        </p:nvCxnSpPr>
        <p:spPr>
          <a:xfrm flipV="1">
            <a:off x="2402334" y="3003333"/>
            <a:ext cx="456859" cy="1060433"/>
          </a:xfrm>
          <a:prstGeom prst="line">
            <a:avLst/>
          </a:prstGeom>
          <a:ln w="3175">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endCxn id="79" idx="3"/>
          </p:cNvCxnSpPr>
          <p:nvPr/>
        </p:nvCxnSpPr>
        <p:spPr>
          <a:xfrm flipH="1">
            <a:off x="6328946" y="1902475"/>
            <a:ext cx="392888" cy="1104929"/>
          </a:xfrm>
          <a:prstGeom prst="line">
            <a:avLst/>
          </a:prstGeom>
          <a:ln w="3175">
            <a:solidFill>
              <a:schemeClr val="tx2"/>
            </a:solidFill>
            <a:prstDash val="dash"/>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a:endCxn id="79" idx="3"/>
          </p:cNvCxnSpPr>
          <p:nvPr/>
        </p:nvCxnSpPr>
        <p:spPr>
          <a:xfrm flipH="1" flipV="1">
            <a:off x="6328946" y="3007404"/>
            <a:ext cx="411552" cy="1028499"/>
          </a:xfrm>
          <a:prstGeom prst="line">
            <a:avLst/>
          </a:prstGeom>
          <a:ln w="3175">
            <a:solidFill>
              <a:schemeClr val="tx2"/>
            </a:solidFill>
            <a:prstDash val="dash"/>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2317247" y="4547788"/>
            <a:ext cx="4594912" cy="307777"/>
          </a:xfrm>
          <a:prstGeom prst="rect">
            <a:avLst/>
          </a:prstGeom>
          <a:noFill/>
        </p:spPr>
        <p:txBody>
          <a:bodyPr wrap="none">
            <a:spAutoFit/>
          </a:bodyPr>
          <a:lstStyle/>
          <a:p>
            <a:pPr algn="ctr"/>
            <a:r>
              <a:rPr lang="en-US" sz="1400" dirty="0" smtClean="0">
                <a:solidFill>
                  <a:schemeClr val="tx2"/>
                </a:solidFill>
              </a:rPr>
              <a:t>Data Metrics are the building blocks to solidify the structure  </a:t>
            </a:r>
            <a:endParaRPr lang="en-US" sz="1400" dirty="0">
              <a:solidFill>
                <a:schemeClr val="tx2"/>
              </a:solidFill>
            </a:endParaRPr>
          </a:p>
        </p:txBody>
      </p:sp>
    </p:spTree>
    <p:extLst>
      <p:ext uri="{BB962C8B-B14F-4D97-AF65-F5344CB8AC3E}">
        <p14:creationId xmlns:p14="http://schemas.microsoft.com/office/powerpoint/2010/main" val="1383777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HKJC color">
      <a:dk1>
        <a:sysClr val="windowText" lastClr="000000"/>
      </a:dk1>
      <a:lt1>
        <a:sysClr val="window" lastClr="FFFFFF"/>
      </a:lt1>
      <a:dk2>
        <a:srgbClr val="1F497D"/>
      </a:dk2>
      <a:lt2>
        <a:srgbClr val="EEECE1"/>
      </a:lt2>
      <a:accent1>
        <a:srgbClr val="000000"/>
      </a:accent1>
      <a:accent2>
        <a:srgbClr val="022169"/>
      </a:accent2>
      <a:accent3>
        <a:srgbClr val="FECF13"/>
      </a:accent3>
      <a:accent4>
        <a:srgbClr val="0096D6"/>
      </a:accent4>
      <a:accent5>
        <a:srgbClr val="006AB4"/>
      </a:accent5>
      <a:accent6>
        <a:srgbClr val="8EB4E3"/>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110746</TotalTime>
  <Words>1576</Words>
  <Application>Microsoft Office PowerPoint</Application>
  <PresentationFormat>On-screen Show (16:9)</PresentationFormat>
  <Paragraphs>360</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新細明體</vt:lpstr>
      <vt:lpstr>Arial</vt:lpstr>
      <vt:lpstr>Arial Narrow</vt:lpstr>
      <vt:lpstr>Calibri</vt:lpstr>
      <vt:lpstr>Default Theme</vt:lpstr>
      <vt:lpstr>PowerPoint Presentation</vt:lpstr>
      <vt:lpstr>HKJC Data Strategy</vt:lpstr>
      <vt:lpstr>HKJC Data Strategy Overview</vt:lpstr>
      <vt:lpstr>HKJC Data Strategy Enablement</vt:lpstr>
      <vt:lpstr>PowerPoint Presentation</vt:lpstr>
      <vt:lpstr>Budget and Cost Estimation</vt:lpstr>
      <vt:lpstr>RW2 Outcomes and Data Products</vt:lpstr>
      <vt:lpstr>Data Standards</vt:lpstr>
      <vt:lpstr>Enterprise Data Governance Framework</vt:lpstr>
      <vt:lpstr>Definition</vt:lpstr>
      <vt:lpstr>Data Governance Target Operating Model </vt:lpstr>
    </vt:vector>
  </TitlesOfParts>
  <Company>The Hong Kong Jockey Club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dc:creator>
  <cp:lastModifiedBy>Yip, Michael C C</cp:lastModifiedBy>
  <cp:revision>938</cp:revision>
  <cp:lastPrinted>2020-11-17T12:27:15Z</cp:lastPrinted>
  <dcterms:created xsi:type="dcterms:W3CDTF">2015-09-11T08:59:06Z</dcterms:created>
  <dcterms:modified xsi:type="dcterms:W3CDTF">2022-11-05T08:13:43Z</dcterms:modified>
</cp:coreProperties>
</file>