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63" r:id="rId3"/>
    <p:sldId id="266" r:id="rId4"/>
    <p:sldId id="264" r:id="rId5"/>
    <p:sldId id="270" r:id="rId6"/>
    <p:sldId id="269" r:id="rId7"/>
    <p:sldId id="265" r:id="rId8"/>
    <p:sldId id="271" r:id="rId9"/>
    <p:sldId id="272" r:id="rId10"/>
    <p:sldId id="274" r:id="rId11"/>
    <p:sldId id="275" r:id="rId12"/>
    <p:sldId id="273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67"/>
    <p:restoredTop sz="96327"/>
  </p:normalViewPr>
  <p:slideViewPr>
    <p:cSldViewPr snapToGrid="0">
      <p:cViewPr>
        <p:scale>
          <a:sx n="84" d="100"/>
          <a:sy n="84" d="100"/>
        </p:scale>
        <p:origin x="5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2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6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92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4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8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999A8DD2-C443-44AD-85B3-4CE72B962C5F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A4FCA09-A334-4A38-8A78-E51DCD588A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8-022-25472-z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C579B-B1A5-4DE8-FE41-1EAC20AEC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30368F-BB73-8A18-50DE-9A811D55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21149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 Redes Neuronales Recurrentes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C39B3-9717-DC87-5A5C-99B9C8D5A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547048"/>
            <a:ext cx="8837546" cy="77002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_tradnl" dirty="0">
                <a:solidFill>
                  <a:srgbClr val="FFFFFF"/>
                </a:solidFill>
              </a:rPr>
              <a:t>Julio </a:t>
            </a:r>
            <a:r>
              <a:rPr lang="es-ES_tradnl" dirty="0" err="1">
                <a:solidFill>
                  <a:srgbClr val="FFFFFF"/>
                </a:solidFill>
              </a:rPr>
              <a:t>Waissman</a:t>
            </a:r>
            <a:r>
              <a:rPr lang="es-ES_tradnl" dirty="0">
                <a:solidFill>
                  <a:srgbClr val="FFFFFF"/>
                </a:solidFill>
              </a:rPr>
              <a:t> Vilanova</a:t>
            </a:r>
          </a:p>
          <a:p>
            <a:pPr algn="l"/>
            <a:r>
              <a:rPr lang="es-ES_tradnl" dirty="0">
                <a:solidFill>
                  <a:srgbClr val="FFFFFF"/>
                </a:solidFill>
              </a:rPr>
              <a:t>Mayo, 2024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FEB986-06D0-C637-1A4B-A6F030491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2854" y="210065"/>
            <a:ext cx="1236362" cy="12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38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5A95A76-DB6E-9693-3972-38F1EC330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645" y="1680898"/>
            <a:ext cx="9092969" cy="431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4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A037D2F-DF4E-B9A2-FAB9-1DE3983CE1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9148" y="1660405"/>
            <a:ext cx="9228753" cy="44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43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6F260-16CE-B8C0-0AC1-56D05B3F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LSTMs</a:t>
            </a:r>
            <a:r>
              <a:rPr lang="es-ES_tradnl" dirty="0"/>
              <a:t>: Una solución memorable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4F5788-D10C-18F5-DB50-7A43ABE06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Aprende cuando recordar u cuando olvidar</a:t>
            </a:r>
          </a:p>
          <a:p>
            <a:r>
              <a:rPr lang="es-ES_tradnl" dirty="0"/>
              <a:t>Se compone de:</a:t>
            </a:r>
          </a:p>
          <a:p>
            <a:pPr lvl="1"/>
            <a:r>
              <a:rPr lang="es-ES_tradnl" dirty="0"/>
              <a:t>Un estado de celda (</a:t>
            </a:r>
            <a:r>
              <a:rPr lang="es-ES_tradnl" i="1" dirty="0" err="1"/>
              <a:t>cell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Un estado oculto (</a:t>
            </a:r>
            <a:r>
              <a:rPr lang="es-ES_tradnl" i="1" dirty="0" err="1"/>
              <a:t>hidden</a:t>
            </a:r>
            <a:r>
              <a:rPr lang="es-ES_tradnl" i="1" dirty="0"/>
              <a:t> </a:t>
            </a:r>
            <a:r>
              <a:rPr lang="es-ES_tradnl" i="1" dirty="0" err="1"/>
              <a:t>state</a:t>
            </a:r>
            <a:r>
              <a:rPr lang="es-ES_tradnl" dirty="0"/>
              <a:t>)</a:t>
            </a:r>
          </a:p>
          <a:p>
            <a:pPr lvl="1"/>
            <a:r>
              <a:rPr lang="es-ES_tradnl" dirty="0" err="1"/>
              <a:t>Multiples</a:t>
            </a:r>
            <a:r>
              <a:rPr lang="es-ES_tradnl" dirty="0"/>
              <a:t> compuertas</a:t>
            </a:r>
          </a:p>
          <a:p>
            <a:endParaRPr lang="es-ES_tradnl" dirty="0"/>
          </a:p>
          <a:p>
            <a:pPr marL="0" indent="0">
              <a:buNone/>
            </a:pPr>
            <a:r>
              <a:rPr lang="es-ES_tradnl" i="1" dirty="0"/>
              <a:t>Las compuertas evitan que explote o desvanezca el gradiente en BPTT</a:t>
            </a:r>
          </a:p>
        </p:txBody>
      </p:sp>
    </p:spTree>
    <p:extLst>
      <p:ext uri="{BB962C8B-B14F-4D97-AF65-F5344CB8AC3E}">
        <p14:creationId xmlns:p14="http://schemas.microsoft.com/office/powerpoint/2010/main" val="1658332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1026" name="Picture 2" descr="LSTM Gradients. Detailed mathematical derivation of… | by Rahuljha |  Towards Data Science">
            <a:extLst>
              <a:ext uri="{FF2B5EF4-FFF2-40B4-BE49-F238E27FC236}">
                <a16:creationId xmlns:a16="http://schemas.microsoft.com/office/drawing/2014/main" id="{E6C51E50-93D7-6C00-0E0D-48CF1387EA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" r="4598" b="18743"/>
          <a:stretch/>
        </p:blipFill>
        <p:spPr bwMode="auto">
          <a:xfrm>
            <a:off x="612648" y="1680898"/>
            <a:ext cx="5754413" cy="432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STM and its equations. LSTM stands for Long Short Term Memory… | by  Divyanshu Thakur | Medium">
            <a:extLst>
              <a:ext uri="{FF2B5EF4-FFF2-40B4-BE49-F238E27FC236}">
                <a16:creationId xmlns:a16="http://schemas.microsoft.com/office/drawing/2014/main" id="{8B762B1C-BB59-B351-C20F-9327C01AD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928" y="1823469"/>
            <a:ext cx="3228434" cy="181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STM and its equations. LSTM stands for Long Short Term Memory… | by  Divyanshu Thakur | Medium">
            <a:extLst>
              <a:ext uri="{FF2B5EF4-FFF2-40B4-BE49-F238E27FC236}">
                <a16:creationId xmlns:a16="http://schemas.microsoft.com/office/drawing/2014/main" id="{5402F9BA-9BF1-D932-7FE0-DB89655B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23" y="3782034"/>
            <a:ext cx="3932603" cy="222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BC4A51E-90C9-EB53-4FBF-4BC520DEAD73}"/>
              </a:ext>
            </a:extLst>
          </p:cNvPr>
          <p:cNvCxnSpPr/>
          <p:nvPr/>
        </p:nvCxnSpPr>
        <p:spPr>
          <a:xfrm>
            <a:off x="7476928" y="3842854"/>
            <a:ext cx="3626501" cy="0"/>
          </a:xfrm>
          <a:prstGeom prst="line">
            <a:avLst/>
          </a:prstGeom>
          <a:ln w="0" cmpd="tri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F46DFF-0146-2434-CE3A-1928A046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0" y="1098000"/>
            <a:ext cx="11118499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75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D5A785-7F3E-7119-1ECE-461E678F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81" y="1098000"/>
            <a:ext cx="1117843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18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98D9D-F139-F05D-2BAD-41FFED4F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celda LSTM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FFD1C-381D-53B7-F1B2-2F399477D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6" y="1098000"/>
            <a:ext cx="11148387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3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bidireccionales: Motivación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E50CBBD-9656-9AE9-3875-BF9FA23C6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45938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_tradnl" dirty="0"/>
          </a:p>
          <a:p>
            <a:pPr marL="0" indent="0" algn="ctr">
              <a:buNone/>
            </a:pPr>
            <a:r>
              <a:rPr lang="es-ES_tradnl" sz="2400" i="1" dirty="0">
                <a:solidFill>
                  <a:srgbClr val="C00000"/>
                </a:solidFill>
              </a:rPr>
              <a:t>Le marqué, pero ____ no contesta el teléfono. Yo creo que a Elaine no le gusta que le hablen”</a:t>
            </a:r>
          </a:p>
          <a:p>
            <a:pPr marL="0" indent="0" algn="ctr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s-ES_tradnl" dirty="0"/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  <a:p>
            <a:r>
              <a:rPr lang="es-ES_tradnl" dirty="0"/>
              <a:t>Necesidad de conocer el texto completo para resolver el problema.</a:t>
            </a:r>
          </a:p>
          <a:p>
            <a:r>
              <a:rPr lang="es-ES_tradnl" dirty="0"/>
              <a:t>El problema es secuencial, pero se puede asumir un conocimiento de la secuencia completa de entrada.</a:t>
            </a:r>
          </a:p>
          <a:p>
            <a:pPr marL="0" indent="0">
              <a:buNone/>
            </a:pPr>
            <a:endParaRPr lang="es-ES_tradnl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47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bidireccionales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72A2E-50D0-14EC-056D-DE21C36A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64" y="2123719"/>
            <a:ext cx="10604671" cy="29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11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Seq2seq</a:t>
            </a:r>
          </a:p>
        </p:txBody>
      </p:sp>
      <p:pic>
        <p:nvPicPr>
          <p:cNvPr id="2050" name="Picture 2" descr="Illustration of Seq2Seq-LSTM architecture. | Download Scientific Diagram">
            <a:extLst>
              <a:ext uri="{FF2B5EF4-FFF2-40B4-BE49-F238E27FC236}">
                <a16:creationId xmlns:a16="http://schemas.microsoft.com/office/drawing/2014/main" id="{4890A447-06CC-24C1-F30C-94A707740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1" y="1421603"/>
            <a:ext cx="9049657" cy="50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6BDE1-1199-2462-4E90-7DAE4AF2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Recordando las redes neuronales</a:t>
            </a:r>
          </a:p>
        </p:txBody>
      </p:sp>
      <p:pic>
        <p:nvPicPr>
          <p:cNvPr id="1026" name="Picture 2" descr="Dense Layers in Artificial Intelligence | by Rupika Nimbalkar |  appengine.ai | Medium">
            <a:extLst>
              <a:ext uri="{FF2B5EF4-FFF2-40B4-BE49-F238E27FC236}">
                <a16:creationId xmlns:a16="http://schemas.microsoft.com/office/drawing/2014/main" id="{18D6AD22-2B7D-10C2-3F2D-7C8889042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r="19831"/>
          <a:stretch/>
        </p:blipFill>
        <p:spPr bwMode="auto">
          <a:xfrm>
            <a:off x="2943310" y="1519440"/>
            <a:ext cx="5718776" cy="478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2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Modelos Seq2seq</a:t>
            </a:r>
          </a:p>
        </p:txBody>
      </p:sp>
      <p:pic>
        <p:nvPicPr>
          <p:cNvPr id="4098" name="Picture 2" descr="Seq2seq LSTM structure. | Download Scientific Diagram">
            <a:extLst>
              <a:ext uri="{FF2B5EF4-FFF2-40B4-BE49-F238E27FC236}">
                <a16:creationId xmlns:a16="http://schemas.microsoft.com/office/drawing/2014/main" id="{442DDA78-FF13-4569-AF88-21CCB681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6" y="1968500"/>
            <a:ext cx="107950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37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DeepAR</a:t>
            </a:r>
            <a:endParaRPr lang="es-ES_tradnl" dirty="0"/>
          </a:p>
        </p:txBody>
      </p:sp>
      <p:pic>
        <p:nvPicPr>
          <p:cNvPr id="6146" name="Picture 2" descr="Mathematical operations in DeepAR during training">
            <a:extLst>
              <a:ext uri="{FF2B5EF4-FFF2-40B4-BE49-F238E27FC236}">
                <a16:creationId xmlns:a16="http://schemas.microsoft.com/office/drawing/2014/main" id="{3184848F-5E37-24E6-6364-E941CB5BB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8" t="6876" r="2852" b="4481"/>
          <a:stretch/>
        </p:blipFill>
        <p:spPr bwMode="auto">
          <a:xfrm>
            <a:off x="440871" y="2275258"/>
            <a:ext cx="5318446" cy="2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5341D19-9047-9F5D-A66C-4CC22780DC53}"/>
              </a:ext>
            </a:extLst>
          </p:cNvPr>
          <p:cNvSpPr txBox="1"/>
          <p:nvPr/>
        </p:nvSpPr>
        <p:spPr>
          <a:xfrm>
            <a:off x="2221616" y="5428152"/>
            <a:ext cx="175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Entrenamiento</a:t>
            </a:r>
          </a:p>
        </p:txBody>
      </p:sp>
      <p:pic>
        <p:nvPicPr>
          <p:cNvPr id="6148" name="Picture 4" descr="Mathematical operations in DeepAR training inference">
            <a:extLst>
              <a:ext uri="{FF2B5EF4-FFF2-40B4-BE49-F238E27FC236}">
                <a16:creationId xmlns:a16="http://schemas.microsoft.com/office/drawing/2014/main" id="{B3DF9CCD-21A2-D29C-CDC9-F228E69D6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" t="7515" r="4812" b="4715"/>
          <a:stretch/>
        </p:blipFill>
        <p:spPr bwMode="auto">
          <a:xfrm>
            <a:off x="6432685" y="2275258"/>
            <a:ext cx="5295167" cy="279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E036FFB-3749-4562-8539-AC211E89B29C}"/>
              </a:ext>
            </a:extLst>
          </p:cNvPr>
          <p:cNvSpPr txBox="1"/>
          <p:nvPr/>
        </p:nvSpPr>
        <p:spPr>
          <a:xfrm>
            <a:off x="8458623" y="5428152"/>
            <a:ext cx="1243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Inferencia</a:t>
            </a:r>
          </a:p>
        </p:txBody>
      </p:sp>
    </p:spTree>
    <p:extLst>
      <p:ext uri="{BB962C8B-B14F-4D97-AF65-F5344CB8AC3E}">
        <p14:creationId xmlns:p14="http://schemas.microsoft.com/office/powerpoint/2010/main" val="902458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DeepAR</a:t>
            </a:r>
            <a:endParaRPr lang="es-ES_tradnl" dirty="0"/>
          </a:p>
        </p:txBody>
      </p:sp>
      <p:pic>
        <p:nvPicPr>
          <p:cNvPr id="8194" name="Picture 2" descr="Parameter calculation of μ and σ">
            <a:extLst>
              <a:ext uri="{FF2B5EF4-FFF2-40B4-BE49-F238E27FC236}">
                <a16:creationId xmlns:a16="http://schemas.microsoft.com/office/drawing/2014/main" id="{88DC2801-ACBF-50B8-8726-5742178A50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2" t="3667" r="5429" b="5364"/>
          <a:stretch/>
        </p:blipFill>
        <p:spPr bwMode="auto">
          <a:xfrm>
            <a:off x="2554476" y="1114769"/>
            <a:ext cx="7083048" cy="554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049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TCN</a:t>
            </a:r>
          </a:p>
        </p:txBody>
      </p:sp>
      <p:pic>
        <p:nvPicPr>
          <p:cNvPr id="10242" name="Picture 2" descr="Multiple Time Series Forecasting with Temporal Convolutional Networks (TCN)  in Python | Forecastegy">
            <a:extLst>
              <a:ext uri="{FF2B5EF4-FFF2-40B4-BE49-F238E27FC236}">
                <a16:creationId xmlns:a16="http://schemas.microsoft.com/office/drawing/2014/main" id="{23D9E02B-B6C9-3874-73B5-3B905C37D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3" t="21191" r="6653" b="23332"/>
          <a:stretch/>
        </p:blipFill>
        <p:spPr bwMode="auto">
          <a:xfrm>
            <a:off x="711817" y="1680898"/>
            <a:ext cx="10455240" cy="380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746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2F6D0-0679-DF9E-4E81-39CC04A9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TCN</a:t>
            </a:r>
          </a:p>
        </p:txBody>
      </p:sp>
      <p:pic>
        <p:nvPicPr>
          <p:cNvPr id="12290" name="Picture 2" descr="figure 1">
            <a:extLst>
              <a:ext uri="{FF2B5EF4-FFF2-40B4-BE49-F238E27FC236}">
                <a16:creationId xmlns:a16="http://schemas.microsoft.com/office/drawing/2014/main" id="{7769D674-43F8-E62E-A687-316609A0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266" y="548640"/>
            <a:ext cx="5739468" cy="526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0F4986E-20A9-3B65-E97F-B33BEEC469A7}"/>
              </a:ext>
            </a:extLst>
          </p:cNvPr>
          <p:cNvSpPr txBox="1"/>
          <p:nvPr/>
        </p:nvSpPr>
        <p:spPr>
          <a:xfrm>
            <a:off x="1240971" y="6113698"/>
            <a:ext cx="10193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i="0" u="none" strike="noStrike" dirty="0">
                <a:solidFill>
                  <a:srgbClr val="222222"/>
                </a:solidFill>
                <a:effectLst/>
                <a:latin typeface="-apple-system"/>
                <a:hlinkClick r:id="rId3"/>
              </a:rPr>
              <a:t>Temporal convolutional networks and data rebalancing for clinical length of stay and mortality prediction</a:t>
            </a:r>
            <a:endParaRPr lang="es-MX" b="1" i="0" u="none" strike="noStrike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7724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9F3A-2843-AD32-91B0-9908CDE4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Capas densas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C4B316-4169-59CB-C450-01850C78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43" y="2210983"/>
            <a:ext cx="4699000" cy="3708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191C673-4860-B18C-6649-E733862E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760" y="3089533"/>
            <a:ext cx="5207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2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ED79B-B81D-C07D-0F78-9BEEE723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Redes recurrentes sencillas</a:t>
            </a:r>
          </a:p>
        </p:txBody>
      </p:sp>
      <p:pic>
        <p:nvPicPr>
          <p:cNvPr id="2050" name="Picture 2" descr="The Basics of Recurrent Neural Networks (RNNs) | by Ben Khuong | Towards AI">
            <a:extLst>
              <a:ext uri="{FF2B5EF4-FFF2-40B4-BE49-F238E27FC236}">
                <a16:creationId xmlns:a16="http://schemas.microsoft.com/office/drawing/2014/main" id="{9D9874AE-0440-6FB9-AE62-109DF9C8A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034" y="1591266"/>
            <a:ext cx="9341708" cy="343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/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A71F80-0CA9-FFAD-514A-28861A09C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358" y="5457573"/>
                <a:ext cx="390906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/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436B017-A98E-039C-864C-229E02BBA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543" y="5808087"/>
                <a:ext cx="2220277" cy="411010"/>
              </a:xfrm>
              <a:prstGeom prst="rect">
                <a:avLst/>
              </a:prstGeom>
              <a:blipFill>
                <a:blip r:embed="rId4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7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7594E-ACF6-8023-34C6-663F9C22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Arquitectura de una res recurrente sencilla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4E2F24F-A288-3B3F-DE87-34D5F1772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87" y="1841500"/>
            <a:ext cx="62103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3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8DC50-519B-D048-49A2-FC8B71E1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Tipos de problemas a resolver con RNN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DF88D4-6C91-5500-AF8F-7298430A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43" y="2170863"/>
            <a:ext cx="10513113" cy="329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358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D6BBA-D04E-9A15-31A6-C22A9FB5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redes neuronales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9041AA-E7B1-B02F-3D88-79938C018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925" y="1798584"/>
            <a:ext cx="8969024" cy="42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4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ACDDC-9517-9FB2-B35D-712F638A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Generalización a una RNN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08F61C-8A7D-BAC3-F01B-5B2EEB978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831" y="1849982"/>
            <a:ext cx="9638272" cy="413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2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FB7EB-B9C1-CCC1-C255-D5941D67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Aprendizaje en una RNN: BPTT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2EF9462-CB0F-AED6-925F-A8098BDC8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15" y="1629238"/>
            <a:ext cx="9360244" cy="46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6770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5371F"/>
      </a:dk2>
      <a:lt2>
        <a:srgbClr val="E2E8E7"/>
      </a:lt2>
      <a:accent1>
        <a:srgbClr val="C6969D"/>
      </a:accent1>
      <a:accent2>
        <a:srgbClr val="BA8F7F"/>
      </a:accent2>
      <a:accent3>
        <a:srgbClr val="B0A282"/>
      </a:accent3>
      <a:accent4>
        <a:srgbClr val="A2A873"/>
      </a:accent4>
      <a:accent5>
        <a:srgbClr val="94AA81"/>
      </a:accent5>
      <a:accent6>
        <a:srgbClr val="7BAF78"/>
      </a:accent6>
      <a:hlink>
        <a:srgbClr val="568E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212</Words>
  <Application>Microsoft Macintosh PowerPoint</Application>
  <PresentationFormat>Panorámica</PresentationFormat>
  <Paragraphs>45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Cambria Math</vt:lpstr>
      <vt:lpstr>Neue Haas Grotesk Text Pro</vt:lpstr>
      <vt:lpstr>VanillaVTI</vt:lpstr>
      <vt:lpstr> Redes Neuronales Recurrentes</vt:lpstr>
      <vt:lpstr>Recordando las redes neuronales</vt:lpstr>
      <vt:lpstr>Capas densas</vt:lpstr>
      <vt:lpstr>Redes recurrentes sencillas</vt:lpstr>
      <vt:lpstr>Arquitectura de una res recurrente sencilla</vt:lpstr>
      <vt:lpstr>Tipos de problemas a resolver con RNN</vt:lpstr>
      <vt:lpstr>Aprendizaje en redes neuronales</vt:lpstr>
      <vt:lpstr>Generalización a una RNN</vt:lpstr>
      <vt:lpstr>Aprendizaje en una RNN: BPTT</vt:lpstr>
      <vt:lpstr>Aprendizaje en una RNN: BPTT</vt:lpstr>
      <vt:lpstr>Aprendizaje en una RNN: BPTT</vt:lpstr>
      <vt:lpstr>LSTMs: Una solución memorable</vt:lpstr>
      <vt:lpstr>Arquitectura de una celda LSTM</vt:lpstr>
      <vt:lpstr>Arquitectura de una celda LSTM</vt:lpstr>
      <vt:lpstr>Arquitectura de una celda LSTM</vt:lpstr>
      <vt:lpstr>Arquitectura de una celda LSTM</vt:lpstr>
      <vt:lpstr>Redes recurrentes bidireccionales: Motivación</vt:lpstr>
      <vt:lpstr>Redes recurrentes bidireccionales</vt:lpstr>
      <vt:lpstr>Modelos Seq2seq</vt:lpstr>
      <vt:lpstr>Modelos Seq2seq</vt:lpstr>
      <vt:lpstr>DeepAR</vt:lpstr>
      <vt:lpstr>DeepAR</vt:lpstr>
      <vt:lpstr>TCN</vt:lpstr>
      <vt:lpstr>TCN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Curso PLN: segunda parte</dc:title>
  <dc:creator>JULIO WAISSMAN VILANOVA</dc:creator>
  <cp:lastModifiedBy>JULIO WAISSMAN VILANOVA</cp:lastModifiedBy>
  <cp:revision>9</cp:revision>
  <dcterms:created xsi:type="dcterms:W3CDTF">2023-10-02T21:54:08Z</dcterms:created>
  <dcterms:modified xsi:type="dcterms:W3CDTF">2024-05-25T18:24:07Z</dcterms:modified>
</cp:coreProperties>
</file>