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36895823666133054"/>
          <c:h val="0.92741933388924824"/>
        </c:manualLayout>
      </c:layout>
      <c:pieChart>
        <c:varyColors val="1"/>
        <c:ser>
          <c:idx val="0"/>
          <c:order val="0"/>
          <c:explosion val="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bubble3D val="0"/>
            <c:explosion val="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dLbl>
              <c:idx val="0"/>
              <c:layout>
                <c:manualLayout>
                  <c:x val="-6.2720298987644821E-2"/>
                  <c:y val="-4.239346296547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6-F849-96D3-B8E72E681E63}"/>
                </c:ext>
              </c:extLst>
            </c:dLbl>
            <c:dLbl>
              <c:idx val="1"/>
              <c:layout>
                <c:manualLayout>
                  <c:x val="5.5839001799714003E-2"/>
                  <c:y val="-4.7140255039365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6-F849-96D3-B8E72E681E63}"/>
                </c:ext>
              </c:extLst>
            </c:dLbl>
            <c:dLbl>
              <c:idx val="2"/>
              <c:layout>
                <c:manualLayout>
                  <c:x val="4.9461323755399536E-2"/>
                  <c:y val="4.43683859494954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76-F849-96D3-B8E72E681E63}"/>
                </c:ext>
              </c:extLst>
            </c:dLbl>
            <c:dLbl>
              <c:idx val="3"/>
              <c:layout>
                <c:manualLayout>
                  <c:x val="4.0011587275125111E-2"/>
                  <c:y val="8.937507630997756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76-F849-96D3-B8E72E681E63}"/>
                </c:ext>
              </c:extLst>
            </c:dLbl>
            <c:dLbl>
              <c:idx val="4"/>
              <c:layout>
                <c:manualLayout>
                  <c:x val="3.2211817883541466E-2"/>
                  <c:y val="8.76948032801454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76-F849-96D3-B8E72E681E63}"/>
                </c:ext>
              </c:extLst>
            </c:dLbl>
            <c:dLbl>
              <c:idx val="5"/>
              <c:layout>
                <c:manualLayout>
                  <c:x val="1.4064380719933243E-2"/>
                  <c:y val="5.540021312805706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76-F849-96D3-B8E72E681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838488307858168"/>
          <c:y val="7.0164895998325538E-2"/>
          <c:w val="0.51462754713790482"/>
          <c:h val="0.85967020800334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n-US" sz="280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n-US" sz="240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n-US" sz="2400"/>
        </a:p>
      </dgm:t>
    </dgm:pt>
    <dgm:pt modelId="{6798B5E3-8688-4846-A5B2-0D7B30DCBF03}">
      <dgm:prSet custT="1"/>
      <dgm:spPr/>
      <dgm:t>
        <a:bodyPr/>
        <a:lstStyle/>
        <a:p>
          <a:r>
            <a:rPr lang="en-US" sz="1800" dirty="0"/>
            <a:t>Dos horas el martes (6 a 8 p.m.) con el </a:t>
          </a:r>
          <a:r>
            <a:rPr lang="en-US" sz="1800" dirty="0" err="1"/>
            <a:t>tema</a:t>
          </a:r>
          <a:r>
            <a:rPr lang="en-US" sz="1800" dirty="0"/>
            <a:t> nuevo de la </a:t>
          </a:r>
          <a:r>
            <a:rPr lang="en-US" sz="1800" dirty="0" err="1"/>
            <a:t>semana</a:t>
          </a:r>
          <a:endParaRPr lang="en-US" sz="1800" dirty="0"/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n-US" sz="240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n-US" sz="240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n-US" sz="2800" dirty="0" err="1"/>
            <a:t>jueves</a:t>
          </a:r>
          <a:r>
            <a:rPr lang="en-US" sz="2800" dirty="0"/>
            <a:t> y </a:t>
          </a:r>
          <a:r>
            <a:rPr lang="en-US" sz="2800" dirty="0" err="1"/>
            <a:t>viernes</a:t>
          </a:r>
          <a:endParaRPr lang="en-US" sz="2800" dirty="0"/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n-US" sz="240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n-US" sz="2400"/>
        </a:p>
      </dgm:t>
    </dgm:pt>
    <dgm:pt modelId="{B06815D1-83A2-42C3-870A-CFC728B95BAE}">
      <dgm:prSet custT="1"/>
      <dgm:spPr/>
      <dgm:t>
        <a:bodyPr/>
        <a:lstStyle/>
        <a:p>
          <a:r>
            <a:rPr lang="en-US" sz="1800" dirty="0"/>
            <a:t>Tres</a:t>
          </a:r>
          <a:r>
            <a:rPr lang="en-US" sz="1800" baseline="0" dirty="0"/>
            <a:t> horas de </a:t>
          </a:r>
          <a:r>
            <a:rPr lang="en-US" sz="1800" baseline="0" dirty="0" err="1"/>
            <a:t>trabajo</a:t>
          </a:r>
          <a:r>
            <a:rPr lang="en-US" sz="1800" baseline="0" dirty="0"/>
            <a:t> </a:t>
          </a:r>
          <a:r>
            <a:rPr lang="en-US" sz="1800" baseline="0" dirty="0" err="1"/>
            <a:t>independiente</a:t>
          </a:r>
          <a:r>
            <a:rPr lang="en-US" sz="1800" baseline="0" dirty="0"/>
            <a:t> para </a:t>
          </a:r>
          <a:r>
            <a:rPr lang="en-US" sz="1800" baseline="0" dirty="0" err="1"/>
            <a:t>avanzar</a:t>
          </a:r>
          <a:r>
            <a:rPr lang="en-US" sz="1800" baseline="0" dirty="0"/>
            <a:t> </a:t>
          </a:r>
          <a:r>
            <a:rPr lang="en-US" sz="1800" baseline="0" dirty="0" err="1"/>
            <a:t>en</a:t>
          </a:r>
          <a:r>
            <a:rPr lang="en-US" sz="1800" baseline="0" dirty="0"/>
            <a:t> las </a:t>
          </a:r>
          <a:r>
            <a:rPr lang="en-US" sz="1800" baseline="0" dirty="0" err="1"/>
            <a:t>actividades</a:t>
          </a:r>
          <a:r>
            <a:rPr lang="en-US" sz="1800" baseline="0" dirty="0"/>
            <a:t> </a:t>
          </a:r>
          <a:r>
            <a:rPr lang="en-US" sz="1800" baseline="0" dirty="0" err="1"/>
            <a:t>asignadas</a:t>
          </a:r>
          <a:r>
            <a:rPr lang="en-US" sz="1800" baseline="0" dirty="0"/>
            <a:t> </a:t>
          </a:r>
          <a:r>
            <a:rPr lang="en-US" sz="1800" baseline="0" dirty="0" err="1"/>
            <a:t>el</a:t>
          </a:r>
          <a:r>
            <a:rPr lang="en-US" sz="1800" baseline="0" dirty="0"/>
            <a:t> martes (</a:t>
          </a:r>
          <a:r>
            <a:rPr lang="en-US" sz="1800" baseline="0" dirty="0" err="1"/>
            <a:t>asesorías</a:t>
          </a:r>
          <a:r>
            <a:rPr lang="en-US" sz="1800" baseline="0" dirty="0"/>
            <a:t> </a:t>
          </a:r>
          <a:r>
            <a:rPr lang="en-US" sz="1800" baseline="0" dirty="0" err="1"/>
            <a:t>incluidas</a:t>
          </a:r>
          <a:r>
            <a:rPr lang="en-US" sz="1800" baseline="0" dirty="0"/>
            <a:t>)</a:t>
          </a:r>
          <a:endParaRPr lang="en-US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n-US" sz="240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n-US" sz="240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n-US" sz="2800" err="1"/>
            <a:t>sábado</a:t>
          </a:r>
          <a:endParaRPr lang="en-US" sz="2800"/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n-US" sz="240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n-US" sz="2400"/>
        </a:p>
      </dgm:t>
    </dgm:pt>
    <dgm:pt modelId="{82101BF8-784A-4D70-91AF-EB23E0BC8501}">
      <dgm:prSet custT="1"/>
      <dgm:spPr/>
      <dgm:t>
        <a:bodyPr/>
        <a:lstStyle/>
        <a:p>
          <a:r>
            <a:rPr lang="en-US" sz="1800" dirty="0"/>
            <a:t>Dos horas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sábado</a:t>
          </a:r>
          <a:r>
            <a:rPr lang="en-US" sz="1800" dirty="0"/>
            <a:t> (10 a 12 p.m.) para </a:t>
          </a:r>
          <a:r>
            <a:rPr lang="en-US" sz="1800" dirty="0" err="1"/>
            <a:t>aspectos</a:t>
          </a:r>
          <a:r>
            <a:rPr lang="en-US" sz="1800" dirty="0"/>
            <a:t> </a:t>
          </a:r>
          <a:r>
            <a:rPr lang="en-US" sz="1800" dirty="0" err="1"/>
            <a:t>prácticos</a:t>
          </a:r>
          <a:r>
            <a:rPr lang="en-US" sz="1800" dirty="0"/>
            <a:t>, </a:t>
          </a:r>
          <a:r>
            <a:rPr lang="en-US" sz="1800" dirty="0" err="1"/>
            <a:t>cerrar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tema</a:t>
          </a:r>
          <a:r>
            <a:rPr lang="en-US" sz="1800" dirty="0"/>
            <a:t> y </a:t>
          </a:r>
          <a:r>
            <a:rPr lang="en-US" sz="1800" dirty="0" err="1"/>
            <a:t>tópicos</a:t>
          </a:r>
          <a:r>
            <a:rPr lang="en-US" sz="1800" dirty="0"/>
            <a:t> </a:t>
          </a:r>
          <a:r>
            <a:rPr lang="en-US" sz="1800" dirty="0" err="1"/>
            <a:t>complementarios</a:t>
          </a:r>
          <a:endParaRPr lang="en-US" sz="1800" dirty="0"/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n-US" sz="240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n-US" sz="240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5_2" csCatId="accent5" phldr="1"/>
      <dgm:spPr/>
    </dgm:pt>
    <dgm:pt modelId="{043D3C1D-4CFC-8C48-8003-E6DA76EE25ED}">
      <dgm:prSet phldrT="[Texto]"/>
      <dgm:spPr/>
      <dgm:t>
        <a:bodyPr/>
        <a:lstStyle/>
        <a:p>
          <a:r>
            <a:rPr lang="es-MX"/>
            <a:t>Datos crudos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raw data</a:t>
          </a:r>
          <a:r>
            <a:rPr lang="es-MX"/>
            <a:t>)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/>
            <a:t>Procesamiento de datos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data wrangling</a:t>
          </a:r>
          <a:r>
            <a:rPr lang="es-MX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/>
            <a:t>Datos ordenados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tidy data</a:t>
          </a:r>
          <a:r>
            <a:rPr lang="es-MX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/>
            <a:t>Analisis exploratorio de datos (</a:t>
          </a:r>
          <a:r>
            <a:rPr lang="es-MX" i="1">
              <a:solidFill>
                <a:srgbClr val="FFFF00"/>
              </a:solidFill>
            </a:rPr>
            <a:t>EDA</a:t>
          </a:r>
          <a:r>
            <a:rPr lang="es-MX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4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01347A67-ACDD-1A46-AFF9-F0FD15C8F748}" type="pres">
      <dgm:prSet presAssocID="{FDB4A59A-509F-2446-B930-18E2EF450555}" presName="parTxOnly" presStyleLbl="node1" presStyleIdx="1" presStyleCnt="4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A3047BF-3EDC-BB42-BCAE-F8EE3F669A17}" type="pres">
      <dgm:prSet presAssocID="{B72B6E46-BB9D-824B-867F-D3C8EF39FF33}" presName="parTxOnly" presStyleLbl="node1" presStyleIdx="2" presStyleCnt="4">
        <dgm:presLayoutVars>
          <dgm:bulletEnabled val="1"/>
        </dgm:presLayoutVars>
      </dgm:prSet>
      <dgm:spPr/>
    </dgm:pt>
    <dgm:pt modelId="{A794846D-78AB-6A4C-B52C-EA8A135E34C2}" type="pres">
      <dgm:prSet presAssocID="{52060103-3701-AD4D-9B88-EF0F2138E98B}" presName="parSpace" presStyleCnt="0"/>
      <dgm:spPr/>
    </dgm:pt>
    <dgm:pt modelId="{F699923F-A2DB-9343-BB19-B8EC10F41FFC}" type="pres">
      <dgm:prSet presAssocID="{147EB4E5-88FF-E448-B52D-E35EB1D675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8CD924-F927-0C4B-9FD5-FED645D41A6F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054A9F72-0B37-9842-A3A0-3581F2B62B13}" type="presOf" srcId="{FDB4A59A-509F-2446-B930-18E2EF450555}" destId="{01347A67-ACDD-1A46-AFF9-F0FD15C8F748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1" destOrd="0" parTransId="{7FC6AA80-F8D8-B345-9DA3-4738F1E4266A}" sibTransId="{E9B89FFD-29FA-E04E-A61F-E4CF39D3B50E}"/>
    <dgm:cxn modelId="{01FF0AAF-1339-3645-80F7-63E0DEEB510E}" type="presOf" srcId="{043D3C1D-4CFC-8C48-8003-E6DA76EE25ED}" destId="{A2AFD630-2C47-9147-8A22-DE2A6A776154}" srcOrd="0" destOrd="0" presId="urn:microsoft.com/office/officeart/2005/8/layout/hChevron3"/>
    <dgm:cxn modelId="{CBF9BFB8-1164-C84E-9F60-E406A3CDD5F2}" srcId="{53E94030-64DC-A543-8013-8674BAF21EC6}" destId="{B72B6E46-BB9D-824B-867F-D3C8EF39FF33}" srcOrd="2" destOrd="0" parTransId="{030A033B-0229-C643-A2B2-B54995D92CDE}" sibTransId="{52060103-3701-AD4D-9B88-EF0F2138E98B}"/>
    <dgm:cxn modelId="{0F0970C1-23C8-9C42-90E0-334ABA571D9C}" type="presOf" srcId="{B72B6E46-BB9D-824B-867F-D3C8EF39FF33}" destId="{FA3047BF-3EDC-BB42-BCAE-F8EE3F669A17}" srcOrd="0" destOrd="0" presId="urn:microsoft.com/office/officeart/2005/8/layout/hChevron3"/>
    <dgm:cxn modelId="{4DFEBEEF-EAC3-6A4F-93A3-D7A5B1A0B6ED}" srcId="{53E94030-64DC-A543-8013-8674BAF21EC6}" destId="{147EB4E5-88FF-E448-B52D-E35EB1D675DC}" srcOrd="3" destOrd="0" parTransId="{F6EFA819-D6A0-3444-96A0-F3DE7F2E0511}" sibTransId="{CC81C15F-F82D-FB4B-8426-A81C71369AA1}"/>
    <dgm:cxn modelId="{A454FCD7-26C9-E548-A6C6-28CA6A07BE0D}" type="presParOf" srcId="{A79518E4-CFC2-254F-A33A-7885256379BF}" destId="{A2AFD630-2C47-9147-8A22-DE2A6A776154}" srcOrd="0" destOrd="0" presId="urn:microsoft.com/office/officeart/2005/8/layout/hChevron3"/>
    <dgm:cxn modelId="{B8DDB9CB-9463-E34B-B52B-17D7C68C4C78}" type="presParOf" srcId="{A79518E4-CFC2-254F-A33A-7885256379BF}" destId="{77C63660-1504-404A-A17C-13245143B4C7}" srcOrd="1" destOrd="0" presId="urn:microsoft.com/office/officeart/2005/8/layout/hChevron3"/>
    <dgm:cxn modelId="{3C48EDE1-2720-2D47-BD91-E937866B6F90}" type="presParOf" srcId="{A79518E4-CFC2-254F-A33A-7885256379BF}" destId="{01347A67-ACDD-1A46-AFF9-F0FD15C8F748}" srcOrd="2" destOrd="0" presId="urn:microsoft.com/office/officeart/2005/8/layout/hChevron3"/>
    <dgm:cxn modelId="{290C936A-AE75-FD46-9AF4-3852F511D243}" type="presParOf" srcId="{A79518E4-CFC2-254F-A33A-7885256379BF}" destId="{DDF02ADD-AC54-174A-892B-E623AD736361}" srcOrd="3" destOrd="0" presId="urn:microsoft.com/office/officeart/2005/8/layout/hChevron3"/>
    <dgm:cxn modelId="{5091F9FF-1D6E-D44A-BC12-0BD29B7AB3AE}" type="presParOf" srcId="{A79518E4-CFC2-254F-A33A-7885256379BF}" destId="{FA3047BF-3EDC-BB42-BCAE-F8EE3F669A17}" srcOrd="4" destOrd="0" presId="urn:microsoft.com/office/officeart/2005/8/layout/hChevron3"/>
    <dgm:cxn modelId="{F4D78710-089A-5C43-B419-2918ECCA5007}" type="presParOf" srcId="{A79518E4-CFC2-254F-A33A-7885256379BF}" destId="{A794846D-78AB-6A4C-B52C-EA8A135E34C2}" srcOrd="5" destOrd="0" presId="urn:microsoft.com/office/officeart/2005/8/layout/hChevron3"/>
    <dgm:cxn modelId="{9D595687-8904-B341-872E-FE7CA970A123}" type="presParOf" srcId="{A79518E4-CFC2-254F-A33A-7885256379BF}" destId="{F699923F-A2DB-9343-BB19-B8EC10F41F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 err="1"/>
            <a:t>Integracion</a:t>
          </a:r>
          <a:r>
            <a:rPr lang="es-ES_tradnl" sz="2000" b="1" dirty="0"/>
            <a:t> de datos de diferentes fuentes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/>
            <a:t>Uso de </a:t>
          </a:r>
          <a:r>
            <a:rPr lang="es-ES_tradnl" sz="2000" err="1"/>
            <a:t>APIs</a:t>
          </a:r>
          <a:endParaRPr lang="en-US" sz="200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Datos numéricos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Datos cualitativos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Cadenas de caracteres 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EEFE4BEA-3909-254E-8116-919B12A4DAA4}">
      <dgm:prSet custT="1"/>
      <dgm:spPr/>
      <dgm:t>
        <a:bodyPr/>
        <a:lstStyle/>
        <a:p>
          <a:r>
            <a:rPr lang="es-ES_tradnl" sz="2000" noProof="0" dirty="0"/>
            <a:t>Series de tiempo</a:t>
          </a:r>
        </a:p>
      </dgm:t>
    </dgm:pt>
    <dgm:pt modelId="{43D87DA1-7335-3343-B02F-27480E018ECB}" type="parTrans" cxnId="{A42CC99A-FF7C-8048-BA7D-B68384796EAF}">
      <dgm:prSet/>
      <dgm:spPr/>
      <dgm:t>
        <a:bodyPr/>
        <a:lstStyle/>
        <a:p>
          <a:endParaRPr lang="es-MX"/>
        </a:p>
      </dgm:t>
    </dgm:pt>
    <dgm:pt modelId="{75C1F907-1544-CE48-A377-32EFCD30EA6E}" type="sibTrans" cxnId="{A42CC99A-FF7C-8048-BA7D-B68384796EAF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A42CC99A-FF7C-8048-BA7D-B68384796EAF}" srcId="{C1FBF2FD-D5F6-433E-A9B7-98C41CA72876}" destId="{EEFE4BEA-3909-254E-8116-919B12A4DAA4}" srcOrd="3" destOrd="0" parTransId="{43D87DA1-7335-3343-B02F-27480E018ECB}" sibTransId="{75C1F907-1544-CE48-A377-32EFCD30EA6E}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8DBBE3E5-2CFD-4F4F-95C5-0871C202443B}" type="presOf" srcId="{EEFE4BEA-3909-254E-8116-919B12A4DAA4}" destId="{83632930-C7FF-0841-918A-C36DC17A70A7}" srcOrd="0" destOrd="3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Transformación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Generación de características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Indicadores claves de desempeño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Herramientas para EDA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33CAB077-31A6-0D4C-BE70-9C267EAC963C}">
      <dgm:prSet custT="1"/>
      <dgm:spPr/>
      <dgm:t>
        <a:bodyPr/>
        <a:lstStyle/>
        <a:p>
          <a:r>
            <a:rPr lang="es-MX" sz="2000" b="0" dirty="0"/>
            <a:t>Desarrollo de tableros para EDA</a:t>
          </a:r>
        </a:p>
      </dgm:t>
    </dgm:pt>
    <dgm:pt modelId="{0A93BEDF-D890-3F4E-AADD-1EF8989AD3B9}" type="parTrans" cxnId="{954D24C9-7AB4-FB49-9068-CC87E68726C5}">
      <dgm:prSet/>
      <dgm:spPr/>
      <dgm:t>
        <a:bodyPr/>
        <a:lstStyle/>
        <a:p>
          <a:endParaRPr lang="es-MX"/>
        </a:p>
      </dgm:t>
    </dgm:pt>
    <dgm:pt modelId="{D455304C-D245-F04A-A318-50189F7B4303}" type="sibTrans" cxnId="{954D24C9-7AB4-FB49-9068-CC87E68726C5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FAA2CA8D-FB4B-9448-9080-96B9B080646F}" type="presOf" srcId="{33CAB077-31A6-0D4C-BE70-9C267EAC963C}" destId="{83632930-C7FF-0841-918A-C36DC17A70A7}" srcOrd="0" destOrd="3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954D24C9-7AB4-FB49-9068-CC87E68726C5}" srcId="{C1FBF2FD-D5F6-433E-A9B7-98C41CA72876}" destId="{33CAB077-31A6-0D4C-BE70-9C267EAC963C}" srcOrd="3" destOrd="0" parTransId="{0A93BEDF-D890-3F4E-AADD-1EF8989AD3B9}" sibTransId="{D455304C-D245-F04A-A318-50189F7B4303}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Reducción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Selección de características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BDFBCA65-58CC-F648-A409-D6EF53196BBB}">
      <dgm:prSet custT="1"/>
      <dgm:spPr/>
      <dgm:t>
        <a:bodyPr/>
        <a:lstStyle/>
        <a:p>
          <a:r>
            <a:rPr lang="es-ES_tradnl" sz="2000" dirty="0"/>
            <a:t>Otras técnicas de reducción</a:t>
          </a:r>
          <a:endParaRPr lang="en-US" sz="2000" dirty="0"/>
        </a:p>
      </dgm:t>
    </dgm:pt>
    <dgm:pt modelId="{D0C4A675-57F0-7342-9B17-147EB767F05D}" type="parTrans" cxnId="{1410D76D-DDC6-A44D-8927-564F754A6A52}">
      <dgm:prSet/>
      <dgm:spPr/>
      <dgm:t>
        <a:bodyPr/>
        <a:lstStyle/>
        <a:p>
          <a:endParaRPr lang="es-MX"/>
        </a:p>
      </dgm:t>
    </dgm:pt>
    <dgm:pt modelId="{B7DD5EAA-86CC-9B42-8E2A-AD028D69AA3E}" type="sibTrans" cxnId="{1410D76D-DDC6-A44D-8927-564F754A6A52}">
      <dgm:prSet/>
      <dgm:spPr/>
      <dgm:t>
        <a:bodyPr/>
        <a:lstStyle/>
        <a:p>
          <a:endParaRPr lang="es-MX"/>
        </a:p>
      </dgm:t>
    </dgm:pt>
    <dgm:pt modelId="{0539E5C0-5957-854F-B235-E99B98758BFB}">
      <dgm:prSet custT="1"/>
      <dgm:spPr/>
      <dgm:t>
        <a:bodyPr/>
        <a:lstStyle/>
        <a:p>
          <a:r>
            <a:rPr lang="en-US" sz="2000" dirty="0" err="1"/>
            <a:t>Análisis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components </a:t>
          </a:r>
          <a:r>
            <a:rPr lang="en-US" sz="2000" dirty="0" err="1"/>
            <a:t>principales</a:t>
          </a:r>
          <a:endParaRPr lang="en-US" sz="2000" dirty="0"/>
        </a:p>
      </dgm:t>
    </dgm:pt>
    <dgm:pt modelId="{E5C90462-B41B-9D4F-8CFA-D6C178B200AF}" type="parTrans" cxnId="{4591C5EE-AC2E-2541-AE3A-A452B66EF54F}">
      <dgm:prSet/>
      <dgm:spPr/>
      <dgm:t>
        <a:bodyPr/>
        <a:lstStyle/>
        <a:p>
          <a:endParaRPr lang="es-MX"/>
        </a:p>
      </dgm:t>
    </dgm:pt>
    <dgm:pt modelId="{108B8A18-9C57-4D4F-A63F-5F1AF30A70F4}" type="sibTrans" cxnId="{4591C5EE-AC2E-2541-AE3A-A452B66EF54F}">
      <dgm:prSet/>
      <dgm:spPr/>
      <dgm:t>
        <a:bodyPr/>
        <a:lstStyle/>
        <a:p>
          <a:endParaRPr lang="es-MX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Casos especiales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Información georeferenciada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Series de tiempo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Detección de anomalías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2"/>
      <dgm:spPr/>
    </dgm:pt>
    <dgm:pt modelId="{B492EAF9-69A6-D841-91FF-044DD67FB08F}" type="pres">
      <dgm:prSet presAssocID="{13A24D67-C9C5-9D40-8ED0-F6F3354781DD}" presName="parentText" presStyleLbl="node1" presStyleIdx="0" presStyleCnt="2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2">
        <dgm:presLayoutVars>
          <dgm:bulletEnabled val="1"/>
        </dgm:presLayoutVars>
      </dgm:prSet>
      <dgm:spPr/>
    </dgm:pt>
    <dgm:pt modelId="{74AF953D-BF22-9249-B512-EDD13C4C47BB}" type="pres">
      <dgm:prSet presAssocID="{F19E4600-3F60-3944-A01F-5DE02D3AACBA}" presName="spaceBetweenRectangles" presStyleCnt="0"/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1" presStyleCnt="2" custScaleX="121765" custScaleY="66323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27D39717-69F2-574F-A017-9C6FCA50CB45}" type="presOf" srcId="{11E2E8F2-3DE3-490E-9DAD-007843270996}" destId="{E70BA90D-B052-EB4F-B3AC-36D0ACA73C53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3D5A654A-C4DA-40C8-849E-49F75B20EA71}" srcId="{A1EA787B-2F5A-4688-BCB0-496F165D48A0}" destId="{1F7478DF-370E-4271-9878-0596A143015E}" srcOrd="1" destOrd="0" parTransId="{B62DF38D-C53B-4D69-9F81-315038FF601B}" sibTransId="{4E057A21-6524-4803-94DE-E46D4295D871}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1410D76D-DDC6-A44D-8927-564F754A6A52}" srcId="{1F7478DF-370E-4271-9878-0596A143015E}" destId="{BDFBCA65-58CC-F648-A409-D6EF53196BBB}" srcOrd="2" destOrd="0" parTransId="{D0C4A675-57F0-7342-9B17-147EB767F05D}" sibTransId="{B7DD5EAA-86CC-9B42-8E2A-AD028D69AA3E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CD975080-CC14-0244-855C-53A586488EAC}" type="presOf" srcId="{BDFBCA65-58CC-F648-A409-D6EF53196BBB}" destId="{E70BA90D-B052-EB4F-B3AC-36D0ACA73C53}" srcOrd="0" destOrd="2" presId="urn:microsoft.com/office/officeart/2005/8/layout/list1"/>
    <dgm:cxn modelId="{B6612784-1987-3D48-9080-36CB9D4DE941}" type="presOf" srcId="{1F7478DF-370E-4271-9878-0596A143015E}" destId="{A9678DA4-BA79-DB4E-AA2A-DE89AF94C46A}" srcOrd="1" destOrd="0" presId="urn:microsoft.com/office/officeart/2005/8/layout/list1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819EFCB1-2ED5-CA4E-A0D8-191D8560B44C}" type="presOf" srcId="{1F7478DF-370E-4271-9878-0596A143015E}" destId="{88EC8E4D-75FC-CE4A-AB41-EABB66041FD9}" srcOrd="0" destOrd="0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4591C5EE-AC2E-2541-AE3A-A452B66EF54F}" srcId="{1F7478DF-370E-4271-9878-0596A143015E}" destId="{0539E5C0-5957-854F-B235-E99B98758BFB}" srcOrd="1" destOrd="0" parTransId="{E5C90462-B41B-9D4F-8CFA-D6C178B200AF}" sibTransId="{108B8A18-9C57-4D4F-A63F-5F1AF30A70F4}"/>
    <dgm:cxn modelId="{1B042FF0-56C2-B748-94F9-016BBA6F89C7}" type="presOf" srcId="{0539E5C0-5957-854F-B235-E99B98758BFB}" destId="{E70BA90D-B052-EB4F-B3AC-36D0ACA73C53}" srcOrd="0" destOrd="1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  <dgm:cxn modelId="{26453705-3717-244A-AAB0-05F6AA405A6D}" type="presParOf" srcId="{F495A023-2A15-BF4C-B787-93921FCB4C9F}" destId="{74AF953D-BF22-9249-B512-EDD13C4C47BB}" srcOrd="3" destOrd="0" presId="urn:microsoft.com/office/officeart/2005/8/layout/list1"/>
    <dgm:cxn modelId="{B9508FE1-4227-1C4C-8766-26A29F3ED34B}" type="presParOf" srcId="{F495A023-2A15-BF4C-B787-93921FCB4C9F}" destId="{1B7CA765-3DFD-504C-81AC-9FD0D5A4430D}" srcOrd="4" destOrd="0" presId="urn:microsoft.com/office/officeart/2005/8/layout/list1"/>
    <dgm:cxn modelId="{1EB6CB78-0A8C-6348-BA74-056250990327}" type="presParOf" srcId="{1B7CA765-3DFD-504C-81AC-9FD0D5A4430D}" destId="{88EC8E4D-75FC-CE4A-AB41-EABB66041FD9}" srcOrd="0" destOrd="0" presId="urn:microsoft.com/office/officeart/2005/8/layout/list1"/>
    <dgm:cxn modelId="{D76694D7-10A5-E840-B8D7-D4D9396D72D9}" type="presParOf" srcId="{1B7CA765-3DFD-504C-81AC-9FD0D5A4430D}" destId="{A9678DA4-BA79-DB4E-AA2A-DE89AF94C46A}" srcOrd="1" destOrd="0" presId="urn:microsoft.com/office/officeart/2005/8/layout/list1"/>
    <dgm:cxn modelId="{03E3A8E3-06A9-B54E-996A-BDE2AC668B94}" type="presParOf" srcId="{F495A023-2A15-BF4C-B787-93921FCB4C9F}" destId="{E33B25A2-37BB-B541-B58F-AF10803D2801}" srcOrd="5" destOrd="0" presId="urn:microsoft.com/office/officeart/2005/8/layout/list1"/>
    <dgm:cxn modelId="{5BA5922F-C212-5D44-B160-A0B37DE53CA7}" type="presParOf" srcId="{F495A023-2A15-BF4C-B787-93921FCB4C9F}" destId="{E70BA90D-B052-EB4F-B3AC-36D0ACA73C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Participación (10%)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(50%)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el martes (6 a 8 p.m.) con el </a:t>
          </a:r>
          <a:r>
            <a:rPr lang="en-US" sz="1800" kern="1200" dirty="0" err="1"/>
            <a:t>tema</a:t>
          </a:r>
          <a:r>
            <a:rPr lang="en-US" sz="1800" kern="1200" dirty="0"/>
            <a:t> nuevo de la </a:t>
          </a:r>
          <a:r>
            <a:rPr lang="en-US" sz="1800" kern="1200" dirty="0" err="1"/>
            <a:t>semana</a:t>
          </a:r>
          <a:endParaRPr lang="en-US" sz="1800" kern="1200" dirty="0"/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Tres</a:t>
          </a:r>
          <a:r>
            <a:rPr lang="en-US" sz="1800" kern="1200" baseline="0" dirty="0"/>
            <a:t> horas de </a:t>
          </a:r>
          <a:r>
            <a:rPr lang="en-US" sz="1800" kern="1200" baseline="0" dirty="0" err="1"/>
            <a:t>trabajo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independiente</a:t>
          </a:r>
          <a:r>
            <a:rPr lang="en-US" sz="1800" kern="1200" baseline="0" dirty="0"/>
            <a:t> para </a:t>
          </a:r>
          <a:r>
            <a:rPr lang="en-US" sz="1800" kern="1200" baseline="0" dirty="0" err="1"/>
            <a:t>avanzar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</a:t>
          </a:r>
          <a:r>
            <a:rPr lang="en-US" sz="1800" kern="1200" baseline="0" dirty="0"/>
            <a:t> las </a:t>
          </a:r>
          <a:r>
            <a:rPr lang="en-US" sz="1800" kern="1200" baseline="0" dirty="0" err="1"/>
            <a:t>actividades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asignadas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el</a:t>
          </a:r>
          <a:r>
            <a:rPr lang="en-US" sz="1800" kern="1200" baseline="0" dirty="0"/>
            <a:t> martes (</a:t>
          </a:r>
          <a:r>
            <a:rPr lang="en-US" sz="1800" kern="1200" baseline="0" dirty="0" err="1"/>
            <a:t>asesorías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incluidas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 err="1"/>
            <a:t>jueves</a:t>
          </a:r>
          <a:r>
            <a:rPr lang="en-US" sz="2800" kern="1200" dirty="0"/>
            <a:t> y </a:t>
          </a:r>
          <a:r>
            <a:rPr lang="en-US" sz="2800" kern="1200" dirty="0" err="1"/>
            <a:t>viernes</a:t>
          </a:r>
          <a:endParaRPr lang="en-US" sz="2800" kern="1200" dirty="0"/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sábado</a:t>
          </a:r>
          <a:r>
            <a:rPr lang="en-US" sz="1800" kern="1200" dirty="0"/>
            <a:t> (10 a 12 p.m.) para </a:t>
          </a:r>
          <a:r>
            <a:rPr lang="en-US" sz="1800" kern="1200" dirty="0" err="1"/>
            <a:t>aspectos</a:t>
          </a:r>
          <a:r>
            <a:rPr lang="en-US" sz="1800" kern="1200" dirty="0"/>
            <a:t> </a:t>
          </a:r>
          <a:r>
            <a:rPr lang="en-US" sz="1800" kern="1200" dirty="0" err="1"/>
            <a:t>prácticos</a:t>
          </a:r>
          <a:r>
            <a:rPr lang="en-US" sz="1800" kern="1200" dirty="0"/>
            <a:t>, </a:t>
          </a:r>
          <a:r>
            <a:rPr lang="en-US" sz="1800" kern="1200" dirty="0" err="1"/>
            <a:t>cerrar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tema</a:t>
          </a:r>
          <a:r>
            <a:rPr lang="en-US" sz="1800" kern="1200" dirty="0"/>
            <a:t> y </a:t>
          </a:r>
          <a:r>
            <a:rPr lang="en-US" sz="1800" kern="1200" dirty="0" err="1"/>
            <a:t>tópicos</a:t>
          </a:r>
          <a:r>
            <a:rPr lang="en-US" sz="1800" kern="1200" dirty="0"/>
            <a:t> </a:t>
          </a:r>
          <a:r>
            <a:rPr lang="en-US" sz="1800" kern="1200" dirty="0" err="1"/>
            <a:t>complementarios</a:t>
          </a:r>
          <a:endParaRPr lang="en-US" sz="1800" kern="1200" dirty="0"/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err="1"/>
            <a:t>sábado</a:t>
          </a:r>
          <a:endParaRPr lang="en-US" sz="2800" kern="1200"/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3193" y="1168792"/>
          <a:ext cx="3204144" cy="128165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crudos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raw data</a:t>
          </a:r>
          <a:r>
            <a:rPr lang="es-MX" sz="2000" kern="1200"/>
            <a:t>)</a:t>
          </a:r>
        </a:p>
      </dsp:txBody>
      <dsp:txXfrm>
        <a:off x="3193" y="1168792"/>
        <a:ext cx="2883730" cy="1281657"/>
      </dsp:txXfrm>
    </dsp:sp>
    <dsp:sp modelId="{01347A67-ACDD-1A46-AFF9-F0FD15C8F748}">
      <dsp:nvSpPr>
        <dsp:cNvPr id="0" name=""/>
        <dsp:cNvSpPr/>
      </dsp:nvSpPr>
      <dsp:spPr>
        <a:xfrm>
          <a:off x="2566508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Procesamiento de datos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data wrangling</a:t>
          </a:r>
          <a:r>
            <a:rPr lang="es-MX" sz="2000" kern="1200"/>
            <a:t>)</a:t>
          </a:r>
        </a:p>
      </dsp:txBody>
      <dsp:txXfrm>
        <a:off x="3207337" y="1168792"/>
        <a:ext cx="1922487" cy="1281657"/>
      </dsp:txXfrm>
    </dsp:sp>
    <dsp:sp modelId="{FA3047BF-3EDC-BB42-BCAE-F8EE3F669A17}">
      <dsp:nvSpPr>
        <dsp:cNvPr id="0" name=""/>
        <dsp:cNvSpPr/>
      </dsp:nvSpPr>
      <dsp:spPr>
        <a:xfrm>
          <a:off x="5129824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ordenados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tidy data</a:t>
          </a:r>
          <a:r>
            <a:rPr lang="es-MX" sz="2000" kern="1200"/>
            <a:t>)</a:t>
          </a:r>
        </a:p>
      </dsp:txBody>
      <dsp:txXfrm>
        <a:off x="5770653" y="1168792"/>
        <a:ext cx="1922487" cy="1281657"/>
      </dsp:txXfrm>
    </dsp:sp>
    <dsp:sp modelId="{F699923F-A2DB-9343-BB19-B8EC10F41FFC}">
      <dsp:nvSpPr>
        <dsp:cNvPr id="0" name=""/>
        <dsp:cNvSpPr/>
      </dsp:nvSpPr>
      <dsp:spPr>
        <a:xfrm>
          <a:off x="7693139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Analisis exploratorio de datos (</a:t>
          </a:r>
          <a:r>
            <a:rPr lang="es-MX" sz="2000" i="1" kern="1200">
              <a:solidFill>
                <a:srgbClr val="FFFF00"/>
              </a:solidFill>
            </a:rPr>
            <a:t>EDA</a:t>
          </a:r>
          <a:r>
            <a:rPr lang="es-MX" sz="2000" kern="1200"/>
            <a:t>)</a:t>
          </a:r>
        </a:p>
      </dsp:txBody>
      <dsp:txXfrm>
        <a:off x="8333968" y="1168792"/>
        <a:ext cx="1922487" cy="1281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Uso de </a:t>
          </a:r>
          <a:r>
            <a:rPr lang="es-ES_tradnl" sz="2000" kern="1200" err="1"/>
            <a:t>APIs</a:t>
          </a:r>
          <a:endParaRPr lang="en-US" sz="2000" kern="1200"/>
        </a:p>
      </dsp:txBody>
      <dsp:txXfrm>
        <a:off x="0" y="683518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 err="1"/>
            <a:t>Integracion</a:t>
          </a:r>
          <a:r>
            <a:rPr lang="es-ES_tradnl" sz="2000" b="1" kern="1200" dirty="0"/>
            <a:t> de datos de diferentes fuentes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291718"/>
          <a:ext cx="6797675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numéricos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cualitativos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Cadenas de caracteres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Series de tiempo</a:t>
          </a:r>
        </a:p>
      </dsp:txBody>
      <dsp:txXfrm>
        <a:off x="0" y="3291718"/>
        <a:ext cx="6797675" cy="2338875"/>
      </dsp:txXfrm>
    </dsp:sp>
    <dsp:sp modelId="{4374A502-B6DD-4C45-9A4A-735CBA052588}">
      <dsp:nvSpPr>
        <dsp:cNvPr id="0" name=""/>
        <dsp:cNvSpPr/>
      </dsp:nvSpPr>
      <dsp:spPr>
        <a:xfrm>
          <a:off x="339883" y="2627518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404730" y="2692365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Generación de características</a:t>
          </a:r>
        </a:p>
      </dsp:txBody>
      <dsp:txXfrm>
        <a:off x="0" y="627412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Transformación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211379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Indicadores claves de desempeño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para EDA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Desarrollo de tableros para EDA</a:t>
          </a:r>
        </a:p>
      </dsp:txBody>
      <dsp:txXfrm>
        <a:off x="0" y="3211379"/>
        <a:ext cx="6797675" cy="2031750"/>
      </dsp:txXfrm>
    </dsp:sp>
    <dsp:sp modelId="{4374A502-B6DD-4C45-9A4A-735CBA052588}">
      <dsp:nvSpPr>
        <dsp:cNvPr id="0" name=""/>
        <dsp:cNvSpPr/>
      </dsp:nvSpPr>
      <dsp:spPr>
        <a:xfrm>
          <a:off x="339883" y="249041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396693" y="254722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275860"/>
          <a:ext cx="679767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Información georeferenciada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Series de tiempo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Detección de anomalías</a:t>
          </a:r>
        </a:p>
      </dsp:txBody>
      <dsp:txXfrm>
        <a:off x="0" y="275860"/>
        <a:ext cx="6797675" cy="2211300"/>
      </dsp:txXfrm>
    </dsp:sp>
    <dsp:sp modelId="{B492EAF9-69A6-D841-91FF-044DD67FB08F}">
      <dsp:nvSpPr>
        <dsp:cNvPr id="0" name=""/>
        <dsp:cNvSpPr/>
      </dsp:nvSpPr>
      <dsp:spPr>
        <a:xfrm>
          <a:off x="339883" y="14654"/>
          <a:ext cx="4758372" cy="105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Casos especiales</a:t>
          </a:r>
          <a:endParaRPr lang="es-MX" sz="2000" kern="1200" dirty="0"/>
        </a:p>
      </dsp:txBody>
      <dsp:txXfrm>
        <a:off x="391542" y="66313"/>
        <a:ext cx="4655054" cy="954927"/>
      </dsp:txXfrm>
    </dsp:sp>
    <dsp:sp modelId="{E70BA90D-B052-EB4F-B3AC-36D0ACA73C53}">
      <dsp:nvSpPr>
        <dsp:cNvPr id="0" name=""/>
        <dsp:cNvSpPr/>
      </dsp:nvSpPr>
      <dsp:spPr>
        <a:xfrm>
          <a:off x="0" y="3038961"/>
          <a:ext cx="679767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Selección de características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Análisis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components </a:t>
          </a:r>
          <a:r>
            <a:rPr lang="en-US" sz="2000" kern="1200" dirty="0" err="1"/>
            <a:t>principales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Otras técnicas de reducción</a:t>
          </a:r>
          <a:endParaRPr lang="en-US" sz="2000" kern="1200" dirty="0"/>
        </a:p>
      </dsp:txBody>
      <dsp:txXfrm>
        <a:off x="0" y="3038961"/>
        <a:ext cx="6797675" cy="2211300"/>
      </dsp:txXfrm>
    </dsp:sp>
    <dsp:sp modelId="{A9678DA4-BA79-DB4E-AA2A-DE89AF94C46A}">
      <dsp:nvSpPr>
        <dsp:cNvPr id="0" name=""/>
        <dsp:cNvSpPr/>
      </dsp:nvSpPr>
      <dsp:spPr>
        <a:xfrm>
          <a:off x="339883" y="2778760"/>
          <a:ext cx="5794032" cy="1057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Reducción de datos</a:t>
          </a:r>
          <a:endParaRPr lang="en-US" sz="2000" b="1" kern="1200" dirty="0"/>
        </a:p>
      </dsp:txBody>
      <dsp:txXfrm>
        <a:off x="391493" y="2830370"/>
        <a:ext cx="5690812" cy="954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Participación (10%)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(50%)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09/08/22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09/08/22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09/08/22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09/08/22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09/08/22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09/08/22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09/08/22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09/08/22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d-unison/ing-caracteristicas" TargetMode="External"/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programs/universidad-de-sonora-on-coursera-ggm7m?utm_campaign=website&amp;utm_content=top-nav-c4c&amp;utm_medium=coursera&amp;utm_source=enterprise%22%20target%3D%22_new" TargetMode="External"/><Relationship Id="rId5" Type="http://schemas.openxmlformats.org/officeDocument/2006/relationships/hyperlink" Target="https://www.edx.org/es" TargetMode="External"/><Relationship Id="rId4" Type="http://schemas.openxmlformats.org/officeDocument/2006/relationships/hyperlink" Target="https://www.datacamp.com/" TargetMode="External"/><Relationship Id="rId9" Type="http://schemas.openxmlformats.org/officeDocument/2006/relationships/hyperlink" Target="https://mediu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2022-2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ES_tradnl" sz="1400" cap="none" dirty="0" err="1">
                <a:solidFill>
                  <a:srgbClr val="FFFFFF"/>
                </a:solidFill>
                <a:latin typeface="Courier" pitchFamily="2" charset="0"/>
                <a:cs typeface="Cordia New" panose="020B0304020202020204" pitchFamily="34" charset="-34"/>
              </a:rPr>
              <a:t>julio.waissman@unison.mx</a:t>
            </a:r>
            <a:endParaRPr lang="es-ES_tradnl" sz="1400" cap="none" dirty="0">
              <a:solidFill>
                <a:srgbClr val="FFFFFF"/>
              </a:solidFill>
              <a:latin typeface="Courier" pitchFamily="2" charset="0"/>
              <a:cs typeface="Cordia New" panose="020B0304020202020204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338731"/>
              </p:ext>
            </p:extLst>
          </p:nvPr>
        </p:nvGraphicFramePr>
        <p:xfrm>
          <a:off x="293511" y="2023964"/>
          <a:ext cx="11661422" cy="451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70395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55426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100930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96001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66672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/>
              <a:t>Ya no estamos a distancia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</a:t>
            </a:r>
            <a:r>
              <a:rPr lang="es-ES_tradnl" sz="2000" dirty="0" err="1"/>
              <a:t>Github</a:t>
            </a:r>
            <a:r>
              <a:rPr lang="es-ES_tradnl" sz="2000" dirty="0"/>
              <a:t>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, </a:t>
            </a:r>
            <a:r>
              <a:rPr lang="es-ES_tradnl" sz="2000" dirty="0">
                <a:hlinkClick r:id="rId5"/>
              </a:rPr>
              <a:t>EdX</a:t>
            </a:r>
            <a:r>
              <a:rPr lang="es-ES_tradnl" sz="2000" dirty="0"/>
              <a:t>, </a:t>
            </a:r>
            <a:r>
              <a:rPr lang="es-ES_tradnl" sz="2000" dirty="0">
                <a:hlinkClick r:id="rId6"/>
              </a:rPr>
              <a:t>Coursera</a:t>
            </a:r>
            <a:r>
              <a:rPr lang="es-ES_tradnl" sz="2000" dirty="0"/>
              <a:t> y otros </a:t>
            </a:r>
            <a:r>
              <a:rPr lang="es-ES_tradnl" sz="2000" dirty="0" err="1"/>
              <a:t>MOOCs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Kaggle</a:t>
            </a:r>
            <a:r>
              <a:rPr lang="es-ES_tradnl" sz="2000" dirty="0"/>
              <a:t> para datos, problemas y actividades de aprendizaje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6"/>
              </a:rPr>
              <a:t>Slack</a:t>
            </a:r>
            <a:r>
              <a:rPr lang="es-ES_tradnl" sz="2000" dirty="0"/>
              <a:t> para mantener la comunicación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8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9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94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chemeClr val="tx1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/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2133600"/>
            <a:ext cx="2228105" cy="1816912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396</Words>
  <Application>Microsoft Macintosh PowerPoint</Application>
  <PresentationFormat>Panorámica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Courier</vt:lpstr>
      <vt:lpstr>RetrospectVTI</vt:lpstr>
      <vt:lpstr>Ingeniería de Características</vt:lpstr>
      <vt:lpstr>Ya no estamos a distancia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7</cp:revision>
  <dcterms:created xsi:type="dcterms:W3CDTF">2020-08-13T21:46:12Z</dcterms:created>
  <dcterms:modified xsi:type="dcterms:W3CDTF">2022-08-09T20:11:56Z</dcterms:modified>
</cp:coreProperties>
</file>