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3" r:id="rId7"/>
    <p:sldId id="261" r:id="rId8"/>
    <p:sldId id="264" r:id="rId9"/>
    <p:sldId id="265" r:id="rId10"/>
    <p:sldId id="266" r:id="rId11"/>
    <p:sldId id="267" r:id="rId12"/>
    <p:sldId id="272" r:id="rId13"/>
    <p:sldId id="268" r:id="rId14"/>
    <p:sldId id="269" r:id="rId15"/>
    <p:sldId id="270" r:id="rId16"/>
    <p:sldId id="271" r:id="rId17"/>
    <p:sldId id="273" r:id="rId18"/>
    <p:sldId id="274" r:id="rId19"/>
    <p:sldId id="275" r:id="rId20"/>
    <p:sldId id="276" r:id="rId21"/>
    <p:sldId id="277" r:id="rId22"/>
    <p:sldId id="278" r:id="rId23"/>
    <p:sldId id="279" r:id="rId24"/>
    <p:sldId id="280" r:id="rId25"/>
    <p:sldId id="281" r:id="rId26"/>
    <p:sldId id="282" r:id="rId27"/>
    <p:sldId id="28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75"/>
  </p:normalViewPr>
  <p:slideViewPr>
    <p:cSldViewPr snapToGrid="0" snapToObjects="1">
      <p:cViewPr>
        <p:scale>
          <a:sx n="118" d="100"/>
          <a:sy n="118" d="100"/>
        </p:scale>
        <p:origin x="360" y="1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C0D69A-0CFD-7740-A2EE-13C5F0D9C149}" type="doc">
      <dgm:prSet loTypeId="urn:microsoft.com/office/officeart/2005/8/layout/vProcess5" loCatId="" qsTypeId="urn:microsoft.com/office/officeart/2005/8/quickstyle/simple1" qsCatId="simple" csTypeId="urn:microsoft.com/office/officeart/2005/8/colors/accent1_2" csCatId="accent1" phldr="1"/>
      <dgm:spPr/>
      <dgm:t>
        <a:bodyPr/>
        <a:lstStyle/>
        <a:p>
          <a:endParaRPr lang="es-ES"/>
        </a:p>
      </dgm:t>
    </dgm:pt>
    <dgm:pt modelId="{9EA0F912-9814-8B42-842C-9F45E5EF4AFF}">
      <dgm:prSet phldrT="[Texto]"/>
      <dgm:spPr/>
      <dgm:t>
        <a:bodyPr/>
        <a:lstStyle/>
        <a:p>
          <a:r>
            <a:rPr lang="es-ES" dirty="0"/>
            <a:t>Definir el problema</a:t>
          </a:r>
        </a:p>
      </dgm:t>
    </dgm:pt>
    <dgm:pt modelId="{61AF5178-B75F-9D45-A204-7FEC50BF45DE}" type="parTrans" cxnId="{C92BFF0A-4B0B-DB49-AD7E-113A6BC608BD}">
      <dgm:prSet/>
      <dgm:spPr/>
      <dgm:t>
        <a:bodyPr/>
        <a:lstStyle/>
        <a:p>
          <a:endParaRPr lang="es-ES"/>
        </a:p>
      </dgm:t>
    </dgm:pt>
    <dgm:pt modelId="{AA6288D7-2B91-4C4E-B20E-CC2E198CAEE0}" type="sibTrans" cxnId="{C92BFF0A-4B0B-DB49-AD7E-113A6BC608BD}">
      <dgm:prSet/>
      <dgm:spPr/>
      <dgm:t>
        <a:bodyPr/>
        <a:lstStyle/>
        <a:p>
          <a:endParaRPr lang="es-ES"/>
        </a:p>
      </dgm:t>
    </dgm:pt>
    <dgm:pt modelId="{5505EF89-24A4-2046-B028-D66F46F428DB}">
      <dgm:prSet phldrT="[Texto]"/>
      <dgm:spPr/>
      <dgm:t>
        <a:bodyPr/>
        <a:lstStyle/>
        <a:p>
          <a:r>
            <a:rPr lang="es-ES" dirty="0"/>
            <a:t>Construir un modelo</a:t>
          </a:r>
        </a:p>
      </dgm:t>
    </dgm:pt>
    <dgm:pt modelId="{4924A83D-514E-974B-BD2A-891CAE0E8593}" type="parTrans" cxnId="{76CA634D-E6AA-A74D-A566-60FA1FF41231}">
      <dgm:prSet/>
      <dgm:spPr/>
      <dgm:t>
        <a:bodyPr/>
        <a:lstStyle/>
        <a:p>
          <a:endParaRPr lang="es-ES"/>
        </a:p>
      </dgm:t>
    </dgm:pt>
    <dgm:pt modelId="{B657FAFA-CA36-2246-B677-75E2F76261B0}" type="sibTrans" cxnId="{76CA634D-E6AA-A74D-A566-60FA1FF41231}">
      <dgm:prSet/>
      <dgm:spPr/>
      <dgm:t>
        <a:bodyPr/>
        <a:lstStyle/>
        <a:p>
          <a:endParaRPr lang="es-ES"/>
        </a:p>
      </dgm:t>
    </dgm:pt>
    <dgm:pt modelId="{A0D6874F-2AC7-AE4C-8B70-CFB17D737BDD}">
      <dgm:prSet phldrT="[Texto]"/>
      <dgm:spPr/>
      <dgm:t>
        <a:bodyPr/>
        <a:lstStyle/>
        <a:p>
          <a:r>
            <a:rPr lang="es-ES" dirty="0"/>
            <a:t>Identificar y evaluar soluciones posibles</a:t>
          </a:r>
        </a:p>
      </dgm:t>
    </dgm:pt>
    <dgm:pt modelId="{A5AF7FDE-2EE9-E447-B08C-C7C1AC916397}" type="parTrans" cxnId="{86827553-18F6-B14D-B240-55B60D75EE86}">
      <dgm:prSet/>
      <dgm:spPr/>
      <dgm:t>
        <a:bodyPr/>
        <a:lstStyle/>
        <a:p>
          <a:endParaRPr lang="es-ES"/>
        </a:p>
      </dgm:t>
    </dgm:pt>
    <dgm:pt modelId="{F0C05E98-1A75-3B43-8609-FD1189A7EF25}" type="sibTrans" cxnId="{86827553-18F6-B14D-B240-55B60D75EE86}">
      <dgm:prSet/>
      <dgm:spPr/>
      <dgm:t>
        <a:bodyPr/>
        <a:lstStyle/>
        <a:p>
          <a:endParaRPr lang="es-ES"/>
        </a:p>
      </dgm:t>
    </dgm:pt>
    <dgm:pt modelId="{26202BA2-214E-BC4F-91BA-DA4AFE7075A8}">
      <dgm:prSet/>
      <dgm:spPr/>
      <dgm:t>
        <a:bodyPr/>
        <a:lstStyle/>
        <a:p>
          <a:r>
            <a:rPr lang="es-ES" dirty="0"/>
            <a:t>Comparar, escoger y recomendar una solución potencial del problema</a:t>
          </a:r>
        </a:p>
      </dgm:t>
    </dgm:pt>
    <dgm:pt modelId="{30FFADDC-66AE-A84D-953C-244B80C572B8}" type="parTrans" cxnId="{DAEB5F00-7D24-8246-8E5B-3B87A1EDDE2F}">
      <dgm:prSet/>
      <dgm:spPr/>
      <dgm:t>
        <a:bodyPr/>
        <a:lstStyle/>
        <a:p>
          <a:endParaRPr lang="es-ES"/>
        </a:p>
      </dgm:t>
    </dgm:pt>
    <dgm:pt modelId="{7566CF0A-F82B-8E40-A0AA-70E6AF091E6E}" type="sibTrans" cxnId="{DAEB5F00-7D24-8246-8E5B-3B87A1EDDE2F}">
      <dgm:prSet/>
      <dgm:spPr/>
      <dgm:t>
        <a:bodyPr/>
        <a:lstStyle/>
        <a:p>
          <a:endParaRPr lang="es-ES"/>
        </a:p>
      </dgm:t>
    </dgm:pt>
    <dgm:pt modelId="{4216215F-C439-8847-8DA3-054D209CCC68}" type="pres">
      <dgm:prSet presAssocID="{22C0D69A-0CFD-7740-A2EE-13C5F0D9C149}" presName="outerComposite" presStyleCnt="0">
        <dgm:presLayoutVars>
          <dgm:chMax val="5"/>
          <dgm:dir/>
          <dgm:resizeHandles val="exact"/>
        </dgm:presLayoutVars>
      </dgm:prSet>
      <dgm:spPr/>
    </dgm:pt>
    <dgm:pt modelId="{B68DC09B-B564-3F48-9C7F-7DCC321F76A9}" type="pres">
      <dgm:prSet presAssocID="{22C0D69A-0CFD-7740-A2EE-13C5F0D9C149}" presName="dummyMaxCanvas" presStyleCnt="0">
        <dgm:presLayoutVars/>
      </dgm:prSet>
      <dgm:spPr/>
    </dgm:pt>
    <dgm:pt modelId="{89471135-93B8-574D-B932-887310435ACB}" type="pres">
      <dgm:prSet presAssocID="{22C0D69A-0CFD-7740-A2EE-13C5F0D9C149}" presName="FourNodes_1" presStyleLbl="node1" presStyleIdx="0" presStyleCnt="4" custLinFactNeighborX="-1673" custLinFactNeighborY="-95988">
        <dgm:presLayoutVars>
          <dgm:bulletEnabled val="1"/>
        </dgm:presLayoutVars>
      </dgm:prSet>
      <dgm:spPr/>
    </dgm:pt>
    <dgm:pt modelId="{D386F3B2-7843-A745-8E28-E722524D6692}" type="pres">
      <dgm:prSet presAssocID="{22C0D69A-0CFD-7740-A2EE-13C5F0D9C149}" presName="FourNodes_2" presStyleLbl="node1" presStyleIdx="1" presStyleCnt="4">
        <dgm:presLayoutVars>
          <dgm:bulletEnabled val="1"/>
        </dgm:presLayoutVars>
      </dgm:prSet>
      <dgm:spPr/>
    </dgm:pt>
    <dgm:pt modelId="{F6C16D5D-96A4-D146-B83C-ECDBBAF6F6E7}" type="pres">
      <dgm:prSet presAssocID="{22C0D69A-0CFD-7740-A2EE-13C5F0D9C149}" presName="FourNodes_3" presStyleLbl="node1" presStyleIdx="2" presStyleCnt="4">
        <dgm:presLayoutVars>
          <dgm:bulletEnabled val="1"/>
        </dgm:presLayoutVars>
      </dgm:prSet>
      <dgm:spPr/>
    </dgm:pt>
    <dgm:pt modelId="{9670B33D-1E3C-4343-AABF-9A7EED15486E}" type="pres">
      <dgm:prSet presAssocID="{22C0D69A-0CFD-7740-A2EE-13C5F0D9C149}" presName="FourNodes_4" presStyleLbl="node1" presStyleIdx="3" presStyleCnt="4">
        <dgm:presLayoutVars>
          <dgm:bulletEnabled val="1"/>
        </dgm:presLayoutVars>
      </dgm:prSet>
      <dgm:spPr/>
    </dgm:pt>
    <dgm:pt modelId="{965C6F8A-2CE7-494C-B453-0F3C17FA22C4}" type="pres">
      <dgm:prSet presAssocID="{22C0D69A-0CFD-7740-A2EE-13C5F0D9C149}" presName="FourConn_1-2" presStyleLbl="fgAccFollowNode1" presStyleIdx="0" presStyleCnt="3">
        <dgm:presLayoutVars>
          <dgm:bulletEnabled val="1"/>
        </dgm:presLayoutVars>
      </dgm:prSet>
      <dgm:spPr/>
    </dgm:pt>
    <dgm:pt modelId="{9ABDC92F-C696-734D-B264-2D26DF6113A5}" type="pres">
      <dgm:prSet presAssocID="{22C0D69A-0CFD-7740-A2EE-13C5F0D9C149}" presName="FourConn_2-3" presStyleLbl="fgAccFollowNode1" presStyleIdx="1" presStyleCnt="3">
        <dgm:presLayoutVars>
          <dgm:bulletEnabled val="1"/>
        </dgm:presLayoutVars>
      </dgm:prSet>
      <dgm:spPr/>
    </dgm:pt>
    <dgm:pt modelId="{9A2AC689-8C0F-B749-A034-0DEF4C9F6A03}" type="pres">
      <dgm:prSet presAssocID="{22C0D69A-0CFD-7740-A2EE-13C5F0D9C149}" presName="FourConn_3-4" presStyleLbl="fgAccFollowNode1" presStyleIdx="2" presStyleCnt="3">
        <dgm:presLayoutVars>
          <dgm:bulletEnabled val="1"/>
        </dgm:presLayoutVars>
      </dgm:prSet>
      <dgm:spPr/>
    </dgm:pt>
    <dgm:pt modelId="{04190AA6-2D9A-0F4E-8F75-903AED57D842}" type="pres">
      <dgm:prSet presAssocID="{22C0D69A-0CFD-7740-A2EE-13C5F0D9C149}" presName="FourNodes_1_text" presStyleLbl="node1" presStyleIdx="3" presStyleCnt="4">
        <dgm:presLayoutVars>
          <dgm:bulletEnabled val="1"/>
        </dgm:presLayoutVars>
      </dgm:prSet>
      <dgm:spPr/>
    </dgm:pt>
    <dgm:pt modelId="{256F8CCE-15F5-E842-AEB8-043D7C084E3D}" type="pres">
      <dgm:prSet presAssocID="{22C0D69A-0CFD-7740-A2EE-13C5F0D9C149}" presName="FourNodes_2_text" presStyleLbl="node1" presStyleIdx="3" presStyleCnt="4">
        <dgm:presLayoutVars>
          <dgm:bulletEnabled val="1"/>
        </dgm:presLayoutVars>
      </dgm:prSet>
      <dgm:spPr/>
    </dgm:pt>
    <dgm:pt modelId="{7C88DFAA-96CE-2749-9247-CC8B1D960AD9}" type="pres">
      <dgm:prSet presAssocID="{22C0D69A-0CFD-7740-A2EE-13C5F0D9C149}" presName="FourNodes_3_text" presStyleLbl="node1" presStyleIdx="3" presStyleCnt="4">
        <dgm:presLayoutVars>
          <dgm:bulletEnabled val="1"/>
        </dgm:presLayoutVars>
      </dgm:prSet>
      <dgm:spPr/>
    </dgm:pt>
    <dgm:pt modelId="{603F7250-6C30-C04C-A872-A7F9692299FD}" type="pres">
      <dgm:prSet presAssocID="{22C0D69A-0CFD-7740-A2EE-13C5F0D9C149}" presName="FourNodes_4_text" presStyleLbl="node1" presStyleIdx="3" presStyleCnt="4">
        <dgm:presLayoutVars>
          <dgm:bulletEnabled val="1"/>
        </dgm:presLayoutVars>
      </dgm:prSet>
      <dgm:spPr/>
    </dgm:pt>
  </dgm:ptLst>
  <dgm:cxnLst>
    <dgm:cxn modelId="{DAEB5F00-7D24-8246-8E5B-3B87A1EDDE2F}" srcId="{22C0D69A-0CFD-7740-A2EE-13C5F0D9C149}" destId="{26202BA2-214E-BC4F-91BA-DA4AFE7075A8}" srcOrd="3" destOrd="0" parTransId="{30FFADDC-66AE-A84D-953C-244B80C572B8}" sibTransId="{7566CF0A-F82B-8E40-A0AA-70E6AF091E6E}"/>
    <dgm:cxn modelId="{C92BFF0A-4B0B-DB49-AD7E-113A6BC608BD}" srcId="{22C0D69A-0CFD-7740-A2EE-13C5F0D9C149}" destId="{9EA0F912-9814-8B42-842C-9F45E5EF4AFF}" srcOrd="0" destOrd="0" parTransId="{61AF5178-B75F-9D45-A204-7FEC50BF45DE}" sibTransId="{AA6288D7-2B91-4C4E-B20E-CC2E198CAEE0}"/>
    <dgm:cxn modelId="{30F5C50B-E8FA-1147-AFBE-4E497247BF84}" type="presOf" srcId="{A0D6874F-2AC7-AE4C-8B70-CFB17D737BDD}" destId="{7C88DFAA-96CE-2749-9247-CC8B1D960AD9}" srcOrd="1" destOrd="0" presId="urn:microsoft.com/office/officeart/2005/8/layout/vProcess5"/>
    <dgm:cxn modelId="{4B34391C-4216-1C46-BB20-74D6E75C934D}" type="presOf" srcId="{26202BA2-214E-BC4F-91BA-DA4AFE7075A8}" destId="{603F7250-6C30-C04C-A872-A7F9692299FD}" srcOrd="1" destOrd="0" presId="urn:microsoft.com/office/officeart/2005/8/layout/vProcess5"/>
    <dgm:cxn modelId="{DB28683C-4FDC-A640-8944-9538382EE06C}" type="presOf" srcId="{AA6288D7-2B91-4C4E-B20E-CC2E198CAEE0}" destId="{965C6F8A-2CE7-494C-B453-0F3C17FA22C4}" srcOrd="0" destOrd="0" presId="urn:microsoft.com/office/officeart/2005/8/layout/vProcess5"/>
    <dgm:cxn modelId="{29D06649-B933-8746-A724-F654A7EA060B}" type="presOf" srcId="{26202BA2-214E-BC4F-91BA-DA4AFE7075A8}" destId="{9670B33D-1E3C-4343-AABF-9A7EED15486E}" srcOrd="0" destOrd="0" presId="urn:microsoft.com/office/officeart/2005/8/layout/vProcess5"/>
    <dgm:cxn modelId="{76CA634D-E6AA-A74D-A566-60FA1FF41231}" srcId="{22C0D69A-0CFD-7740-A2EE-13C5F0D9C149}" destId="{5505EF89-24A4-2046-B028-D66F46F428DB}" srcOrd="1" destOrd="0" parTransId="{4924A83D-514E-974B-BD2A-891CAE0E8593}" sibTransId="{B657FAFA-CA36-2246-B677-75E2F76261B0}"/>
    <dgm:cxn modelId="{86827553-18F6-B14D-B240-55B60D75EE86}" srcId="{22C0D69A-0CFD-7740-A2EE-13C5F0D9C149}" destId="{A0D6874F-2AC7-AE4C-8B70-CFB17D737BDD}" srcOrd="2" destOrd="0" parTransId="{A5AF7FDE-2EE9-E447-B08C-C7C1AC916397}" sibTransId="{F0C05E98-1A75-3B43-8609-FD1189A7EF25}"/>
    <dgm:cxn modelId="{79D74654-423B-AE45-B2E8-48C562F0987D}" type="presOf" srcId="{5505EF89-24A4-2046-B028-D66F46F428DB}" destId="{256F8CCE-15F5-E842-AEB8-043D7C084E3D}" srcOrd="1" destOrd="0" presId="urn:microsoft.com/office/officeart/2005/8/layout/vProcess5"/>
    <dgm:cxn modelId="{92056373-F25B-DA48-AF26-6E3E5B5480E7}" type="presOf" srcId="{A0D6874F-2AC7-AE4C-8B70-CFB17D737BDD}" destId="{F6C16D5D-96A4-D146-B83C-ECDBBAF6F6E7}" srcOrd="0" destOrd="0" presId="urn:microsoft.com/office/officeart/2005/8/layout/vProcess5"/>
    <dgm:cxn modelId="{9AD43A84-BA0F-D648-BA94-271AAA835A5E}" type="presOf" srcId="{9EA0F912-9814-8B42-842C-9F45E5EF4AFF}" destId="{04190AA6-2D9A-0F4E-8F75-903AED57D842}" srcOrd="1" destOrd="0" presId="urn:microsoft.com/office/officeart/2005/8/layout/vProcess5"/>
    <dgm:cxn modelId="{FD698288-2164-1C4C-8FE0-AD2A21336620}" type="presOf" srcId="{B657FAFA-CA36-2246-B677-75E2F76261B0}" destId="{9ABDC92F-C696-734D-B264-2D26DF6113A5}" srcOrd="0" destOrd="0" presId="urn:microsoft.com/office/officeart/2005/8/layout/vProcess5"/>
    <dgm:cxn modelId="{9F53B096-76E8-3F4E-AFFF-23EB7A6DC6A8}" type="presOf" srcId="{5505EF89-24A4-2046-B028-D66F46F428DB}" destId="{D386F3B2-7843-A745-8E28-E722524D6692}" srcOrd="0" destOrd="0" presId="urn:microsoft.com/office/officeart/2005/8/layout/vProcess5"/>
    <dgm:cxn modelId="{0E1748C2-D6EC-474A-900D-9BBEFB51FAB0}" type="presOf" srcId="{F0C05E98-1A75-3B43-8609-FD1189A7EF25}" destId="{9A2AC689-8C0F-B749-A034-0DEF4C9F6A03}" srcOrd="0" destOrd="0" presId="urn:microsoft.com/office/officeart/2005/8/layout/vProcess5"/>
    <dgm:cxn modelId="{3AB6F2DB-D656-D648-BDA4-71994D5398D8}" type="presOf" srcId="{9EA0F912-9814-8B42-842C-9F45E5EF4AFF}" destId="{89471135-93B8-574D-B932-887310435ACB}" srcOrd="0" destOrd="0" presId="urn:microsoft.com/office/officeart/2005/8/layout/vProcess5"/>
    <dgm:cxn modelId="{72341EFD-729B-A045-9A97-9FA317DCD6D8}" type="presOf" srcId="{22C0D69A-0CFD-7740-A2EE-13C5F0D9C149}" destId="{4216215F-C439-8847-8DA3-054D209CCC68}" srcOrd="0" destOrd="0" presId="urn:microsoft.com/office/officeart/2005/8/layout/vProcess5"/>
    <dgm:cxn modelId="{5AEB7BAA-2DA8-DC48-B340-28CEFA1A8464}" type="presParOf" srcId="{4216215F-C439-8847-8DA3-054D209CCC68}" destId="{B68DC09B-B564-3F48-9C7F-7DCC321F76A9}" srcOrd="0" destOrd="0" presId="urn:microsoft.com/office/officeart/2005/8/layout/vProcess5"/>
    <dgm:cxn modelId="{7DF92ADA-FE63-B446-B5BF-69AD5208108D}" type="presParOf" srcId="{4216215F-C439-8847-8DA3-054D209CCC68}" destId="{89471135-93B8-574D-B932-887310435ACB}" srcOrd="1" destOrd="0" presId="urn:microsoft.com/office/officeart/2005/8/layout/vProcess5"/>
    <dgm:cxn modelId="{D12219DA-0F11-704F-AEC1-0301305098C1}" type="presParOf" srcId="{4216215F-C439-8847-8DA3-054D209CCC68}" destId="{D386F3B2-7843-A745-8E28-E722524D6692}" srcOrd="2" destOrd="0" presId="urn:microsoft.com/office/officeart/2005/8/layout/vProcess5"/>
    <dgm:cxn modelId="{BD20687D-6F39-EC4D-8411-ECC3753529B0}" type="presParOf" srcId="{4216215F-C439-8847-8DA3-054D209CCC68}" destId="{F6C16D5D-96A4-D146-B83C-ECDBBAF6F6E7}" srcOrd="3" destOrd="0" presId="urn:microsoft.com/office/officeart/2005/8/layout/vProcess5"/>
    <dgm:cxn modelId="{D9A8BEFC-366D-5847-A19B-C72C17B81291}" type="presParOf" srcId="{4216215F-C439-8847-8DA3-054D209CCC68}" destId="{9670B33D-1E3C-4343-AABF-9A7EED15486E}" srcOrd="4" destOrd="0" presId="urn:microsoft.com/office/officeart/2005/8/layout/vProcess5"/>
    <dgm:cxn modelId="{29B94E9E-4A67-C247-93B5-59DACCE06D3C}" type="presParOf" srcId="{4216215F-C439-8847-8DA3-054D209CCC68}" destId="{965C6F8A-2CE7-494C-B453-0F3C17FA22C4}" srcOrd="5" destOrd="0" presId="urn:microsoft.com/office/officeart/2005/8/layout/vProcess5"/>
    <dgm:cxn modelId="{38BD7F2C-18DA-2F42-86A5-A5083B5932DF}" type="presParOf" srcId="{4216215F-C439-8847-8DA3-054D209CCC68}" destId="{9ABDC92F-C696-734D-B264-2D26DF6113A5}" srcOrd="6" destOrd="0" presId="urn:microsoft.com/office/officeart/2005/8/layout/vProcess5"/>
    <dgm:cxn modelId="{758E7E6E-4C91-144F-B445-283C0478CDC1}" type="presParOf" srcId="{4216215F-C439-8847-8DA3-054D209CCC68}" destId="{9A2AC689-8C0F-B749-A034-0DEF4C9F6A03}" srcOrd="7" destOrd="0" presId="urn:microsoft.com/office/officeart/2005/8/layout/vProcess5"/>
    <dgm:cxn modelId="{B9BBF415-0BD7-8046-9F4B-99264738999B}" type="presParOf" srcId="{4216215F-C439-8847-8DA3-054D209CCC68}" destId="{04190AA6-2D9A-0F4E-8F75-903AED57D842}" srcOrd="8" destOrd="0" presId="urn:microsoft.com/office/officeart/2005/8/layout/vProcess5"/>
    <dgm:cxn modelId="{262BE674-8FAC-D14C-BBA6-05EEC2AC582E}" type="presParOf" srcId="{4216215F-C439-8847-8DA3-054D209CCC68}" destId="{256F8CCE-15F5-E842-AEB8-043D7C084E3D}" srcOrd="9" destOrd="0" presId="urn:microsoft.com/office/officeart/2005/8/layout/vProcess5"/>
    <dgm:cxn modelId="{68D5E26C-E4A0-1F4C-87F5-CAC56A0F4C66}" type="presParOf" srcId="{4216215F-C439-8847-8DA3-054D209CCC68}" destId="{7C88DFAA-96CE-2749-9247-CC8B1D960AD9}" srcOrd="10" destOrd="0" presId="urn:microsoft.com/office/officeart/2005/8/layout/vProcess5"/>
    <dgm:cxn modelId="{9A391715-B2EE-2842-A5FF-EF8FCB992D17}" type="presParOf" srcId="{4216215F-C439-8847-8DA3-054D209CCC68}" destId="{603F7250-6C30-C04C-A872-A7F9692299FD}"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3175B1D-4A03-444E-8EAE-2BF19FC3125A}" type="doc">
      <dgm:prSet loTypeId="urn:microsoft.com/office/officeart/2005/8/layout/default" loCatId="list" qsTypeId="urn:microsoft.com/office/officeart/2005/8/quickstyle/simple4" qsCatId="simple" csTypeId="urn:microsoft.com/office/officeart/2005/8/colors/colorful1" csCatId="colorful"/>
      <dgm:spPr/>
      <dgm:t>
        <a:bodyPr/>
        <a:lstStyle/>
        <a:p>
          <a:endParaRPr lang="en-US"/>
        </a:p>
      </dgm:t>
    </dgm:pt>
    <dgm:pt modelId="{BD0D6DB1-5158-4653-B026-6B98ADC35E2A}">
      <dgm:prSet/>
      <dgm:spPr/>
      <dgm:t>
        <a:bodyPr/>
        <a:lstStyle/>
        <a:p>
          <a:r>
            <a:rPr lang="es-ES_tradnl"/>
            <a:t>Presentación visual de indicadores claves de desempeño</a:t>
          </a:r>
          <a:endParaRPr lang="en-US"/>
        </a:p>
      </dgm:t>
    </dgm:pt>
    <dgm:pt modelId="{A1639F98-A3DC-4044-9DE3-89D113BC4C56}" type="parTrans" cxnId="{748E2D84-AE5C-4A5E-A9D8-066E2E1281DF}">
      <dgm:prSet/>
      <dgm:spPr/>
      <dgm:t>
        <a:bodyPr/>
        <a:lstStyle/>
        <a:p>
          <a:endParaRPr lang="en-US"/>
        </a:p>
      </dgm:t>
    </dgm:pt>
    <dgm:pt modelId="{DC80EB5C-ADCB-45F5-B7C8-83409D59329D}" type="sibTrans" cxnId="{748E2D84-AE5C-4A5E-A9D8-066E2E1281DF}">
      <dgm:prSet/>
      <dgm:spPr/>
      <dgm:t>
        <a:bodyPr/>
        <a:lstStyle/>
        <a:p>
          <a:endParaRPr lang="en-US"/>
        </a:p>
      </dgm:t>
    </dgm:pt>
    <dgm:pt modelId="{FFC442E5-390E-4117-BD7F-EAF4BA5681E4}">
      <dgm:prSet/>
      <dgm:spPr/>
      <dgm:t>
        <a:bodyPr/>
        <a:lstStyle/>
        <a:p>
          <a:r>
            <a:rPr lang="es-ES_tradnl"/>
            <a:t>Consolida reportes en un solo lugar y de rápido consumo</a:t>
          </a:r>
          <a:endParaRPr lang="en-US"/>
        </a:p>
      </dgm:t>
    </dgm:pt>
    <dgm:pt modelId="{FBEF0C21-C964-40A1-836A-6758D8CA3904}" type="parTrans" cxnId="{EF498A68-9E1A-41C4-B23C-9AA616F81B10}">
      <dgm:prSet/>
      <dgm:spPr/>
      <dgm:t>
        <a:bodyPr/>
        <a:lstStyle/>
        <a:p>
          <a:endParaRPr lang="en-US"/>
        </a:p>
      </dgm:t>
    </dgm:pt>
    <dgm:pt modelId="{7B2A9799-E0B1-435C-BDBF-CEF0845A38B8}" type="sibTrans" cxnId="{EF498A68-9E1A-41C4-B23C-9AA616F81B10}">
      <dgm:prSet/>
      <dgm:spPr/>
      <dgm:t>
        <a:bodyPr/>
        <a:lstStyle/>
        <a:p>
          <a:endParaRPr lang="en-US"/>
        </a:p>
      </dgm:t>
    </dgm:pt>
    <dgm:pt modelId="{9D5E3B13-D35D-4095-ACE0-C4E6C33771A1}">
      <dgm:prSet/>
      <dgm:spPr/>
      <dgm:t>
        <a:bodyPr/>
        <a:lstStyle/>
        <a:p>
          <a:r>
            <a:rPr lang="es-ES_tradnl"/>
            <a:t>Se puede tener visibilidad total a diferentes niveles de detalle</a:t>
          </a:r>
          <a:endParaRPr lang="en-US"/>
        </a:p>
      </dgm:t>
    </dgm:pt>
    <dgm:pt modelId="{6C7BA85A-2DC9-45D4-9A60-1B3ED7BE67A4}" type="parTrans" cxnId="{C315FB6F-E756-49C8-A322-A4100E48A675}">
      <dgm:prSet/>
      <dgm:spPr/>
      <dgm:t>
        <a:bodyPr/>
        <a:lstStyle/>
        <a:p>
          <a:endParaRPr lang="en-US"/>
        </a:p>
      </dgm:t>
    </dgm:pt>
    <dgm:pt modelId="{AA102EEF-0F22-480A-9676-F06D25475225}" type="sibTrans" cxnId="{C315FB6F-E756-49C8-A322-A4100E48A675}">
      <dgm:prSet/>
      <dgm:spPr/>
      <dgm:t>
        <a:bodyPr/>
        <a:lstStyle/>
        <a:p>
          <a:endParaRPr lang="en-US"/>
        </a:p>
      </dgm:t>
    </dgm:pt>
    <dgm:pt modelId="{1B6F2090-9E49-4299-AB9F-6F284A16F06A}">
      <dgm:prSet/>
      <dgm:spPr/>
      <dgm:t>
        <a:bodyPr/>
        <a:lstStyle/>
        <a:p>
          <a:r>
            <a:rPr lang="es-ES_tradnl"/>
            <a:t>Permite tomar decisiones rápidas más informadas</a:t>
          </a:r>
          <a:endParaRPr lang="en-US"/>
        </a:p>
      </dgm:t>
    </dgm:pt>
    <dgm:pt modelId="{CF198684-DE17-42CB-86B2-55391A4C4D77}" type="parTrans" cxnId="{AB529E73-4EA3-4D21-9C79-BB988CBEA72D}">
      <dgm:prSet/>
      <dgm:spPr/>
      <dgm:t>
        <a:bodyPr/>
        <a:lstStyle/>
        <a:p>
          <a:endParaRPr lang="en-US"/>
        </a:p>
      </dgm:t>
    </dgm:pt>
    <dgm:pt modelId="{70C9ABC6-9D10-4D50-8B7D-C8068D40080A}" type="sibTrans" cxnId="{AB529E73-4EA3-4D21-9C79-BB988CBEA72D}">
      <dgm:prSet/>
      <dgm:spPr/>
      <dgm:t>
        <a:bodyPr/>
        <a:lstStyle/>
        <a:p>
          <a:endParaRPr lang="en-US"/>
        </a:p>
      </dgm:t>
    </dgm:pt>
    <dgm:pt modelId="{C5536161-2D7D-4963-BD9F-B4DA0E80DEF6}">
      <dgm:prSet/>
      <dgm:spPr/>
      <dgm:t>
        <a:bodyPr/>
        <a:lstStyle/>
        <a:p>
          <a:r>
            <a:rPr lang="es-ES_tradnl"/>
            <a:t>Alinea estrategias y objetivos organizacionales</a:t>
          </a:r>
          <a:endParaRPr lang="en-US"/>
        </a:p>
      </dgm:t>
    </dgm:pt>
    <dgm:pt modelId="{CB846BED-B07F-4B53-AF35-583109A5D558}" type="parTrans" cxnId="{ADD4DDC3-CAAD-463B-A5AE-695ED9977380}">
      <dgm:prSet/>
      <dgm:spPr/>
      <dgm:t>
        <a:bodyPr/>
        <a:lstStyle/>
        <a:p>
          <a:endParaRPr lang="en-US"/>
        </a:p>
      </dgm:t>
    </dgm:pt>
    <dgm:pt modelId="{1A65DBEC-B769-4E62-BC18-8CB82D8D1A03}" type="sibTrans" cxnId="{ADD4DDC3-CAAD-463B-A5AE-695ED9977380}">
      <dgm:prSet/>
      <dgm:spPr/>
      <dgm:t>
        <a:bodyPr/>
        <a:lstStyle/>
        <a:p>
          <a:endParaRPr lang="en-US"/>
        </a:p>
      </dgm:t>
    </dgm:pt>
    <dgm:pt modelId="{369B2B25-8FFB-421E-8A61-EAD20462C763}">
      <dgm:prSet/>
      <dgm:spPr/>
      <dgm:t>
        <a:bodyPr/>
        <a:lstStyle/>
        <a:p>
          <a:r>
            <a:rPr lang="es-ES_tradnl"/>
            <a:t>Identificación rápida de anomalías o correlaciones</a:t>
          </a:r>
          <a:endParaRPr lang="en-US"/>
        </a:p>
      </dgm:t>
    </dgm:pt>
    <dgm:pt modelId="{1002B0DF-DBF5-4754-B533-2F2AC0856666}" type="parTrans" cxnId="{3B47D272-CA6B-40DD-9A51-F345F6A53417}">
      <dgm:prSet/>
      <dgm:spPr/>
      <dgm:t>
        <a:bodyPr/>
        <a:lstStyle/>
        <a:p>
          <a:endParaRPr lang="en-US"/>
        </a:p>
      </dgm:t>
    </dgm:pt>
    <dgm:pt modelId="{10319065-4E93-40AE-8A69-33F5EA11D602}" type="sibTrans" cxnId="{3B47D272-CA6B-40DD-9A51-F345F6A53417}">
      <dgm:prSet/>
      <dgm:spPr/>
      <dgm:t>
        <a:bodyPr/>
        <a:lstStyle/>
        <a:p>
          <a:endParaRPr lang="en-US"/>
        </a:p>
      </dgm:t>
    </dgm:pt>
    <dgm:pt modelId="{AC60ACFC-A0EF-4C13-980E-84C25E59DE20}">
      <dgm:prSet/>
      <dgm:spPr/>
      <dgm:t>
        <a:bodyPr/>
        <a:lstStyle/>
        <a:p>
          <a:r>
            <a:rPr lang="es-ES_tradnl"/>
            <a:t>Identificación de tendencias</a:t>
          </a:r>
          <a:endParaRPr lang="en-US"/>
        </a:p>
      </dgm:t>
    </dgm:pt>
    <dgm:pt modelId="{22849030-31A4-4D14-9848-8008C5E8DE96}" type="parTrans" cxnId="{1B69323D-E41E-49AE-932B-7B926E9961C7}">
      <dgm:prSet/>
      <dgm:spPr/>
      <dgm:t>
        <a:bodyPr/>
        <a:lstStyle/>
        <a:p>
          <a:endParaRPr lang="en-US"/>
        </a:p>
      </dgm:t>
    </dgm:pt>
    <dgm:pt modelId="{381915D2-F1BB-4FA8-B2DB-16FD5AD143A3}" type="sibTrans" cxnId="{1B69323D-E41E-49AE-932B-7B926E9961C7}">
      <dgm:prSet/>
      <dgm:spPr/>
      <dgm:t>
        <a:bodyPr/>
        <a:lstStyle/>
        <a:p>
          <a:endParaRPr lang="en-US"/>
        </a:p>
      </dgm:t>
    </dgm:pt>
    <dgm:pt modelId="{DF5FDE02-870B-D14A-A5E4-0E52D496B4D4}" type="pres">
      <dgm:prSet presAssocID="{03175B1D-4A03-444E-8EAE-2BF19FC3125A}" presName="diagram" presStyleCnt="0">
        <dgm:presLayoutVars>
          <dgm:dir/>
          <dgm:resizeHandles val="exact"/>
        </dgm:presLayoutVars>
      </dgm:prSet>
      <dgm:spPr/>
    </dgm:pt>
    <dgm:pt modelId="{9D1C33D0-EB3E-6543-9E90-71E7F052D89D}" type="pres">
      <dgm:prSet presAssocID="{BD0D6DB1-5158-4653-B026-6B98ADC35E2A}" presName="node" presStyleLbl="node1" presStyleIdx="0" presStyleCnt="7">
        <dgm:presLayoutVars>
          <dgm:bulletEnabled val="1"/>
        </dgm:presLayoutVars>
      </dgm:prSet>
      <dgm:spPr/>
    </dgm:pt>
    <dgm:pt modelId="{F0D62856-BFD0-DB4F-8EFE-5723E1037A6E}" type="pres">
      <dgm:prSet presAssocID="{DC80EB5C-ADCB-45F5-B7C8-83409D59329D}" presName="sibTrans" presStyleCnt="0"/>
      <dgm:spPr/>
    </dgm:pt>
    <dgm:pt modelId="{673BEE94-D2BE-E040-B9E8-23377AD85B7C}" type="pres">
      <dgm:prSet presAssocID="{FFC442E5-390E-4117-BD7F-EAF4BA5681E4}" presName="node" presStyleLbl="node1" presStyleIdx="1" presStyleCnt="7">
        <dgm:presLayoutVars>
          <dgm:bulletEnabled val="1"/>
        </dgm:presLayoutVars>
      </dgm:prSet>
      <dgm:spPr/>
    </dgm:pt>
    <dgm:pt modelId="{2CBBF793-3E7F-274D-A83A-E175D8104C0E}" type="pres">
      <dgm:prSet presAssocID="{7B2A9799-E0B1-435C-BDBF-CEF0845A38B8}" presName="sibTrans" presStyleCnt="0"/>
      <dgm:spPr/>
    </dgm:pt>
    <dgm:pt modelId="{B5488FB3-A138-FE46-9E4C-F24B65DCABD6}" type="pres">
      <dgm:prSet presAssocID="{9D5E3B13-D35D-4095-ACE0-C4E6C33771A1}" presName="node" presStyleLbl="node1" presStyleIdx="2" presStyleCnt="7">
        <dgm:presLayoutVars>
          <dgm:bulletEnabled val="1"/>
        </dgm:presLayoutVars>
      </dgm:prSet>
      <dgm:spPr/>
    </dgm:pt>
    <dgm:pt modelId="{3CF95CBA-7A89-0945-A9ED-CF82B2C8918B}" type="pres">
      <dgm:prSet presAssocID="{AA102EEF-0F22-480A-9676-F06D25475225}" presName="sibTrans" presStyleCnt="0"/>
      <dgm:spPr/>
    </dgm:pt>
    <dgm:pt modelId="{758E267B-5C35-1343-9DFA-1B01170E7076}" type="pres">
      <dgm:prSet presAssocID="{1B6F2090-9E49-4299-AB9F-6F284A16F06A}" presName="node" presStyleLbl="node1" presStyleIdx="3" presStyleCnt="7">
        <dgm:presLayoutVars>
          <dgm:bulletEnabled val="1"/>
        </dgm:presLayoutVars>
      </dgm:prSet>
      <dgm:spPr/>
    </dgm:pt>
    <dgm:pt modelId="{B9100398-0F42-D946-A630-0A5E9F65A637}" type="pres">
      <dgm:prSet presAssocID="{70C9ABC6-9D10-4D50-8B7D-C8068D40080A}" presName="sibTrans" presStyleCnt="0"/>
      <dgm:spPr/>
    </dgm:pt>
    <dgm:pt modelId="{334CFABF-16CC-B44F-BA89-5124443CB424}" type="pres">
      <dgm:prSet presAssocID="{C5536161-2D7D-4963-BD9F-B4DA0E80DEF6}" presName="node" presStyleLbl="node1" presStyleIdx="4" presStyleCnt="7">
        <dgm:presLayoutVars>
          <dgm:bulletEnabled val="1"/>
        </dgm:presLayoutVars>
      </dgm:prSet>
      <dgm:spPr/>
    </dgm:pt>
    <dgm:pt modelId="{A4F720E7-778D-9247-9461-F6AC1018DB44}" type="pres">
      <dgm:prSet presAssocID="{1A65DBEC-B769-4E62-BC18-8CB82D8D1A03}" presName="sibTrans" presStyleCnt="0"/>
      <dgm:spPr/>
    </dgm:pt>
    <dgm:pt modelId="{EE403C63-7721-344B-A299-00880C54D738}" type="pres">
      <dgm:prSet presAssocID="{369B2B25-8FFB-421E-8A61-EAD20462C763}" presName="node" presStyleLbl="node1" presStyleIdx="5" presStyleCnt="7">
        <dgm:presLayoutVars>
          <dgm:bulletEnabled val="1"/>
        </dgm:presLayoutVars>
      </dgm:prSet>
      <dgm:spPr/>
    </dgm:pt>
    <dgm:pt modelId="{4F83D3B9-AE7D-6542-971B-F3764B16283B}" type="pres">
      <dgm:prSet presAssocID="{10319065-4E93-40AE-8A69-33F5EA11D602}" presName="sibTrans" presStyleCnt="0"/>
      <dgm:spPr/>
    </dgm:pt>
    <dgm:pt modelId="{C7DE9CD5-6D3F-BF46-9C55-3F2EAA0E8FD9}" type="pres">
      <dgm:prSet presAssocID="{AC60ACFC-A0EF-4C13-980E-84C25E59DE20}" presName="node" presStyleLbl="node1" presStyleIdx="6" presStyleCnt="7">
        <dgm:presLayoutVars>
          <dgm:bulletEnabled val="1"/>
        </dgm:presLayoutVars>
      </dgm:prSet>
      <dgm:spPr/>
    </dgm:pt>
  </dgm:ptLst>
  <dgm:cxnLst>
    <dgm:cxn modelId="{B1F2400E-BDF7-E641-B557-71163667BAE9}" type="presOf" srcId="{AC60ACFC-A0EF-4C13-980E-84C25E59DE20}" destId="{C7DE9CD5-6D3F-BF46-9C55-3F2EAA0E8FD9}" srcOrd="0" destOrd="0" presId="urn:microsoft.com/office/officeart/2005/8/layout/default"/>
    <dgm:cxn modelId="{5E5F2210-E54D-FD45-829D-887B5C04A246}" type="presOf" srcId="{BD0D6DB1-5158-4653-B026-6B98ADC35E2A}" destId="{9D1C33D0-EB3E-6543-9E90-71E7F052D89D}" srcOrd="0" destOrd="0" presId="urn:microsoft.com/office/officeart/2005/8/layout/default"/>
    <dgm:cxn modelId="{456E4E34-540B-5341-A80B-DD18C74874B4}" type="presOf" srcId="{FFC442E5-390E-4117-BD7F-EAF4BA5681E4}" destId="{673BEE94-D2BE-E040-B9E8-23377AD85B7C}" srcOrd="0" destOrd="0" presId="urn:microsoft.com/office/officeart/2005/8/layout/default"/>
    <dgm:cxn modelId="{1B69323D-E41E-49AE-932B-7B926E9961C7}" srcId="{03175B1D-4A03-444E-8EAE-2BF19FC3125A}" destId="{AC60ACFC-A0EF-4C13-980E-84C25E59DE20}" srcOrd="6" destOrd="0" parTransId="{22849030-31A4-4D14-9848-8008C5E8DE96}" sibTransId="{381915D2-F1BB-4FA8-B2DB-16FD5AD143A3}"/>
    <dgm:cxn modelId="{EF498A68-9E1A-41C4-B23C-9AA616F81B10}" srcId="{03175B1D-4A03-444E-8EAE-2BF19FC3125A}" destId="{FFC442E5-390E-4117-BD7F-EAF4BA5681E4}" srcOrd="1" destOrd="0" parTransId="{FBEF0C21-C964-40A1-836A-6758D8CA3904}" sibTransId="{7B2A9799-E0B1-435C-BDBF-CEF0845A38B8}"/>
    <dgm:cxn modelId="{FFF1AE68-A410-644A-8DE8-10E869E1D78E}" type="presOf" srcId="{9D5E3B13-D35D-4095-ACE0-C4E6C33771A1}" destId="{B5488FB3-A138-FE46-9E4C-F24B65DCABD6}" srcOrd="0" destOrd="0" presId="urn:microsoft.com/office/officeart/2005/8/layout/default"/>
    <dgm:cxn modelId="{C315FB6F-E756-49C8-A322-A4100E48A675}" srcId="{03175B1D-4A03-444E-8EAE-2BF19FC3125A}" destId="{9D5E3B13-D35D-4095-ACE0-C4E6C33771A1}" srcOrd="2" destOrd="0" parTransId="{6C7BA85A-2DC9-45D4-9A60-1B3ED7BE67A4}" sibTransId="{AA102EEF-0F22-480A-9676-F06D25475225}"/>
    <dgm:cxn modelId="{3B47D272-CA6B-40DD-9A51-F345F6A53417}" srcId="{03175B1D-4A03-444E-8EAE-2BF19FC3125A}" destId="{369B2B25-8FFB-421E-8A61-EAD20462C763}" srcOrd="5" destOrd="0" parTransId="{1002B0DF-DBF5-4754-B533-2F2AC0856666}" sibTransId="{10319065-4E93-40AE-8A69-33F5EA11D602}"/>
    <dgm:cxn modelId="{AB529E73-4EA3-4D21-9C79-BB988CBEA72D}" srcId="{03175B1D-4A03-444E-8EAE-2BF19FC3125A}" destId="{1B6F2090-9E49-4299-AB9F-6F284A16F06A}" srcOrd="3" destOrd="0" parTransId="{CF198684-DE17-42CB-86B2-55391A4C4D77}" sibTransId="{70C9ABC6-9D10-4D50-8B7D-C8068D40080A}"/>
    <dgm:cxn modelId="{748E2D84-AE5C-4A5E-A9D8-066E2E1281DF}" srcId="{03175B1D-4A03-444E-8EAE-2BF19FC3125A}" destId="{BD0D6DB1-5158-4653-B026-6B98ADC35E2A}" srcOrd="0" destOrd="0" parTransId="{A1639F98-A3DC-4044-9DE3-89D113BC4C56}" sibTransId="{DC80EB5C-ADCB-45F5-B7C8-83409D59329D}"/>
    <dgm:cxn modelId="{9E0FA88E-CAA3-FB49-8223-72F708FC087D}" type="presOf" srcId="{1B6F2090-9E49-4299-AB9F-6F284A16F06A}" destId="{758E267B-5C35-1343-9DFA-1B01170E7076}" srcOrd="0" destOrd="0" presId="urn:microsoft.com/office/officeart/2005/8/layout/default"/>
    <dgm:cxn modelId="{3267C295-0ADE-154F-8801-337ADE1A633D}" type="presOf" srcId="{369B2B25-8FFB-421E-8A61-EAD20462C763}" destId="{EE403C63-7721-344B-A299-00880C54D738}" srcOrd="0" destOrd="0" presId="urn:microsoft.com/office/officeart/2005/8/layout/default"/>
    <dgm:cxn modelId="{126B96A3-9B47-A545-8C7A-CCF618090441}" type="presOf" srcId="{03175B1D-4A03-444E-8EAE-2BF19FC3125A}" destId="{DF5FDE02-870B-D14A-A5E4-0E52D496B4D4}" srcOrd="0" destOrd="0" presId="urn:microsoft.com/office/officeart/2005/8/layout/default"/>
    <dgm:cxn modelId="{115A4FBD-C825-1146-9E57-86FAE6FA0D49}" type="presOf" srcId="{C5536161-2D7D-4963-BD9F-B4DA0E80DEF6}" destId="{334CFABF-16CC-B44F-BA89-5124443CB424}" srcOrd="0" destOrd="0" presId="urn:microsoft.com/office/officeart/2005/8/layout/default"/>
    <dgm:cxn modelId="{ADD4DDC3-CAAD-463B-A5AE-695ED9977380}" srcId="{03175B1D-4A03-444E-8EAE-2BF19FC3125A}" destId="{C5536161-2D7D-4963-BD9F-B4DA0E80DEF6}" srcOrd="4" destOrd="0" parTransId="{CB846BED-B07F-4B53-AF35-583109A5D558}" sibTransId="{1A65DBEC-B769-4E62-BC18-8CB82D8D1A03}"/>
    <dgm:cxn modelId="{E343ED23-ECA0-124E-B936-5693188C1669}" type="presParOf" srcId="{DF5FDE02-870B-D14A-A5E4-0E52D496B4D4}" destId="{9D1C33D0-EB3E-6543-9E90-71E7F052D89D}" srcOrd="0" destOrd="0" presId="urn:microsoft.com/office/officeart/2005/8/layout/default"/>
    <dgm:cxn modelId="{6503FE4B-0B7C-6944-9061-311B9B104E32}" type="presParOf" srcId="{DF5FDE02-870B-D14A-A5E4-0E52D496B4D4}" destId="{F0D62856-BFD0-DB4F-8EFE-5723E1037A6E}" srcOrd="1" destOrd="0" presId="urn:microsoft.com/office/officeart/2005/8/layout/default"/>
    <dgm:cxn modelId="{ECA7A9E1-5372-A441-A12F-99E46F3CC18A}" type="presParOf" srcId="{DF5FDE02-870B-D14A-A5E4-0E52D496B4D4}" destId="{673BEE94-D2BE-E040-B9E8-23377AD85B7C}" srcOrd="2" destOrd="0" presId="urn:microsoft.com/office/officeart/2005/8/layout/default"/>
    <dgm:cxn modelId="{BD2CB990-13EF-F447-9F73-623476438033}" type="presParOf" srcId="{DF5FDE02-870B-D14A-A5E4-0E52D496B4D4}" destId="{2CBBF793-3E7F-274D-A83A-E175D8104C0E}" srcOrd="3" destOrd="0" presId="urn:microsoft.com/office/officeart/2005/8/layout/default"/>
    <dgm:cxn modelId="{EE6EACA3-B0A4-D94A-BCC6-99BB00871C83}" type="presParOf" srcId="{DF5FDE02-870B-D14A-A5E4-0E52D496B4D4}" destId="{B5488FB3-A138-FE46-9E4C-F24B65DCABD6}" srcOrd="4" destOrd="0" presId="urn:microsoft.com/office/officeart/2005/8/layout/default"/>
    <dgm:cxn modelId="{01FC8AD6-4F9C-304B-9095-0A8C80F72628}" type="presParOf" srcId="{DF5FDE02-870B-D14A-A5E4-0E52D496B4D4}" destId="{3CF95CBA-7A89-0945-A9ED-CF82B2C8918B}" srcOrd="5" destOrd="0" presId="urn:microsoft.com/office/officeart/2005/8/layout/default"/>
    <dgm:cxn modelId="{29B229F7-798F-7D49-A771-FB510D076624}" type="presParOf" srcId="{DF5FDE02-870B-D14A-A5E4-0E52D496B4D4}" destId="{758E267B-5C35-1343-9DFA-1B01170E7076}" srcOrd="6" destOrd="0" presId="urn:microsoft.com/office/officeart/2005/8/layout/default"/>
    <dgm:cxn modelId="{08D9B4E4-3A31-5846-8B48-D352E5DEB4F8}" type="presParOf" srcId="{DF5FDE02-870B-D14A-A5E4-0E52D496B4D4}" destId="{B9100398-0F42-D946-A630-0A5E9F65A637}" srcOrd="7" destOrd="0" presId="urn:microsoft.com/office/officeart/2005/8/layout/default"/>
    <dgm:cxn modelId="{ABC27771-EFE7-E14C-917F-9B458A2FAD70}" type="presParOf" srcId="{DF5FDE02-870B-D14A-A5E4-0E52D496B4D4}" destId="{334CFABF-16CC-B44F-BA89-5124443CB424}" srcOrd="8" destOrd="0" presId="urn:microsoft.com/office/officeart/2005/8/layout/default"/>
    <dgm:cxn modelId="{811E3D1F-50EC-7544-945A-3D6E79299B2D}" type="presParOf" srcId="{DF5FDE02-870B-D14A-A5E4-0E52D496B4D4}" destId="{A4F720E7-778D-9247-9461-F6AC1018DB44}" srcOrd="9" destOrd="0" presId="urn:microsoft.com/office/officeart/2005/8/layout/default"/>
    <dgm:cxn modelId="{9BB54785-879B-CF4A-BF61-16DF9A542838}" type="presParOf" srcId="{DF5FDE02-870B-D14A-A5E4-0E52D496B4D4}" destId="{EE403C63-7721-344B-A299-00880C54D738}" srcOrd="10" destOrd="0" presId="urn:microsoft.com/office/officeart/2005/8/layout/default"/>
    <dgm:cxn modelId="{19102F50-43E1-F94A-B537-8BE963A638D4}" type="presParOf" srcId="{DF5FDE02-870B-D14A-A5E4-0E52D496B4D4}" destId="{4F83D3B9-AE7D-6542-971B-F3764B16283B}" srcOrd="11" destOrd="0" presId="urn:microsoft.com/office/officeart/2005/8/layout/default"/>
    <dgm:cxn modelId="{07D62728-CBA3-2E43-B226-8AE3A5969D4F}" type="presParOf" srcId="{DF5FDE02-870B-D14A-A5E4-0E52D496B4D4}" destId="{C7DE9CD5-6D3F-BF46-9C55-3F2EAA0E8FD9}"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471135-93B8-574D-B932-887310435ACB}">
      <dsp:nvSpPr>
        <dsp:cNvPr id="0" name=""/>
        <dsp:cNvSpPr/>
      </dsp:nvSpPr>
      <dsp:spPr>
        <a:xfrm>
          <a:off x="0" y="0"/>
          <a:ext cx="6830424" cy="70648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ES" sz="1800" kern="1200" dirty="0"/>
            <a:t>Definir el problema</a:t>
          </a:r>
        </a:p>
      </dsp:txBody>
      <dsp:txXfrm>
        <a:off x="20692" y="20692"/>
        <a:ext cx="6008377" cy="665098"/>
      </dsp:txXfrm>
    </dsp:sp>
    <dsp:sp modelId="{D386F3B2-7843-A745-8E28-E722524D6692}">
      <dsp:nvSpPr>
        <dsp:cNvPr id="0" name=""/>
        <dsp:cNvSpPr/>
      </dsp:nvSpPr>
      <dsp:spPr>
        <a:xfrm>
          <a:off x="572048" y="834934"/>
          <a:ext cx="6830424" cy="70648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ES" sz="1800" kern="1200" dirty="0"/>
            <a:t>Construir un modelo</a:t>
          </a:r>
        </a:p>
      </dsp:txBody>
      <dsp:txXfrm>
        <a:off x="592740" y="855626"/>
        <a:ext cx="5757778" cy="665098"/>
      </dsp:txXfrm>
    </dsp:sp>
    <dsp:sp modelId="{F6C16D5D-96A4-D146-B83C-ECDBBAF6F6E7}">
      <dsp:nvSpPr>
        <dsp:cNvPr id="0" name=""/>
        <dsp:cNvSpPr/>
      </dsp:nvSpPr>
      <dsp:spPr>
        <a:xfrm>
          <a:off x="1135558" y="1669868"/>
          <a:ext cx="6830424" cy="70648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ES" sz="1800" kern="1200" dirty="0"/>
            <a:t>Identificar y evaluar soluciones posibles</a:t>
          </a:r>
        </a:p>
      </dsp:txBody>
      <dsp:txXfrm>
        <a:off x="1156250" y="1690560"/>
        <a:ext cx="5766316" cy="665098"/>
      </dsp:txXfrm>
    </dsp:sp>
    <dsp:sp modelId="{9670B33D-1E3C-4343-AABF-9A7EED15486E}">
      <dsp:nvSpPr>
        <dsp:cNvPr id="0" name=""/>
        <dsp:cNvSpPr/>
      </dsp:nvSpPr>
      <dsp:spPr>
        <a:xfrm>
          <a:off x="1707606" y="2504802"/>
          <a:ext cx="6830424" cy="70648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ES" sz="1800" kern="1200" dirty="0"/>
            <a:t>Comparar, escoger y recomendar una solución potencial del problema</a:t>
          </a:r>
        </a:p>
      </dsp:txBody>
      <dsp:txXfrm>
        <a:off x="1728298" y="2525494"/>
        <a:ext cx="5757778" cy="665098"/>
      </dsp:txXfrm>
    </dsp:sp>
    <dsp:sp modelId="{965C6F8A-2CE7-494C-B453-0F3C17FA22C4}">
      <dsp:nvSpPr>
        <dsp:cNvPr id="0" name=""/>
        <dsp:cNvSpPr/>
      </dsp:nvSpPr>
      <dsp:spPr>
        <a:xfrm>
          <a:off x="6371211" y="541101"/>
          <a:ext cx="459213" cy="459213"/>
        </a:xfrm>
        <a:prstGeom prst="downArrow">
          <a:avLst>
            <a:gd name="adj1" fmla="val 55000"/>
            <a:gd name="adj2" fmla="val 45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s-ES" sz="2000" kern="1200"/>
        </a:p>
      </dsp:txBody>
      <dsp:txXfrm>
        <a:off x="6474534" y="541101"/>
        <a:ext cx="252567" cy="345558"/>
      </dsp:txXfrm>
    </dsp:sp>
    <dsp:sp modelId="{9ABDC92F-C696-734D-B264-2D26DF6113A5}">
      <dsp:nvSpPr>
        <dsp:cNvPr id="0" name=""/>
        <dsp:cNvSpPr/>
      </dsp:nvSpPr>
      <dsp:spPr>
        <a:xfrm>
          <a:off x="6943259" y="1376035"/>
          <a:ext cx="459213" cy="459213"/>
        </a:xfrm>
        <a:prstGeom prst="downArrow">
          <a:avLst>
            <a:gd name="adj1" fmla="val 55000"/>
            <a:gd name="adj2" fmla="val 45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s-ES" sz="2000" kern="1200"/>
        </a:p>
      </dsp:txBody>
      <dsp:txXfrm>
        <a:off x="7046582" y="1376035"/>
        <a:ext cx="252567" cy="345558"/>
      </dsp:txXfrm>
    </dsp:sp>
    <dsp:sp modelId="{9A2AC689-8C0F-B749-A034-0DEF4C9F6A03}">
      <dsp:nvSpPr>
        <dsp:cNvPr id="0" name=""/>
        <dsp:cNvSpPr/>
      </dsp:nvSpPr>
      <dsp:spPr>
        <a:xfrm>
          <a:off x="7506769" y="2210969"/>
          <a:ext cx="459213" cy="459213"/>
        </a:xfrm>
        <a:prstGeom prst="downArrow">
          <a:avLst>
            <a:gd name="adj1" fmla="val 55000"/>
            <a:gd name="adj2" fmla="val 45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s-ES" sz="2000" kern="1200"/>
        </a:p>
      </dsp:txBody>
      <dsp:txXfrm>
        <a:off x="7610092" y="2210969"/>
        <a:ext cx="252567" cy="3455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1C33D0-EB3E-6543-9E90-71E7F052D89D}">
      <dsp:nvSpPr>
        <dsp:cNvPr id="0" name=""/>
        <dsp:cNvSpPr/>
      </dsp:nvSpPr>
      <dsp:spPr>
        <a:xfrm>
          <a:off x="2633" y="469205"/>
          <a:ext cx="2088869" cy="1253321"/>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_tradnl" sz="1600" kern="1200"/>
            <a:t>Presentación visual de indicadores claves de desempeño</a:t>
          </a:r>
          <a:endParaRPr lang="en-US" sz="1600" kern="1200"/>
        </a:p>
      </dsp:txBody>
      <dsp:txXfrm>
        <a:off x="2633" y="469205"/>
        <a:ext cx="2088869" cy="1253321"/>
      </dsp:txXfrm>
    </dsp:sp>
    <dsp:sp modelId="{673BEE94-D2BE-E040-B9E8-23377AD85B7C}">
      <dsp:nvSpPr>
        <dsp:cNvPr id="0" name=""/>
        <dsp:cNvSpPr/>
      </dsp:nvSpPr>
      <dsp:spPr>
        <a:xfrm>
          <a:off x="2300389" y="469205"/>
          <a:ext cx="2088869" cy="1253321"/>
        </a:xfrm>
        <a:prstGeom prst="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_tradnl" sz="1600" kern="1200"/>
            <a:t>Consolida reportes en un solo lugar y de rápido consumo</a:t>
          </a:r>
          <a:endParaRPr lang="en-US" sz="1600" kern="1200"/>
        </a:p>
      </dsp:txBody>
      <dsp:txXfrm>
        <a:off x="2300389" y="469205"/>
        <a:ext cx="2088869" cy="1253321"/>
      </dsp:txXfrm>
    </dsp:sp>
    <dsp:sp modelId="{B5488FB3-A138-FE46-9E4C-F24B65DCABD6}">
      <dsp:nvSpPr>
        <dsp:cNvPr id="0" name=""/>
        <dsp:cNvSpPr/>
      </dsp:nvSpPr>
      <dsp:spPr>
        <a:xfrm>
          <a:off x="4598145" y="469205"/>
          <a:ext cx="2088869" cy="1253321"/>
        </a:xfrm>
        <a:prstGeom prst="rect">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_tradnl" sz="1600" kern="1200"/>
            <a:t>Se puede tener visibilidad total a diferentes niveles de detalle</a:t>
          </a:r>
          <a:endParaRPr lang="en-US" sz="1600" kern="1200"/>
        </a:p>
      </dsp:txBody>
      <dsp:txXfrm>
        <a:off x="4598145" y="469205"/>
        <a:ext cx="2088869" cy="1253321"/>
      </dsp:txXfrm>
    </dsp:sp>
    <dsp:sp modelId="{758E267B-5C35-1343-9DFA-1B01170E7076}">
      <dsp:nvSpPr>
        <dsp:cNvPr id="0" name=""/>
        <dsp:cNvSpPr/>
      </dsp:nvSpPr>
      <dsp:spPr>
        <a:xfrm>
          <a:off x="6895901" y="469205"/>
          <a:ext cx="2088869" cy="1253321"/>
        </a:xfrm>
        <a:prstGeom prst="rec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_tradnl" sz="1600" kern="1200"/>
            <a:t>Permite tomar decisiones rápidas más informadas</a:t>
          </a:r>
          <a:endParaRPr lang="en-US" sz="1600" kern="1200"/>
        </a:p>
      </dsp:txBody>
      <dsp:txXfrm>
        <a:off x="6895901" y="469205"/>
        <a:ext cx="2088869" cy="1253321"/>
      </dsp:txXfrm>
    </dsp:sp>
    <dsp:sp modelId="{334CFABF-16CC-B44F-BA89-5124443CB424}">
      <dsp:nvSpPr>
        <dsp:cNvPr id="0" name=""/>
        <dsp:cNvSpPr/>
      </dsp:nvSpPr>
      <dsp:spPr>
        <a:xfrm>
          <a:off x="1151511" y="1931413"/>
          <a:ext cx="2088869" cy="1253321"/>
        </a:xfrm>
        <a:prstGeom prst="rect">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_tradnl" sz="1600" kern="1200"/>
            <a:t>Alinea estrategias y objetivos organizacionales</a:t>
          </a:r>
          <a:endParaRPr lang="en-US" sz="1600" kern="1200"/>
        </a:p>
      </dsp:txBody>
      <dsp:txXfrm>
        <a:off x="1151511" y="1931413"/>
        <a:ext cx="2088869" cy="1253321"/>
      </dsp:txXfrm>
    </dsp:sp>
    <dsp:sp modelId="{EE403C63-7721-344B-A299-00880C54D738}">
      <dsp:nvSpPr>
        <dsp:cNvPr id="0" name=""/>
        <dsp:cNvSpPr/>
      </dsp:nvSpPr>
      <dsp:spPr>
        <a:xfrm>
          <a:off x="3449267" y="1931413"/>
          <a:ext cx="2088869" cy="1253321"/>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_tradnl" sz="1600" kern="1200"/>
            <a:t>Identificación rápida de anomalías o correlaciones</a:t>
          </a:r>
          <a:endParaRPr lang="en-US" sz="1600" kern="1200"/>
        </a:p>
      </dsp:txBody>
      <dsp:txXfrm>
        <a:off x="3449267" y="1931413"/>
        <a:ext cx="2088869" cy="1253321"/>
      </dsp:txXfrm>
    </dsp:sp>
    <dsp:sp modelId="{C7DE9CD5-6D3F-BF46-9C55-3F2EAA0E8FD9}">
      <dsp:nvSpPr>
        <dsp:cNvPr id="0" name=""/>
        <dsp:cNvSpPr/>
      </dsp:nvSpPr>
      <dsp:spPr>
        <a:xfrm>
          <a:off x="5747023" y="1931413"/>
          <a:ext cx="2088869" cy="1253321"/>
        </a:xfrm>
        <a:prstGeom prst="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_tradnl" sz="1600" kern="1200"/>
            <a:t>Identificación de tendencias</a:t>
          </a:r>
          <a:endParaRPr lang="en-US" sz="1600" kern="1200"/>
        </a:p>
      </dsp:txBody>
      <dsp:txXfrm>
        <a:off x="5747023" y="1931413"/>
        <a:ext cx="2088869" cy="1253321"/>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9/25/21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9/25/21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9/25/21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9/25/21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9/25/21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9/25/21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9/25/21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9/25/21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9/25/21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gartner.com/doc/reprints?id=1-254T1IQX&amp;ct=210202&amp;st=sb"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s://bernardmarr.com/img/KPI%20Indicators%20Template.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microstrategy.com/Strategy/media/downloads/training-events/microstrategy-world/2014-barcelona/MSTRWorldEU2014_T1_S3_Best_Practices_in_Data_Visualizations.pdf?ext=.pdf" TargetMode="External"/><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AD81E1-D788-5048-855B-B2CCD03E4EE7}"/>
              </a:ext>
            </a:extLst>
          </p:cNvPr>
          <p:cNvSpPr>
            <a:spLocks noGrp="1"/>
          </p:cNvSpPr>
          <p:nvPr>
            <p:ph type="ctrTitle"/>
          </p:nvPr>
        </p:nvSpPr>
        <p:spPr/>
        <p:txBody>
          <a:bodyPr/>
          <a:lstStyle/>
          <a:p>
            <a:r>
              <a:rPr lang="es-MX" dirty="0"/>
              <a:t>Sistemas de ayuda a la decisión</a:t>
            </a:r>
          </a:p>
        </p:txBody>
      </p:sp>
      <p:sp>
        <p:nvSpPr>
          <p:cNvPr id="3" name="Subtítulo 2">
            <a:extLst>
              <a:ext uri="{FF2B5EF4-FFF2-40B4-BE49-F238E27FC236}">
                <a16:creationId xmlns:a16="http://schemas.microsoft.com/office/drawing/2014/main" id="{60429195-C8F7-7049-AB13-E4466A59FA87}"/>
              </a:ext>
            </a:extLst>
          </p:cNvPr>
          <p:cNvSpPr>
            <a:spLocks noGrp="1"/>
          </p:cNvSpPr>
          <p:nvPr>
            <p:ph type="subTitle" idx="1"/>
          </p:nvPr>
        </p:nvSpPr>
        <p:spPr/>
        <p:txBody>
          <a:bodyPr/>
          <a:lstStyle/>
          <a:p>
            <a:r>
              <a:rPr lang="es-MX" dirty="0"/>
              <a:t>Julio Waissman Vianova</a:t>
            </a:r>
          </a:p>
        </p:txBody>
      </p:sp>
    </p:spTree>
    <p:extLst>
      <p:ext uri="{BB962C8B-B14F-4D97-AF65-F5344CB8AC3E}">
        <p14:creationId xmlns:p14="http://schemas.microsoft.com/office/powerpoint/2010/main" val="3380367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9489EB-191F-8844-98B1-DCD3663ABE7B}"/>
              </a:ext>
            </a:extLst>
          </p:cNvPr>
          <p:cNvSpPr>
            <a:spLocks noGrp="1"/>
          </p:cNvSpPr>
          <p:nvPr>
            <p:ph type="title"/>
          </p:nvPr>
        </p:nvSpPr>
        <p:spPr/>
        <p:txBody>
          <a:bodyPr/>
          <a:lstStyle/>
          <a:p>
            <a:r>
              <a:rPr lang="es-MX" dirty="0"/>
              <a:t>Arquitectura de alto nivel</a:t>
            </a:r>
          </a:p>
        </p:txBody>
      </p:sp>
      <p:pic>
        <p:nvPicPr>
          <p:cNvPr id="5" name="Content Placeholder 3">
            <a:extLst>
              <a:ext uri="{FF2B5EF4-FFF2-40B4-BE49-F238E27FC236}">
                <a16:creationId xmlns:a16="http://schemas.microsoft.com/office/drawing/2014/main" id="{F5CD3E17-5FD1-D243-B613-9A823A7E423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709057" y="1520363"/>
            <a:ext cx="10410591" cy="4880437"/>
          </a:xfrm>
        </p:spPr>
      </p:pic>
    </p:spTree>
    <p:extLst>
      <p:ext uri="{BB962C8B-B14F-4D97-AF65-F5344CB8AC3E}">
        <p14:creationId xmlns:p14="http://schemas.microsoft.com/office/powerpoint/2010/main" val="1430840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BFF222-CDEC-4F41-8169-396F40D4B29F}"/>
              </a:ext>
            </a:extLst>
          </p:cNvPr>
          <p:cNvSpPr>
            <a:spLocks noGrp="1"/>
          </p:cNvSpPr>
          <p:nvPr>
            <p:ph type="title"/>
          </p:nvPr>
        </p:nvSpPr>
        <p:spPr/>
        <p:txBody>
          <a:bodyPr/>
          <a:lstStyle/>
          <a:p>
            <a:r>
              <a:rPr lang="es-MX" dirty="0"/>
              <a:t>Arquitectura detallada</a:t>
            </a:r>
          </a:p>
        </p:txBody>
      </p:sp>
      <p:pic>
        <p:nvPicPr>
          <p:cNvPr id="4" name="Content Placeholder 3">
            <a:extLst>
              <a:ext uri="{FF2B5EF4-FFF2-40B4-BE49-F238E27FC236}">
                <a16:creationId xmlns:a16="http://schemas.microsoft.com/office/drawing/2014/main" id="{8C505029-BF43-8948-AB46-8BBBC202BE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4553" y="1372279"/>
            <a:ext cx="9404048" cy="5289778"/>
          </a:xfrm>
        </p:spPr>
      </p:pic>
    </p:spTree>
    <p:extLst>
      <p:ext uri="{BB962C8B-B14F-4D97-AF65-F5344CB8AC3E}">
        <p14:creationId xmlns:p14="http://schemas.microsoft.com/office/powerpoint/2010/main" val="4153310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966DD2F-FBF5-41CE-A3F4-565352D95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69EC370F-6AB9-0840-969D-C8FA5A0737B6}"/>
              </a:ext>
            </a:extLst>
          </p:cNvPr>
          <p:cNvSpPr>
            <a:spLocks noGrp="1"/>
          </p:cNvSpPr>
          <p:nvPr>
            <p:ph type="title"/>
          </p:nvPr>
        </p:nvSpPr>
        <p:spPr>
          <a:xfrm>
            <a:off x="1794897" y="624110"/>
            <a:ext cx="9712998" cy="1280890"/>
          </a:xfrm>
        </p:spPr>
        <p:txBody>
          <a:bodyPr>
            <a:normAutofit/>
          </a:bodyPr>
          <a:lstStyle/>
          <a:p>
            <a:r>
              <a:rPr lang="es-ES_tradnl" dirty="0"/>
              <a:t>¿Para qué un tablero?</a:t>
            </a:r>
          </a:p>
        </p:txBody>
      </p:sp>
      <p:sp>
        <p:nvSpPr>
          <p:cNvPr id="11" name="Rectangle 10">
            <a:extLst>
              <a:ext uri="{FF2B5EF4-FFF2-40B4-BE49-F238E27FC236}">
                <a16:creationId xmlns:a16="http://schemas.microsoft.com/office/drawing/2014/main" id="{F46FCE2B-F2D2-466E-B0AA-8E341DB498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1">
            <a:extLst>
              <a:ext uri="{FF2B5EF4-FFF2-40B4-BE49-F238E27FC236}">
                <a16:creationId xmlns:a16="http://schemas.microsoft.com/office/drawing/2014/main" id="{2BD31C98-199A-4722-A1A5-4393A43E7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5" name="Marcador de contenido 2">
            <a:extLst>
              <a:ext uri="{FF2B5EF4-FFF2-40B4-BE49-F238E27FC236}">
                <a16:creationId xmlns:a16="http://schemas.microsoft.com/office/drawing/2014/main" id="{0D3AC716-91FB-43EC-9369-A0A59B300EF9}"/>
              </a:ext>
            </a:extLst>
          </p:cNvPr>
          <p:cNvGraphicFramePr>
            <a:graphicFrameLocks noGrp="1"/>
          </p:cNvGraphicFramePr>
          <p:nvPr>
            <p:ph idx="1"/>
            <p:extLst>
              <p:ext uri="{D42A27DB-BD31-4B8C-83A1-F6EECF244321}">
                <p14:modId xmlns:p14="http://schemas.microsoft.com/office/powerpoint/2010/main" val="3873569392"/>
              </p:ext>
            </p:extLst>
          </p:nvPr>
        </p:nvGraphicFramePr>
        <p:xfrm>
          <a:off x="1794897" y="2222983"/>
          <a:ext cx="8987404" cy="36539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6299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14DADB-AC0C-3D42-8903-0CE8DFDB5C00}"/>
              </a:ext>
            </a:extLst>
          </p:cNvPr>
          <p:cNvSpPr>
            <a:spLocks noGrp="1"/>
          </p:cNvSpPr>
          <p:nvPr>
            <p:ph type="title"/>
          </p:nvPr>
        </p:nvSpPr>
        <p:spPr/>
        <p:txBody>
          <a:bodyPr/>
          <a:lstStyle/>
          <a:p>
            <a:r>
              <a:rPr lang="es-MX" dirty="0"/>
              <a:t>Tres típos de tableros de BI</a:t>
            </a:r>
          </a:p>
        </p:txBody>
      </p:sp>
      <p:sp>
        <p:nvSpPr>
          <p:cNvPr id="3" name="Marcador de contenido 2">
            <a:extLst>
              <a:ext uri="{FF2B5EF4-FFF2-40B4-BE49-F238E27FC236}">
                <a16:creationId xmlns:a16="http://schemas.microsoft.com/office/drawing/2014/main" id="{036623E1-795F-C14E-AB74-6C2E0B886189}"/>
              </a:ext>
            </a:extLst>
          </p:cNvPr>
          <p:cNvSpPr>
            <a:spLocks noGrp="1"/>
          </p:cNvSpPr>
          <p:nvPr>
            <p:ph idx="1"/>
          </p:nvPr>
        </p:nvSpPr>
        <p:spPr>
          <a:xfrm>
            <a:off x="2589212" y="1698171"/>
            <a:ext cx="9242232" cy="4855029"/>
          </a:xfrm>
        </p:spPr>
        <p:txBody>
          <a:bodyPr>
            <a:normAutofit/>
          </a:bodyPr>
          <a:lstStyle/>
          <a:p>
            <a:r>
              <a:rPr lang="es-MX" dirty="0"/>
              <a:t>Estratégica</a:t>
            </a:r>
          </a:p>
          <a:p>
            <a:pPr lvl="1"/>
            <a:r>
              <a:rPr lang="es-MX" dirty="0"/>
              <a:t>Ayuda a la Gerencia a medir el progreso para cumplir con metas de largo plazo.</a:t>
            </a:r>
          </a:p>
          <a:p>
            <a:pPr lvl="1"/>
            <a:r>
              <a:rPr lang="es-MX" dirty="0"/>
              <a:t>Tableros con indicadores claves de desempeño (KPI) a nivel general</a:t>
            </a:r>
          </a:p>
          <a:p>
            <a:r>
              <a:rPr lang="es-MX" dirty="0"/>
              <a:t>Táctica</a:t>
            </a:r>
          </a:p>
          <a:p>
            <a:pPr lvl="1"/>
            <a:r>
              <a:rPr lang="es-MX" dirty="0"/>
              <a:t>Enfocada a analizar iniciativas de corto plazo con dominios específicos de linea de negocio.</a:t>
            </a:r>
          </a:p>
          <a:p>
            <a:pPr lvl="1"/>
            <a:r>
              <a:rPr lang="es-MX" dirty="0"/>
              <a:t>Tableros con KPIs respecto a metas específicas</a:t>
            </a:r>
          </a:p>
          <a:p>
            <a:pPr lvl="1"/>
            <a:r>
              <a:rPr lang="es-MX" dirty="0"/>
              <a:t>Profundización con información detallada</a:t>
            </a:r>
          </a:p>
          <a:p>
            <a:r>
              <a:rPr lang="es-MX" dirty="0"/>
              <a:t>Operacional</a:t>
            </a:r>
          </a:p>
          <a:p>
            <a:pPr lvl="1"/>
            <a:r>
              <a:rPr lang="es-MX" dirty="0"/>
              <a:t>Monitoreo de soluciones centradas en la optimización de procesos</a:t>
            </a:r>
          </a:p>
          <a:p>
            <a:pPr lvl="1"/>
            <a:r>
              <a:rPr lang="es-MX" dirty="0"/>
              <a:t>Tableros operacionales que siguen un proceso específico (i.e. embarque o procesamiento de pedidos)</a:t>
            </a:r>
          </a:p>
        </p:txBody>
      </p:sp>
    </p:spTree>
    <p:extLst>
      <p:ext uri="{BB962C8B-B14F-4D97-AF65-F5344CB8AC3E}">
        <p14:creationId xmlns:p14="http://schemas.microsoft.com/office/powerpoint/2010/main" val="1609297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8280C5-EE59-1743-8DEC-2A6FE72EDE1E}"/>
              </a:ext>
            </a:extLst>
          </p:cNvPr>
          <p:cNvSpPr>
            <a:spLocks noGrp="1"/>
          </p:cNvSpPr>
          <p:nvPr>
            <p:ph type="title"/>
          </p:nvPr>
        </p:nvSpPr>
        <p:spPr>
          <a:xfrm>
            <a:off x="506950" y="1582737"/>
            <a:ext cx="8911687" cy="1280890"/>
          </a:xfrm>
        </p:spPr>
        <p:txBody>
          <a:bodyPr/>
          <a:lstStyle/>
          <a:p>
            <a:r>
              <a:rPr lang="es-MX" dirty="0"/>
              <a:t>Aplicaciones de BI</a:t>
            </a:r>
          </a:p>
        </p:txBody>
      </p:sp>
      <p:pic>
        <p:nvPicPr>
          <p:cNvPr id="1026" name="Picture 2" descr="The Magic Quadrant graphic includes 20 vendors. Three are categorized as Leaders: Microsoft, Tableau and Qlik. Microsoft is positioned highest of any vendor on both axes. There are three Challengers: Google (Looker), Domo and MicroStrategy. All three are placed close to the boundary of the Niche Players quadrant. There are seven Niche Players, including the large vendors Alibaba Cloud, Amazon Web Services, IBM and Infor. The small specialist vendors Board, Information Builders and Pyramid Analytics complete the Niche Players. Seven vendors are categorized as Visionaries. They fall into two groups: large vendors with wide offerings, namely Oracle, SAP and TIBCO Software; and vendors that focus solely on data and analytics, namely SAS, Sisense, ThoughtSpot and Yellowfin. ThoughtSpot is positioned just beneath the line dividing Visionaries from Leaders.">
            <a:extLst>
              <a:ext uri="{FF2B5EF4-FFF2-40B4-BE49-F238E27FC236}">
                <a16:creationId xmlns:a16="http://schemas.microsoft.com/office/drawing/2014/main" id="{8BB278F4-8209-E64E-B802-42E0A7C4D6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3131" y="493791"/>
            <a:ext cx="5938383" cy="6168265"/>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hlinkClick r:id="rId3"/>
            <a:extLst>
              <a:ext uri="{FF2B5EF4-FFF2-40B4-BE49-F238E27FC236}">
                <a16:creationId xmlns:a16="http://schemas.microsoft.com/office/drawing/2014/main" id="{E5EE0331-F3B6-9349-AE16-B26DF7EE1767}"/>
              </a:ext>
            </a:extLst>
          </p:cNvPr>
          <p:cNvSpPr txBox="1"/>
          <p:nvPr/>
        </p:nvSpPr>
        <p:spPr>
          <a:xfrm>
            <a:off x="2416630" y="5725886"/>
            <a:ext cx="2209800" cy="523220"/>
          </a:xfrm>
          <a:prstGeom prst="rect">
            <a:avLst/>
          </a:prstGeom>
          <a:noFill/>
        </p:spPr>
        <p:txBody>
          <a:bodyPr wrap="square" rtlCol="0">
            <a:spAutoFit/>
          </a:bodyPr>
          <a:lstStyle/>
          <a:p>
            <a:pPr algn="ctr"/>
            <a:r>
              <a:rPr lang="es-ES_tradnl" sz="1400" b="1" dirty="0"/>
              <a:t>El reporte completo lo puedes consultar aquí</a:t>
            </a:r>
          </a:p>
        </p:txBody>
      </p:sp>
    </p:spTree>
    <p:extLst>
      <p:ext uri="{BB962C8B-B14F-4D97-AF65-F5344CB8AC3E}">
        <p14:creationId xmlns:p14="http://schemas.microsoft.com/office/powerpoint/2010/main" val="810648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35" name="Group 134">
            <a:extLst>
              <a:ext uri="{FF2B5EF4-FFF2-40B4-BE49-F238E27FC236}">
                <a16:creationId xmlns:a16="http://schemas.microsoft.com/office/drawing/2014/main" id="{58DF5B7A-7785-49C6-B4EB-252FF28C21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36" name="Freeform 11">
              <a:extLst>
                <a:ext uri="{FF2B5EF4-FFF2-40B4-BE49-F238E27FC236}">
                  <a16:creationId xmlns:a16="http://schemas.microsoft.com/office/drawing/2014/main" id="{78BD0529-90E2-47B4-8D13-CEE11A154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37" name="Freeform 12">
              <a:extLst>
                <a:ext uri="{FF2B5EF4-FFF2-40B4-BE49-F238E27FC236}">
                  <a16:creationId xmlns:a16="http://schemas.microsoft.com/office/drawing/2014/main" id="{AE127430-162B-43FD-A02F-6E8AD8FD95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38" name="Freeform 13">
              <a:extLst>
                <a:ext uri="{FF2B5EF4-FFF2-40B4-BE49-F238E27FC236}">
                  <a16:creationId xmlns:a16="http://schemas.microsoft.com/office/drawing/2014/main" id="{7A6023CB-BCF4-4A3C-B04B-EFF6779217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39" name="Freeform 14">
              <a:extLst>
                <a:ext uri="{FF2B5EF4-FFF2-40B4-BE49-F238E27FC236}">
                  <a16:creationId xmlns:a16="http://schemas.microsoft.com/office/drawing/2014/main" id="{98B0FCF0-0865-45E1-977A-5BFDD0EFC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40" name="Freeform 15">
              <a:extLst>
                <a:ext uri="{FF2B5EF4-FFF2-40B4-BE49-F238E27FC236}">
                  <a16:creationId xmlns:a16="http://schemas.microsoft.com/office/drawing/2014/main" id="{C1FF2792-ADB4-44D2-B7EF-6E3503725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41" name="Freeform 16">
              <a:extLst>
                <a:ext uri="{FF2B5EF4-FFF2-40B4-BE49-F238E27FC236}">
                  <a16:creationId xmlns:a16="http://schemas.microsoft.com/office/drawing/2014/main" id="{B7B0F0A2-D4CD-4EA5-96E9-9E282F25CD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42" name="Freeform 17">
              <a:extLst>
                <a:ext uri="{FF2B5EF4-FFF2-40B4-BE49-F238E27FC236}">
                  <a16:creationId xmlns:a16="http://schemas.microsoft.com/office/drawing/2014/main" id="{FBBC4912-27C6-4C5E-9C40-AE9B6644E5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43" name="Freeform 18">
              <a:extLst>
                <a:ext uri="{FF2B5EF4-FFF2-40B4-BE49-F238E27FC236}">
                  <a16:creationId xmlns:a16="http://schemas.microsoft.com/office/drawing/2014/main" id="{127E474D-BE64-49E8-8C82-691642D0BC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44" name="Freeform 19">
              <a:extLst>
                <a:ext uri="{FF2B5EF4-FFF2-40B4-BE49-F238E27FC236}">
                  <a16:creationId xmlns:a16="http://schemas.microsoft.com/office/drawing/2014/main" id="{A385E451-43CB-441B-83EE-28ACB6BCBC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45" name="Freeform 20">
              <a:extLst>
                <a:ext uri="{FF2B5EF4-FFF2-40B4-BE49-F238E27FC236}">
                  <a16:creationId xmlns:a16="http://schemas.microsoft.com/office/drawing/2014/main" id="{5BF91B89-051C-49D8-9029-83A1F52B0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46" name="Freeform 21">
              <a:extLst>
                <a:ext uri="{FF2B5EF4-FFF2-40B4-BE49-F238E27FC236}">
                  <a16:creationId xmlns:a16="http://schemas.microsoft.com/office/drawing/2014/main" id="{42329880-D64F-4074-ABE4-348FDC7FB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47" name="Freeform 22">
              <a:extLst>
                <a:ext uri="{FF2B5EF4-FFF2-40B4-BE49-F238E27FC236}">
                  <a16:creationId xmlns:a16="http://schemas.microsoft.com/office/drawing/2014/main" id="{2FAD4595-5B16-442B-A756-924FB136A5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49" name="Group 148">
            <a:extLst>
              <a:ext uri="{FF2B5EF4-FFF2-40B4-BE49-F238E27FC236}">
                <a16:creationId xmlns:a16="http://schemas.microsoft.com/office/drawing/2014/main" id="{9F9B151E-1B34-4FA6-A53D-B92F787D9EA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50" name="Freeform 27">
              <a:extLst>
                <a:ext uri="{FF2B5EF4-FFF2-40B4-BE49-F238E27FC236}">
                  <a16:creationId xmlns:a16="http://schemas.microsoft.com/office/drawing/2014/main" id="{617ED8F6-0AA2-4080-ADCB-6C7CE17598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51" name="Freeform 28">
              <a:extLst>
                <a:ext uri="{FF2B5EF4-FFF2-40B4-BE49-F238E27FC236}">
                  <a16:creationId xmlns:a16="http://schemas.microsoft.com/office/drawing/2014/main" id="{76F017FD-AF02-4E22-A564-5DCC93F536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52" name="Freeform 29">
              <a:extLst>
                <a:ext uri="{FF2B5EF4-FFF2-40B4-BE49-F238E27FC236}">
                  <a16:creationId xmlns:a16="http://schemas.microsoft.com/office/drawing/2014/main" id="{61F8A187-FAA8-4625-AC70-EE2C7499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53" name="Freeform 30">
              <a:extLst>
                <a:ext uri="{FF2B5EF4-FFF2-40B4-BE49-F238E27FC236}">
                  <a16:creationId xmlns:a16="http://schemas.microsoft.com/office/drawing/2014/main" id="{6D431C21-669A-42BC-A2DF-9092CA729B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4" name="Freeform 31">
              <a:extLst>
                <a:ext uri="{FF2B5EF4-FFF2-40B4-BE49-F238E27FC236}">
                  <a16:creationId xmlns:a16="http://schemas.microsoft.com/office/drawing/2014/main" id="{D143DDDF-3A80-4C43-BBCF-8EC1280102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55" name="Freeform 32">
              <a:extLst>
                <a:ext uri="{FF2B5EF4-FFF2-40B4-BE49-F238E27FC236}">
                  <a16:creationId xmlns:a16="http://schemas.microsoft.com/office/drawing/2014/main" id="{313BFF88-4BDD-4CC4-A514-C7D655779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56" name="Freeform 33">
              <a:extLst>
                <a:ext uri="{FF2B5EF4-FFF2-40B4-BE49-F238E27FC236}">
                  <a16:creationId xmlns:a16="http://schemas.microsoft.com/office/drawing/2014/main" id="{BA235B4A-F8AD-4C1E-9074-356253813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57" name="Freeform 34">
              <a:extLst>
                <a:ext uri="{FF2B5EF4-FFF2-40B4-BE49-F238E27FC236}">
                  <a16:creationId xmlns:a16="http://schemas.microsoft.com/office/drawing/2014/main" id="{281D9204-5CB0-44D1-B01F-5FFF6BDB28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58" name="Freeform 35">
              <a:extLst>
                <a:ext uri="{FF2B5EF4-FFF2-40B4-BE49-F238E27FC236}">
                  <a16:creationId xmlns:a16="http://schemas.microsoft.com/office/drawing/2014/main" id="{4DD213C5-5C2A-403A-AAEF-E495E64AE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59" name="Freeform 36">
              <a:extLst>
                <a:ext uri="{FF2B5EF4-FFF2-40B4-BE49-F238E27FC236}">
                  <a16:creationId xmlns:a16="http://schemas.microsoft.com/office/drawing/2014/main" id="{3D07FF46-5E32-4BEE-B85D-107AD341D4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60" name="Freeform 37">
              <a:extLst>
                <a:ext uri="{FF2B5EF4-FFF2-40B4-BE49-F238E27FC236}">
                  <a16:creationId xmlns:a16="http://schemas.microsoft.com/office/drawing/2014/main" id="{4E5AE900-6815-4A65-9A96-CA280B3A8D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61" name="Freeform 38">
              <a:extLst>
                <a:ext uri="{FF2B5EF4-FFF2-40B4-BE49-F238E27FC236}">
                  <a16:creationId xmlns:a16="http://schemas.microsoft.com/office/drawing/2014/main" id="{45EA57FC-ADA4-45DD-98E7-B0615C5306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63" name="Rectangle 162">
            <a:extLst>
              <a:ext uri="{FF2B5EF4-FFF2-40B4-BE49-F238E27FC236}">
                <a16:creationId xmlns:a16="http://schemas.microsoft.com/office/drawing/2014/main" id="{9FFA7C60-EEB5-45DC-B964-20A76F776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65" name="Freeform 11">
            <a:extLst>
              <a:ext uri="{FF2B5EF4-FFF2-40B4-BE49-F238E27FC236}">
                <a16:creationId xmlns:a16="http://schemas.microsoft.com/office/drawing/2014/main" id="{7D84F46B-82DB-461C-88AC-F6C66B593E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67" name="Rectangle 166">
            <a:extLst>
              <a:ext uri="{FF2B5EF4-FFF2-40B4-BE49-F238E27FC236}">
                <a16:creationId xmlns:a16="http://schemas.microsoft.com/office/drawing/2014/main" id="{6A55F051-97DE-49FF-BB21-0EDA63C246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a:extLst>
              <a:ext uri="{FF2B5EF4-FFF2-40B4-BE49-F238E27FC236}">
                <a16:creationId xmlns:a16="http://schemas.microsoft.com/office/drawing/2014/main" id="{7E1612B4-AD89-404E-AE2A-48CCF1FE0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5400" cap="sq">
            <a:solidFill>
              <a:srgbClr val="2882A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4AA6E342-0985-2C4E-87D7-FC824A40ABC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2691"/>
          <a:stretch/>
        </p:blipFill>
        <p:spPr bwMode="auto">
          <a:xfrm>
            <a:off x="643467" y="643467"/>
            <a:ext cx="10905066"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6475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4F9FF6-DA04-6E44-8FC2-909835107A4F}"/>
              </a:ext>
            </a:extLst>
          </p:cNvPr>
          <p:cNvSpPr>
            <a:spLocks noGrp="1"/>
          </p:cNvSpPr>
          <p:nvPr>
            <p:ph type="title"/>
          </p:nvPr>
        </p:nvSpPr>
        <p:spPr>
          <a:xfrm>
            <a:off x="1687669" y="624110"/>
            <a:ext cx="7369245" cy="1280890"/>
          </a:xfrm>
        </p:spPr>
        <p:txBody>
          <a:bodyPr>
            <a:normAutofit/>
          </a:bodyPr>
          <a:lstStyle/>
          <a:p>
            <a:r>
              <a:rPr lang="es-ES_tradnl" sz="3000" dirty="0"/>
              <a:t>¿Cómo debe ser un tablero de BI?</a:t>
            </a:r>
          </a:p>
        </p:txBody>
      </p:sp>
      <p:sp>
        <p:nvSpPr>
          <p:cNvPr id="3" name="Marcador de contenido 2">
            <a:extLst>
              <a:ext uri="{FF2B5EF4-FFF2-40B4-BE49-F238E27FC236}">
                <a16:creationId xmlns:a16="http://schemas.microsoft.com/office/drawing/2014/main" id="{FDEA142F-451F-C143-A80A-CD0B9BAB79C9}"/>
              </a:ext>
            </a:extLst>
          </p:cNvPr>
          <p:cNvSpPr>
            <a:spLocks noGrp="1"/>
          </p:cNvSpPr>
          <p:nvPr>
            <p:ph idx="1"/>
          </p:nvPr>
        </p:nvSpPr>
        <p:spPr>
          <a:xfrm>
            <a:off x="1034143" y="2133600"/>
            <a:ext cx="4790585" cy="3350642"/>
          </a:xfrm>
        </p:spPr>
        <p:txBody>
          <a:bodyPr>
            <a:normAutofit/>
          </a:bodyPr>
          <a:lstStyle/>
          <a:p>
            <a:r>
              <a:rPr lang="es-ES_tradnl" dirty="0">
                <a:solidFill>
                  <a:srgbClr val="000000"/>
                </a:solidFill>
              </a:rPr>
              <a:t>Hace lo complicado simple</a:t>
            </a:r>
          </a:p>
          <a:p>
            <a:endParaRPr lang="es-ES_tradnl" dirty="0">
              <a:solidFill>
                <a:srgbClr val="000000"/>
              </a:solidFill>
            </a:endParaRPr>
          </a:p>
          <a:p>
            <a:r>
              <a:rPr lang="es-ES_tradnl" dirty="0">
                <a:solidFill>
                  <a:srgbClr val="000000"/>
                </a:solidFill>
              </a:rPr>
              <a:t>Cuenta una historia clara</a:t>
            </a:r>
          </a:p>
          <a:p>
            <a:endParaRPr lang="es-ES_tradnl" dirty="0">
              <a:solidFill>
                <a:srgbClr val="000000"/>
              </a:solidFill>
            </a:endParaRPr>
          </a:p>
          <a:p>
            <a:r>
              <a:rPr lang="es-ES_tradnl" dirty="0">
                <a:solidFill>
                  <a:srgbClr val="000000"/>
                </a:solidFill>
              </a:rPr>
              <a:t>Expresa el significado de los datos</a:t>
            </a:r>
          </a:p>
          <a:p>
            <a:endParaRPr lang="es-ES_tradnl" dirty="0">
              <a:solidFill>
                <a:srgbClr val="000000"/>
              </a:solidFill>
            </a:endParaRPr>
          </a:p>
          <a:p>
            <a:r>
              <a:rPr lang="es-ES_tradnl" dirty="0">
                <a:solidFill>
                  <a:srgbClr val="000000"/>
                </a:solidFill>
              </a:rPr>
              <a:t>Revela detalles conforme son necesarios</a:t>
            </a:r>
          </a:p>
        </p:txBody>
      </p:sp>
      <p:pic>
        <p:nvPicPr>
          <p:cNvPr id="3074" name="Picture 2">
            <a:extLst>
              <a:ext uri="{FF2B5EF4-FFF2-40B4-BE49-F238E27FC236}">
                <a16:creationId xmlns:a16="http://schemas.microsoft.com/office/drawing/2014/main" id="{C53EBFB6-60CE-2F4B-A85F-70ED5A94865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1916" y="2076976"/>
            <a:ext cx="5451627" cy="3407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8522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7398C59F-5A18-487B-91D6-B955AACF2E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72" name="Freeform 11">
              <a:extLst>
                <a:ext uri="{FF2B5EF4-FFF2-40B4-BE49-F238E27FC236}">
                  <a16:creationId xmlns:a16="http://schemas.microsoft.com/office/drawing/2014/main" id="{0557FAFE-C7C3-47EC-A4F5-9B2166319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73" name="Freeform 12">
              <a:extLst>
                <a:ext uri="{FF2B5EF4-FFF2-40B4-BE49-F238E27FC236}">
                  <a16:creationId xmlns:a16="http://schemas.microsoft.com/office/drawing/2014/main" id="{95BC28FB-3882-4674-9D79-EA58BEB7C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74" name="Freeform 13">
              <a:extLst>
                <a:ext uri="{FF2B5EF4-FFF2-40B4-BE49-F238E27FC236}">
                  <a16:creationId xmlns:a16="http://schemas.microsoft.com/office/drawing/2014/main" id="{9C6EC892-83F9-402F-8552-0AD7C0556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75" name="Freeform 14">
              <a:extLst>
                <a:ext uri="{FF2B5EF4-FFF2-40B4-BE49-F238E27FC236}">
                  <a16:creationId xmlns:a16="http://schemas.microsoft.com/office/drawing/2014/main" id="{18387766-037C-4EF0-8471-D19CBF2A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76" name="Freeform 15">
              <a:extLst>
                <a:ext uri="{FF2B5EF4-FFF2-40B4-BE49-F238E27FC236}">
                  <a16:creationId xmlns:a16="http://schemas.microsoft.com/office/drawing/2014/main" id="{1E364F38-6F3A-476A-93E6-962EA817C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77" name="Freeform 16">
              <a:extLst>
                <a:ext uri="{FF2B5EF4-FFF2-40B4-BE49-F238E27FC236}">
                  <a16:creationId xmlns:a16="http://schemas.microsoft.com/office/drawing/2014/main" id="{35C335A4-1E67-4293-8BE2-DFB085D4F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78" name="Freeform 17">
              <a:extLst>
                <a:ext uri="{FF2B5EF4-FFF2-40B4-BE49-F238E27FC236}">
                  <a16:creationId xmlns:a16="http://schemas.microsoft.com/office/drawing/2014/main" id="{9A8A0F10-2C98-4297-9F92-5D955339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79" name="Freeform 18">
              <a:extLst>
                <a:ext uri="{FF2B5EF4-FFF2-40B4-BE49-F238E27FC236}">
                  <a16:creationId xmlns:a16="http://schemas.microsoft.com/office/drawing/2014/main" id="{C3B112A3-006E-4008-A778-DB5F6A09D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80" name="Freeform 19">
              <a:extLst>
                <a:ext uri="{FF2B5EF4-FFF2-40B4-BE49-F238E27FC236}">
                  <a16:creationId xmlns:a16="http://schemas.microsoft.com/office/drawing/2014/main" id="{E5E62767-5C25-4C49-9568-432433A3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81" name="Freeform 20">
              <a:extLst>
                <a:ext uri="{FF2B5EF4-FFF2-40B4-BE49-F238E27FC236}">
                  <a16:creationId xmlns:a16="http://schemas.microsoft.com/office/drawing/2014/main" id="{598EC006-77B1-42BA-B815-66CCB9B17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82" name="Freeform 21">
              <a:extLst>
                <a:ext uri="{FF2B5EF4-FFF2-40B4-BE49-F238E27FC236}">
                  <a16:creationId xmlns:a16="http://schemas.microsoft.com/office/drawing/2014/main" id="{A144ED09-DA06-491D-95A8-AB3DED432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83" name="Freeform 22">
              <a:extLst>
                <a:ext uri="{FF2B5EF4-FFF2-40B4-BE49-F238E27FC236}">
                  <a16:creationId xmlns:a16="http://schemas.microsoft.com/office/drawing/2014/main" id="{1CB00BD2-11CD-4A38-8F38-02B0D11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85" name="Group 84">
            <a:extLst>
              <a:ext uri="{FF2B5EF4-FFF2-40B4-BE49-F238E27FC236}">
                <a16:creationId xmlns:a16="http://schemas.microsoft.com/office/drawing/2014/main" id="{520234FB-542E-4550-9C2F-1B56FD41A1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86" name="Freeform 27">
              <a:extLst>
                <a:ext uri="{FF2B5EF4-FFF2-40B4-BE49-F238E27FC236}">
                  <a16:creationId xmlns:a16="http://schemas.microsoft.com/office/drawing/2014/main" id="{41FCE1F3-DEB3-47CD-90FF-7DABB4AF4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87" name="Freeform 28">
              <a:extLst>
                <a:ext uri="{FF2B5EF4-FFF2-40B4-BE49-F238E27FC236}">
                  <a16:creationId xmlns:a16="http://schemas.microsoft.com/office/drawing/2014/main" id="{5708E488-C19B-452C-B197-6F1C34F6E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88" name="Freeform 29">
              <a:extLst>
                <a:ext uri="{FF2B5EF4-FFF2-40B4-BE49-F238E27FC236}">
                  <a16:creationId xmlns:a16="http://schemas.microsoft.com/office/drawing/2014/main" id="{89D3FD25-890E-4981-A71D-EE796873D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89" name="Freeform 30">
              <a:extLst>
                <a:ext uri="{FF2B5EF4-FFF2-40B4-BE49-F238E27FC236}">
                  <a16:creationId xmlns:a16="http://schemas.microsoft.com/office/drawing/2014/main" id="{51B5414C-556A-47CB-8EE2-974A85A7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90" name="Freeform 31">
              <a:extLst>
                <a:ext uri="{FF2B5EF4-FFF2-40B4-BE49-F238E27FC236}">
                  <a16:creationId xmlns:a16="http://schemas.microsoft.com/office/drawing/2014/main" id="{1C02B20C-2B27-4B75-8AEE-A5D2E267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91" name="Freeform 32">
              <a:extLst>
                <a:ext uri="{FF2B5EF4-FFF2-40B4-BE49-F238E27FC236}">
                  <a16:creationId xmlns:a16="http://schemas.microsoft.com/office/drawing/2014/main" id="{54427714-F9AA-4F93-BD1D-400F1EA93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92" name="Freeform 33">
              <a:extLst>
                <a:ext uri="{FF2B5EF4-FFF2-40B4-BE49-F238E27FC236}">
                  <a16:creationId xmlns:a16="http://schemas.microsoft.com/office/drawing/2014/main" id="{28A77D6A-9E81-497F-ABCC-2695BB5AD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93" name="Freeform 34">
              <a:extLst>
                <a:ext uri="{FF2B5EF4-FFF2-40B4-BE49-F238E27FC236}">
                  <a16:creationId xmlns:a16="http://schemas.microsoft.com/office/drawing/2014/main" id="{2A1533BA-1478-4F7C-8E24-3F3E90505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94" name="Freeform 35">
              <a:extLst>
                <a:ext uri="{FF2B5EF4-FFF2-40B4-BE49-F238E27FC236}">
                  <a16:creationId xmlns:a16="http://schemas.microsoft.com/office/drawing/2014/main" id="{39686201-E633-40FD-A80A-1E28AD52E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95" name="Freeform 36">
              <a:extLst>
                <a:ext uri="{FF2B5EF4-FFF2-40B4-BE49-F238E27FC236}">
                  <a16:creationId xmlns:a16="http://schemas.microsoft.com/office/drawing/2014/main" id="{76A215C2-F590-4938-810B-F8A79366C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96" name="Freeform 37">
              <a:extLst>
                <a:ext uri="{FF2B5EF4-FFF2-40B4-BE49-F238E27FC236}">
                  <a16:creationId xmlns:a16="http://schemas.microsoft.com/office/drawing/2014/main" id="{85F418E7-330D-4002-8EC8-33C1A897F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97" name="Freeform 38">
              <a:extLst>
                <a:ext uri="{FF2B5EF4-FFF2-40B4-BE49-F238E27FC236}">
                  <a16:creationId xmlns:a16="http://schemas.microsoft.com/office/drawing/2014/main" id="{8FFE669A-54C9-4436-9566-C5A90F16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99" name="Rectangle 98">
            <a:extLst>
              <a:ext uri="{FF2B5EF4-FFF2-40B4-BE49-F238E27FC236}">
                <a16:creationId xmlns:a16="http://schemas.microsoft.com/office/drawing/2014/main" id="{DE91395A-2D18-4AF6-A0AC-AAA7189FE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1" name="Freeform 6">
            <a:extLst>
              <a:ext uri="{FF2B5EF4-FFF2-40B4-BE49-F238E27FC236}">
                <a16:creationId xmlns:a16="http://schemas.microsoft.com/office/drawing/2014/main" id="{7BD08880-457D-4C62-A3B5-6A9B0878C7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103" name="Rectangle 102">
            <a:extLst>
              <a:ext uri="{FF2B5EF4-FFF2-40B4-BE49-F238E27FC236}">
                <a16:creationId xmlns:a16="http://schemas.microsoft.com/office/drawing/2014/main" id="{51F84177-D544-484B-840F-230FCEB94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7BC9B9BC-356F-4894-B473-21807684E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2" y="0"/>
            <a:ext cx="6111243" cy="6858000"/>
          </a:xfrm>
          <a:prstGeom prst="rect">
            <a:avLst/>
          </a:prstGeom>
          <a:solidFill>
            <a:schemeClr val="bg2">
              <a:lumMod val="1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665CC1F2-22F6-DC42-8301-7187CD734E4A}"/>
              </a:ext>
            </a:extLst>
          </p:cNvPr>
          <p:cNvSpPr>
            <a:spLocks noGrp="1"/>
          </p:cNvSpPr>
          <p:nvPr>
            <p:ph type="title"/>
          </p:nvPr>
        </p:nvSpPr>
        <p:spPr>
          <a:xfrm>
            <a:off x="540279" y="967417"/>
            <a:ext cx="5280460" cy="3943250"/>
          </a:xfrm>
        </p:spPr>
        <p:txBody>
          <a:bodyPr vert="horz" lIns="91440" tIns="45720" rIns="91440" bIns="45720" rtlCol="0" anchor="b">
            <a:normAutofit/>
          </a:bodyPr>
          <a:lstStyle/>
          <a:p>
            <a:r>
              <a:rPr lang="en-US" sz="4000">
                <a:solidFill>
                  <a:srgbClr val="FEFFFF"/>
                </a:solidFill>
              </a:rPr>
              <a:t>KPI: Indicadores claves de desempeño</a:t>
            </a:r>
          </a:p>
        </p:txBody>
      </p:sp>
      <p:sp>
        <p:nvSpPr>
          <p:cNvPr id="107" name="Freeform 27">
            <a:extLst>
              <a:ext uri="{FF2B5EF4-FFF2-40B4-BE49-F238E27FC236}">
                <a16:creationId xmlns:a16="http://schemas.microsoft.com/office/drawing/2014/main" id="{CFD42E53-DE7E-4891-9F3A-A1E195E8E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6881206" cy="857047"/>
          </a:xfrm>
          <a:custGeom>
            <a:avLst/>
            <a:gdLst>
              <a:gd name="connsiteX0" fmla="*/ 0 w 6881206"/>
              <a:gd name="connsiteY0" fmla="*/ 0 h 857047"/>
              <a:gd name="connsiteX1" fmla="*/ 653445 w 6881206"/>
              <a:gd name="connsiteY1" fmla="*/ 0 h 857047"/>
              <a:gd name="connsiteX2" fmla="*/ 1156123 w 6881206"/>
              <a:gd name="connsiteY2" fmla="*/ 0 h 857047"/>
              <a:gd name="connsiteX3" fmla="*/ 1380221 w 6881206"/>
              <a:gd name="connsiteY3" fmla="*/ 0 h 857047"/>
              <a:gd name="connsiteX4" fmla="*/ 1444324 w 6881206"/>
              <a:gd name="connsiteY4" fmla="*/ 0 h 857047"/>
              <a:gd name="connsiteX5" fmla="*/ 1522072 w 6881206"/>
              <a:gd name="connsiteY5" fmla="*/ 0 h 857047"/>
              <a:gd name="connsiteX6" fmla="*/ 1596570 w 6881206"/>
              <a:gd name="connsiteY6" fmla="*/ 0 h 857047"/>
              <a:gd name="connsiteX7" fmla="*/ 1893047 w 6881206"/>
              <a:gd name="connsiteY7" fmla="*/ 0 h 857047"/>
              <a:gd name="connsiteX8" fmla="*/ 1978260 w 6881206"/>
              <a:gd name="connsiteY8" fmla="*/ 0 h 857047"/>
              <a:gd name="connsiteX9" fmla="*/ 2032793 w 6881206"/>
              <a:gd name="connsiteY9" fmla="*/ 0 h 857047"/>
              <a:gd name="connsiteX10" fmla="*/ 2095032 w 6881206"/>
              <a:gd name="connsiteY10" fmla="*/ 0 h 857047"/>
              <a:gd name="connsiteX11" fmla="*/ 2574748 w 6881206"/>
              <a:gd name="connsiteY11" fmla="*/ 0 h 857047"/>
              <a:gd name="connsiteX12" fmla="*/ 2712413 w 6881206"/>
              <a:gd name="connsiteY12" fmla="*/ 0 h 857047"/>
              <a:gd name="connsiteX13" fmla="*/ 2724164 w 6881206"/>
              <a:gd name="connsiteY13" fmla="*/ 0 h 857047"/>
              <a:gd name="connsiteX14" fmla="*/ 2806423 w 6881206"/>
              <a:gd name="connsiteY14" fmla="*/ 0 h 857047"/>
              <a:gd name="connsiteX15" fmla="*/ 2975563 w 6881206"/>
              <a:gd name="connsiteY15" fmla="*/ 0 h 857047"/>
              <a:gd name="connsiteX16" fmla="*/ 3029696 w 6881206"/>
              <a:gd name="connsiteY16" fmla="*/ 0 h 857047"/>
              <a:gd name="connsiteX17" fmla="*/ 3216247 w 6881206"/>
              <a:gd name="connsiteY17" fmla="*/ 0 h 857047"/>
              <a:gd name="connsiteX18" fmla="*/ 3464491 w 6881206"/>
              <a:gd name="connsiteY18" fmla="*/ 0 h 857047"/>
              <a:gd name="connsiteX19" fmla="*/ 3476820 w 6881206"/>
              <a:gd name="connsiteY19" fmla="*/ 0 h 857047"/>
              <a:gd name="connsiteX20" fmla="*/ 3508932 w 6881206"/>
              <a:gd name="connsiteY20" fmla="*/ 0 h 857047"/>
              <a:gd name="connsiteX21" fmla="*/ 3518154 w 6881206"/>
              <a:gd name="connsiteY21" fmla="*/ 0 h 857047"/>
              <a:gd name="connsiteX22" fmla="*/ 3563124 w 6881206"/>
              <a:gd name="connsiteY22" fmla="*/ 0 h 857047"/>
              <a:gd name="connsiteX23" fmla="*/ 3568615 w 6881206"/>
              <a:gd name="connsiteY23" fmla="*/ 0 h 857047"/>
              <a:gd name="connsiteX24" fmla="*/ 3582711 w 6881206"/>
              <a:gd name="connsiteY24" fmla="*/ 0 h 857047"/>
              <a:gd name="connsiteX25" fmla="*/ 3607047 w 6881206"/>
              <a:gd name="connsiteY25" fmla="*/ 0 h 857047"/>
              <a:gd name="connsiteX26" fmla="*/ 3711363 w 6881206"/>
              <a:gd name="connsiteY26" fmla="*/ 0 h 857047"/>
              <a:gd name="connsiteX27" fmla="*/ 3757936 w 6881206"/>
              <a:gd name="connsiteY27" fmla="*/ 0 h 857047"/>
              <a:gd name="connsiteX28" fmla="*/ 3914505 w 6881206"/>
              <a:gd name="connsiteY28" fmla="*/ 0 h 857047"/>
              <a:gd name="connsiteX29" fmla="*/ 4099165 w 6881206"/>
              <a:gd name="connsiteY29" fmla="*/ 0 h 857047"/>
              <a:gd name="connsiteX30" fmla="*/ 4176573 w 6881206"/>
              <a:gd name="connsiteY30" fmla="*/ 0 h 857047"/>
              <a:gd name="connsiteX31" fmla="*/ 4211043 w 6881206"/>
              <a:gd name="connsiteY31" fmla="*/ 0 h 857047"/>
              <a:gd name="connsiteX32" fmla="*/ 4249415 w 6881206"/>
              <a:gd name="connsiteY32" fmla="*/ 0 h 857047"/>
              <a:gd name="connsiteX33" fmla="*/ 4292911 w 6881206"/>
              <a:gd name="connsiteY33" fmla="*/ 0 h 857047"/>
              <a:gd name="connsiteX34" fmla="*/ 4715176 w 6881206"/>
              <a:gd name="connsiteY34" fmla="*/ 0 h 857047"/>
              <a:gd name="connsiteX35" fmla="*/ 4749035 w 6881206"/>
              <a:gd name="connsiteY35" fmla="*/ 0 h 857047"/>
              <a:gd name="connsiteX36" fmla="*/ 5107279 w 6881206"/>
              <a:gd name="connsiteY36" fmla="*/ 0 h 857047"/>
              <a:gd name="connsiteX37" fmla="*/ 5446306 w 6881206"/>
              <a:gd name="connsiteY37" fmla="*/ 0 h 857047"/>
              <a:gd name="connsiteX38" fmla="*/ 5654500 w 6881206"/>
              <a:gd name="connsiteY38" fmla="*/ 0 h 857047"/>
              <a:gd name="connsiteX39" fmla="*/ 5879355 w 6881206"/>
              <a:gd name="connsiteY39" fmla="*/ 0 h 857047"/>
              <a:gd name="connsiteX40" fmla="*/ 6374171 w 6881206"/>
              <a:gd name="connsiteY40" fmla="*/ 0 h 857047"/>
              <a:gd name="connsiteX41" fmla="*/ 6382691 w 6881206"/>
              <a:gd name="connsiteY41" fmla="*/ 0 h 857047"/>
              <a:gd name="connsiteX42" fmla="*/ 6406881 w 6881206"/>
              <a:gd name="connsiteY42" fmla="*/ 10516 h 857047"/>
              <a:gd name="connsiteX43" fmla="*/ 6411719 w 6881206"/>
              <a:gd name="connsiteY43" fmla="*/ 15774 h 857047"/>
              <a:gd name="connsiteX44" fmla="*/ 6412418 w 6881206"/>
              <a:gd name="connsiteY44" fmla="*/ 16534 h 857047"/>
              <a:gd name="connsiteX45" fmla="*/ 6413765 w 6881206"/>
              <a:gd name="connsiteY45" fmla="*/ 17998 h 857047"/>
              <a:gd name="connsiteX46" fmla="*/ 6418286 w 6881206"/>
              <a:gd name="connsiteY46" fmla="*/ 21854 h 857047"/>
              <a:gd name="connsiteX47" fmla="*/ 6867337 w 6881206"/>
              <a:gd name="connsiteY47" fmla="*/ 404863 h 857047"/>
              <a:gd name="connsiteX48" fmla="*/ 6867337 w 6881206"/>
              <a:gd name="connsiteY48" fmla="*/ 452185 h 857047"/>
              <a:gd name="connsiteX49" fmla="*/ 6491457 w 6881206"/>
              <a:gd name="connsiteY49" fmla="*/ 772784 h 857047"/>
              <a:gd name="connsiteX50" fmla="*/ 6413765 w 6881206"/>
              <a:gd name="connsiteY50" fmla="*/ 839050 h 857047"/>
              <a:gd name="connsiteX51" fmla="*/ 6411719 w 6881206"/>
              <a:gd name="connsiteY51" fmla="*/ 841273 h 857047"/>
              <a:gd name="connsiteX52" fmla="*/ 6406881 w 6881206"/>
              <a:gd name="connsiteY52" fmla="*/ 846531 h 857047"/>
              <a:gd name="connsiteX53" fmla="*/ 6382691 w 6881206"/>
              <a:gd name="connsiteY53" fmla="*/ 857047 h 857047"/>
              <a:gd name="connsiteX54" fmla="*/ 6374171 w 6881206"/>
              <a:gd name="connsiteY54" fmla="*/ 857047 h 857047"/>
              <a:gd name="connsiteX55" fmla="*/ 6368680 w 6881206"/>
              <a:gd name="connsiteY55" fmla="*/ 857047 h 857047"/>
              <a:gd name="connsiteX56" fmla="*/ 6348221 w 6881206"/>
              <a:gd name="connsiteY56" fmla="*/ 857047 h 857047"/>
              <a:gd name="connsiteX57" fmla="*/ 6330248 w 6881206"/>
              <a:gd name="connsiteY57" fmla="*/ 857047 h 857047"/>
              <a:gd name="connsiteX58" fmla="*/ 6266353 w 6881206"/>
              <a:gd name="connsiteY58" fmla="*/ 857047 h 857047"/>
              <a:gd name="connsiteX59" fmla="*/ 6225932 w 6881206"/>
              <a:gd name="connsiteY59" fmla="*/ 857047 h 857047"/>
              <a:gd name="connsiteX60" fmla="*/ 6106926 w 6881206"/>
              <a:gd name="connsiteY60" fmla="*/ 857047 h 857047"/>
              <a:gd name="connsiteX61" fmla="*/ 6022790 w 6881206"/>
              <a:gd name="connsiteY61" fmla="*/ 857047 h 857047"/>
              <a:gd name="connsiteX62" fmla="*/ 5844088 w 6881206"/>
              <a:gd name="connsiteY62" fmla="*/ 857047 h 857047"/>
              <a:gd name="connsiteX63" fmla="*/ 5687880 w 6881206"/>
              <a:gd name="connsiteY63" fmla="*/ 857047 h 857047"/>
              <a:gd name="connsiteX64" fmla="*/ 5451985 w 6881206"/>
              <a:gd name="connsiteY64" fmla="*/ 857047 h 857047"/>
              <a:gd name="connsiteX65" fmla="*/ 5188261 w 6881206"/>
              <a:gd name="connsiteY65" fmla="*/ 857047 h 857047"/>
              <a:gd name="connsiteX66" fmla="*/ 4904764 w 6881206"/>
              <a:gd name="connsiteY66" fmla="*/ 857047 h 857047"/>
              <a:gd name="connsiteX67" fmla="*/ 4490989 w 6881206"/>
              <a:gd name="connsiteY67" fmla="*/ 857047 h 857047"/>
              <a:gd name="connsiteX68" fmla="*/ 4176573 w 6881206"/>
              <a:gd name="connsiteY68" fmla="*/ 857047 h 857047"/>
              <a:gd name="connsiteX69" fmla="*/ 4099165 w 6881206"/>
              <a:gd name="connsiteY69" fmla="*/ 857047 h 857047"/>
              <a:gd name="connsiteX70" fmla="*/ 4089943 w 6881206"/>
              <a:gd name="connsiteY70" fmla="*/ 857047 h 857047"/>
              <a:gd name="connsiteX71" fmla="*/ 4057940 w 6881206"/>
              <a:gd name="connsiteY71" fmla="*/ 857047 h 857047"/>
              <a:gd name="connsiteX72" fmla="*/ 4025386 w 6881206"/>
              <a:gd name="connsiteY72" fmla="*/ 857047 h 857047"/>
              <a:gd name="connsiteX73" fmla="*/ 3850160 w 6881206"/>
              <a:gd name="connsiteY73" fmla="*/ 857047 h 857047"/>
              <a:gd name="connsiteX74" fmla="*/ 3563124 w 6881206"/>
              <a:gd name="connsiteY74" fmla="*/ 857047 h 857047"/>
              <a:gd name="connsiteX75" fmla="*/ 3550795 w 6881206"/>
              <a:gd name="connsiteY75" fmla="*/ 857047 h 857047"/>
              <a:gd name="connsiteX76" fmla="*/ 3508932 w 6881206"/>
              <a:gd name="connsiteY76" fmla="*/ 857047 h 857047"/>
              <a:gd name="connsiteX77" fmla="*/ 3483683 w 6881206"/>
              <a:gd name="connsiteY77" fmla="*/ 857047 h 857047"/>
              <a:gd name="connsiteX78" fmla="*/ 3464491 w 6881206"/>
              <a:gd name="connsiteY78" fmla="*/ 857047 h 857047"/>
              <a:gd name="connsiteX79" fmla="*/ 3452740 w 6881206"/>
              <a:gd name="connsiteY79" fmla="*/ 857047 h 857047"/>
              <a:gd name="connsiteX80" fmla="*/ 3423719 w 6881206"/>
              <a:gd name="connsiteY80" fmla="*/ 857047 h 857047"/>
              <a:gd name="connsiteX81" fmla="*/ 3370481 w 6881206"/>
              <a:gd name="connsiteY81" fmla="*/ 857047 h 857047"/>
              <a:gd name="connsiteX82" fmla="*/ 3306946 w 6881206"/>
              <a:gd name="connsiteY82" fmla="*/ 857047 h 857047"/>
              <a:gd name="connsiteX83" fmla="*/ 3147208 w 6881206"/>
              <a:gd name="connsiteY83" fmla="*/ 857047 h 857047"/>
              <a:gd name="connsiteX84" fmla="*/ 3114429 w 6881206"/>
              <a:gd name="connsiteY84" fmla="*/ 857047 h 857047"/>
              <a:gd name="connsiteX85" fmla="*/ 2960658 w 6881206"/>
              <a:gd name="connsiteY85" fmla="*/ 857047 h 857047"/>
              <a:gd name="connsiteX86" fmla="*/ 2827230 w 6881206"/>
              <a:gd name="connsiteY86" fmla="*/ 857047 h 857047"/>
              <a:gd name="connsiteX87" fmla="*/ 2712413 w 6881206"/>
              <a:gd name="connsiteY87" fmla="*/ 857047 h 857047"/>
              <a:gd name="connsiteX88" fmla="*/ 2680242 w 6881206"/>
              <a:gd name="connsiteY88" fmla="*/ 857047 h 857047"/>
              <a:gd name="connsiteX89" fmla="*/ 2603835 w 6881206"/>
              <a:gd name="connsiteY89" fmla="*/ 857047 h 857047"/>
              <a:gd name="connsiteX90" fmla="*/ 2455042 w 6881206"/>
              <a:gd name="connsiteY90" fmla="*/ 857047 h 857047"/>
              <a:gd name="connsiteX91" fmla="*/ 2426415 w 6881206"/>
              <a:gd name="connsiteY91" fmla="*/ 857047 h 857047"/>
              <a:gd name="connsiteX92" fmla="*/ 2209736 w 6881206"/>
              <a:gd name="connsiteY92" fmla="*/ 857047 h 857047"/>
              <a:gd name="connsiteX93" fmla="*/ 1893047 w 6881206"/>
              <a:gd name="connsiteY93" fmla="*/ 857047 h 857047"/>
              <a:gd name="connsiteX94" fmla="*/ 1885034 w 6881206"/>
              <a:gd name="connsiteY94" fmla="*/ 857047 h 857047"/>
              <a:gd name="connsiteX95" fmla="*/ 1843786 w 6881206"/>
              <a:gd name="connsiteY95" fmla="*/ 857047 h 857047"/>
              <a:gd name="connsiteX96" fmla="*/ 1828944 w 6881206"/>
              <a:gd name="connsiteY96" fmla="*/ 857047 h 857047"/>
              <a:gd name="connsiteX97" fmla="*/ 1380221 w 6881206"/>
              <a:gd name="connsiteY97" fmla="*/ 857047 h 857047"/>
              <a:gd name="connsiteX98" fmla="*/ 1333065 w 6881206"/>
              <a:gd name="connsiteY98" fmla="*/ 857047 h 857047"/>
              <a:gd name="connsiteX99" fmla="*/ 653445 w 6881206"/>
              <a:gd name="connsiteY99" fmla="*/ 857047 h 857047"/>
              <a:gd name="connsiteX100" fmla="*/ 0 w 6881206"/>
              <a:gd name="connsiteY100" fmla="*/ 857047 h 857047"/>
              <a:gd name="connsiteX101" fmla="*/ 0 w 6881206"/>
              <a:gd name="connsiteY101" fmla="*/ 0 h 857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6881206" h="857047">
                <a:moveTo>
                  <a:pt x="0" y="0"/>
                </a:moveTo>
                <a:cubicBezTo>
                  <a:pt x="0" y="0"/>
                  <a:pt x="0" y="0"/>
                  <a:pt x="653445" y="0"/>
                </a:cubicBezTo>
                <a:cubicBezTo>
                  <a:pt x="653445" y="0"/>
                  <a:pt x="653445" y="0"/>
                  <a:pt x="1156123" y="0"/>
                </a:cubicBezTo>
                <a:lnTo>
                  <a:pt x="1380221" y="0"/>
                </a:lnTo>
                <a:cubicBezTo>
                  <a:pt x="1380221" y="0"/>
                  <a:pt x="1380221" y="0"/>
                  <a:pt x="1444324" y="0"/>
                </a:cubicBezTo>
                <a:lnTo>
                  <a:pt x="1522072" y="0"/>
                </a:lnTo>
                <a:lnTo>
                  <a:pt x="1596570" y="0"/>
                </a:lnTo>
                <a:cubicBezTo>
                  <a:pt x="1668686" y="0"/>
                  <a:pt x="1764840" y="0"/>
                  <a:pt x="1893047" y="0"/>
                </a:cubicBezTo>
                <a:cubicBezTo>
                  <a:pt x="1893047" y="0"/>
                  <a:pt x="1893047" y="0"/>
                  <a:pt x="1978260" y="0"/>
                </a:cubicBezTo>
                <a:lnTo>
                  <a:pt x="2032793" y="0"/>
                </a:lnTo>
                <a:lnTo>
                  <a:pt x="2095032" y="0"/>
                </a:lnTo>
                <a:cubicBezTo>
                  <a:pt x="2196025" y="0"/>
                  <a:pt x="2347515" y="0"/>
                  <a:pt x="2574748" y="0"/>
                </a:cubicBezTo>
                <a:lnTo>
                  <a:pt x="2712413" y="0"/>
                </a:lnTo>
                <a:lnTo>
                  <a:pt x="2724164" y="0"/>
                </a:lnTo>
                <a:lnTo>
                  <a:pt x="2806423" y="0"/>
                </a:lnTo>
                <a:lnTo>
                  <a:pt x="2975563" y="0"/>
                </a:lnTo>
                <a:lnTo>
                  <a:pt x="3029696" y="0"/>
                </a:lnTo>
                <a:lnTo>
                  <a:pt x="3216247" y="0"/>
                </a:lnTo>
                <a:lnTo>
                  <a:pt x="3464491" y="0"/>
                </a:lnTo>
                <a:lnTo>
                  <a:pt x="3476820" y="0"/>
                </a:lnTo>
                <a:lnTo>
                  <a:pt x="3508932" y="0"/>
                </a:lnTo>
                <a:cubicBezTo>
                  <a:pt x="3508932" y="0"/>
                  <a:pt x="3508932" y="0"/>
                  <a:pt x="3518154" y="0"/>
                </a:cubicBezTo>
                <a:lnTo>
                  <a:pt x="3563124" y="0"/>
                </a:lnTo>
                <a:lnTo>
                  <a:pt x="3568615" y="0"/>
                </a:lnTo>
                <a:lnTo>
                  <a:pt x="3582711" y="0"/>
                </a:lnTo>
                <a:lnTo>
                  <a:pt x="3607047" y="0"/>
                </a:lnTo>
                <a:lnTo>
                  <a:pt x="3711363" y="0"/>
                </a:lnTo>
                <a:lnTo>
                  <a:pt x="3757936" y="0"/>
                </a:lnTo>
                <a:lnTo>
                  <a:pt x="3914505" y="0"/>
                </a:lnTo>
                <a:lnTo>
                  <a:pt x="4099165" y="0"/>
                </a:lnTo>
                <a:cubicBezTo>
                  <a:pt x="4099165" y="0"/>
                  <a:pt x="4099165" y="0"/>
                  <a:pt x="4176573" y="0"/>
                </a:cubicBezTo>
                <a:cubicBezTo>
                  <a:pt x="4176573" y="0"/>
                  <a:pt x="4176573" y="0"/>
                  <a:pt x="4211043" y="0"/>
                </a:cubicBezTo>
                <a:lnTo>
                  <a:pt x="4249415" y="0"/>
                </a:lnTo>
                <a:lnTo>
                  <a:pt x="4292911" y="0"/>
                </a:lnTo>
                <a:cubicBezTo>
                  <a:pt x="4370470" y="0"/>
                  <a:pt x="4499735" y="0"/>
                  <a:pt x="4715176" y="0"/>
                </a:cubicBezTo>
                <a:lnTo>
                  <a:pt x="4749035" y="0"/>
                </a:lnTo>
                <a:lnTo>
                  <a:pt x="5107279" y="0"/>
                </a:lnTo>
                <a:lnTo>
                  <a:pt x="5446306" y="0"/>
                </a:lnTo>
                <a:lnTo>
                  <a:pt x="5654500" y="0"/>
                </a:lnTo>
                <a:lnTo>
                  <a:pt x="5879355" y="0"/>
                </a:lnTo>
                <a:lnTo>
                  <a:pt x="6374171" y="0"/>
                </a:lnTo>
                <a:lnTo>
                  <a:pt x="6382691" y="0"/>
                </a:lnTo>
                <a:cubicBezTo>
                  <a:pt x="6392367" y="0"/>
                  <a:pt x="6402043" y="5258"/>
                  <a:pt x="6406881" y="10516"/>
                </a:cubicBezTo>
                <a:cubicBezTo>
                  <a:pt x="6406881" y="10516"/>
                  <a:pt x="6411719" y="10516"/>
                  <a:pt x="6411719" y="15774"/>
                </a:cubicBezTo>
                <a:cubicBezTo>
                  <a:pt x="6411719" y="15774"/>
                  <a:pt x="6411719" y="15774"/>
                  <a:pt x="6412418" y="16534"/>
                </a:cubicBezTo>
                <a:lnTo>
                  <a:pt x="6413765" y="17998"/>
                </a:lnTo>
                <a:lnTo>
                  <a:pt x="6418286" y="21854"/>
                </a:lnTo>
                <a:cubicBezTo>
                  <a:pt x="6439669" y="40092"/>
                  <a:pt x="6525203" y="113046"/>
                  <a:pt x="6867337" y="404863"/>
                </a:cubicBezTo>
                <a:cubicBezTo>
                  <a:pt x="6885830" y="415379"/>
                  <a:pt x="6885830" y="436411"/>
                  <a:pt x="6867337" y="452185"/>
                </a:cubicBezTo>
                <a:cubicBezTo>
                  <a:pt x="6867337" y="452185"/>
                  <a:pt x="6867337" y="452185"/>
                  <a:pt x="6491457" y="772784"/>
                </a:cubicBezTo>
                <a:lnTo>
                  <a:pt x="6413765" y="839050"/>
                </a:lnTo>
                <a:lnTo>
                  <a:pt x="6411719" y="841273"/>
                </a:lnTo>
                <a:cubicBezTo>
                  <a:pt x="6411719" y="841273"/>
                  <a:pt x="6406881" y="841273"/>
                  <a:pt x="6406881" y="846531"/>
                </a:cubicBezTo>
                <a:cubicBezTo>
                  <a:pt x="6402043" y="851789"/>
                  <a:pt x="6392367" y="857047"/>
                  <a:pt x="6382691" y="857047"/>
                </a:cubicBezTo>
                <a:lnTo>
                  <a:pt x="6374171" y="857047"/>
                </a:lnTo>
                <a:lnTo>
                  <a:pt x="6368680" y="857047"/>
                </a:lnTo>
                <a:lnTo>
                  <a:pt x="6348221" y="857047"/>
                </a:lnTo>
                <a:lnTo>
                  <a:pt x="6330248" y="857047"/>
                </a:lnTo>
                <a:lnTo>
                  <a:pt x="6266353" y="857047"/>
                </a:lnTo>
                <a:lnTo>
                  <a:pt x="6225932" y="857047"/>
                </a:lnTo>
                <a:lnTo>
                  <a:pt x="6106926" y="857047"/>
                </a:lnTo>
                <a:lnTo>
                  <a:pt x="6022790" y="857047"/>
                </a:lnTo>
                <a:lnTo>
                  <a:pt x="5844088" y="857047"/>
                </a:lnTo>
                <a:lnTo>
                  <a:pt x="5687880" y="857047"/>
                </a:lnTo>
                <a:lnTo>
                  <a:pt x="5451985" y="857047"/>
                </a:lnTo>
                <a:lnTo>
                  <a:pt x="5188261" y="857047"/>
                </a:lnTo>
                <a:lnTo>
                  <a:pt x="4904764" y="857047"/>
                </a:lnTo>
                <a:lnTo>
                  <a:pt x="4490989" y="857047"/>
                </a:lnTo>
                <a:lnTo>
                  <a:pt x="4176573" y="857047"/>
                </a:lnTo>
                <a:cubicBezTo>
                  <a:pt x="4176573" y="857047"/>
                  <a:pt x="4176573" y="857047"/>
                  <a:pt x="4099165" y="857047"/>
                </a:cubicBezTo>
                <a:cubicBezTo>
                  <a:pt x="4099165" y="857047"/>
                  <a:pt x="4099165" y="857047"/>
                  <a:pt x="4089943" y="857047"/>
                </a:cubicBezTo>
                <a:lnTo>
                  <a:pt x="4057940" y="857047"/>
                </a:lnTo>
                <a:lnTo>
                  <a:pt x="4025386" y="857047"/>
                </a:lnTo>
                <a:cubicBezTo>
                  <a:pt x="3988496" y="857047"/>
                  <a:pt x="3933162" y="857047"/>
                  <a:pt x="3850160" y="857047"/>
                </a:cubicBezTo>
                <a:lnTo>
                  <a:pt x="3563124" y="857047"/>
                </a:lnTo>
                <a:lnTo>
                  <a:pt x="3550795" y="857047"/>
                </a:lnTo>
                <a:lnTo>
                  <a:pt x="3508932" y="857047"/>
                </a:lnTo>
                <a:cubicBezTo>
                  <a:pt x="3508932" y="857047"/>
                  <a:pt x="3508932" y="857047"/>
                  <a:pt x="3483683" y="857047"/>
                </a:cubicBezTo>
                <a:lnTo>
                  <a:pt x="3464491" y="857047"/>
                </a:lnTo>
                <a:lnTo>
                  <a:pt x="3452740" y="857047"/>
                </a:lnTo>
                <a:lnTo>
                  <a:pt x="3423719" y="857047"/>
                </a:lnTo>
                <a:lnTo>
                  <a:pt x="3370481" y="857047"/>
                </a:lnTo>
                <a:lnTo>
                  <a:pt x="3306946" y="857047"/>
                </a:lnTo>
                <a:lnTo>
                  <a:pt x="3147208" y="857047"/>
                </a:lnTo>
                <a:lnTo>
                  <a:pt x="3114429" y="857047"/>
                </a:lnTo>
                <a:lnTo>
                  <a:pt x="2960658" y="857047"/>
                </a:lnTo>
                <a:lnTo>
                  <a:pt x="2827230" y="857047"/>
                </a:lnTo>
                <a:lnTo>
                  <a:pt x="2712413" y="857047"/>
                </a:lnTo>
                <a:lnTo>
                  <a:pt x="2680242" y="857047"/>
                </a:lnTo>
                <a:lnTo>
                  <a:pt x="2603835" y="857047"/>
                </a:lnTo>
                <a:lnTo>
                  <a:pt x="2455042" y="857047"/>
                </a:lnTo>
                <a:lnTo>
                  <a:pt x="2426415" y="857047"/>
                </a:lnTo>
                <a:lnTo>
                  <a:pt x="2209736" y="857047"/>
                </a:lnTo>
                <a:lnTo>
                  <a:pt x="1893047" y="857047"/>
                </a:lnTo>
                <a:cubicBezTo>
                  <a:pt x="1893047" y="857047"/>
                  <a:pt x="1893047" y="857047"/>
                  <a:pt x="1885034" y="857047"/>
                </a:cubicBezTo>
                <a:lnTo>
                  <a:pt x="1843786" y="857047"/>
                </a:lnTo>
                <a:lnTo>
                  <a:pt x="1828944" y="857047"/>
                </a:lnTo>
                <a:cubicBezTo>
                  <a:pt x="1764840" y="857047"/>
                  <a:pt x="1636634" y="857047"/>
                  <a:pt x="1380221" y="857047"/>
                </a:cubicBezTo>
                <a:lnTo>
                  <a:pt x="1333065" y="857047"/>
                </a:lnTo>
                <a:cubicBezTo>
                  <a:pt x="1136016" y="857047"/>
                  <a:pt x="910816" y="857047"/>
                  <a:pt x="653445" y="857047"/>
                </a:cubicBezTo>
                <a:cubicBezTo>
                  <a:pt x="653445" y="857047"/>
                  <a:pt x="653445" y="857047"/>
                  <a:pt x="0" y="857047"/>
                </a:cubicBezTo>
                <a:cubicBezTo>
                  <a:pt x="0" y="857047"/>
                  <a:pt x="0" y="857047"/>
                  <a:pt x="0"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pic>
        <p:nvPicPr>
          <p:cNvPr id="4098" name="Picture 2" descr="Las métricas y KPIs SEO que debes rastrear en tu web - Posicionamiento">
            <a:extLst>
              <a:ext uri="{FF2B5EF4-FFF2-40B4-BE49-F238E27FC236}">
                <a16:creationId xmlns:a16="http://schemas.microsoft.com/office/drawing/2014/main" id="{92E5450C-D9FF-684C-8C0B-291C829EC33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544" r="3" b="4479"/>
          <a:stretch/>
        </p:blipFill>
        <p:spPr bwMode="auto">
          <a:xfrm>
            <a:off x="6111242" y="10"/>
            <a:ext cx="6080758"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01283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B1F75AA-5711-B748-A856-C040474DAE63}"/>
              </a:ext>
            </a:extLst>
          </p:cNvPr>
          <p:cNvSpPr>
            <a:spLocks noGrp="1"/>
          </p:cNvSpPr>
          <p:nvPr>
            <p:ph type="title"/>
          </p:nvPr>
        </p:nvSpPr>
        <p:spPr>
          <a:xfrm>
            <a:off x="649224" y="645106"/>
            <a:ext cx="5446776" cy="1259894"/>
          </a:xfrm>
        </p:spPr>
        <p:txBody>
          <a:bodyPr>
            <a:normAutofit/>
          </a:bodyPr>
          <a:lstStyle/>
          <a:p>
            <a:r>
              <a:rPr lang="es-ES_tradnl" dirty="0" err="1"/>
              <a:t>KPI’s</a:t>
            </a:r>
            <a:r>
              <a:rPr lang="es-ES_tradnl" dirty="0"/>
              <a:t> deben se SMARTER</a:t>
            </a:r>
          </a:p>
        </p:txBody>
      </p:sp>
      <p:sp>
        <p:nvSpPr>
          <p:cNvPr id="73" name="Rectangle 72">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E65E3133-66FA-1C4A-97CA-661750BC93A6}"/>
              </a:ext>
            </a:extLst>
          </p:cNvPr>
          <p:cNvSpPr>
            <a:spLocks noGrp="1"/>
          </p:cNvSpPr>
          <p:nvPr>
            <p:ph idx="1"/>
          </p:nvPr>
        </p:nvSpPr>
        <p:spPr>
          <a:xfrm>
            <a:off x="1258825" y="2453641"/>
            <a:ext cx="3650278" cy="3759253"/>
          </a:xfrm>
        </p:spPr>
        <p:txBody>
          <a:bodyPr>
            <a:normAutofit/>
          </a:bodyPr>
          <a:lstStyle/>
          <a:p>
            <a:r>
              <a:rPr lang="es-MX" sz="2400" b="1" dirty="0"/>
              <a:t>S</a:t>
            </a:r>
            <a:r>
              <a:rPr lang="es-MX" sz="2400" dirty="0"/>
              <a:t>pecific, </a:t>
            </a:r>
          </a:p>
          <a:p>
            <a:r>
              <a:rPr lang="es-MX" sz="2400" b="1" dirty="0"/>
              <a:t>M</a:t>
            </a:r>
            <a:r>
              <a:rPr lang="es-MX" sz="2400" dirty="0"/>
              <a:t>easurable, </a:t>
            </a:r>
          </a:p>
          <a:p>
            <a:r>
              <a:rPr lang="es-MX" sz="2400" b="1" dirty="0"/>
              <a:t>A</a:t>
            </a:r>
            <a:r>
              <a:rPr lang="es-MX" sz="2400" dirty="0"/>
              <a:t>ttainable, </a:t>
            </a:r>
          </a:p>
          <a:p>
            <a:r>
              <a:rPr lang="es-MX" sz="2400" b="1" dirty="0"/>
              <a:t>R</a:t>
            </a:r>
            <a:r>
              <a:rPr lang="es-MX" sz="2400" dirty="0"/>
              <a:t>elevant, </a:t>
            </a:r>
          </a:p>
          <a:p>
            <a:r>
              <a:rPr lang="es-MX" sz="2400" b="1" dirty="0"/>
              <a:t>T</a:t>
            </a:r>
            <a:r>
              <a:rPr lang="es-MX" sz="2400" dirty="0"/>
              <a:t>imely, </a:t>
            </a:r>
          </a:p>
          <a:p>
            <a:r>
              <a:rPr lang="es-MX" sz="2400" b="1" dirty="0"/>
              <a:t>E</a:t>
            </a:r>
            <a:r>
              <a:rPr lang="es-MX" sz="2400" dirty="0"/>
              <a:t>valuated, and </a:t>
            </a:r>
          </a:p>
          <a:p>
            <a:r>
              <a:rPr lang="es-MX" sz="2400" b="1" dirty="0"/>
              <a:t>R</a:t>
            </a:r>
            <a:r>
              <a:rPr lang="es-MX" sz="2400" dirty="0"/>
              <a:t>eadjusted.</a:t>
            </a:r>
            <a:endParaRPr lang="es-ES_tradnl" sz="2400" dirty="0"/>
          </a:p>
        </p:txBody>
      </p:sp>
      <p:pic>
        <p:nvPicPr>
          <p:cNvPr id="5122" name="Picture 2" descr="Qué es un KPI???? y para que sirve? Definición + Explicación">
            <a:extLst>
              <a:ext uri="{FF2B5EF4-FFF2-40B4-BE49-F238E27FC236}">
                <a16:creationId xmlns:a16="http://schemas.microsoft.com/office/drawing/2014/main" id="{E970E394-E989-0B47-A671-B6E5D9C4B33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15486" y="2448893"/>
            <a:ext cx="6953577" cy="3589272"/>
          </a:xfrm>
          <a:prstGeom prst="rect">
            <a:avLst/>
          </a:prstGeom>
          <a:noFill/>
          <a:extLst>
            <a:ext uri="{909E8E84-426E-40DD-AFC4-6F175D3DCCD1}">
              <a14:hiddenFill xmlns:a14="http://schemas.microsoft.com/office/drawing/2010/main">
                <a:solidFill>
                  <a:srgbClr val="FFFFFF"/>
                </a:solidFill>
              </a14:hiddenFill>
            </a:ext>
          </a:extLst>
        </p:spPr>
      </p:pic>
      <p:sp>
        <p:nvSpPr>
          <p:cNvPr id="75"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87372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7887DD-8758-F143-94A0-DEA89DF442E6}"/>
              </a:ext>
            </a:extLst>
          </p:cNvPr>
          <p:cNvSpPr>
            <a:spLocks noGrp="1"/>
          </p:cNvSpPr>
          <p:nvPr>
            <p:ph type="title"/>
          </p:nvPr>
        </p:nvSpPr>
        <p:spPr/>
        <p:txBody>
          <a:bodyPr/>
          <a:lstStyle/>
          <a:p>
            <a:r>
              <a:rPr lang="es-ES_tradnl" dirty="0"/>
              <a:t>Metodología para establecer </a:t>
            </a:r>
            <a:r>
              <a:rPr lang="es-ES_tradnl" dirty="0" err="1"/>
              <a:t>KPIs</a:t>
            </a:r>
            <a:endParaRPr lang="es-ES_tradnl" dirty="0"/>
          </a:p>
        </p:txBody>
      </p:sp>
      <p:sp>
        <p:nvSpPr>
          <p:cNvPr id="3" name="Marcador de contenido 2">
            <a:extLst>
              <a:ext uri="{FF2B5EF4-FFF2-40B4-BE49-F238E27FC236}">
                <a16:creationId xmlns:a16="http://schemas.microsoft.com/office/drawing/2014/main" id="{FF0AAE8C-DFA9-1E46-BA70-524C20EF99A3}"/>
              </a:ext>
            </a:extLst>
          </p:cNvPr>
          <p:cNvSpPr>
            <a:spLocks noGrp="1"/>
          </p:cNvSpPr>
          <p:nvPr>
            <p:ph idx="1"/>
          </p:nvPr>
        </p:nvSpPr>
        <p:spPr>
          <a:xfrm>
            <a:off x="2918165" y="2035175"/>
            <a:ext cx="6355669" cy="533400"/>
          </a:xfrm>
        </p:spPr>
        <p:txBody>
          <a:bodyPr/>
          <a:lstStyle/>
          <a:p>
            <a:pPr marL="0" indent="0" algn="ctr">
              <a:buNone/>
            </a:pPr>
            <a:r>
              <a:rPr lang="es-ES_tradnl" b="1" dirty="0">
                <a:hlinkClick r:id="rId2"/>
              </a:rPr>
              <a:t>Una plantilla para establecer KPIs</a:t>
            </a:r>
            <a:endParaRPr lang="es-ES_tradnl" b="1" dirty="0"/>
          </a:p>
          <a:p>
            <a:pPr algn="ctr"/>
            <a:endParaRPr lang="es-ES_tradnl" b="1" dirty="0"/>
          </a:p>
        </p:txBody>
      </p:sp>
      <p:pic>
        <p:nvPicPr>
          <p:cNvPr id="6146" name="Picture 2" descr="Qué son los KPIs y cómo puedo definirlos? - PIZCA DE SAL">
            <a:extLst>
              <a:ext uri="{FF2B5EF4-FFF2-40B4-BE49-F238E27FC236}">
                <a16:creationId xmlns:a16="http://schemas.microsoft.com/office/drawing/2014/main" id="{698327CE-BE42-044A-92F4-2DD3CDB7F7A9}"/>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86667" y="3232151"/>
            <a:ext cx="8218665" cy="3001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8894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160907-52FB-804E-8947-DA62A3ECC74C}"/>
              </a:ext>
            </a:extLst>
          </p:cNvPr>
          <p:cNvSpPr>
            <a:spLocks noGrp="1"/>
          </p:cNvSpPr>
          <p:nvPr>
            <p:ph type="title"/>
          </p:nvPr>
        </p:nvSpPr>
        <p:spPr/>
        <p:txBody>
          <a:bodyPr/>
          <a:lstStyle/>
          <a:p>
            <a:r>
              <a:rPr lang="es-MX" dirty="0"/>
              <a:t>Modelo Presiones-Respuestas-Soporte</a:t>
            </a:r>
          </a:p>
        </p:txBody>
      </p:sp>
      <p:pic>
        <p:nvPicPr>
          <p:cNvPr id="4" name="Content Placeholder 3">
            <a:extLst>
              <a:ext uri="{FF2B5EF4-FFF2-40B4-BE49-F238E27FC236}">
                <a16:creationId xmlns:a16="http://schemas.microsoft.com/office/drawing/2014/main" id="{DAE85417-4298-3442-A086-76D320D9FA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1905000"/>
            <a:ext cx="7612062" cy="4676391"/>
          </a:xfrm>
          <a:prstGeom prst="rect">
            <a:avLst/>
          </a:prstGeom>
        </p:spPr>
      </p:pic>
      <p:sp>
        <p:nvSpPr>
          <p:cNvPr id="5" name="Rectangle 2">
            <a:extLst>
              <a:ext uri="{FF2B5EF4-FFF2-40B4-BE49-F238E27FC236}">
                <a16:creationId xmlns:a16="http://schemas.microsoft.com/office/drawing/2014/main" id="{31BF738C-E050-D94A-B3E1-1126763563EE}"/>
              </a:ext>
            </a:extLst>
          </p:cNvPr>
          <p:cNvSpPr/>
          <p:nvPr/>
        </p:nvSpPr>
        <p:spPr>
          <a:xfrm>
            <a:off x="2895600" y="5758543"/>
            <a:ext cx="4319451" cy="646331"/>
          </a:xfrm>
          <a:prstGeom prst="rect">
            <a:avLst/>
          </a:prstGeom>
        </p:spPr>
        <p:txBody>
          <a:bodyPr wrap="square">
            <a:spAutoFit/>
          </a:bodyPr>
          <a:lstStyle/>
          <a:p>
            <a:r>
              <a:rPr lang="en-US" sz="900" dirty="0">
                <a:solidFill>
                  <a:srgbClr val="000000"/>
                </a:solidFill>
              </a:rPr>
              <a:t>From SHARDA, RAMESH; DELEN, DURSUN; TURBAN, EFRAIM, BUSINESS INTELLIGENCE AND ANALYTICS: SYSTEMS FOR DECISION SUPPORT, 10th Edition, © 2015. Used by permission of Pearson Education, Inc., New York, NY.  All Rights Reserved.</a:t>
            </a:r>
          </a:p>
        </p:txBody>
      </p:sp>
    </p:spTree>
    <p:extLst>
      <p:ext uri="{BB962C8B-B14F-4D97-AF65-F5344CB8AC3E}">
        <p14:creationId xmlns:p14="http://schemas.microsoft.com/office/powerpoint/2010/main" val="9018094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819862-45C0-3245-A0FF-51C447D51944}"/>
              </a:ext>
            </a:extLst>
          </p:cNvPr>
          <p:cNvSpPr>
            <a:spLocks noGrp="1"/>
          </p:cNvSpPr>
          <p:nvPr>
            <p:ph type="title"/>
          </p:nvPr>
        </p:nvSpPr>
        <p:spPr/>
        <p:txBody>
          <a:bodyPr/>
          <a:lstStyle/>
          <a:p>
            <a:r>
              <a:rPr lang="es-ES_tradnl" dirty="0"/>
              <a:t>¿Cómo hacer tableros útiles?</a:t>
            </a:r>
          </a:p>
        </p:txBody>
      </p:sp>
      <p:sp>
        <p:nvSpPr>
          <p:cNvPr id="3" name="Marcador de contenido 2">
            <a:extLst>
              <a:ext uri="{FF2B5EF4-FFF2-40B4-BE49-F238E27FC236}">
                <a16:creationId xmlns:a16="http://schemas.microsoft.com/office/drawing/2014/main" id="{2370FCA5-C2B2-F142-963F-45BC72A2ED34}"/>
              </a:ext>
            </a:extLst>
          </p:cNvPr>
          <p:cNvSpPr>
            <a:spLocks noGrp="1"/>
          </p:cNvSpPr>
          <p:nvPr>
            <p:ph idx="1"/>
          </p:nvPr>
        </p:nvSpPr>
        <p:spPr>
          <a:xfrm>
            <a:off x="2589212" y="2133600"/>
            <a:ext cx="8915400" cy="4100290"/>
          </a:xfrm>
        </p:spPr>
        <p:txBody>
          <a:bodyPr>
            <a:normAutofit/>
          </a:bodyPr>
          <a:lstStyle/>
          <a:p>
            <a:r>
              <a:rPr lang="es-ES_tradnl" dirty="0"/>
              <a:t>Conocer tu audiencia</a:t>
            </a:r>
          </a:p>
          <a:p>
            <a:r>
              <a:rPr lang="es-ES_tradnl" dirty="0"/>
              <a:t>Considerar donde se va a ver el tablero</a:t>
            </a:r>
          </a:p>
          <a:p>
            <a:r>
              <a:rPr lang="es-ES_tradnl" dirty="0"/>
              <a:t>Cuidar no sobrecargar de datos</a:t>
            </a:r>
          </a:p>
          <a:p>
            <a:r>
              <a:rPr lang="es-ES_tradnl" dirty="0"/>
              <a:t>Flujo ”lógico” de las diferentes piezas de información</a:t>
            </a:r>
          </a:p>
          <a:p>
            <a:r>
              <a:rPr lang="es-ES_tradnl" dirty="0"/>
              <a:t>Limitar las </a:t>
            </a:r>
            <a:r>
              <a:rPr lang="es-ES_tradnl" dirty="0" err="1"/>
              <a:t>gáficas</a:t>
            </a:r>
            <a:r>
              <a:rPr lang="es-ES_tradnl" dirty="0"/>
              <a:t> y los colores</a:t>
            </a:r>
          </a:p>
          <a:p>
            <a:r>
              <a:rPr lang="es-ES_tradnl" dirty="0"/>
              <a:t>Agregar interactividad</a:t>
            </a:r>
          </a:p>
          <a:p>
            <a:r>
              <a:rPr lang="es-ES_tradnl" dirty="0"/>
              <a:t>Mantener formatos estándar en forma jerárquica</a:t>
            </a:r>
          </a:p>
          <a:p>
            <a:r>
              <a:rPr lang="es-ES_tradnl" dirty="0"/>
              <a:t>Explotar los </a:t>
            </a:r>
            <a:r>
              <a:rPr lang="es-ES_tradnl" dirty="0" err="1"/>
              <a:t>tooltips</a:t>
            </a:r>
            <a:endParaRPr lang="es-ES_tradnl" dirty="0"/>
          </a:p>
          <a:p>
            <a:r>
              <a:rPr lang="es-ES_tradnl" dirty="0"/>
              <a:t>Eliminar elementos innecesarios</a:t>
            </a:r>
          </a:p>
          <a:p>
            <a:r>
              <a:rPr lang="es-ES_tradnl" dirty="0"/>
              <a:t>Siempre probar usabilidad</a:t>
            </a:r>
          </a:p>
          <a:p>
            <a:endParaRPr lang="es-ES_tradnl" dirty="0"/>
          </a:p>
        </p:txBody>
      </p:sp>
    </p:spTree>
    <p:extLst>
      <p:ext uri="{BB962C8B-B14F-4D97-AF65-F5344CB8AC3E}">
        <p14:creationId xmlns:p14="http://schemas.microsoft.com/office/powerpoint/2010/main" val="11326300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17F0E39-7428-6248-A5B6-0E9670C12A0A}"/>
              </a:ext>
            </a:extLst>
          </p:cNvPr>
          <p:cNvSpPr>
            <a:spLocks noGrp="1"/>
          </p:cNvSpPr>
          <p:nvPr>
            <p:ph type="title"/>
          </p:nvPr>
        </p:nvSpPr>
        <p:spPr>
          <a:xfrm>
            <a:off x="2046513" y="729342"/>
            <a:ext cx="8382000" cy="685800"/>
          </a:xfrm>
        </p:spPr>
        <p:txBody>
          <a:bodyPr>
            <a:normAutofit fontScale="90000"/>
          </a:bodyPr>
          <a:lstStyle/>
          <a:p>
            <a:r>
              <a:rPr lang="en-US" sz="2400" dirty="0"/>
              <a:t>Dashboard Layout</a:t>
            </a:r>
            <a:br>
              <a:rPr lang="en-US" sz="2400" dirty="0"/>
            </a:br>
            <a:r>
              <a:rPr lang="en-US" sz="2400" dirty="0"/>
              <a:t>People have a bias in how they read and scan content</a:t>
            </a:r>
          </a:p>
        </p:txBody>
      </p:sp>
      <p:pic>
        <p:nvPicPr>
          <p:cNvPr id="5" name="Content Placeholder 3">
            <a:extLst>
              <a:ext uri="{FF2B5EF4-FFF2-40B4-BE49-F238E27FC236}">
                <a16:creationId xmlns:a16="http://schemas.microsoft.com/office/drawing/2014/main" id="{E16548A7-45FB-CC4E-9283-D63D3A101B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81435" y="2103625"/>
            <a:ext cx="5478843" cy="4111021"/>
          </a:xfrm>
        </p:spPr>
      </p:pic>
      <p:sp>
        <p:nvSpPr>
          <p:cNvPr id="6" name="Rectangle 4">
            <a:extLst>
              <a:ext uri="{FF2B5EF4-FFF2-40B4-BE49-F238E27FC236}">
                <a16:creationId xmlns:a16="http://schemas.microsoft.com/office/drawing/2014/main" id="{735BC4B7-A7AC-2547-873E-111203332161}"/>
              </a:ext>
            </a:extLst>
          </p:cNvPr>
          <p:cNvSpPr/>
          <p:nvPr/>
        </p:nvSpPr>
        <p:spPr>
          <a:xfrm>
            <a:off x="1741713" y="2101826"/>
            <a:ext cx="1617826" cy="1015663"/>
          </a:xfrm>
          <a:prstGeom prst="rect">
            <a:avLst/>
          </a:prstGeom>
        </p:spPr>
        <p:txBody>
          <a:bodyPr wrap="square">
            <a:spAutoFit/>
          </a:bodyPr>
          <a:lstStyle/>
          <a:p>
            <a:pPr marL="0" marR="0">
              <a:spcBef>
                <a:spcPts val="0"/>
              </a:spcBef>
              <a:spcAft>
                <a:spcPts val="0"/>
              </a:spcAft>
            </a:pPr>
            <a:r>
              <a:rPr lang="en-US" sz="2000" b="1" dirty="0">
                <a:solidFill>
                  <a:srgbClr val="343434"/>
                </a:solidFill>
                <a:ea typeface="Times New Roman" panose="02020603050405020304" pitchFamily="18" charset="0"/>
              </a:rPr>
              <a:t>Primary Optical Area </a:t>
            </a:r>
            <a:endParaRPr lang="en-US" sz="1200" dirty="0">
              <a:solidFill>
                <a:srgbClr val="000000"/>
              </a:solidFill>
              <a:ea typeface="Times New Roman" panose="02020603050405020304" pitchFamily="18" charset="0"/>
            </a:endParaRPr>
          </a:p>
        </p:txBody>
      </p:sp>
      <p:sp>
        <p:nvSpPr>
          <p:cNvPr id="7" name="Rectangle 5">
            <a:extLst>
              <a:ext uri="{FF2B5EF4-FFF2-40B4-BE49-F238E27FC236}">
                <a16:creationId xmlns:a16="http://schemas.microsoft.com/office/drawing/2014/main" id="{39864403-68F1-0C44-A84A-E38B8C85B92C}"/>
              </a:ext>
            </a:extLst>
          </p:cNvPr>
          <p:cNvSpPr/>
          <p:nvPr/>
        </p:nvSpPr>
        <p:spPr>
          <a:xfrm flipH="1">
            <a:off x="1741713" y="5506760"/>
            <a:ext cx="1614326" cy="707886"/>
          </a:xfrm>
          <a:prstGeom prst="rect">
            <a:avLst/>
          </a:prstGeom>
        </p:spPr>
        <p:txBody>
          <a:bodyPr wrap="square">
            <a:spAutoFit/>
          </a:bodyPr>
          <a:lstStyle/>
          <a:p>
            <a:pPr marL="0" marR="0">
              <a:spcBef>
                <a:spcPts val="0"/>
              </a:spcBef>
              <a:spcAft>
                <a:spcPts val="0"/>
              </a:spcAft>
            </a:pPr>
            <a:r>
              <a:rPr lang="en-US" sz="2000" b="1" dirty="0">
                <a:solidFill>
                  <a:srgbClr val="343434"/>
                </a:solidFill>
                <a:ea typeface="Times New Roman" panose="02020603050405020304" pitchFamily="18" charset="0"/>
              </a:rPr>
              <a:t>Weak Fallow Area </a:t>
            </a:r>
            <a:endParaRPr lang="en-US" sz="1200" dirty="0">
              <a:solidFill>
                <a:srgbClr val="000000"/>
              </a:solidFill>
              <a:ea typeface="Times New Roman" panose="02020603050405020304" pitchFamily="18" charset="0"/>
            </a:endParaRPr>
          </a:p>
        </p:txBody>
      </p:sp>
      <p:sp>
        <p:nvSpPr>
          <p:cNvPr id="8" name="Rectangle 6">
            <a:extLst>
              <a:ext uri="{FF2B5EF4-FFF2-40B4-BE49-F238E27FC236}">
                <a16:creationId xmlns:a16="http://schemas.microsoft.com/office/drawing/2014/main" id="{7949B19C-1882-7C44-8F3C-7A415F4303FD}"/>
              </a:ext>
            </a:extLst>
          </p:cNvPr>
          <p:cNvSpPr/>
          <p:nvPr/>
        </p:nvSpPr>
        <p:spPr>
          <a:xfrm>
            <a:off x="9282174" y="5479096"/>
            <a:ext cx="1274106" cy="707886"/>
          </a:xfrm>
          <a:prstGeom prst="rect">
            <a:avLst/>
          </a:prstGeom>
        </p:spPr>
        <p:txBody>
          <a:bodyPr wrap="square">
            <a:spAutoFit/>
          </a:bodyPr>
          <a:lstStyle/>
          <a:p>
            <a:pPr marL="0" marR="0">
              <a:spcBef>
                <a:spcPts val="0"/>
              </a:spcBef>
              <a:spcAft>
                <a:spcPts val="0"/>
              </a:spcAft>
            </a:pPr>
            <a:r>
              <a:rPr lang="en-US" sz="2000" b="1" dirty="0">
                <a:solidFill>
                  <a:srgbClr val="343434"/>
                </a:solidFill>
                <a:ea typeface="Times New Roman" panose="02020603050405020304" pitchFamily="18" charset="0"/>
              </a:rPr>
              <a:t>Terminal Area </a:t>
            </a:r>
            <a:endParaRPr lang="en-US" sz="1200" dirty="0">
              <a:solidFill>
                <a:srgbClr val="000000"/>
              </a:solidFill>
              <a:ea typeface="Times New Roman" panose="02020603050405020304" pitchFamily="18" charset="0"/>
            </a:endParaRPr>
          </a:p>
        </p:txBody>
      </p:sp>
      <p:sp>
        <p:nvSpPr>
          <p:cNvPr id="9" name="Rectangle 7">
            <a:extLst>
              <a:ext uri="{FF2B5EF4-FFF2-40B4-BE49-F238E27FC236}">
                <a16:creationId xmlns:a16="http://schemas.microsoft.com/office/drawing/2014/main" id="{203D8B2D-15A2-DA4E-B8CB-C191DB371CC6}"/>
              </a:ext>
            </a:extLst>
          </p:cNvPr>
          <p:cNvSpPr/>
          <p:nvPr/>
        </p:nvSpPr>
        <p:spPr>
          <a:xfrm>
            <a:off x="9184956" y="2101826"/>
            <a:ext cx="1371324" cy="1015663"/>
          </a:xfrm>
          <a:prstGeom prst="rect">
            <a:avLst/>
          </a:prstGeom>
        </p:spPr>
        <p:txBody>
          <a:bodyPr wrap="square">
            <a:spAutoFit/>
          </a:bodyPr>
          <a:lstStyle/>
          <a:p>
            <a:pPr marL="0" marR="0">
              <a:spcBef>
                <a:spcPts val="0"/>
              </a:spcBef>
              <a:spcAft>
                <a:spcPts val="0"/>
              </a:spcAft>
            </a:pPr>
            <a:r>
              <a:rPr lang="en-US" sz="2000" b="1" dirty="0">
                <a:solidFill>
                  <a:srgbClr val="343434"/>
                </a:solidFill>
                <a:ea typeface="Times New Roman" panose="02020603050405020304" pitchFamily="18" charset="0"/>
              </a:rPr>
              <a:t>Strong Fallow Area </a:t>
            </a:r>
            <a:endParaRPr lang="en-US" sz="1200" dirty="0">
              <a:solidFill>
                <a:srgbClr val="000000"/>
              </a:solidFill>
              <a:ea typeface="Times New Roman" panose="02020603050405020304" pitchFamily="18" charset="0"/>
            </a:endParaRPr>
          </a:p>
        </p:txBody>
      </p:sp>
      <p:sp>
        <p:nvSpPr>
          <p:cNvPr id="10" name="Rectangle 8">
            <a:extLst>
              <a:ext uri="{FF2B5EF4-FFF2-40B4-BE49-F238E27FC236}">
                <a16:creationId xmlns:a16="http://schemas.microsoft.com/office/drawing/2014/main" id="{F9E51829-FC24-EE4A-ACB2-41D07E1893D1}"/>
              </a:ext>
            </a:extLst>
          </p:cNvPr>
          <p:cNvSpPr/>
          <p:nvPr/>
        </p:nvSpPr>
        <p:spPr>
          <a:xfrm>
            <a:off x="3484218" y="1671090"/>
            <a:ext cx="6312284" cy="338554"/>
          </a:xfrm>
          <a:prstGeom prst="rect">
            <a:avLst/>
          </a:prstGeom>
        </p:spPr>
        <p:txBody>
          <a:bodyPr wrap="square">
            <a:spAutoFit/>
          </a:bodyPr>
          <a:lstStyle/>
          <a:p>
            <a:pPr lvl="0" algn="l" eaLnBrk="0" hangingPunct="0">
              <a:spcBef>
                <a:spcPct val="30000"/>
              </a:spcBef>
            </a:pPr>
            <a:r>
              <a:rPr lang="en-US" sz="1600" b="1" dirty="0">
                <a:solidFill>
                  <a:srgbClr val="000000"/>
                </a:solidFill>
                <a:latin typeface="Arial" charset="0"/>
                <a:ea typeface="+mn-ea"/>
              </a:rPr>
              <a:t>Place the Most Important Visualizations in the Top Left Corner</a:t>
            </a:r>
          </a:p>
        </p:txBody>
      </p:sp>
      <p:sp>
        <p:nvSpPr>
          <p:cNvPr id="11" name="Rectangle 9">
            <a:extLst>
              <a:ext uri="{FF2B5EF4-FFF2-40B4-BE49-F238E27FC236}">
                <a16:creationId xmlns:a16="http://schemas.microsoft.com/office/drawing/2014/main" id="{0A321D39-876D-474A-851D-38F2BA9BB8C7}"/>
              </a:ext>
            </a:extLst>
          </p:cNvPr>
          <p:cNvSpPr/>
          <p:nvPr/>
        </p:nvSpPr>
        <p:spPr>
          <a:xfrm>
            <a:off x="6320856" y="6450142"/>
            <a:ext cx="4550228" cy="246221"/>
          </a:xfrm>
          <a:prstGeom prst="rect">
            <a:avLst/>
          </a:prstGeom>
        </p:spPr>
        <p:txBody>
          <a:bodyPr wrap="square">
            <a:spAutoFit/>
          </a:bodyPr>
          <a:lstStyle/>
          <a:p>
            <a:pPr lvl="0" algn="l" eaLnBrk="0" hangingPunct="0">
              <a:spcBef>
                <a:spcPct val="30000"/>
              </a:spcBef>
            </a:pPr>
            <a:r>
              <a:rPr lang="en-US" sz="1000" dirty="0" err="1">
                <a:solidFill>
                  <a:srgbClr val="000000"/>
                </a:solidFill>
                <a:latin typeface="Arial" charset="0"/>
                <a:ea typeface="+mn-ea"/>
              </a:rPr>
              <a:t>Copiado</a:t>
            </a:r>
            <a:r>
              <a:rPr lang="en-US" sz="1000" dirty="0">
                <a:solidFill>
                  <a:srgbClr val="000000"/>
                </a:solidFill>
                <a:latin typeface="Arial" charset="0"/>
                <a:ea typeface="+mn-ea"/>
              </a:rPr>
              <a:t> </a:t>
            </a:r>
            <a:r>
              <a:rPr lang="en-US" sz="1000" dirty="0" err="1">
                <a:solidFill>
                  <a:srgbClr val="000000"/>
                </a:solidFill>
                <a:latin typeface="Arial" charset="0"/>
                <a:ea typeface="+mn-ea"/>
              </a:rPr>
              <a:t>de</a:t>
            </a:r>
            <a:r>
              <a:rPr lang="en-US" sz="1000" dirty="0" err="1">
                <a:solidFill>
                  <a:srgbClr val="000000"/>
                </a:solidFill>
                <a:latin typeface="Arial" charset="0"/>
                <a:ea typeface="+mn-ea"/>
                <a:hlinkClick r:id="rId3"/>
              </a:rPr>
              <a:t>Best</a:t>
            </a:r>
            <a:r>
              <a:rPr lang="en-US" sz="1000" dirty="0">
                <a:solidFill>
                  <a:srgbClr val="000000"/>
                </a:solidFill>
                <a:latin typeface="Arial" charset="0"/>
                <a:ea typeface="+mn-ea"/>
                <a:hlinkClick r:id="rId3"/>
              </a:rPr>
              <a:t> Practices in Data Visualization</a:t>
            </a:r>
            <a:r>
              <a:rPr lang="en-US" sz="1000" dirty="0">
                <a:solidFill>
                  <a:srgbClr val="000000"/>
                </a:solidFill>
                <a:latin typeface="Arial" charset="0"/>
                <a:ea typeface="+mn-ea"/>
              </a:rPr>
              <a:t>, by </a:t>
            </a:r>
            <a:r>
              <a:rPr lang="en-US" sz="1000" dirty="0" err="1">
                <a:solidFill>
                  <a:srgbClr val="000000"/>
                </a:solidFill>
                <a:latin typeface="Arial" charset="0"/>
                <a:ea typeface="+mn-ea"/>
              </a:rPr>
              <a:t>Vihao</a:t>
            </a:r>
            <a:r>
              <a:rPr lang="en-US" sz="1000" dirty="0">
                <a:solidFill>
                  <a:srgbClr val="000000"/>
                </a:solidFill>
                <a:latin typeface="Arial" charset="0"/>
                <a:ea typeface="+mn-ea"/>
              </a:rPr>
              <a:t> Pham 2014</a:t>
            </a:r>
          </a:p>
        </p:txBody>
      </p:sp>
    </p:spTree>
    <p:extLst>
      <p:ext uri="{BB962C8B-B14F-4D97-AF65-F5344CB8AC3E}">
        <p14:creationId xmlns:p14="http://schemas.microsoft.com/office/powerpoint/2010/main" val="3998955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7172" name="Group 70">
            <a:extLst>
              <a:ext uri="{FF2B5EF4-FFF2-40B4-BE49-F238E27FC236}">
                <a16:creationId xmlns:a16="http://schemas.microsoft.com/office/drawing/2014/main" id="{259C671B-1B22-4141-A9C0-2E7941FDA7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72" name="Freeform 11">
              <a:extLst>
                <a:ext uri="{FF2B5EF4-FFF2-40B4-BE49-F238E27FC236}">
                  <a16:creationId xmlns:a16="http://schemas.microsoft.com/office/drawing/2014/main" id="{7B2F5A4B-FA0F-4625-82F7-1D3F11281B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73" name="Freeform 12">
              <a:extLst>
                <a:ext uri="{FF2B5EF4-FFF2-40B4-BE49-F238E27FC236}">
                  <a16:creationId xmlns:a16="http://schemas.microsoft.com/office/drawing/2014/main" id="{9ACB0BAE-722F-4C91-8C2A-44EF768E83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74" name="Freeform 13">
              <a:extLst>
                <a:ext uri="{FF2B5EF4-FFF2-40B4-BE49-F238E27FC236}">
                  <a16:creationId xmlns:a16="http://schemas.microsoft.com/office/drawing/2014/main" id="{C3AC4D9F-59AC-421A-9FF3-C936CEC439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75" name="Freeform 14">
              <a:extLst>
                <a:ext uri="{FF2B5EF4-FFF2-40B4-BE49-F238E27FC236}">
                  <a16:creationId xmlns:a16="http://schemas.microsoft.com/office/drawing/2014/main" id="{797BCE03-677D-4D65-A4D1-1FD721DD5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76" name="Freeform 15">
              <a:extLst>
                <a:ext uri="{FF2B5EF4-FFF2-40B4-BE49-F238E27FC236}">
                  <a16:creationId xmlns:a16="http://schemas.microsoft.com/office/drawing/2014/main" id="{D007E5D0-0B4E-4094-988C-9917146C2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77" name="Freeform 16">
              <a:extLst>
                <a:ext uri="{FF2B5EF4-FFF2-40B4-BE49-F238E27FC236}">
                  <a16:creationId xmlns:a16="http://schemas.microsoft.com/office/drawing/2014/main" id="{024DB804-C06B-4A0A-AC43-6BCCB7D76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78" name="Freeform 17">
              <a:extLst>
                <a:ext uri="{FF2B5EF4-FFF2-40B4-BE49-F238E27FC236}">
                  <a16:creationId xmlns:a16="http://schemas.microsoft.com/office/drawing/2014/main" id="{B51DC17A-305E-486E-A527-5E8068E9EF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79" name="Freeform 18">
              <a:extLst>
                <a:ext uri="{FF2B5EF4-FFF2-40B4-BE49-F238E27FC236}">
                  <a16:creationId xmlns:a16="http://schemas.microsoft.com/office/drawing/2014/main" id="{B6CCA716-6D46-4523-BF96-FF1B0C5464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80" name="Freeform 19">
              <a:extLst>
                <a:ext uri="{FF2B5EF4-FFF2-40B4-BE49-F238E27FC236}">
                  <a16:creationId xmlns:a16="http://schemas.microsoft.com/office/drawing/2014/main" id="{E632B09A-D30C-4268-B28B-ACD6127630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81" name="Freeform 20">
              <a:extLst>
                <a:ext uri="{FF2B5EF4-FFF2-40B4-BE49-F238E27FC236}">
                  <a16:creationId xmlns:a16="http://schemas.microsoft.com/office/drawing/2014/main" id="{5FC839A4-228B-4EC0-8AF4-D8E38ECE6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82" name="Freeform 21">
              <a:extLst>
                <a:ext uri="{FF2B5EF4-FFF2-40B4-BE49-F238E27FC236}">
                  <a16:creationId xmlns:a16="http://schemas.microsoft.com/office/drawing/2014/main" id="{A8FFB1A1-5BB5-4551-87CD-F3365E6FE9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83" name="Freeform 22">
              <a:extLst>
                <a:ext uri="{FF2B5EF4-FFF2-40B4-BE49-F238E27FC236}">
                  <a16:creationId xmlns:a16="http://schemas.microsoft.com/office/drawing/2014/main" id="{D05AF173-8E70-41FA-9254-DF9AC3DDA2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7173" name="Group 84">
            <a:extLst>
              <a:ext uri="{FF2B5EF4-FFF2-40B4-BE49-F238E27FC236}">
                <a16:creationId xmlns:a16="http://schemas.microsoft.com/office/drawing/2014/main" id="{1D56A4CE-A3F4-4CFF-9A65-C029AC17B7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86" name="Freeform 27">
              <a:extLst>
                <a:ext uri="{FF2B5EF4-FFF2-40B4-BE49-F238E27FC236}">
                  <a16:creationId xmlns:a16="http://schemas.microsoft.com/office/drawing/2014/main" id="{DF669161-0B30-4C76-96BF-962027487D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87" name="Freeform 28">
              <a:extLst>
                <a:ext uri="{FF2B5EF4-FFF2-40B4-BE49-F238E27FC236}">
                  <a16:creationId xmlns:a16="http://schemas.microsoft.com/office/drawing/2014/main" id="{A5232353-CF7C-44DD-8BEE-1C8FF54CDD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88" name="Freeform 29">
              <a:extLst>
                <a:ext uri="{FF2B5EF4-FFF2-40B4-BE49-F238E27FC236}">
                  <a16:creationId xmlns:a16="http://schemas.microsoft.com/office/drawing/2014/main" id="{AEA6CAE2-8741-4E88-A632-69C2B2EC58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89" name="Freeform 30">
              <a:extLst>
                <a:ext uri="{FF2B5EF4-FFF2-40B4-BE49-F238E27FC236}">
                  <a16:creationId xmlns:a16="http://schemas.microsoft.com/office/drawing/2014/main" id="{014AC37D-4388-4AE6-9D4D-CCD99A608C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90" name="Freeform 31">
              <a:extLst>
                <a:ext uri="{FF2B5EF4-FFF2-40B4-BE49-F238E27FC236}">
                  <a16:creationId xmlns:a16="http://schemas.microsoft.com/office/drawing/2014/main" id="{7FE084B0-333E-4F7C-83F1-F7D132527D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91" name="Freeform 32">
              <a:extLst>
                <a:ext uri="{FF2B5EF4-FFF2-40B4-BE49-F238E27FC236}">
                  <a16:creationId xmlns:a16="http://schemas.microsoft.com/office/drawing/2014/main" id="{FDCFCB98-2E3A-4227-823C-80489BB284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92" name="Freeform 33">
              <a:extLst>
                <a:ext uri="{FF2B5EF4-FFF2-40B4-BE49-F238E27FC236}">
                  <a16:creationId xmlns:a16="http://schemas.microsoft.com/office/drawing/2014/main" id="{252F94DE-A6A3-4463-BE05-34281F1C8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93" name="Freeform 34">
              <a:extLst>
                <a:ext uri="{FF2B5EF4-FFF2-40B4-BE49-F238E27FC236}">
                  <a16:creationId xmlns:a16="http://schemas.microsoft.com/office/drawing/2014/main" id="{16EA21FA-886F-43CF-9D44-C1342F3055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94" name="Freeform 35">
              <a:extLst>
                <a:ext uri="{FF2B5EF4-FFF2-40B4-BE49-F238E27FC236}">
                  <a16:creationId xmlns:a16="http://schemas.microsoft.com/office/drawing/2014/main" id="{88C821A5-BCF7-47FE-894F-0ADC5FDB28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95" name="Freeform 36">
              <a:extLst>
                <a:ext uri="{FF2B5EF4-FFF2-40B4-BE49-F238E27FC236}">
                  <a16:creationId xmlns:a16="http://schemas.microsoft.com/office/drawing/2014/main" id="{F8337ECE-206A-472E-AFC4-0F230C91E8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96" name="Freeform 37">
              <a:extLst>
                <a:ext uri="{FF2B5EF4-FFF2-40B4-BE49-F238E27FC236}">
                  <a16:creationId xmlns:a16="http://schemas.microsoft.com/office/drawing/2014/main" id="{90BB2EC4-D043-4B43-87E7-723A787EE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97" name="Freeform 38">
              <a:extLst>
                <a:ext uri="{FF2B5EF4-FFF2-40B4-BE49-F238E27FC236}">
                  <a16:creationId xmlns:a16="http://schemas.microsoft.com/office/drawing/2014/main" id="{04013015-AF71-47BC-BE4D-ED9EFA24FF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174" name="Rectangle 98">
            <a:extLst>
              <a:ext uri="{FF2B5EF4-FFF2-40B4-BE49-F238E27FC236}">
                <a16:creationId xmlns:a16="http://schemas.microsoft.com/office/drawing/2014/main" id="{71B30B18-D920-4E3E-B931-1F310244C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175" name="Freeform 11">
            <a:extLst>
              <a:ext uri="{FF2B5EF4-FFF2-40B4-BE49-F238E27FC236}">
                <a16:creationId xmlns:a16="http://schemas.microsoft.com/office/drawing/2014/main" id="{C70EF50A-66E6-460A-8AF9-47A10D0D99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176" name="Rectangle 102">
            <a:extLst>
              <a:ext uri="{FF2B5EF4-FFF2-40B4-BE49-F238E27FC236}">
                <a16:creationId xmlns:a16="http://schemas.microsoft.com/office/drawing/2014/main" id="{8E612726-6AD2-4BFC-B44A-BA092E156C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403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7" name="Rectangle 104">
            <a:extLst>
              <a:ext uri="{FF2B5EF4-FFF2-40B4-BE49-F238E27FC236}">
                <a16:creationId xmlns:a16="http://schemas.microsoft.com/office/drawing/2014/main" id="{884B9C2C-FD52-48EF-8BDE-720C5030F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37129"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178" name="Freeform 11">
            <a:extLst>
              <a:ext uri="{FF2B5EF4-FFF2-40B4-BE49-F238E27FC236}">
                <a16:creationId xmlns:a16="http://schemas.microsoft.com/office/drawing/2014/main" id="{A1DE0485-65C8-4D95-9B34-C55884FC27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7170" name="Picture 2">
            <a:extLst>
              <a:ext uri="{FF2B5EF4-FFF2-40B4-BE49-F238E27FC236}">
                <a16:creationId xmlns:a16="http://schemas.microsoft.com/office/drawing/2014/main" id="{53C8D977-811E-1A40-8F4F-46E8F1D3000D}"/>
              </a:ext>
            </a:extLst>
          </p:cNvPr>
          <p:cNvPicPr>
            <a:picLocks noChangeAspect="1" noChangeArrowheads="1"/>
          </p:cNvPicPr>
          <p:nvPr/>
        </p:nvPicPr>
        <p:blipFill>
          <a:blip r:embed="rId2">
            <a:clrChange>
              <a:clrFrom>
                <a:srgbClr val="F5F5F5"/>
              </a:clrFrom>
              <a:clrTo>
                <a:srgbClr val="F5F5F5">
                  <a:alpha val="0"/>
                </a:srgbClr>
              </a:clrTo>
            </a:clrChange>
            <a:extLst>
              <a:ext uri="{28A0092B-C50C-407E-A947-70E740481C1C}">
                <a14:useLocalDpi xmlns:a14="http://schemas.microsoft.com/office/drawing/2010/main" val="0"/>
              </a:ext>
            </a:extLst>
          </a:blip>
          <a:stretch>
            <a:fillRect/>
          </a:stretch>
        </p:blipFill>
        <p:spPr bwMode="auto">
          <a:xfrm>
            <a:off x="2040582" y="-5724"/>
            <a:ext cx="9601127" cy="6888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85207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E612726-6AD2-4BFC-B44A-BA092E156C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403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884B9C2C-FD52-48EF-8BDE-720C5030F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37129"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5" name="Freeform 11">
            <a:extLst>
              <a:ext uri="{FF2B5EF4-FFF2-40B4-BE49-F238E27FC236}">
                <a16:creationId xmlns:a16="http://schemas.microsoft.com/office/drawing/2014/main" id="{A1DE0485-65C8-4D95-9B34-C55884FC27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8194" name="Picture 2">
            <a:extLst>
              <a:ext uri="{FF2B5EF4-FFF2-40B4-BE49-F238E27FC236}">
                <a16:creationId xmlns:a16="http://schemas.microsoft.com/office/drawing/2014/main" id="{46D9B5CB-A3FC-4F4F-BEEA-1623DE5601A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03233" y="3962"/>
            <a:ext cx="10745216" cy="6850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05482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220" name="Rectangle 70">
            <a:extLst>
              <a:ext uri="{FF2B5EF4-FFF2-40B4-BE49-F238E27FC236}">
                <a16:creationId xmlns:a16="http://schemas.microsoft.com/office/drawing/2014/main" id="{8E612726-6AD2-4BFC-B44A-BA092E156C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403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1" name="Rectangle 72">
            <a:extLst>
              <a:ext uri="{FF2B5EF4-FFF2-40B4-BE49-F238E27FC236}">
                <a16:creationId xmlns:a16="http://schemas.microsoft.com/office/drawing/2014/main" id="{884B9C2C-FD52-48EF-8BDE-720C5030F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37129"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9222" name="Freeform 11">
            <a:extLst>
              <a:ext uri="{FF2B5EF4-FFF2-40B4-BE49-F238E27FC236}">
                <a16:creationId xmlns:a16="http://schemas.microsoft.com/office/drawing/2014/main" id="{A1DE0485-65C8-4D95-9B34-C55884FC27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9218" name="Picture 2">
            <a:extLst>
              <a:ext uri="{FF2B5EF4-FFF2-40B4-BE49-F238E27FC236}">
                <a16:creationId xmlns:a16="http://schemas.microsoft.com/office/drawing/2014/main" id="{07002A9D-1525-B641-AAED-A58C2315626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43065" y="1099457"/>
            <a:ext cx="10936950"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40984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220" name="Rectangle 70">
            <a:extLst>
              <a:ext uri="{FF2B5EF4-FFF2-40B4-BE49-F238E27FC236}">
                <a16:creationId xmlns:a16="http://schemas.microsoft.com/office/drawing/2014/main" id="{8E612726-6AD2-4BFC-B44A-BA092E156C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403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1" name="Rectangle 72">
            <a:extLst>
              <a:ext uri="{FF2B5EF4-FFF2-40B4-BE49-F238E27FC236}">
                <a16:creationId xmlns:a16="http://schemas.microsoft.com/office/drawing/2014/main" id="{884B9C2C-FD52-48EF-8BDE-720C5030F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37129"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9222" name="Freeform 11">
            <a:extLst>
              <a:ext uri="{FF2B5EF4-FFF2-40B4-BE49-F238E27FC236}">
                <a16:creationId xmlns:a16="http://schemas.microsoft.com/office/drawing/2014/main" id="{A1DE0485-65C8-4D95-9B34-C55884FC27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11266" name="Picture 2">
            <a:extLst>
              <a:ext uri="{FF2B5EF4-FFF2-40B4-BE49-F238E27FC236}">
                <a16:creationId xmlns:a16="http://schemas.microsoft.com/office/drawing/2014/main" id="{5003814A-31AB-E143-BC66-78C2A44696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7024" y="1227817"/>
            <a:ext cx="10954975" cy="5129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124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220" name="Rectangle 70">
            <a:extLst>
              <a:ext uri="{FF2B5EF4-FFF2-40B4-BE49-F238E27FC236}">
                <a16:creationId xmlns:a16="http://schemas.microsoft.com/office/drawing/2014/main" id="{8E612726-6AD2-4BFC-B44A-BA092E156C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403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1" name="Rectangle 72">
            <a:extLst>
              <a:ext uri="{FF2B5EF4-FFF2-40B4-BE49-F238E27FC236}">
                <a16:creationId xmlns:a16="http://schemas.microsoft.com/office/drawing/2014/main" id="{884B9C2C-FD52-48EF-8BDE-720C5030F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37129"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9222" name="Freeform 11">
            <a:extLst>
              <a:ext uri="{FF2B5EF4-FFF2-40B4-BE49-F238E27FC236}">
                <a16:creationId xmlns:a16="http://schemas.microsoft.com/office/drawing/2014/main" id="{A1DE0485-65C8-4D95-9B34-C55884FC27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13314" name="Picture 2">
            <a:extLst>
              <a:ext uri="{FF2B5EF4-FFF2-40B4-BE49-F238E27FC236}">
                <a16:creationId xmlns:a16="http://schemas.microsoft.com/office/drawing/2014/main" id="{99AE523C-D001-D747-8BE6-A4ED93DF9F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5033" y="1221672"/>
            <a:ext cx="10457737" cy="5091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46267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220" name="Rectangle 70">
            <a:extLst>
              <a:ext uri="{FF2B5EF4-FFF2-40B4-BE49-F238E27FC236}">
                <a16:creationId xmlns:a16="http://schemas.microsoft.com/office/drawing/2014/main" id="{8E612726-6AD2-4BFC-B44A-BA092E156C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403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1" name="Rectangle 72">
            <a:extLst>
              <a:ext uri="{FF2B5EF4-FFF2-40B4-BE49-F238E27FC236}">
                <a16:creationId xmlns:a16="http://schemas.microsoft.com/office/drawing/2014/main" id="{884B9C2C-FD52-48EF-8BDE-720C5030F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37129"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9222" name="Freeform 11">
            <a:extLst>
              <a:ext uri="{FF2B5EF4-FFF2-40B4-BE49-F238E27FC236}">
                <a16:creationId xmlns:a16="http://schemas.microsoft.com/office/drawing/2014/main" id="{A1DE0485-65C8-4D95-9B34-C55884FC27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15362" name="Picture 2">
            <a:extLst>
              <a:ext uri="{FF2B5EF4-FFF2-40B4-BE49-F238E27FC236}">
                <a16:creationId xmlns:a16="http://schemas.microsoft.com/office/drawing/2014/main" id="{BD8B2E83-E756-8B45-87FF-C3CB0F7410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7129" y="1259907"/>
            <a:ext cx="10607661" cy="4334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4914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BF2908-CE17-C74C-A14A-4FCBBB1F8EBD}"/>
              </a:ext>
            </a:extLst>
          </p:cNvPr>
          <p:cNvSpPr>
            <a:spLocks noGrp="1"/>
          </p:cNvSpPr>
          <p:nvPr>
            <p:ph type="title"/>
          </p:nvPr>
        </p:nvSpPr>
        <p:spPr/>
        <p:txBody>
          <a:bodyPr/>
          <a:lstStyle/>
          <a:p>
            <a:r>
              <a:rPr lang="es-MX" dirty="0"/>
              <a:t>Toma de decision</a:t>
            </a:r>
          </a:p>
        </p:txBody>
      </p:sp>
      <p:sp>
        <p:nvSpPr>
          <p:cNvPr id="3" name="Marcador de contenido 2">
            <a:extLst>
              <a:ext uri="{FF2B5EF4-FFF2-40B4-BE49-F238E27FC236}">
                <a16:creationId xmlns:a16="http://schemas.microsoft.com/office/drawing/2014/main" id="{8C8C7C48-0DB9-5A4B-B82F-3E76F31CBB58}"/>
              </a:ext>
            </a:extLst>
          </p:cNvPr>
          <p:cNvSpPr>
            <a:spLocks noGrp="1"/>
          </p:cNvSpPr>
          <p:nvPr>
            <p:ph idx="1"/>
          </p:nvPr>
        </p:nvSpPr>
        <p:spPr>
          <a:xfrm>
            <a:off x="2589212" y="1828800"/>
            <a:ext cx="8915400" cy="4082422"/>
          </a:xfrm>
        </p:spPr>
        <p:txBody>
          <a:bodyPr/>
          <a:lstStyle/>
          <a:p>
            <a:pPr marL="0" indent="0" algn="ctr">
              <a:buNone/>
            </a:pPr>
            <a:r>
              <a:rPr lang="es-MX" b="1" dirty="0"/>
              <a:t>Escoger entre dos o mas vías de acción alternativas con el proposito de alcanzar uno o más objetivos</a:t>
            </a:r>
          </a:p>
          <a:p>
            <a:endParaRPr lang="es-MX" dirty="0"/>
          </a:p>
        </p:txBody>
      </p:sp>
      <p:graphicFrame>
        <p:nvGraphicFramePr>
          <p:cNvPr id="4" name="Diagrama 3">
            <a:extLst>
              <a:ext uri="{FF2B5EF4-FFF2-40B4-BE49-F238E27FC236}">
                <a16:creationId xmlns:a16="http://schemas.microsoft.com/office/drawing/2014/main" id="{7BBA5F6F-52CC-6C46-8719-AF246C1D35A1}"/>
              </a:ext>
            </a:extLst>
          </p:cNvPr>
          <p:cNvGraphicFramePr/>
          <p:nvPr>
            <p:extLst>
              <p:ext uri="{D42A27DB-BD31-4B8C-83A1-F6EECF244321}">
                <p14:modId xmlns:p14="http://schemas.microsoft.com/office/powerpoint/2010/main" val="13956907"/>
              </p:ext>
            </p:extLst>
          </p:nvPr>
        </p:nvGraphicFramePr>
        <p:xfrm>
          <a:off x="2777896" y="3022605"/>
          <a:ext cx="8538031" cy="32112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50250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6C352C-2985-8E45-A38C-3BBFEE4AB421}"/>
              </a:ext>
            </a:extLst>
          </p:cNvPr>
          <p:cNvSpPr>
            <a:spLocks noGrp="1"/>
          </p:cNvSpPr>
          <p:nvPr>
            <p:ph type="title"/>
          </p:nvPr>
        </p:nvSpPr>
        <p:spPr/>
        <p:txBody>
          <a:bodyPr/>
          <a:lstStyle/>
          <a:p>
            <a:r>
              <a:rPr lang="es-MX" dirty="0"/>
              <a:t>Escenarios en la toma de decisión</a:t>
            </a:r>
          </a:p>
        </p:txBody>
      </p:sp>
      <p:sp>
        <p:nvSpPr>
          <p:cNvPr id="3" name="Marcador de contenido 2">
            <a:extLst>
              <a:ext uri="{FF2B5EF4-FFF2-40B4-BE49-F238E27FC236}">
                <a16:creationId xmlns:a16="http://schemas.microsoft.com/office/drawing/2014/main" id="{6BD43373-6F71-A941-809D-3C369617C3CA}"/>
              </a:ext>
            </a:extLst>
          </p:cNvPr>
          <p:cNvSpPr>
            <a:spLocks noGrp="1"/>
          </p:cNvSpPr>
          <p:nvPr>
            <p:ph idx="1"/>
          </p:nvPr>
        </p:nvSpPr>
        <p:spPr>
          <a:xfrm>
            <a:off x="2589212" y="2133600"/>
            <a:ext cx="8915400" cy="4100290"/>
          </a:xfrm>
        </p:spPr>
        <p:txBody>
          <a:bodyPr>
            <a:normAutofit/>
          </a:bodyPr>
          <a:lstStyle/>
          <a:p>
            <a:r>
              <a:rPr lang="es-MX" dirty="0"/>
              <a:t>Decisiones Estructuradas</a:t>
            </a:r>
          </a:p>
          <a:p>
            <a:pPr lvl="1"/>
            <a:r>
              <a:rPr lang="es-MX" dirty="0"/>
              <a:t>Situación establecida, decisión programable, problema bien estudiado, desiciones rutinarias.</a:t>
            </a:r>
          </a:p>
          <a:p>
            <a:r>
              <a:rPr lang="es-MX" dirty="0"/>
              <a:t>Decisiones no Estructuradas</a:t>
            </a:r>
          </a:p>
          <a:p>
            <a:pPr lvl="1"/>
            <a:r>
              <a:rPr lang="es-MX" dirty="0"/>
              <a:t>Situaciones emergentes, decisiones creativas, situaciones poco claras, procesos generales.</a:t>
            </a:r>
          </a:p>
          <a:p>
            <a:r>
              <a:rPr lang="es-MX" dirty="0"/>
              <a:t>Decisiones Semiestructuradas</a:t>
            </a:r>
          </a:p>
          <a:p>
            <a:pPr lvl="1"/>
            <a:r>
              <a:rPr lang="es-MX" dirty="0"/>
              <a:t>Elementos estructurado y no estructurados </a:t>
            </a:r>
          </a:p>
          <a:p>
            <a:pPr marL="0" indent="0">
              <a:buNone/>
            </a:pPr>
            <a:endParaRPr lang="es-MX" dirty="0"/>
          </a:p>
          <a:p>
            <a:pPr marL="0" indent="0">
              <a:buNone/>
            </a:pPr>
            <a:r>
              <a:rPr lang="es-MX" sz="1600" i="1" dirty="0"/>
              <a:t>Los sistemas de ayuda a la toma de decisión tienen como objetivo reducir el uso del instinto en el proceso de toma de desición, principalmente en escenarios no estructurados o semiestructurados.</a:t>
            </a:r>
            <a:endParaRPr lang="es-MX" i="1" dirty="0"/>
          </a:p>
        </p:txBody>
      </p:sp>
    </p:spTree>
    <p:extLst>
      <p:ext uri="{BB962C8B-B14F-4D97-AF65-F5344CB8AC3E}">
        <p14:creationId xmlns:p14="http://schemas.microsoft.com/office/powerpoint/2010/main" val="189987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48F824-3015-6744-A805-799A5DE949EF}"/>
              </a:ext>
            </a:extLst>
          </p:cNvPr>
          <p:cNvSpPr>
            <a:spLocks noGrp="1"/>
          </p:cNvSpPr>
          <p:nvPr>
            <p:ph type="title"/>
          </p:nvPr>
        </p:nvSpPr>
        <p:spPr/>
        <p:txBody>
          <a:bodyPr>
            <a:normAutofit/>
          </a:bodyPr>
          <a:lstStyle/>
          <a:p>
            <a:r>
              <a:rPr lang="es-MX" sz="3200" dirty="0"/>
              <a:t>Proceso de toma de decision de Simons</a:t>
            </a:r>
          </a:p>
        </p:txBody>
      </p:sp>
      <p:pic>
        <p:nvPicPr>
          <p:cNvPr id="4" name="Content Placeholder 3">
            <a:extLst>
              <a:ext uri="{FF2B5EF4-FFF2-40B4-BE49-F238E27FC236}">
                <a16:creationId xmlns:a16="http://schemas.microsoft.com/office/drawing/2014/main" id="{9C1FDD00-702E-BA45-8D04-65D8688EE9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27614" y="1262458"/>
            <a:ext cx="5736772" cy="5501417"/>
          </a:xfrm>
        </p:spPr>
      </p:pic>
    </p:spTree>
    <p:extLst>
      <p:ext uri="{BB962C8B-B14F-4D97-AF65-F5344CB8AC3E}">
        <p14:creationId xmlns:p14="http://schemas.microsoft.com/office/powerpoint/2010/main" val="785415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D439FC-584A-BB4D-B2FC-FB998CC170F4}"/>
              </a:ext>
            </a:extLst>
          </p:cNvPr>
          <p:cNvSpPr>
            <a:spLocks noGrp="1"/>
          </p:cNvSpPr>
          <p:nvPr>
            <p:ph type="title"/>
          </p:nvPr>
        </p:nvSpPr>
        <p:spPr/>
        <p:txBody>
          <a:bodyPr/>
          <a:lstStyle/>
          <a:p>
            <a:r>
              <a:rPr lang="es-MX" dirty="0"/>
              <a:t>Tipos de Sistemas de Soporte a la Decisión</a:t>
            </a:r>
          </a:p>
        </p:txBody>
      </p:sp>
      <p:sp>
        <p:nvSpPr>
          <p:cNvPr id="3" name="Marcador de contenido 2">
            <a:extLst>
              <a:ext uri="{FF2B5EF4-FFF2-40B4-BE49-F238E27FC236}">
                <a16:creationId xmlns:a16="http://schemas.microsoft.com/office/drawing/2014/main" id="{DB026890-7327-3A42-BFC5-CB0371C8A161}"/>
              </a:ext>
            </a:extLst>
          </p:cNvPr>
          <p:cNvSpPr>
            <a:spLocks noGrp="1"/>
          </p:cNvSpPr>
          <p:nvPr>
            <p:ph idx="1"/>
          </p:nvPr>
        </p:nvSpPr>
        <p:spPr/>
        <p:txBody>
          <a:bodyPr>
            <a:normAutofit/>
          </a:bodyPr>
          <a:lstStyle/>
          <a:p>
            <a:endParaRPr lang="en-US" sz="2400" dirty="0">
              <a:solidFill>
                <a:srgbClr val="000000"/>
              </a:solidFill>
            </a:endParaRPr>
          </a:p>
          <a:p>
            <a:r>
              <a:rPr lang="en-US" sz="2400" dirty="0">
                <a:solidFill>
                  <a:srgbClr val="000000"/>
                </a:solidFill>
              </a:rPr>
              <a:t>Data-driven</a:t>
            </a:r>
          </a:p>
          <a:p>
            <a:r>
              <a:rPr lang="en-US" sz="2400" dirty="0">
                <a:solidFill>
                  <a:srgbClr val="000000"/>
                </a:solidFill>
              </a:rPr>
              <a:t>Document-driven</a:t>
            </a:r>
          </a:p>
          <a:p>
            <a:r>
              <a:rPr lang="en-US" sz="2400" dirty="0">
                <a:solidFill>
                  <a:srgbClr val="000000"/>
                </a:solidFill>
              </a:rPr>
              <a:t>Knowledge-driven</a:t>
            </a:r>
          </a:p>
          <a:p>
            <a:r>
              <a:rPr lang="en-US" sz="2400" dirty="0">
                <a:solidFill>
                  <a:srgbClr val="000000"/>
                </a:solidFill>
              </a:rPr>
              <a:t>Model-driven</a:t>
            </a:r>
          </a:p>
          <a:p>
            <a:r>
              <a:rPr lang="en-US" sz="2400" dirty="0">
                <a:solidFill>
                  <a:srgbClr val="000000"/>
                </a:solidFill>
              </a:rPr>
              <a:t>Communications driven</a:t>
            </a:r>
          </a:p>
          <a:p>
            <a:endParaRPr lang="es-MX" sz="2400" dirty="0"/>
          </a:p>
        </p:txBody>
      </p:sp>
    </p:spTree>
    <p:extLst>
      <p:ext uri="{BB962C8B-B14F-4D97-AF65-F5344CB8AC3E}">
        <p14:creationId xmlns:p14="http://schemas.microsoft.com/office/powerpoint/2010/main" val="943306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8E606A-51B3-7C4D-8C5B-4671CC6F573D}"/>
              </a:ext>
            </a:extLst>
          </p:cNvPr>
          <p:cNvSpPr>
            <a:spLocks noGrp="1"/>
          </p:cNvSpPr>
          <p:nvPr>
            <p:ph type="title"/>
          </p:nvPr>
        </p:nvSpPr>
        <p:spPr/>
        <p:txBody>
          <a:bodyPr/>
          <a:lstStyle/>
          <a:p>
            <a:r>
              <a:rPr lang="es-MX" dirty="0"/>
              <a:t>Muchos nombres, muchas siglas…</a:t>
            </a:r>
          </a:p>
        </p:txBody>
      </p:sp>
      <p:sp>
        <p:nvSpPr>
          <p:cNvPr id="3" name="Marcador de contenido 2">
            <a:extLst>
              <a:ext uri="{FF2B5EF4-FFF2-40B4-BE49-F238E27FC236}">
                <a16:creationId xmlns:a16="http://schemas.microsoft.com/office/drawing/2014/main" id="{F5B0E93B-109B-C841-BE63-C26904FDBDBC}"/>
              </a:ext>
            </a:extLst>
          </p:cNvPr>
          <p:cNvSpPr>
            <a:spLocks noGrp="1"/>
          </p:cNvSpPr>
          <p:nvPr>
            <p:ph idx="1"/>
          </p:nvPr>
        </p:nvSpPr>
        <p:spPr/>
        <p:txBody>
          <a:bodyPr>
            <a:normAutofit/>
          </a:bodyPr>
          <a:lstStyle/>
          <a:p>
            <a:pPr marL="0" indent="0">
              <a:buNone/>
            </a:pPr>
            <a:r>
              <a:rPr lang="es-MX" sz="2400" dirty="0"/>
              <a:t>Executive Information Systems (</a:t>
            </a:r>
            <a:r>
              <a:rPr lang="es-MX" sz="2400" b="1" dirty="0"/>
              <a:t>EIS</a:t>
            </a:r>
            <a:r>
              <a:rPr lang="es-MX" sz="2400" dirty="0"/>
              <a:t>), Group Support Systems (</a:t>
            </a:r>
            <a:r>
              <a:rPr lang="es-MX" sz="2400" b="1" dirty="0"/>
              <a:t>GSS</a:t>
            </a:r>
            <a:r>
              <a:rPr lang="es-MX" sz="2400" dirty="0"/>
              <a:t>), Geographic Information Systems (</a:t>
            </a:r>
            <a:r>
              <a:rPr lang="es-MX" sz="2400" b="1" dirty="0"/>
              <a:t>GIS</a:t>
            </a:r>
            <a:r>
              <a:rPr lang="es-MX" sz="2400" dirty="0"/>
              <a:t>), Expert Systems (</a:t>
            </a:r>
            <a:r>
              <a:rPr lang="es-MX" sz="2400" b="1" dirty="0"/>
              <a:t>ES</a:t>
            </a:r>
            <a:r>
              <a:rPr lang="es-MX" sz="2400" dirty="0"/>
              <a:t>), Knowledge Management Systems (</a:t>
            </a:r>
            <a:r>
              <a:rPr lang="es-MX" sz="2400" b="1" dirty="0"/>
              <a:t>KMS</a:t>
            </a:r>
            <a:r>
              <a:rPr lang="es-MX" sz="2400" dirty="0"/>
              <a:t>), Enterprise Resource Planning Systems (</a:t>
            </a:r>
            <a:r>
              <a:rPr lang="es-MX" sz="2400" b="1" dirty="0"/>
              <a:t>ERP</a:t>
            </a:r>
            <a:r>
              <a:rPr lang="es-MX" sz="2400" dirty="0"/>
              <a:t>), Customer Relationship Management Systems (</a:t>
            </a:r>
            <a:r>
              <a:rPr lang="es-MX" sz="2400" b="1" dirty="0"/>
              <a:t>CRM</a:t>
            </a:r>
            <a:r>
              <a:rPr lang="es-MX" sz="2400" dirty="0"/>
              <a:t>), Supply Chain Management Systems (</a:t>
            </a:r>
            <a:r>
              <a:rPr lang="es-MX" sz="2400" b="1" dirty="0"/>
              <a:t>SCM</a:t>
            </a:r>
            <a:r>
              <a:rPr lang="es-MX" sz="2400" dirty="0"/>
              <a:t>), On-Line Analytical Processing (</a:t>
            </a:r>
            <a:r>
              <a:rPr lang="es-MX" sz="2400" b="1" dirty="0"/>
              <a:t>OLAP</a:t>
            </a:r>
            <a:r>
              <a:rPr lang="es-MX" sz="2400" dirty="0"/>
              <a:t>), Management Information System (</a:t>
            </a:r>
            <a:r>
              <a:rPr lang="es-MX" sz="2400" b="1" dirty="0"/>
              <a:t>MIS</a:t>
            </a:r>
            <a:r>
              <a:rPr lang="es-MX" sz="2400" dirty="0"/>
              <a:t>), Employers Self Service (</a:t>
            </a:r>
            <a:r>
              <a:rPr lang="es-MX" sz="2400" b="1" dirty="0"/>
              <a:t>ESS</a:t>
            </a:r>
            <a:r>
              <a:rPr lang="es-MX" sz="2400" dirty="0"/>
              <a:t>).  </a:t>
            </a:r>
          </a:p>
          <a:p>
            <a:pPr marL="0" indent="0">
              <a:buNone/>
            </a:pPr>
            <a:endParaRPr lang="es-MX" sz="2400" dirty="0"/>
          </a:p>
          <a:p>
            <a:pPr marL="0" indent="0">
              <a:buNone/>
            </a:pPr>
            <a:endParaRPr lang="es-MX" sz="2400" dirty="0"/>
          </a:p>
        </p:txBody>
      </p:sp>
    </p:spTree>
    <p:extLst>
      <p:ext uri="{BB962C8B-B14F-4D97-AF65-F5344CB8AC3E}">
        <p14:creationId xmlns:p14="http://schemas.microsoft.com/office/powerpoint/2010/main" val="4146625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F38771-8201-6F40-AEBF-32E8AC889D9D}"/>
              </a:ext>
            </a:extLst>
          </p:cNvPr>
          <p:cNvSpPr>
            <a:spLocks noGrp="1"/>
          </p:cNvSpPr>
          <p:nvPr>
            <p:ph type="title"/>
          </p:nvPr>
        </p:nvSpPr>
        <p:spPr/>
        <p:txBody>
          <a:bodyPr/>
          <a:lstStyle/>
          <a:p>
            <a:r>
              <a:rPr lang="es-MX" dirty="0"/>
              <a:t>De los DSS a la BI</a:t>
            </a:r>
          </a:p>
        </p:txBody>
      </p:sp>
      <p:sp>
        <p:nvSpPr>
          <p:cNvPr id="5" name="Marcador de contenido 4">
            <a:extLst>
              <a:ext uri="{FF2B5EF4-FFF2-40B4-BE49-F238E27FC236}">
                <a16:creationId xmlns:a16="http://schemas.microsoft.com/office/drawing/2014/main" id="{043F53AC-FAB1-8645-AFE2-3D2ACF7B12E1}"/>
              </a:ext>
            </a:extLst>
          </p:cNvPr>
          <p:cNvSpPr>
            <a:spLocks noGrp="1"/>
          </p:cNvSpPr>
          <p:nvPr>
            <p:ph idx="1"/>
          </p:nvPr>
        </p:nvSpPr>
        <p:spPr>
          <a:xfrm>
            <a:off x="2592925" y="1752600"/>
            <a:ext cx="8915400" cy="3777622"/>
          </a:xfrm>
        </p:spPr>
        <p:txBody>
          <a:bodyPr>
            <a:noAutofit/>
          </a:bodyPr>
          <a:lstStyle/>
          <a:p>
            <a:r>
              <a:rPr lang="es-ES_tradnl" sz="2000" b="1" dirty="0">
                <a:solidFill>
                  <a:schemeClr val="accent1"/>
                </a:solidFill>
              </a:rPr>
              <a:t>70’s inicios </a:t>
            </a:r>
            <a:r>
              <a:rPr lang="es-ES_tradnl" sz="2000" dirty="0">
                <a:solidFill>
                  <a:schemeClr val="tx1"/>
                </a:solidFill>
              </a:rPr>
              <a:t>Investigación en DSS (conceptos fundacionales y posibles aplicaciones).</a:t>
            </a:r>
            <a:endParaRPr lang="es-ES_tradnl" sz="2000" dirty="0"/>
          </a:p>
          <a:p>
            <a:r>
              <a:rPr lang="es-ES_tradnl" sz="2000" b="1" dirty="0">
                <a:solidFill>
                  <a:schemeClr val="accent1"/>
                </a:solidFill>
              </a:rPr>
              <a:t>80’s inicios</a:t>
            </a:r>
            <a:r>
              <a:rPr lang="es-ES_tradnl" sz="2000" b="1" dirty="0">
                <a:solidFill>
                  <a:schemeClr val="tx1"/>
                </a:solidFill>
              </a:rPr>
              <a:t> </a:t>
            </a:r>
            <a:r>
              <a:rPr lang="es-ES_tradnl" sz="2000" dirty="0">
                <a:solidFill>
                  <a:schemeClr val="tx1"/>
                </a:solidFill>
              </a:rPr>
              <a:t>Primeras aplicaciones practicas basadas en la teoría desarrollada.</a:t>
            </a:r>
            <a:endParaRPr lang="es-ES_tradnl" sz="2000" dirty="0">
              <a:solidFill>
                <a:schemeClr val="accent1"/>
              </a:solidFill>
            </a:endParaRPr>
          </a:p>
          <a:p>
            <a:r>
              <a:rPr lang="es-ES_tradnl" sz="2000" b="1" dirty="0">
                <a:solidFill>
                  <a:schemeClr val="accent1"/>
                </a:solidFill>
              </a:rPr>
              <a:t>80’s </a:t>
            </a:r>
            <a:r>
              <a:rPr lang="es-ES_tradnl" sz="2000" dirty="0">
                <a:solidFill>
                  <a:schemeClr val="tx1"/>
                </a:solidFill>
              </a:rPr>
              <a:t>Emergencia de Aplicaciones específicas (EIS, GIS).</a:t>
            </a:r>
            <a:endParaRPr lang="es-ES_tradnl" sz="2000" dirty="0">
              <a:solidFill>
                <a:schemeClr val="accent1"/>
              </a:solidFill>
            </a:endParaRPr>
          </a:p>
          <a:p>
            <a:r>
              <a:rPr lang="es-ES_tradnl" sz="2000" b="1" dirty="0">
                <a:solidFill>
                  <a:schemeClr val="accent1"/>
                </a:solidFill>
              </a:rPr>
              <a:t>90’s inicios</a:t>
            </a:r>
            <a:r>
              <a:rPr lang="es-ES_tradnl" sz="2000" b="1" dirty="0">
                <a:solidFill>
                  <a:schemeClr val="tx1"/>
                </a:solidFill>
              </a:rPr>
              <a:t> </a:t>
            </a:r>
            <a:r>
              <a:rPr lang="es-ES_tradnl" sz="2000" dirty="0">
                <a:solidFill>
                  <a:schemeClr val="tx1"/>
                </a:solidFill>
              </a:rPr>
              <a:t>Los almacenes de datos empiezan a ser importantes</a:t>
            </a:r>
          </a:p>
          <a:p>
            <a:r>
              <a:rPr lang="es-ES_tradnl" sz="2000" b="1" dirty="0">
                <a:solidFill>
                  <a:schemeClr val="accent1"/>
                </a:solidFill>
              </a:rPr>
              <a:t>00’s inicios</a:t>
            </a:r>
            <a:r>
              <a:rPr lang="es-ES_tradnl" sz="2000" b="1" dirty="0">
                <a:solidFill>
                  <a:schemeClr val="tx1"/>
                </a:solidFill>
              </a:rPr>
              <a:t> </a:t>
            </a:r>
            <a:r>
              <a:rPr lang="es-ES_tradnl" sz="2000" dirty="0">
                <a:solidFill>
                  <a:schemeClr val="tx1"/>
                </a:solidFill>
              </a:rPr>
              <a:t>La inteligencia de negocios es utilizada por la gerencia en grandes organizaciones.</a:t>
            </a:r>
            <a:endParaRPr lang="es-ES_tradnl" sz="2000" dirty="0"/>
          </a:p>
          <a:p>
            <a:r>
              <a:rPr lang="es-ES_tradnl" sz="2000" b="1" dirty="0">
                <a:solidFill>
                  <a:schemeClr val="accent1"/>
                </a:solidFill>
              </a:rPr>
              <a:t>00’s inicios </a:t>
            </a:r>
            <a:r>
              <a:rPr lang="es-ES_tradnl" sz="2000" dirty="0">
                <a:solidFill>
                  <a:schemeClr val="tx1"/>
                </a:solidFill>
              </a:rPr>
              <a:t>La Inteligencia de Negocios y el análisis de datos requieren personal calificado.</a:t>
            </a:r>
          </a:p>
          <a:p>
            <a:r>
              <a:rPr lang="es-ES_tradnl" sz="2000" b="1" dirty="0">
                <a:solidFill>
                  <a:schemeClr val="accent1"/>
                </a:solidFill>
              </a:rPr>
              <a:t>Actualmente</a:t>
            </a:r>
            <a:r>
              <a:rPr lang="es-ES_tradnl" sz="2000" dirty="0">
                <a:solidFill>
                  <a:schemeClr val="tx1"/>
                </a:solidFill>
              </a:rPr>
              <a:t>: La Inteligencia de Negocios se enmarca dentro de lo que se denomina como Ciencia de Datos.</a:t>
            </a:r>
            <a:endParaRPr lang="es-ES_tradnl" sz="2000" dirty="0"/>
          </a:p>
          <a:p>
            <a:endParaRPr lang="es-ES_tradnl" sz="2000" dirty="0"/>
          </a:p>
        </p:txBody>
      </p:sp>
      <p:sp>
        <p:nvSpPr>
          <p:cNvPr id="6" name="Flecha abajo 5">
            <a:extLst>
              <a:ext uri="{FF2B5EF4-FFF2-40B4-BE49-F238E27FC236}">
                <a16:creationId xmlns:a16="http://schemas.microsoft.com/office/drawing/2014/main" id="{B7B7CF28-9DA1-0946-9133-D69BEC8F5722}"/>
              </a:ext>
            </a:extLst>
          </p:cNvPr>
          <p:cNvSpPr/>
          <p:nvPr/>
        </p:nvSpPr>
        <p:spPr>
          <a:xfrm>
            <a:off x="2443318" y="1643743"/>
            <a:ext cx="335332" cy="4953000"/>
          </a:xfrm>
          <a:prstGeom prst="downArrow">
            <a:avLst>
              <a:gd name="adj1" fmla="val 50000"/>
              <a:gd name="adj2" fmla="val 1179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806134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B07705-09C8-7E45-A792-E3F0CDB9D3AC}"/>
              </a:ext>
            </a:extLst>
          </p:cNvPr>
          <p:cNvSpPr>
            <a:spLocks noGrp="1"/>
          </p:cNvSpPr>
          <p:nvPr>
            <p:ph type="title"/>
          </p:nvPr>
        </p:nvSpPr>
        <p:spPr/>
        <p:txBody>
          <a:bodyPr/>
          <a:lstStyle/>
          <a:p>
            <a:r>
              <a:rPr lang="es-MX" dirty="0"/>
              <a:t>¿Y que es la Inteligencia de Negocios?</a:t>
            </a:r>
          </a:p>
        </p:txBody>
      </p:sp>
      <p:sp>
        <p:nvSpPr>
          <p:cNvPr id="3" name="Marcador de contenido 2">
            <a:extLst>
              <a:ext uri="{FF2B5EF4-FFF2-40B4-BE49-F238E27FC236}">
                <a16:creationId xmlns:a16="http://schemas.microsoft.com/office/drawing/2014/main" id="{586989CD-EF5A-C943-8F36-F9779B31A3AE}"/>
              </a:ext>
            </a:extLst>
          </p:cNvPr>
          <p:cNvSpPr>
            <a:spLocks noGrp="1"/>
          </p:cNvSpPr>
          <p:nvPr>
            <p:ph idx="1"/>
          </p:nvPr>
        </p:nvSpPr>
        <p:spPr/>
        <p:txBody>
          <a:bodyPr/>
          <a:lstStyle/>
          <a:p>
            <a:pPr marL="0" indent="0">
              <a:buNone/>
            </a:pPr>
            <a:r>
              <a:rPr lang="es-ES_tradnl" dirty="0"/>
              <a:t>De acuerdo a </a:t>
            </a:r>
            <a:r>
              <a:rPr lang="es-ES_tradnl" i="1" dirty="0" err="1"/>
              <a:t>The</a:t>
            </a:r>
            <a:r>
              <a:rPr lang="es-ES_tradnl" i="1" dirty="0"/>
              <a:t> Data </a:t>
            </a:r>
            <a:r>
              <a:rPr lang="es-ES_tradnl" i="1" dirty="0" err="1"/>
              <a:t>Warehousing</a:t>
            </a:r>
            <a:r>
              <a:rPr lang="es-ES_tradnl" i="1" dirty="0"/>
              <a:t> </a:t>
            </a:r>
            <a:r>
              <a:rPr lang="es-ES_tradnl" i="1" dirty="0" err="1"/>
              <a:t>Institute</a:t>
            </a:r>
            <a:r>
              <a:rPr lang="es-ES_tradnl" i="1" dirty="0"/>
              <a:t> </a:t>
            </a:r>
            <a:r>
              <a:rPr lang="es-ES_tradnl" dirty="0"/>
              <a:t>(TDWI 2002) la definición de Inteligencia de Negocios (BI):</a:t>
            </a:r>
          </a:p>
          <a:p>
            <a:pPr marL="0" indent="0">
              <a:buNone/>
            </a:pPr>
            <a:endParaRPr lang="es-ES_tradnl" dirty="0"/>
          </a:p>
          <a:p>
            <a:pPr marL="0" indent="0" algn="ctr">
              <a:buNone/>
            </a:pPr>
            <a:r>
              <a:rPr lang="es-ES_tradnl" sz="2400" dirty="0"/>
              <a:t>“El proceso, tecnologías y herramientas necesarias para convertir </a:t>
            </a:r>
            <a:r>
              <a:rPr lang="es-ES_tradnl" sz="2400" b="1" dirty="0"/>
              <a:t>datos</a:t>
            </a:r>
            <a:r>
              <a:rPr lang="es-ES_tradnl" sz="2400" dirty="0"/>
              <a:t> en </a:t>
            </a:r>
            <a:r>
              <a:rPr lang="es-ES_tradnl" sz="2400" b="1" dirty="0"/>
              <a:t>información</a:t>
            </a:r>
            <a:r>
              <a:rPr lang="es-ES_tradnl" sz="2400" dirty="0"/>
              <a:t>, información en </a:t>
            </a:r>
            <a:r>
              <a:rPr lang="es-ES_tradnl" sz="2400" b="1" dirty="0"/>
              <a:t>conocimiento</a:t>
            </a:r>
            <a:r>
              <a:rPr lang="es-ES_tradnl" sz="2400" dirty="0"/>
              <a:t> y conocimiento en </a:t>
            </a:r>
            <a:r>
              <a:rPr lang="es-ES_tradnl" sz="2400" b="1" dirty="0"/>
              <a:t>planes</a:t>
            </a:r>
            <a:r>
              <a:rPr lang="es-ES_tradnl" sz="2400" dirty="0"/>
              <a:t> que deriven en </a:t>
            </a:r>
            <a:r>
              <a:rPr lang="es-ES_tradnl" sz="2400" b="1" dirty="0"/>
              <a:t>acciones rentables para el negocio</a:t>
            </a:r>
            <a:r>
              <a:rPr lang="es-ES_tradnl" sz="2400" dirty="0"/>
              <a:t>. La Inteligencia de Negocios incluye almacenamiento de datos, herramientas de análisis de negocios y gestión de contenido/conocimiento”</a:t>
            </a:r>
          </a:p>
          <a:p>
            <a:pPr marL="0" indent="0">
              <a:buNone/>
            </a:pPr>
            <a:endParaRPr lang="es-ES_tradnl" dirty="0"/>
          </a:p>
        </p:txBody>
      </p:sp>
    </p:spTree>
    <p:extLst>
      <p:ext uri="{BB962C8B-B14F-4D97-AF65-F5344CB8AC3E}">
        <p14:creationId xmlns:p14="http://schemas.microsoft.com/office/powerpoint/2010/main" val="1511117946"/>
      </p:ext>
    </p:extLst>
  </p:cSld>
  <p:clrMapOvr>
    <a:masterClrMapping/>
  </p:clrMapOvr>
</p:sld>
</file>

<file path=ppt/theme/theme1.xml><?xml version="1.0" encoding="utf-8"?>
<a:theme xmlns:a="http://schemas.openxmlformats.org/drawingml/2006/main" name="Espiral">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Espiral</Template>
  <TotalTime>1130</TotalTime>
  <Words>772</Words>
  <Application>Microsoft Macintosh PowerPoint</Application>
  <PresentationFormat>Panorámica</PresentationFormat>
  <Paragraphs>101</Paragraphs>
  <Slides>27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27</vt:i4>
      </vt:variant>
    </vt:vector>
  </HeadingPairs>
  <TitlesOfParts>
    <vt:vector size="31" baseType="lpstr">
      <vt:lpstr>Arial</vt:lpstr>
      <vt:lpstr>Century Gothic</vt:lpstr>
      <vt:lpstr>Wingdings 3</vt:lpstr>
      <vt:lpstr>Espiral</vt:lpstr>
      <vt:lpstr>Sistemas de ayuda a la decisión</vt:lpstr>
      <vt:lpstr>Modelo Presiones-Respuestas-Soporte</vt:lpstr>
      <vt:lpstr>Toma de decision</vt:lpstr>
      <vt:lpstr>Escenarios en la toma de decisión</vt:lpstr>
      <vt:lpstr>Proceso de toma de decision de Simons</vt:lpstr>
      <vt:lpstr>Tipos de Sistemas de Soporte a la Decisión</vt:lpstr>
      <vt:lpstr>Muchos nombres, muchas siglas…</vt:lpstr>
      <vt:lpstr>De los DSS a la BI</vt:lpstr>
      <vt:lpstr>¿Y que es la Inteligencia de Negocios?</vt:lpstr>
      <vt:lpstr>Arquitectura de alto nivel</vt:lpstr>
      <vt:lpstr>Arquitectura detallada</vt:lpstr>
      <vt:lpstr>¿Para qué un tablero?</vt:lpstr>
      <vt:lpstr>Tres típos de tableros de BI</vt:lpstr>
      <vt:lpstr>Aplicaciones de BI</vt:lpstr>
      <vt:lpstr>Presentación de PowerPoint</vt:lpstr>
      <vt:lpstr>¿Cómo debe ser un tablero de BI?</vt:lpstr>
      <vt:lpstr>KPI: Indicadores claves de desempeño</vt:lpstr>
      <vt:lpstr>KPI’s deben se SMARTER</vt:lpstr>
      <vt:lpstr>Metodología para establecer KPIs</vt:lpstr>
      <vt:lpstr>¿Cómo hacer tableros útiles?</vt:lpstr>
      <vt:lpstr>Dashboard Layout People have a bias in how they read and scan content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Sistemas de ayuda a la decisión</dc:title>
  <dc:creator>JULIO WAISSMAN VILANOVA</dc:creator>
  <cp:lastModifiedBy>JULIO WAISSMAN VILANOVA</cp:lastModifiedBy>
  <cp:revision>24</cp:revision>
  <dcterms:created xsi:type="dcterms:W3CDTF">2019-04-26T15:46:15Z</dcterms:created>
  <dcterms:modified xsi:type="dcterms:W3CDTF">2021-09-25T16:53:01Z</dcterms:modified>
</cp:coreProperties>
</file>