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4"/>
    <p:restoredTop sz="94675"/>
  </p:normalViewPr>
  <p:slideViewPr>
    <p:cSldViewPr snapToGrid="0" snapToObjects="1">
      <p:cViewPr varScale="1">
        <p:scale>
          <a:sx n="186" d="100"/>
          <a:sy n="186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89377033092533653"/>
          <c:h val="0.9274193338892482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invertIfNegative val="0"/>
            <c:bubble3D val="0"/>
            <c:explosion val="9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13"/>
        <c:axId val="1554787968"/>
        <c:axId val="1554786240"/>
      </c:barChart>
      <c:valAx>
        <c:axId val="15547862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7968"/>
        <c:crosses val="autoZero"/>
        <c:crossBetween val="between"/>
      </c:valAx>
      <c:catAx>
        <c:axId val="155478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55478624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s-ES_tradnl" sz="2800" dirty="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s-ES_tradnl" sz="2400" dirty="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s-ES_tradnl" sz="2400" dirty="0"/>
        </a:p>
      </dgm:t>
    </dgm:pt>
    <dgm:pt modelId="{6798B5E3-8688-4846-A5B2-0D7B30DCBF03}">
      <dgm:prSet custT="1"/>
      <dgm:spPr/>
      <dgm:t>
        <a:bodyPr/>
        <a:lstStyle/>
        <a:p>
          <a:r>
            <a:rPr lang="es-ES_tradnl" sz="1800" dirty="0"/>
            <a:t>Dos horas el martes (6 a 8 p.m.) con el tema nuevo de la semana</a:t>
          </a:r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s-ES_tradnl" sz="2400" dirty="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s-ES_tradnl" sz="2400" dirty="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s-ES_tradnl" sz="2800" dirty="0"/>
            <a:t>jueves y viernes</a:t>
          </a:r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s-ES_tradnl" sz="2400" dirty="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s-ES_tradnl" sz="2400" dirty="0"/>
        </a:p>
      </dgm:t>
    </dgm:pt>
    <dgm:pt modelId="{B06815D1-83A2-42C3-870A-CFC728B95BAE}">
      <dgm:prSet custT="1"/>
      <dgm:spPr/>
      <dgm:t>
        <a:bodyPr/>
        <a:lstStyle/>
        <a:p>
          <a:r>
            <a:rPr lang="es-ES_tradnl" sz="1800" dirty="0"/>
            <a:t>Tres</a:t>
          </a:r>
          <a:r>
            <a:rPr lang="es-ES_tradnl" sz="1800" baseline="0" dirty="0"/>
            <a:t> horas de trabajo independiente para avanzar en las actividades asignadas el martes (asesorías incluidas)</a:t>
          </a:r>
          <a:endParaRPr lang="es-ES_tradnl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s-ES_tradnl" sz="2400" dirty="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s-ES_tradnl" sz="2400" dirty="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s-ES_tradnl" sz="2800" dirty="0"/>
            <a:t>sábado</a:t>
          </a:r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s-ES_tradnl" sz="2400" dirty="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s-ES_tradnl" sz="2400" dirty="0"/>
        </a:p>
      </dgm:t>
    </dgm:pt>
    <dgm:pt modelId="{82101BF8-784A-4D70-91AF-EB23E0BC8501}">
      <dgm:prSet custT="1"/>
      <dgm:spPr/>
      <dgm:t>
        <a:bodyPr/>
        <a:lstStyle/>
        <a:p>
          <a:r>
            <a:rPr lang="es-ES_tradnl" sz="1800" dirty="0"/>
            <a:t>Dos horas el sábado (10 a 12 p.m.) para aspectos prácticos, cerrar el tema y tópicos complementarios</a:t>
          </a:r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s-ES_tradnl" sz="2400" dirty="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s-ES_tradnl" sz="2400" dirty="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2_2" csCatId="accent2" phldr="1"/>
      <dgm:spPr/>
    </dgm:pt>
    <dgm:pt modelId="{043D3C1D-4CFC-8C48-8003-E6DA76EE25ED}">
      <dgm:prSet phldrT="[Texto]"/>
      <dgm:spPr/>
      <dgm:t>
        <a:bodyPr/>
        <a:lstStyle/>
        <a:p>
          <a:r>
            <a:rPr lang="es-MX" dirty="0"/>
            <a:t>Ingesta de datos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 dirty="0"/>
            <a:t>Procesamiento de datos </a:t>
          </a:r>
        </a:p>
        <a:p>
          <a:r>
            <a:rPr lang="es-MX" dirty="0"/>
            <a:t>(</a:t>
          </a:r>
          <a:r>
            <a:rPr lang="es-MX" i="1" dirty="0"/>
            <a:t>data wrangling</a:t>
          </a:r>
          <a:r>
            <a:rPr lang="es-MX" dirty="0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 dirty="0"/>
            <a:t>Datos ordenados </a:t>
          </a:r>
        </a:p>
        <a:p>
          <a:r>
            <a:rPr lang="es-MX" dirty="0"/>
            <a:t>(</a:t>
          </a:r>
          <a:r>
            <a:rPr lang="es-MX" i="1" dirty="0"/>
            <a:t>tidy data</a:t>
          </a:r>
          <a:r>
            <a:rPr lang="es-MX" dirty="0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 dirty="0"/>
            <a:t>Analisis exploratorio de datos (</a:t>
          </a:r>
          <a:r>
            <a:rPr lang="es-MX" i="1" dirty="0"/>
            <a:t>EDA</a:t>
          </a:r>
          <a:r>
            <a:rPr lang="es-MX" dirty="0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5080258A-22F8-264E-AB9C-75001ABA676D}">
      <dgm:prSet/>
      <dgm:spPr/>
      <dgm:t>
        <a:bodyPr/>
        <a:lstStyle/>
        <a:p>
          <a:r>
            <a:rPr lang="es-MX" dirty="0"/>
            <a:t>Contar historias con datos (data storytelling)</a:t>
          </a:r>
        </a:p>
      </dgm:t>
    </dgm:pt>
    <dgm:pt modelId="{C5706C04-AFB3-C148-BB97-DCA81CC3376F}" type="parTrans" cxnId="{7BDCBE65-D0FF-1440-84C8-A4F644E31213}">
      <dgm:prSet/>
      <dgm:spPr/>
      <dgm:t>
        <a:bodyPr/>
        <a:lstStyle/>
        <a:p>
          <a:endParaRPr lang="es-MX"/>
        </a:p>
      </dgm:t>
    </dgm:pt>
    <dgm:pt modelId="{CD92DB19-4270-664C-ABBA-2752DDC529D7}" type="sibTrans" cxnId="{7BDCBE65-D0FF-1440-84C8-A4F644E31213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5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01347A67-ACDD-1A46-AFF9-F0FD15C8F748}" type="pres">
      <dgm:prSet presAssocID="{FDB4A59A-509F-2446-B930-18E2EF450555}" presName="parTxOnly" presStyleLbl="node1" presStyleIdx="1" presStyleCnt="5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699923F-A2DB-9343-BB19-B8EC10F41FFC}" type="pres">
      <dgm:prSet presAssocID="{147EB4E5-88FF-E448-B52D-E35EB1D675DC}" presName="parTxOnly" presStyleLbl="node1" presStyleIdx="2" presStyleCnt="5">
        <dgm:presLayoutVars>
          <dgm:bulletEnabled val="1"/>
        </dgm:presLayoutVars>
      </dgm:prSet>
      <dgm:spPr/>
    </dgm:pt>
    <dgm:pt modelId="{60DB6E06-C81B-B743-AEF9-694BC5F03945}" type="pres">
      <dgm:prSet presAssocID="{CC81C15F-F82D-FB4B-8426-A81C71369AA1}" presName="parSpace" presStyleCnt="0"/>
      <dgm:spPr/>
    </dgm:pt>
    <dgm:pt modelId="{FA3047BF-3EDC-BB42-BCAE-F8EE3F669A17}" type="pres">
      <dgm:prSet presAssocID="{B72B6E46-BB9D-824B-867F-D3C8EF39FF33}" presName="parTxOnly" presStyleLbl="node1" presStyleIdx="3" presStyleCnt="5">
        <dgm:presLayoutVars>
          <dgm:bulletEnabled val="1"/>
        </dgm:presLayoutVars>
      </dgm:prSet>
      <dgm:spPr/>
    </dgm:pt>
    <dgm:pt modelId="{363CD3C2-DF2C-FE44-9427-DE19D9E98A6E}" type="pres">
      <dgm:prSet presAssocID="{52060103-3701-AD4D-9B88-EF0F2138E98B}" presName="parSpace" presStyleCnt="0"/>
      <dgm:spPr/>
    </dgm:pt>
    <dgm:pt modelId="{C6C7D529-AB3F-8947-9ED2-836264D4340E}" type="pres">
      <dgm:prSet presAssocID="{5080258A-22F8-264E-AB9C-75001ABA676D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23FF9E2F-528E-F247-966E-0865E3EBC479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7BDCBE65-D0FF-1440-84C8-A4F644E31213}" srcId="{53E94030-64DC-A543-8013-8674BAF21EC6}" destId="{5080258A-22F8-264E-AB9C-75001ABA676D}" srcOrd="4" destOrd="0" parTransId="{C5706C04-AFB3-C148-BB97-DCA81CC3376F}" sibTransId="{CD92DB19-4270-664C-ABBA-2752DDC529D7}"/>
    <dgm:cxn modelId="{C7394184-9E0B-DB41-B1A9-AFA46415D37B}" type="presOf" srcId="{FDB4A59A-509F-2446-B930-18E2EF450555}" destId="{01347A67-ACDD-1A46-AFF9-F0FD15C8F748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1" destOrd="0" parTransId="{7FC6AA80-F8D8-B345-9DA3-4738F1E4266A}" sibTransId="{E9B89FFD-29FA-E04E-A61F-E4CF39D3B50E}"/>
    <dgm:cxn modelId="{8DD090A3-AA88-E145-A81B-8A91B69BEF5B}" type="presOf" srcId="{5080258A-22F8-264E-AB9C-75001ABA676D}" destId="{C6C7D529-AB3F-8947-9ED2-836264D4340E}" srcOrd="0" destOrd="0" presId="urn:microsoft.com/office/officeart/2005/8/layout/hChevron3"/>
    <dgm:cxn modelId="{575CEAB3-AE7B-574C-A1E0-5A1ABCF61854}" type="presOf" srcId="{043D3C1D-4CFC-8C48-8003-E6DA76EE25ED}" destId="{A2AFD630-2C47-9147-8A22-DE2A6A776154}" srcOrd="0" destOrd="0" presId="urn:microsoft.com/office/officeart/2005/8/layout/hChevron3"/>
    <dgm:cxn modelId="{CBF9BFB8-1164-C84E-9F60-E406A3CDD5F2}" srcId="{53E94030-64DC-A543-8013-8674BAF21EC6}" destId="{B72B6E46-BB9D-824B-867F-D3C8EF39FF33}" srcOrd="3" destOrd="0" parTransId="{030A033B-0229-C643-A2B2-B54995D92CDE}" sibTransId="{52060103-3701-AD4D-9B88-EF0F2138E98B}"/>
    <dgm:cxn modelId="{0977F3B9-23A2-B542-B215-034F4099A7BF}" type="presOf" srcId="{B72B6E46-BB9D-824B-867F-D3C8EF39FF33}" destId="{FA3047BF-3EDC-BB42-BCAE-F8EE3F669A17}" srcOrd="0" destOrd="0" presId="urn:microsoft.com/office/officeart/2005/8/layout/hChevron3"/>
    <dgm:cxn modelId="{4DFEBEEF-EAC3-6A4F-93A3-D7A5B1A0B6ED}" srcId="{53E94030-64DC-A543-8013-8674BAF21EC6}" destId="{147EB4E5-88FF-E448-B52D-E35EB1D675DC}" srcOrd="2" destOrd="0" parTransId="{F6EFA819-D6A0-3444-96A0-F3DE7F2E0511}" sibTransId="{CC81C15F-F82D-FB4B-8426-A81C71369AA1}"/>
    <dgm:cxn modelId="{ABD876D4-7814-D041-811A-4F6FAC9DC968}" type="presParOf" srcId="{A79518E4-CFC2-254F-A33A-7885256379BF}" destId="{A2AFD630-2C47-9147-8A22-DE2A6A776154}" srcOrd="0" destOrd="0" presId="urn:microsoft.com/office/officeart/2005/8/layout/hChevron3"/>
    <dgm:cxn modelId="{0A24DBE1-F8C7-B845-BB3A-592C12EF7C8F}" type="presParOf" srcId="{A79518E4-CFC2-254F-A33A-7885256379BF}" destId="{77C63660-1504-404A-A17C-13245143B4C7}" srcOrd="1" destOrd="0" presId="urn:microsoft.com/office/officeart/2005/8/layout/hChevron3"/>
    <dgm:cxn modelId="{DD4D441E-3C04-774D-8E33-730381CED608}" type="presParOf" srcId="{A79518E4-CFC2-254F-A33A-7885256379BF}" destId="{01347A67-ACDD-1A46-AFF9-F0FD15C8F748}" srcOrd="2" destOrd="0" presId="urn:microsoft.com/office/officeart/2005/8/layout/hChevron3"/>
    <dgm:cxn modelId="{70410EAE-7CB1-6B4C-A761-AF25684F6992}" type="presParOf" srcId="{A79518E4-CFC2-254F-A33A-7885256379BF}" destId="{DDF02ADD-AC54-174A-892B-E623AD736361}" srcOrd="3" destOrd="0" presId="urn:microsoft.com/office/officeart/2005/8/layout/hChevron3"/>
    <dgm:cxn modelId="{E444E024-1A8D-1543-9E19-6B860B41602A}" type="presParOf" srcId="{A79518E4-CFC2-254F-A33A-7885256379BF}" destId="{F699923F-A2DB-9343-BB19-B8EC10F41FFC}" srcOrd="4" destOrd="0" presId="urn:microsoft.com/office/officeart/2005/8/layout/hChevron3"/>
    <dgm:cxn modelId="{1FD2B09C-1399-F149-ADCE-CB9098A09EDB}" type="presParOf" srcId="{A79518E4-CFC2-254F-A33A-7885256379BF}" destId="{60DB6E06-C81B-B743-AEF9-694BC5F03945}" srcOrd="5" destOrd="0" presId="urn:microsoft.com/office/officeart/2005/8/layout/hChevron3"/>
    <dgm:cxn modelId="{3081626A-5FD9-BA40-9F9E-2A12A11B01D2}" type="presParOf" srcId="{A79518E4-CFC2-254F-A33A-7885256379BF}" destId="{FA3047BF-3EDC-BB42-BCAE-F8EE3F669A17}" srcOrd="6" destOrd="0" presId="urn:microsoft.com/office/officeart/2005/8/layout/hChevron3"/>
    <dgm:cxn modelId="{52861CFA-6369-A648-A1FC-938589086D2A}" type="presParOf" srcId="{A79518E4-CFC2-254F-A33A-7885256379BF}" destId="{363CD3C2-DF2C-FE44-9427-DE19D9E98A6E}" srcOrd="7" destOrd="0" presId="urn:microsoft.com/office/officeart/2005/8/layout/hChevron3"/>
    <dgm:cxn modelId="{6C3B70D3-B2E9-8741-B157-86A62F1D6689}" type="presParOf" srcId="{A79518E4-CFC2-254F-A33A-7885256379BF}" destId="{C6C7D529-AB3F-8947-9ED2-836264D4340E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Ingesta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 dirty="0"/>
            <a:t>Uso de </a:t>
          </a:r>
          <a:r>
            <a:rPr lang="es-ES_tradnl" sz="2000" dirty="0" err="1"/>
            <a:t>APIs</a:t>
          </a:r>
          <a:endParaRPr lang="en-US" sz="2000" dirty="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Tipos de datos y procesamiento básico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EDA y herramientas de visualización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Agregación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92517F8C-5DCA-494F-AF61-1EC816359398}">
      <dgm:prSet custT="1"/>
      <dgm:spPr/>
      <dgm:t>
        <a:bodyPr/>
        <a:lstStyle/>
        <a:p>
          <a:r>
            <a:rPr lang="en-US" sz="2000" dirty="0"/>
            <a:t>Calidad de </a:t>
          </a:r>
          <a:r>
            <a:rPr lang="en-US" sz="2000" dirty="0" err="1"/>
            <a:t>datos</a:t>
          </a:r>
          <a:endParaRPr lang="en-US" sz="2000" dirty="0"/>
        </a:p>
      </dgm:t>
    </dgm:pt>
    <dgm:pt modelId="{51DB743A-962A-994F-A35D-F5045BB5005D}" type="parTrans" cxnId="{20C025BA-5C8F-EE41-BDD6-67EAE8A0CB40}">
      <dgm:prSet/>
      <dgm:spPr/>
      <dgm:t>
        <a:bodyPr/>
        <a:lstStyle/>
        <a:p>
          <a:endParaRPr lang="es-MX"/>
        </a:p>
      </dgm:t>
    </dgm:pt>
    <dgm:pt modelId="{7F6E75AD-87B4-AD49-9A16-890D299CF3D9}" type="sibTrans" cxnId="{20C025BA-5C8F-EE41-BDD6-67EAE8A0CB40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20C025BA-5C8F-EE41-BDD6-67EAE8A0CB40}" srcId="{1F7478DF-370E-4271-9878-0596A143015E}" destId="{92517F8C-5DCA-494F-AF61-1EC816359398}" srcOrd="2" destOrd="0" parTransId="{51DB743A-962A-994F-A35D-F5045BB5005D}" sibTransId="{7F6E75AD-87B4-AD49-9A16-890D299CF3D9}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6F487DD4-4513-8840-AD4F-9C18B87F4056}" type="presOf" srcId="{92517F8C-5DCA-494F-AF61-1EC816359398}" destId="{E70BA90D-B052-EB4F-B3AC-36D0ACA73C53}" srcOrd="0" destOrd="2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Ingeniería de características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Análisis en componentes principales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Procesamiento de datos para modelado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Selección de características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Generación de características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86B546B0-ECB1-0644-ABA8-FCA28ED4FF15}">
      <dgm:prSet custT="1"/>
      <dgm:spPr/>
      <dgm:t>
        <a:bodyPr/>
        <a:lstStyle/>
        <a:p>
          <a:r>
            <a:rPr lang="es-ES_tradnl" sz="2000" i="1" noProof="0" dirty="0"/>
            <a:t>Manifold </a:t>
          </a:r>
          <a:r>
            <a:rPr lang="es-ES_tradnl" sz="2000" i="1" noProof="0" dirty="0" err="1"/>
            <a:t>learning</a:t>
          </a:r>
          <a:endParaRPr lang="es-ES_tradnl" sz="2000" i="1" noProof="0" dirty="0"/>
        </a:p>
      </dgm:t>
    </dgm:pt>
    <dgm:pt modelId="{0A985CAB-1F20-3C4A-B37A-15FBD4DAFA20}" type="parTrans" cxnId="{EB84403F-7985-554D-BD91-CAD0022BFC09}">
      <dgm:prSet/>
      <dgm:spPr/>
      <dgm:t>
        <a:bodyPr/>
        <a:lstStyle/>
        <a:p>
          <a:endParaRPr lang="es-MX"/>
        </a:p>
      </dgm:t>
    </dgm:pt>
    <dgm:pt modelId="{B1E40F5A-2F24-1F42-851A-BEDB5E982641}" type="sibTrans" cxnId="{EB84403F-7985-554D-BD91-CAD0022BFC09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6A9D63A-F312-C74D-A5E2-28A29B895530}" type="presOf" srcId="{86B546B0-ECB1-0644-ABA8-FCA28ED4FF15}" destId="{E70BA90D-B052-EB4F-B3AC-36D0ACA73C53}" srcOrd="0" destOrd="3" presId="urn:microsoft.com/office/officeart/2005/8/layout/list1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EB84403F-7985-554D-BD91-CAD0022BFC09}" srcId="{1F7478DF-370E-4271-9878-0596A143015E}" destId="{86B546B0-ECB1-0644-ABA8-FCA28ED4FF15}" srcOrd="3" destOrd="0" parTransId="{0A985CAB-1F20-3C4A-B37A-15FBD4DAFA20}" sibTransId="{B1E40F5A-2F24-1F42-851A-BEDB5E982641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Contando historias con datos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KPIs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Contando historias con datos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E49636B1-DEA9-1B4C-802F-E92169E480D3}">
      <dgm:prSet custT="1"/>
      <dgm:spPr/>
      <dgm:t>
        <a:bodyPr/>
        <a:lstStyle/>
        <a:p>
          <a:r>
            <a:rPr lang="es-MX" sz="2000" b="0" dirty="0"/>
            <a:t>Herramientas de desarrollo de tableros</a:t>
          </a:r>
        </a:p>
      </dgm:t>
    </dgm:pt>
    <dgm:pt modelId="{079F3CDD-612B-4644-802B-AF15E4189604}" type="parTrans" cxnId="{0B08489E-B212-2440-A2FE-C7007957892E}">
      <dgm:prSet/>
      <dgm:spPr/>
      <dgm:t>
        <a:bodyPr/>
        <a:lstStyle/>
        <a:p>
          <a:endParaRPr lang="es-MX"/>
        </a:p>
      </dgm:t>
    </dgm:pt>
    <dgm:pt modelId="{9855A588-E320-6A48-A1CD-9347A5F4930A}" type="sibTrans" cxnId="{0B08489E-B212-2440-A2FE-C7007957892E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1"/>
      <dgm:spPr/>
    </dgm:pt>
    <dgm:pt modelId="{B492EAF9-69A6-D841-91FF-044DD67FB08F}" type="pres">
      <dgm:prSet presAssocID="{13A24D67-C9C5-9D40-8ED0-F6F3354781DD}" presName="parentText" presStyleLbl="node1" presStyleIdx="0" presStyleCnt="1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BDDDA02F-C9C1-944F-B556-CC08D9BE9CF1}" type="presOf" srcId="{E49636B1-DEA9-1B4C-802F-E92169E480D3}" destId="{9EEAD87C-675D-4645-8710-5B4B1025B094}" srcOrd="0" destOrd="3" presId="urn:microsoft.com/office/officeart/2005/8/layout/list1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0B08489E-B212-2440-A2FE-C7007957892E}" srcId="{13A24D67-C9C5-9D40-8ED0-F6F3354781DD}" destId="{E49636B1-DEA9-1B4C-802F-E92169E480D3}" srcOrd="3" destOrd="0" parTransId="{079F3CDD-612B-4644-802B-AF15E4189604}" sibTransId="{9855A588-E320-6A48-A1CD-9347A5F4930A}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Comunicación (20%)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(40%)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Dos horas el martes (6 a 8 p.m.) con el tema nuevo de la semana</a:t>
          </a:r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_tradnl" sz="2800" kern="1200" dirty="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Tres</a:t>
          </a:r>
          <a:r>
            <a:rPr lang="es-ES_tradnl" sz="1800" kern="1200" baseline="0" dirty="0"/>
            <a:t> horas de trabajo independiente para avanzar en las actividades asignadas el martes (asesorías incluidas)</a:t>
          </a:r>
          <a:endParaRPr lang="es-ES_tradnl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_tradnl" sz="2800" kern="1200" dirty="0"/>
            <a:t>jueves y viernes</a:t>
          </a:r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dirty="0"/>
            <a:t>Dos horas el sábado (10 a 12 p.m.) para aspectos prácticos, cerrar el tema y tópicos complementarios</a:t>
          </a:r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_tradnl" sz="2800" kern="1200" dirty="0"/>
            <a:t>sábado</a:t>
          </a:r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1452" y="1641268"/>
          <a:ext cx="2831986" cy="1132794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Ingesta de datos</a:t>
          </a:r>
        </a:p>
      </dsp:txBody>
      <dsp:txXfrm>
        <a:off x="1452" y="1641268"/>
        <a:ext cx="2548788" cy="1132794"/>
      </dsp:txXfrm>
    </dsp:sp>
    <dsp:sp modelId="{01347A67-ACDD-1A46-AFF9-F0FD15C8F748}">
      <dsp:nvSpPr>
        <dsp:cNvPr id="0" name=""/>
        <dsp:cNvSpPr/>
      </dsp:nvSpPr>
      <dsp:spPr>
        <a:xfrm>
          <a:off x="2267041" y="1641268"/>
          <a:ext cx="2831986" cy="11327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Procesamiento de datos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(</a:t>
          </a:r>
          <a:r>
            <a:rPr lang="es-MX" sz="1700" i="1" kern="1200" dirty="0"/>
            <a:t>data wrangling</a:t>
          </a:r>
          <a:r>
            <a:rPr lang="es-MX" sz="1700" kern="1200" dirty="0"/>
            <a:t>)</a:t>
          </a:r>
        </a:p>
      </dsp:txBody>
      <dsp:txXfrm>
        <a:off x="2833438" y="1641268"/>
        <a:ext cx="1699192" cy="1132794"/>
      </dsp:txXfrm>
    </dsp:sp>
    <dsp:sp modelId="{F699923F-A2DB-9343-BB19-B8EC10F41FFC}">
      <dsp:nvSpPr>
        <dsp:cNvPr id="0" name=""/>
        <dsp:cNvSpPr/>
      </dsp:nvSpPr>
      <dsp:spPr>
        <a:xfrm>
          <a:off x="4532630" y="1641268"/>
          <a:ext cx="2831986" cy="11327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Analisis exploratorio de datos (</a:t>
          </a:r>
          <a:r>
            <a:rPr lang="es-MX" sz="1700" i="1" kern="1200" dirty="0"/>
            <a:t>EDA</a:t>
          </a:r>
          <a:r>
            <a:rPr lang="es-MX" sz="1700" kern="1200" dirty="0"/>
            <a:t>)</a:t>
          </a:r>
        </a:p>
      </dsp:txBody>
      <dsp:txXfrm>
        <a:off x="5099027" y="1641268"/>
        <a:ext cx="1699192" cy="1132794"/>
      </dsp:txXfrm>
    </dsp:sp>
    <dsp:sp modelId="{FA3047BF-3EDC-BB42-BCAE-F8EE3F669A17}">
      <dsp:nvSpPr>
        <dsp:cNvPr id="0" name=""/>
        <dsp:cNvSpPr/>
      </dsp:nvSpPr>
      <dsp:spPr>
        <a:xfrm>
          <a:off x="6798219" y="1641268"/>
          <a:ext cx="2831986" cy="11327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Datos ordenados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(</a:t>
          </a:r>
          <a:r>
            <a:rPr lang="es-MX" sz="1700" i="1" kern="1200" dirty="0"/>
            <a:t>tidy data</a:t>
          </a:r>
          <a:r>
            <a:rPr lang="es-MX" sz="1700" kern="1200" dirty="0"/>
            <a:t>)</a:t>
          </a:r>
        </a:p>
      </dsp:txBody>
      <dsp:txXfrm>
        <a:off x="7364616" y="1641268"/>
        <a:ext cx="1699192" cy="1132794"/>
      </dsp:txXfrm>
    </dsp:sp>
    <dsp:sp modelId="{C6C7D529-AB3F-8947-9ED2-836264D4340E}">
      <dsp:nvSpPr>
        <dsp:cNvPr id="0" name=""/>
        <dsp:cNvSpPr/>
      </dsp:nvSpPr>
      <dsp:spPr>
        <a:xfrm>
          <a:off x="9063809" y="1641268"/>
          <a:ext cx="2831986" cy="113279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Contar historias con datos (data storytelling)</a:t>
          </a:r>
        </a:p>
      </dsp:txBody>
      <dsp:txXfrm>
        <a:off x="9630206" y="1641268"/>
        <a:ext cx="1699192" cy="1132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Uso de </a:t>
          </a:r>
          <a:r>
            <a:rPr lang="es-ES_tradnl" sz="2000" kern="1200" dirty="0" err="1"/>
            <a:t>APIs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Calidad de </a:t>
          </a:r>
          <a:r>
            <a:rPr lang="en-US" sz="2000" kern="1200" dirty="0" err="1"/>
            <a:t>datos</a:t>
          </a:r>
          <a:endParaRPr lang="en-US" sz="2000" kern="1200" dirty="0"/>
        </a:p>
      </dsp:txBody>
      <dsp:txXfrm>
        <a:off x="0" y="683518"/>
        <a:ext cx="6797675" cy="2019937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Ingesta de datos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610656"/>
          <a:ext cx="6797675" cy="2019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Tipos de datos y procesamiento básico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EDA y herramientas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Agregación</a:t>
          </a:r>
        </a:p>
      </dsp:txBody>
      <dsp:txXfrm>
        <a:off x="0" y="3610656"/>
        <a:ext cx="6797675" cy="2019937"/>
      </dsp:txXfrm>
    </dsp:sp>
    <dsp:sp modelId="{4374A502-B6DD-4C45-9A4A-735CBA052588}">
      <dsp:nvSpPr>
        <dsp:cNvPr id="0" name=""/>
        <dsp:cNvSpPr/>
      </dsp:nvSpPr>
      <dsp:spPr>
        <a:xfrm>
          <a:off x="339883" y="2946456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404730" y="3011303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Análisis en componentes principales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i="1" kern="1200" noProof="0" dirty="0"/>
            <a:t>Manifold </a:t>
          </a:r>
          <a:r>
            <a:rPr lang="es-ES_tradnl" sz="2000" i="1" kern="1200" noProof="0" dirty="0" err="1"/>
            <a:t>learning</a:t>
          </a:r>
          <a:endParaRPr lang="es-ES_tradnl" sz="2000" i="1" kern="1200" noProof="0" dirty="0"/>
        </a:p>
      </dsp:txBody>
      <dsp:txXfrm>
        <a:off x="0" y="627412"/>
        <a:ext cx="6797675" cy="203175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542129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Procesamiento de datos para modelado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Selección de características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Generación de características</a:t>
          </a:r>
        </a:p>
      </dsp:txBody>
      <dsp:txXfrm>
        <a:off x="0" y="3542129"/>
        <a:ext cx="6797675" cy="1701000"/>
      </dsp:txXfrm>
    </dsp:sp>
    <dsp:sp modelId="{4374A502-B6DD-4C45-9A4A-735CBA052588}">
      <dsp:nvSpPr>
        <dsp:cNvPr id="0" name=""/>
        <dsp:cNvSpPr/>
      </dsp:nvSpPr>
      <dsp:spPr>
        <a:xfrm>
          <a:off x="339883" y="282116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Ingeniería de características</a:t>
          </a:r>
          <a:endParaRPr lang="en-US" sz="2000" b="1" kern="1200" dirty="0"/>
        </a:p>
      </dsp:txBody>
      <dsp:txXfrm>
        <a:off x="396693" y="287797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1407602"/>
          <a:ext cx="6797675" cy="276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35382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KPIs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Contando historias con datos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de desarrollo de tableros</a:t>
          </a:r>
        </a:p>
      </dsp:txBody>
      <dsp:txXfrm>
        <a:off x="0" y="1407602"/>
        <a:ext cx="6797675" cy="2764125"/>
      </dsp:txXfrm>
    </dsp:sp>
    <dsp:sp modelId="{B492EAF9-69A6-D841-91FF-044DD67FB08F}">
      <dsp:nvSpPr>
        <dsp:cNvPr id="0" name=""/>
        <dsp:cNvSpPr/>
      </dsp:nvSpPr>
      <dsp:spPr>
        <a:xfrm>
          <a:off x="339883" y="1093188"/>
          <a:ext cx="4758372" cy="12738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Contando historias con datos</a:t>
          </a:r>
          <a:endParaRPr lang="es-MX" sz="2000" kern="1200" dirty="0"/>
        </a:p>
      </dsp:txBody>
      <dsp:txXfrm>
        <a:off x="402065" y="1155370"/>
        <a:ext cx="4634008" cy="1149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Comunicación (20%)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(40%)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12/8/25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12/08/25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12/08/25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12/08/25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12/08/25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12/08/25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12/08/25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12/08/25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12/08/25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12/08/25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12/08/25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12/08/25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12/08/25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" TargetMode="External"/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github.com/mcd-unison/ing-caracteristicas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academy.com/" TargetMode="External"/><Relationship Id="rId5" Type="http://schemas.openxmlformats.org/officeDocument/2006/relationships/hyperlink" Target="https://www.databricks.com/" TargetMode="External"/><Relationship Id="rId4" Type="http://schemas.openxmlformats.org/officeDocument/2006/relationships/hyperlink" Target="https://www.datacamp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2025-2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	Raquel Torres 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	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3420133"/>
              </p:ext>
            </p:extLst>
          </p:nvPr>
        </p:nvGraphicFramePr>
        <p:xfrm>
          <a:off x="295769" y="2135841"/>
          <a:ext cx="11661422" cy="403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796216"/>
              </p:ext>
            </p:extLst>
          </p:nvPr>
        </p:nvGraphicFramePr>
        <p:xfrm>
          <a:off x="170822" y="261256"/>
          <a:ext cx="11897248" cy="4415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72222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615764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50377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1595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/>
              <a:t>Método de trabajo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GitHub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 err="1">
                <a:hlinkClick r:id="rId5"/>
              </a:rPr>
              <a:t>Databricks</a:t>
            </a:r>
            <a:r>
              <a:rPr lang="es-ES_tradnl" sz="2000" dirty="0"/>
              <a:t> para aprender el uso de la plataforma de datos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6"/>
              </a:rPr>
              <a:t>AWS Academy</a:t>
            </a:r>
            <a:r>
              <a:rPr lang="es-ES_tradnl" sz="2000" dirty="0"/>
              <a:t> para aprender a trabajar en la nube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8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65484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1988879"/>
            <a:ext cx="2410985" cy="1961633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382</Words>
  <Application>Microsoft Macintosh PowerPoint</Application>
  <PresentationFormat>Panorámica</PresentationFormat>
  <Paragraphs>97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 Nova</vt:lpstr>
      <vt:lpstr>Arial Nova Light</vt:lpstr>
      <vt:lpstr>Calibri</vt:lpstr>
      <vt:lpstr>RetrospectVTI</vt:lpstr>
      <vt:lpstr>Ingeniería de Características</vt:lpstr>
      <vt:lpstr>Método de trabajo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13</cp:revision>
  <dcterms:created xsi:type="dcterms:W3CDTF">2020-08-13T21:46:12Z</dcterms:created>
  <dcterms:modified xsi:type="dcterms:W3CDTF">2025-08-12T23:50:07Z</dcterms:modified>
</cp:coreProperties>
</file>