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3"/>
  </p:notesMasterIdLst>
  <p:handoutMasterIdLst>
    <p:handoutMasterId r:id="rId24"/>
  </p:handoutMasterIdLst>
  <p:sldIdLst>
    <p:sldId id="256" r:id="rId5"/>
    <p:sldId id="261" r:id="rId6"/>
    <p:sldId id="290" r:id="rId7"/>
    <p:sldId id="275" r:id="rId8"/>
    <p:sldId id="276" r:id="rId9"/>
    <p:sldId id="277" r:id="rId10"/>
    <p:sldId id="280" r:id="rId11"/>
    <p:sldId id="279" r:id="rId12"/>
    <p:sldId id="281" r:id="rId13"/>
    <p:sldId id="282" r:id="rId14"/>
    <p:sldId id="291" r:id="rId15"/>
    <p:sldId id="283" r:id="rId16"/>
    <p:sldId id="284" r:id="rId17"/>
    <p:sldId id="285" r:id="rId18"/>
    <p:sldId id="286" r:id="rId19"/>
    <p:sldId id="287" r:id="rId20"/>
    <p:sldId id="288" r:id="rId21"/>
    <p:sldId id="28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AAC6EE-69D5-46A3-90BD-2EBDAB3F5DD6}">
          <p14:sldIdLst>
            <p14:sldId id="256"/>
            <p14:sldId id="261"/>
            <p14:sldId id="290"/>
            <p14:sldId id="275"/>
            <p14:sldId id="276"/>
            <p14:sldId id="277"/>
            <p14:sldId id="280"/>
            <p14:sldId id="279"/>
            <p14:sldId id="281"/>
            <p14:sldId id="282"/>
            <p14:sldId id="291"/>
            <p14:sldId id="283"/>
            <p14:sldId id="284"/>
            <p14:sldId id="285"/>
            <p14:sldId id="286"/>
            <p14:sldId id="287"/>
            <p14:sldId id="288"/>
            <p14:sldId id="289"/>
          </p14:sldIdLst>
        </p14:section>
        <p14:section name="Untitled Section" id="{7F74B3CB-A967-47BB-80B2-77943731034C}">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48" autoAdjust="0"/>
  </p:normalViewPr>
  <p:slideViewPr>
    <p:cSldViewPr snapToGrid="0">
      <p:cViewPr varScale="1">
        <p:scale>
          <a:sx n="82" d="100"/>
          <a:sy n="82" d="100"/>
        </p:scale>
        <p:origin x="730" y="7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12/7/2022</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a:t>
            </a:fld>
            <a:endParaRPr lang="en-US" dirty="0"/>
          </a:p>
        </p:txBody>
      </p:sp>
    </p:spTree>
    <p:extLst>
      <p:ext uri="{BB962C8B-B14F-4D97-AF65-F5344CB8AC3E}">
        <p14:creationId xmlns:p14="http://schemas.microsoft.com/office/powerpoint/2010/main" val="3573156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techspray.com/how-heat-sink-compound-keeps-electronics-" TargetMode="External"/><Relationship Id="rId2" Type="http://schemas.openxmlformats.org/officeDocument/2006/relationships/hyperlink" Target="https://www.lifewire.com/motherboards-system-boards-and-" TargetMode="External"/><Relationship Id="rId1" Type="http://schemas.openxmlformats.org/officeDocument/2006/relationships/slideLayout" Target="../slideLayouts/slideLayout2.xml"/><Relationship Id="rId4" Type="http://schemas.openxmlformats.org/officeDocument/2006/relationships/hyperlink" Target="https://www.cuidevices.com/blog/understand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B526CBF-0AA4-49A9-B305-EE0AF3AF6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Electronic circuit board">
            <a:extLst>
              <a:ext uri="{FF2B5EF4-FFF2-40B4-BE49-F238E27FC236}">
                <a16:creationId xmlns:a16="http://schemas.microsoft.com/office/drawing/2014/main" id="{E413A958-82D8-5654-C9EB-797364FCACD5}"/>
              </a:ext>
            </a:extLst>
          </p:cNvPr>
          <p:cNvPicPr>
            <a:picLocks noChangeAspect="1"/>
          </p:cNvPicPr>
          <p:nvPr/>
        </p:nvPicPr>
        <p:blipFill rotWithShape="1">
          <a:blip r:embed="rId3"/>
          <a:srcRect t="15730"/>
          <a:stretch/>
        </p:blipFill>
        <p:spPr>
          <a:xfrm>
            <a:off x="20" y="-1021070"/>
            <a:ext cx="12191980" cy="6857990"/>
          </a:xfrm>
          <a:prstGeom prst="rect">
            <a:avLst/>
          </a:prstGeom>
        </p:spPr>
      </p:pic>
      <p:grpSp>
        <p:nvGrpSpPr>
          <p:cNvPr id="30" name="Group 29">
            <a:extLst>
              <a:ext uri="{FF2B5EF4-FFF2-40B4-BE49-F238E27FC236}">
                <a16:creationId xmlns:a16="http://schemas.microsoft.com/office/drawing/2014/main" id="{CC8B5139-02E6-4DEA-9CCE-962CAF0AFB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31" name="Rectangle 30">
              <a:extLst>
                <a:ext uri="{FF2B5EF4-FFF2-40B4-BE49-F238E27FC236}">
                  <a16:creationId xmlns:a16="http://schemas.microsoft.com/office/drawing/2014/main" id="{C0470BC0-AB0D-4A03-B4F1-5DDA9A31C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724A08B2-EC2C-4641-81BE-FE8B068BE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438068" y="759510"/>
            <a:ext cx="3702134" cy="5355116"/>
          </a:xfrm>
        </p:spPr>
        <p:txBody>
          <a:bodyPr>
            <a:noAutofit/>
          </a:bodyPr>
          <a:lstStyle/>
          <a:p>
            <a:r>
              <a:rPr lang="en-US" sz="4200" dirty="0">
                <a:solidFill>
                  <a:srgbClr val="FFFFFF"/>
                </a:solidFill>
                <a:cs typeface="Arial" panose="020B0604020202020204" pitchFamily="34" charset="0"/>
              </a:rPr>
              <a:t>HARDWARE COOLING IN COMPUTERS</a:t>
            </a:r>
            <a:br>
              <a:rPr lang="en-US" sz="4200" dirty="0">
                <a:solidFill>
                  <a:srgbClr val="FFFFFF"/>
                </a:solidFill>
                <a:cs typeface="Arial" panose="020B0604020202020204" pitchFamily="34" charset="0"/>
              </a:rPr>
            </a:br>
            <a:br>
              <a:rPr lang="en-US" sz="4200" dirty="0">
                <a:solidFill>
                  <a:srgbClr val="FFFFFF"/>
                </a:solidFill>
                <a:cs typeface="Arial" panose="020B0604020202020204" pitchFamily="34" charset="0"/>
              </a:rPr>
            </a:br>
            <a:r>
              <a:rPr lang="en-US" sz="2400" dirty="0">
                <a:solidFill>
                  <a:srgbClr val="FFFFFF"/>
                </a:solidFill>
                <a:cs typeface="Arial" panose="020B0604020202020204" pitchFamily="34" charset="0"/>
              </a:rPr>
              <a:t>EVALUATING THE EFFICACY OF A PIEZOELECTRIC FAN FOR THERMAL DISSIPATION OF A CPU IN A DESKTOP COMPUTER</a:t>
            </a:r>
            <a:br>
              <a:rPr lang="en-US" sz="2400" dirty="0">
                <a:solidFill>
                  <a:srgbClr val="FFFFFF"/>
                </a:solidFill>
                <a:cs typeface="Arial" panose="020B0604020202020204" pitchFamily="34" charset="0"/>
              </a:rPr>
            </a:br>
            <a:br>
              <a:rPr lang="en-US" sz="2400" dirty="0">
                <a:solidFill>
                  <a:srgbClr val="FFFFFF"/>
                </a:solidFill>
                <a:cs typeface="Arial" panose="020B0604020202020204" pitchFamily="34" charset="0"/>
              </a:rPr>
            </a:br>
            <a:r>
              <a:rPr lang="en-US" sz="1800" dirty="0">
                <a:solidFill>
                  <a:srgbClr val="FFFFFF"/>
                </a:solidFill>
                <a:cs typeface="Arial" panose="020B0604020202020204" pitchFamily="34" charset="0"/>
              </a:rPr>
              <a:t>By Matthew Dunaway</a:t>
            </a: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C128-2A06-D957-F00C-E016612918AC}"/>
              </a:ext>
            </a:extLst>
          </p:cNvPr>
          <p:cNvSpPr>
            <a:spLocks noGrp="1"/>
          </p:cNvSpPr>
          <p:nvPr>
            <p:ph type="title"/>
          </p:nvPr>
        </p:nvSpPr>
        <p:spPr>
          <a:xfrm>
            <a:off x="3778680" y="741994"/>
            <a:ext cx="8305688" cy="1272815"/>
          </a:xfrm>
        </p:spPr>
        <p:txBody>
          <a:bodyPr>
            <a:normAutofit fontScale="90000"/>
          </a:bodyPr>
          <a:lstStyle/>
          <a:p>
            <a:pPr>
              <a:spcBef>
                <a:spcPts val="0"/>
              </a:spcBef>
            </a:pPr>
            <a:r>
              <a:rPr lang="en-US" sz="2800" i="1" dirty="0">
                <a:solidFill>
                  <a:srgbClr val="FFFFFF"/>
                </a:solidFill>
              </a:rPr>
              <a:t>Test Case</a:t>
            </a:r>
            <a:br>
              <a:rPr lang="en-US" sz="2800" i="1" dirty="0">
                <a:solidFill>
                  <a:srgbClr val="FFFFFF"/>
                </a:solidFill>
              </a:rPr>
            </a:br>
            <a:r>
              <a:rPr lang="en-US" sz="3100" b="1" dirty="0">
                <a:solidFill>
                  <a:srgbClr val="4590B8"/>
                </a:solidFill>
              </a:rPr>
              <a:t>20-Hour Cooling</a:t>
            </a:r>
            <a:br>
              <a:rPr lang="en-US" sz="2800" dirty="0">
                <a:solidFill>
                  <a:srgbClr val="FFFFFF"/>
                </a:solidFill>
              </a:rPr>
            </a:br>
            <a:endParaRPr lang="en-US" dirty="0"/>
          </a:p>
        </p:txBody>
      </p:sp>
      <p:pic>
        <p:nvPicPr>
          <p:cNvPr id="5" name="Picture 4">
            <a:extLst>
              <a:ext uri="{FF2B5EF4-FFF2-40B4-BE49-F238E27FC236}">
                <a16:creationId xmlns:a16="http://schemas.microsoft.com/office/drawing/2014/main" id="{FA7FAF6D-7352-8BC1-5FA6-AC3D37B88EE8}"/>
              </a:ext>
            </a:extLst>
          </p:cNvPr>
          <p:cNvPicPr>
            <a:picLocks noChangeAspect="1"/>
          </p:cNvPicPr>
          <p:nvPr/>
        </p:nvPicPr>
        <p:blipFill>
          <a:blip r:embed="rId2"/>
          <a:stretch>
            <a:fillRect/>
          </a:stretch>
        </p:blipFill>
        <p:spPr>
          <a:xfrm>
            <a:off x="5828563" y="2423685"/>
            <a:ext cx="5860640" cy="3025076"/>
          </a:xfrm>
          <a:prstGeom prst="rect">
            <a:avLst/>
          </a:prstGeom>
        </p:spPr>
      </p:pic>
      <p:sp>
        <p:nvSpPr>
          <p:cNvPr id="10" name="TextBox 9">
            <a:extLst>
              <a:ext uri="{FF2B5EF4-FFF2-40B4-BE49-F238E27FC236}">
                <a16:creationId xmlns:a16="http://schemas.microsoft.com/office/drawing/2014/main" id="{BD0C7B0B-CEA9-4CA3-8594-2619B69B1212}"/>
              </a:ext>
            </a:extLst>
          </p:cNvPr>
          <p:cNvSpPr txBox="1"/>
          <p:nvPr/>
        </p:nvSpPr>
        <p:spPr>
          <a:xfrm>
            <a:off x="7528211" y="1138587"/>
            <a:ext cx="2996946" cy="461665"/>
          </a:xfrm>
          <a:prstGeom prst="rect">
            <a:avLst/>
          </a:prstGeom>
          <a:noFill/>
        </p:spPr>
        <p:txBody>
          <a:bodyPr wrap="square">
            <a:spAutoFit/>
          </a:bodyPr>
          <a:lstStyle/>
          <a:p>
            <a:pPr>
              <a:spcBef>
                <a:spcPts val="1200"/>
              </a:spcBef>
            </a:pPr>
            <a:r>
              <a:rPr lang="en-US" sz="2400" dirty="0">
                <a:solidFill>
                  <a:srgbClr val="FFFFFF"/>
                </a:solidFill>
              </a:rPr>
              <a:t>- Fan Comparison</a:t>
            </a:r>
            <a:endParaRPr lang="en-US" sz="2400" dirty="0"/>
          </a:p>
        </p:txBody>
      </p:sp>
      <p:sp>
        <p:nvSpPr>
          <p:cNvPr id="11" name="Title 1">
            <a:extLst>
              <a:ext uri="{FF2B5EF4-FFF2-40B4-BE49-F238E27FC236}">
                <a16:creationId xmlns:a16="http://schemas.microsoft.com/office/drawing/2014/main" id="{FCD2BA90-AEBA-40F2-B08A-35E1C00C4966}"/>
              </a:ext>
            </a:extLst>
          </p:cNvPr>
          <p:cNvSpPr txBox="1">
            <a:spLocks/>
          </p:cNvSpPr>
          <p:nvPr/>
        </p:nvSpPr>
        <p:spPr>
          <a:xfrm>
            <a:off x="431002" y="603504"/>
            <a:ext cx="2339629" cy="1390142"/>
          </a:xfrm>
          <a:prstGeom prst="rect">
            <a:avLst/>
          </a:prstGeom>
          <a:solidFill>
            <a:srgbClr val="4590B8"/>
          </a:solidFill>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FFFFFF"/>
                </a:solidFill>
              </a:rPr>
              <a:t>Results</a:t>
            </a:r>
          </a:p>
        </p:txBody>
      </p:sp>
      <p:pic>
        <p:nvPicPr>
          <p:cNvPr id="15" name="Content Placeholder 3">
            <a:extLst>
              <a:ext uri="{FF2B5EF4-FFF2-40B4-BE49-F238E27FC236}">
                <a16:creationId xmlns:a16="http://schemas.microsoft.com/office/drawing/2014/main" id="{A1D4829B-7D62-A016-6799-0886A308E1BF}"/>
              </a:ext>
            </a:extLst>
          </p:cNvPr>
          <p:cNvPicPr>
            <a:picLocks noGrp="1" noChangeAspect="1"/>
          </p:cNvPicPr>
          <p:nvPr/>
        </p:nvPicPr>
        <p:blipFill>
          <a:blip r:embed="rId3"/>
          <a:stretch>
            <a:fillRect/>
          </a:stretch>
        </p:blipFill>
        <p:spPr>
          <a:xfrm>
            <a:off x="248037" y="2423684"/>
            <a:ext cx="5405354" cy="3025077"/>
          </a:xfrm>
          <a:prstGeom prst="rect">
            <a:avLst/>
          </a:prstGeom>
        </p:spPr>
      </p:pic>
      <p:sp>
        <p:nvSpPr>
          <p:cNvPr id="51" name="Content Placeholder 2">
            <a:extLst>
              <a:ext uri="{FF2B5EF4-FFF2-40B4-BE49-F238E27FC236}">
                <a16:creationId xmlns:a16="http://schemas.microsoft.com/office/drawing/2014/main" id="{DEC7DCDA-97E5-42DF-B8C7-7DE38E52DF0F}"/>
              </a:ext>
            </a:extLst>
          </p:cNvPr>
          <p:cNvSpPr>
            <a:spLocks noGrp="1"/>
          </p:cNvSpPr>
          <p:nvPr>
            <p:ph idx="1"/>
          </p:nvPr>
        </p:nvSpPr>
        <p:spPr>
          <a:xfrm>
            <a:off x="3235390" y="2674146"/>
            <a:ext cx="2418001" cy="614853"/>
          </a:xfrm>
          <a:solidFill>
            <a:schemeClr val="bg1">
              <a:lumMod val="95000"/>
            </a:schemeClr>
          </a:solidFill>
        </p:spPr>
        <p:txBody>
          <a:bodyPr vert="horz" lIns="91440" tIns="45720" rIns="91440" bIns="45720" rtlCol="0" anchor="ctr">
            <a:normAutofit fontScale="92500" lnSpcReduction="20000"/>
          </a:bodyPr>
          <a:lstStyle/>
          <a:p>
            <a:pPr marL="119063" indent="-119063">
              <a:spcBef>
                <a:spcPts val="0"/>
              </a:spcBef>
              <a:spcAft>
                <a:spcPts val="0"/>
              </a:spcAft>
              <a:buClr>
                <a:srgbClr val="C96623"/>
              </a:buClr>
            </a:pPr>
            <a:r>
              <a:rPr lang="en-US" sz="1400" dirty="0"/>
              <a:t>Avg No Fan Temp:  </a:t>
            </a:r>
            <a:r>
              <a:rPr lang="en-US" sz="1400" b="1" dirty="0">
                <a:solidFill>
                  <a:srgbClr val="C96623"/>
                </a:solidFill>
              </a:rPr>
              <a:t>37.38°C</a:t>
            </a:r>
            <a:r>
              <a:rPr lang="en-US" sz="1400" b="1" dirty="0">
                <a:solidFill>
                  <a:srgbClr val="7030A0"/>
                </a:solidFill>
              </a:rPr>
              <a:t> </a:t>
            </a:r>
          </a:p>
          <a:p>
            <a:pPr marL="119063" indent="-119063">
              <a:spcBef>
                <a:spcPts val="0"/>
              </a:spcBef>
              <a:spcAft>
                <a:spcPts val="0"/>
              </a:spcAft>
              <a:buClr>
                <a:srgbClr val="7030A0"/>
              </a:buClr>
            </a:pPr>
            <a:r>
              <a:rPr lang="en-US" sz="1400" dirty="0"/>
              <a:t>Avg PZ Fan Temp:  </a:t>
            </a:r>
            <a:r>
              <a:rPr lang="en-US" sz="1400" b="1" dirty="0">
                <a:solidFill>
                  <a:srgbClr val="7030A0"/>
                </a:solidFill>
              </a:rPr>
              <a:t>35.20°C </a:t>
            </a:r>
          </a:p>
          <a:p>
            <a:pPr marL="119063" indent="-119063">
              <a:spcBef>
                <a:spcPts val="0"/>
              </a:spcBef>
              <a:spcAft>
                <a:spcPts val="0"/>
              </a:spcAft>
              <a:buClr>
                <a:srgbClr val="92D050"/>
              </a:buClr>
            </a:pPr>
            <a:r>
              <a:rPr lang="en-US" sz="1400" dirty="0"/>
              <a:t>Avg Rotary Fan Temp: </a:t>
            </a:r>
            <a:r>
              <a:rPr lang="en-US" sz="1400" b="1" dirty="0">
                <a:solidFill>
                  <a:srgbClr val="92D050"/>
                </a:solidFill>
              </a:rPr>
              <a:t>30.78°C</a:t>
            </a:r>
          </a:p>
        </p:txBody>
      </p:sp>
      <p:sp>
        <p:nvSpPr>
          <p:cNvPr id="54" name="Content Placeholder 2">
            <a:extLst>
              <a:ext uri="{FF2B5EF4-FFF2-40B4-BE49-F238E27FC236}">
                <a16:creationId xmlns:a16="http://schemas.microsoft.com/office/drawing/2014/main" id="{8202629F-2C5C-44CD-B951-FE73852C6FEC}"/>
              </a:ext>
            </a:extLst>
          </p:cNvPr>
          <p:cNvSpPr txBox="1">
            <a:spLocks/>
          </p:cNvSpPr>
          <p:nvPr/>
        </p:nvSpPr>
        <p:spPr>
          <a:xfrm>
            <a:off x="6168806" y="2640109"/>
            <a:ext cx="2400650" cy="680018"/>
          </a:xfrm>
          <a:prstGeom prst="rect">
            <a:avLst/>
          </a:prstGeom>
          <a:solidFill>
            <a:schemeClr val="bg1">
              <a:lumMod val="95000"/>
            </a:schemeClr>
          </a:solidFill>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9063" indent="-119063">
              <a:spcBef>
                <a:spcPts val="0"/>
              </a:spcBef>
              <a:spcAft>
                <a:spcPts val="0"/>
              </a:spcAft>
              <a:buClr>
                <a:srgbClr val="C96623"/>
              </a:buClr>
            </a:pPr>
            <a:r>
              <a:rPr lang="en-US" sz="1400" dirty="0"/>
              <a:t>Avg No Fan Temp:  </a:t>
            </a:r>
            <a:r>
              <a:rPr lang="en-US" sz="1400" b="1" dirty="0">
                <a:solidFill>
                  <a:srgbClr val="C96623"/>
                </a:solidFill>
              </a:rPr>
              <a:t>52.88°C</a:t>
            </a:r>
            <a:r>
              <a:rPr lang="en-US" sz="1400" b="1" dirty="0">
                <a:solidFill>
                  <a:srgbClr val="7030A0"/>
                </a:solidFill>
              </a:rPr>
              <a:t> </a:t>
            </a:r>
          </a:p>
          <a:p>
            <a:pPr marL="119063" indent="-119063">
              <a:spcBef>
                <a:spcPts val="0"/>
              </a:spcBef>
              <a:spcAft>
                <a:spcPts val="0"/>
              </a:spcAft>
              <a:buClr>
                <a:srgbClr val="7030A0"/>
              </a:buClr>
            </a:pPr>
            <a:r>
              <a:rPr lang="en-US" sz="1400" dirty="0"/>
              <a:t>Avg PZ Fan Temp:  </a:t>
            </a:r>
            <a:r>
              <a:rPr lang="en-US" sz="1400" b="1" dirty="0">
                <a:solidFill>
                  <a:srgbClr val="7030A0"/>
                </a:solidFill>
              </a:rPr>
              <a:t>37.76°C </a:t>
            </a:r>
          </a:p>
          <a:p>
            <a:pPr marL="119063" indent="-119063">
              <a:spcBef>
                <a:spcPts val="0"/>
              </a:spcBef>
              <a:spcAft>
                <a:spcPts val="0"/>
              </a:spcAft>
              <a:buClr>
                <a:srgbClr val="92D050"/>
              </a:buClr>
            </a:pPr>
            <a:r>
              <a:rPr lang="en-US" sz="1400" dirty="0"/>
              <a:t>Avg Rotary Fan Temp: </a:t>
            </a:r>
            <a:r>
              <a:rPr lang="en-US" sz="1400" b="1" dirty="0">
                <a:solidFill>
                  <a:srgbClr val="92D050"/>
                </a:solidFill>
              </a:rPr>
              <a:t>33.53°C</a:t>
            </a:r>
          </a:p>
        </p:txBody>
      </p:sp>
      <p:sp>
        <p:nvSpPr>
          <p:cNvPr id="55" name="Content Placeholder 2">
            <a:extLst>
              <a:ext uri="{FF2B5EF4-FFF2-40B4-BE49-F238E27FC236}">
                <a16:creationId xmlns:a16="http://schemas.microsoft.com/office/drawing/2014/main" id="{06EA0AE1-794E-471B-A8A4-48C6391E1679}"/>
              </a:ext>
            </a:extLst>
          </p:cNvPr>
          <p:cNvSpPr txBox="1">
            <a:spLocks/>
          </p:cNvSpPr>
          <p:nvPr/>
        </p:nvSpPr>
        <p:spPr>
          <a:xfrm>
            <a:off x="1026707" y="5440834"/>
            <a:ext cx="8824296" cy="141716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600" dirty="0">
                <a:highlight>
                  <a:srgbClr val="FFFF00"/>
                </a:highlight>
              </a:rPr>
              <a:t>Rotary and PZ Fan Temps from Test I to Test II were within ~3°C of each other</a:t>
            </a:r>
          </a:p>
          <a:p>
            <a:r>
              <a:rPr lang="en-US" sz="1600" dirty="0"/>
              <a:t>Variance in Avg No Fan temperatures are attributed to differences in testing duration</a:t>
            </a:r>
          </a:p>
          <a:p>
            <a:r>
              <a:rPr lang="en-US" sz="1600" dirty="0"/>
              <a:t>Considering Ambient Temp Range Varied by +-2.22°C, </a:t>
            </a:r>
            <a:r>
              <a:rPr lang="en-US" sz="1600" dirty="0">
                <a:highlight>
                  <a:srgbClr val="FFFF00"/>
                </a:highlight>
              </a:rPr>
              <a:t>CPU Avg Temps Substantiate Reproducibility</a:t>
            </a:r>
          </a:p>
        </p:txBody>
      </p:sp>
      <p:sp>
        <p:nvSpPr>
          <p:cNvPr id="56" name="TextBox 55">
            <a:extLst>
              <a:ext uri="{FF2B5EF4-FFF2-40B4-BE49-F238E27FC236}">
                <a16:creationId xmlns:a16="http://schemas.microsoft.com/office/drawing/2014/main" id="{1C2685B1-3DC3-4DFC-9D8C-E8D24E06FB8E}"/>
              </a:ext>
            </a:extLst>
          </p:cNvPr>
          <p:cNvSpPr txBox="1"/>
          <p:nvPr/>
        </p:nvSpPr>
        <p:spPr>
          <a:xfrm>
            <a:off x="2534487" y="2085130"/>
            <a:ext cx="704617" cy="338554"/>
          </a:xfrm>
          <a:prstGeom prst="rect">
            <a:avLst/>
          </a:prstGeom>
          <a:noFill/>
        </p:spPr>
        <p:txBody>
          <a:bodyPr wrap="square" rtlCol="0">
            <a:spAutoFit/>
          </a:bodyPr>
          <a:lstStyle>
            <a:defPPr>
              <a:defRPr lang="en-US"/>
            </a:defPPr>
            <a:lvl1pPr>
              <a:defRPr b="1">
                <a:solidFill>
                  <a:srgbClr val="4590B8"/>
                </a:solidFill>
              </a:defRPr>
            </a:lvl1pPr>
          </a:lstStyle>
          <a:p>
            <a:r>
              <a:rPr lang="en-US" sz="1600" dirty="0">
                <a:solidFill>
                  <a:srgbClr val="1A3260"/>
                </a:solidFill>
              </a:rPr>
              <a:t>Test I</a:t>
            </a:r>
          </a:p>
        </p:txBody>
      </p:sp>
      <p:sp>
        <p:nvSpPr>
          <p:cNvPr id="57" name="TextBox 56">
            <a:extLst>
              <a:ext uri="{FF2B5EF4-FFF2-40B4-BE49-F238E27FC236}">
                <a16:creationId xmlns:a16="http://schemas.microsoft.com/office/drawing/2014/main" id="{7C254E51-9533-4682-9170-80704EE99CBC}"/>
              </a:ext>
            </a:extLst>
          </p:cNvPr>
          <p:cNvSpPr txBox="1"/>
          <p:nvPr/>
        </p:nvSpPr>
        <p:spPr>
          <a:xfrm>
            <a:off x="8418688" y="2095711"/>
            <a:ext cx="1068420" cy="338554"/>
          </a:xfrm>
          <a:prstGeom prst="rect">
            <a:avLst/>
          </a:prstGeom>
          <a:noFill/>
        </p:spPr>
        <p:txBody>
          <a:bodyPr wrap="square" rtlCol="0">
            <a:spAutoFit/>
          </a:bodyPr>
          <a:lstStyle/>
          <a:p>
            <a:r>
              <a:rPr lang="en-US" sz="1600" b="1" dirty="0">
                <a:solidFill>
                  <a:srgbClr val="1A3260"/>
                </a:solidFill>
              </a:rPr>
              <a:t>Test II</a:t>
            </a:r>
          </a:p>
        </p:txBody>
      </p:sp>
    </p:spTree>
    <p:extLst>
      <p:ext uri="{BB962C8B-B14F-4D97-AF65-F5344CB8AC3E}">
        <p14:creationId xmlns:p14="http://schemas.microsoft.com/office/powerpoint/2010/main" val="4068390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C128-2A06-D957-F00C-E016612918AC}"/>
              </a:ext>
            </a:extLst>
          </p:cNvPr>
          <p:cNvSpPr>
            <a:spLocks noGrp="1"/>
          </p:cNvSpPr>
          <p:nvPr>
            <p:ph type="title"/>
          </p:nvPr>
        </p:nvSpPr>
        <p:spPr>
          <a:xfrm>
            <a:off x="3778680" y="741994"/>
            <a:ext cx="8305688" cy="1272815"/>
          </a:xfrm>
        </p:spPr>
        <p:txBody>
          <a:bodyPr>
            <a:normAutofit fontScale="90000"/>
          </a:bodyPr>
          <a:lstStyle/>
          <a:p>
            <a:pPr>
              <a:spcBef>
                <a:spcPts val="0"/>
              </a:spcBef>
            </a:pPr>
            <a:r>
              <a:rPr lang="en-US" sz="2800" i="1" dirty="0">
                <a:solidFill>
                  <a:srgbClr val="FFFFFF"/>
                </a:solidFill>
              </a:rPr>
              <a:t>Test Case</a:t>
            </a:r>
            <a:br>
              <a:rPr lang="en-US" sz="2800" i="1" dirty="0">
                <a:solidFill>
                  <a:srgbClr val="FFFFFF"/>
                </a:solidFill>
              </a:rPr>
            </a:br>
            <a:r>
              <a:rPr lang="en-US" sz="3100" b="1" dirty="0">
                <a:solidFill>
                  <a:srgbClr val="4590B8"/>
                </a:solidFill>
              </a:rPr>
              <a:t>20-Hour Cooling</a:t>
            </a:r>
            <a:br>
              <a:rPr lang="en-US" sz="2800" dirty="0">
                <a:solidFill>
                  <a:srgbClr val="FFFFFF"/>
                </a:solidFill>
              </a:rPr>
            </a:br>
            <a:endParaRPr lang="en-US" dirty="0"/>
          </a:p>
        </p:txBody>
      </p:sp>
      <p:sp>
        <p:nvSpPr>
          <p:cNvPr id="9" name="Content Placeholder 2">
            <a:extLst>
              <a:ext uri="{FF2B5EF4-FFF2-40B4-BE49-F238E27FC236}">
                <a16:creationId xmlns:a16="http://schemas.microsoft.com/office/drawing/2014/main" id="{AC462E1A-CC39-7EBD-E32A-D95FAB75F5DE}"/>
              </a:ext>
            </a:extLst>
          </p:cNvPr>
          <p:cNvSpPr txBox="1">
            <a:spLocks/>
          </p:cNvSpPr>
          <p:nvPr/>
        </p:nvSpPr>
        <p:spPr>
          <a:xfrm>
            <a:off x="6096000" y="2411402"/>
            <a:ext cx="5463011" cy="322572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No Fan CPU Avg Temp Increased From 37.38°C to 52.88°C Due to Full Test II Run</a:t>
            </a:r>
          </a:p>
          <a:p>
            <a:r>
              <a:rPr lang="en-US" dirty="0"/>
              <a:t>Thermal Reduction Efficiency was Calculated From Test II Averages</a:t>
            </a:r>
          </a:p>
          <a:p>
            <a:r>
              <a:rPr lang="en-US" dirty="0"/>
              <a:t>Rotary Fan Efficiency was 36.59% and PZ Fan Efficiency was 28.59%.</a:t>
            </a:r>
          </a:p>
          <a:p>
            <a:r>
              <a:rPr lang="en-US" dirty="0">
                <a:highlight>
                  <a:srgbClr val="FFFF00"/>
                </a:highlight>
              </a:rPr>
              <a:t>The PZ Fan performed within 8% Efficiency of the Rotary Fan without any Optimization or Customization</a:t>
            </a:r>
          </a:p>
          <a:p>
            <a:pPr marL="0" indent="0">
              <a:buNone/>
            </a:pPr>
            <a:endParaRPr lang="en-US" dirty="0"/>
          </a:p>
        </p:txBody>
      </p:sp>
      <p:graphicFrame>
        <p:nvGraphicFramePr>
          <p:cNvPr id="12" name="Table 11">
            <a:extLst>
              <a:ext uri="{FF2B5EF4-FFF2-40B4-BE49-F238E27FC236}">
                <a16:creationId xmlns:a16="http://schemas.microsoft.com/office/drawing/2014/main" id="{52E70918-ADEE-3E99-23DD-2C9B75282EEB}"/>
              </a:ext>
            </a:extLst>
          </p:cNvPr>
          <p:cNvGraphicFramePr>
            <a:graphicFrameLocks noGrp="1"/>
          </p:cNvGraphicFramePr>
          <p:nvPr/>
        </p:nvGraphicFramePr>
        <p:xfrm>
          <a:off x="489737" y="2401470"/>
          <a:ext cx="5192078" cy="3235652"/>
        </p:xfrm>
        <a:graphic>
          <a:graphicData uri="http://schemas.openxmlformats.org/drawingml/2006/table">
            <a:tbl>
              <a:tblPr firstRow="1" firstCol="1" bandCol="1">
                <a:tableStyleId>{9DCAF9ED-07DC-4A11-8D7F-57B35C25682E}</a:tableStyleId>
              </a:tblPr>
              <a:tblGrid>
                <a:gridCol w="1163694">
                  <a:extLst>
                    <a:ext uri="{9D8B030D-6E8A-4147-A177-3AD203B41FA5}">
                      <a16:colId xmlns:a16="http://schemas.microsoft.com/office/drawing/2014/main" val="1988171977"/>
                    </a:ext>
                  </a:extLst>
                </a:gridCol>
                <a:gridCol w="1485392">
                  <a:extLst>
                    <a:ext uri="{9D8B030D-6E8A-4147-A177-3AD203B41FA5}">
                      <a16:colId xmlns:a16="http://schemas.microsoft.com/office/drawing/2014/main" val="2920104177"/>
                    </a:ext>
                  </a:extLst>
                </a:gridCol>
                <a:gridCol w="1188314">
                  <a:extLst>
                    <a:ext uri="{9D8B030D-6E8A-4147-A177-3AD203B41FA5}">
                      <a16:colId xmlns:a16="http://schemas.microsoft.com/office/drawing/2014/main" val="3652550666"/>
                    </a:ext>
                  </a:extLst>
                </a:gridCol>
                <a:gridCol w="1354678">
                  <a:extLst>
                    <a:ext uri="{9D8B030D-6E8A-4147-A177-3AD203B41FA5}">
                      <a16:colId xmlns:a16="http://schemas.microsoft.com/office/drawing/2014/main" val="2554780352"/>
                    </a:ext>
                  </a:extLst>
                </a:gridCol>
              </a:tblGrid>
              <a:tr h="1239074">
                <a:tc>
                  <a:txBody>
                    <a:bodyPr/>
                    <a:lstStyle/>
                    <a:p>
                      <a:pPr marL="0" marR="0" algn="ctr">
                        <a:lnSpc>
                          <a:spcPct val="100000"/>
                        </a:lnSpc>
                        <a:spcBef>
                          <a:spcPts val="0"/>
                        </a:spcBef>
                        <a:spcAft>
                          <a:spcPts val="0"/>
                        </a:spcAft>
                      </a:pPr>
                      <a:r>
                        <a:rPr lang="en-US" sz="1400" b="1" dirty="0">
                          <a:solidFill>
                            <a:schemeClr val="bg1"/>
                          </a:solidFill>
                          <a:effectLst/>
                        </a:rPr>
                        <a:t>Fan Type</a:t>
                      </a:r>
                      <a:endParaRPr lang="en-US" sz="1400" dirty="0">
                        <a:solidFill>
                          <a:schemeClr val="bg1"/>
                        </a:solidFill>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A3260"/>
                    </a:solidFill>
                  </a:tcPr>
                </a:tc>
                <a:tc>
                  <a:txBody>
                    <a:bodyPr/>
                    <a:lstStyle/>
                    <a:p>
                      <a:pPr marL="0" marR="0" algn="ctr">
                        <a:lnSpc>
                          <a:spcPct val="100000"/>
                        </a:lnSpc>
                        <a:spcBef>
                          <a:spcPts val="0"/>
                        </a:spcBef>
                        <a:spcAft>
                          <a:spcPts val="0"/>
                        </a:spcAft>
                      </a:pPr>
                      <a:r>
                        <a:rPr lang="en-US" sz="1400" b="1" dirty="0">
                          <a:solidFill>
                            <a:schemeClr val="bg1"/>
                          </a:solidFill>
                          <a:effectLst/>
                        </a:rPr>
                        <a:t>Test #1 CPU Temp AVG ©</a:t>
                      </a:r>
                      <a:endParaRPr lang="en-US" sz="1400" dirty="0">
                        <a:solidFill>
                          <a:schemeClr val="bg1"/>
                        </a:solidFill>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A3260"/>
                    </a:solidFill>
                  </a:tcPr>
                </a:tc>
                <a:tc>
                  <a:txBody>
                    <a:bodyPr/>
                    <a:lstStyle/>
                    <a:p>
                      <a:pPr marL="0" marR="0" algn="ctr">
                        <a:lnSpc>
                          <a:spcPct val="100000"/>
                        </a:lnSpc>
                        <a:spcBef>
                          <a:spcPts val="0"/>
                        </a:spcBef>
                        <a:spcAft>
                          <a:spcPts val="0"/>
                        </a:spcAft>
                      </a:pPr>
                      <a:r>
                        <a:rPr lang="en-US" sz="1400" b="1" dirty="0">
                          <a:solidFill>
                            <a:schemeClr val="bg1"/>
                          </a:solidFill>
                          <a:effectLst/>
                        </a:rPr>
                        <a:t>Test #2 CPU Temp AVG ©</a:t>
                      </a:r>
                      <a:endParaRPr lang="en-US" sz="1400" dirty="0">
                        <a:solidFill>
                          <a:schemeClr val="bg1"/>
                        </a:solidFill>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A3260"/>
                    </a:solidFill>
                  </a:tcPr>
                </a:tc>
                <a:tc>
                  <a:txBody>
                    <a:bodyPr/>
                    <a:lstStyle/>
                    <a:p>
                      <a:pPr marL="0" marR="0" algn="ctr">
                        <a:lnSpc>
                          <a:spcPct val="100000"/>
                        </a:lnSpc>
                        <a:spcBef>
                          <a:spcPts val="0"/>
                        </a:spcBef>
                        <a:spcAft>
                          <a:spcPts val="0"/>
                        </a:spcAft>
                      </a:pPr>
                      <a:r>
                        <a:rPr lang="en-US" sz="1400" b="1" dirty="0">
                          <a:solidFill>
                            <a:schemeClr val="bg1"/>
                          </a:solidFill>
                          <a:effectLst/>
                        </a:rPr>
                        <a:t>Test #2 Thermal Reduction Efficiency %</a:t>
                      </a:r>
                      <a:endParaRPr lang="en-US" sz="1400" dirty="0">
                        <a:solidFill>
                          <a:schemeClr val="bg1"/>
                        </a:solidFill>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A3260"/>
                    </a:solidFill>
                  </a:tcPr>
                </a:tc>
                <a:extLst>
                  <a:ext uri="{0D108BD9-81ED-4DB2-BD59-A6C34878D82A}">
                    <a16:rowId xmlns:a16="http://schemas.microsoft.com/office/drawing/2014/main" val="3455861581"/>
                  </a:ext>
                </a:extLst>
              </a:tr>
              <a:tr h="665526">
                <a:tc>
                  <a:txBody>
                    <a:bodyPr/>
                    <a:lstStyle/>
                    <a:p>
                      <a:pPr marL="0" marR="0" algn="l">
                        <a:lnSpc>
                          <a:spcPct val="200000"/>
                        </a:lnSpc>
                        <a:spcBef>
                          <a:spcPts val="0"/>
                        </a:spcBef>
                        <a:spcAft>
                          <a:spcPts val="0"/>
                        </a:spcAft>
                      </a:pPr>
                      <a:r>
                        <a:rPr lang="en-US" sz="1800" b="1" dirty="0">
                          <a:solidFill>
                            <a:srgbClr val="000000"/>
                          </a:solidFill>
                          <a:effectLst/>
                        </a:rPr>
                        <a:t>No Fan</a:t>
                      </a:r>
                      <a:endParaRPr lang="en-US" sz="1800" dirty="0">
                        <a:solidFill>
                          <a:srgbClr val="000000"/>
                        </a:solidFill>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800" dirty="0">
                          <a:solidFill>
                            <a:srgbClr val="000000"/>
                          </a:solidFill>
                          <a:effectLst/>
                        </a:rPr>
                        <a:t>37.38 (10hrs)</a:t>
                      </a:r>
                      <a:endParaRPr lang="en-US" sz="1800" dirty="0">
                        <a:solidFill>
                          <a:srgbClr val="000000"/>
                        </a:solidFill>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800" dirty="0">
                          <a:solidFill>
                            <a:srgbClr val="000000"/>
                          </a:solidFill>
                          <a:effectLst/>
                        </a:rPr>
                        <a:t>52.88</a:t>
                      </a:r>
                      <a:endParaRPr lang="en-US" sz="1800" dirty="0">
                        <a:solidFill>
                          <a:srgbClr val="000000"/>
                        </a:solidFill>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800" dirty="0">
                          <a:solidFill>
                            <a:srgbClr val="000000"/>
                          </a:solidFill>
                          <a:effectLst/>
                        </a:rPr>
                        <a:t>--</a:t>
                      </a:r>
                      <a:endParaRPr lang="en-US" sz="1800" dirty="0">
                        <a:solidFill>
                          <a:srgbClr val="000000"/>
                        </a:solidFill>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3864023"/>
                  </a:ext>
                </a:extLst>
              </a:tr>
              <a:tr h="665526">
                <a:tc>
                  <a:txBody>
                    <a:bodyPr/>
                    <a:lstStyle/>
                    <a:p>
                      <a:pPr marL="0" marR="0" algn="l">
                        <a:lnSpc>
                          <a:spcPct val="200000"/>
                        </a:lnSpc>
                        <a:spcBef>
                          <a:spcPts val="0"/>
                        </a:spcBef>
                        <a:spcAft>
                          <a:spcPts val="0"/>
                        </a:spcAft>
                      </a:pPr>
                      <a:r>
                        <a:rPr lang="en-US" sz="1800" b="1" dirty="0">
                          <a:solidFill>
                            <a:srgbClr val="000000"/>
                          </a:solidFill>
                          <a:effectLst/>
                        </a:rPr>
                        <a:t>Rotary</a:t>
                      </a:r>
                      <a:endParaRPr lang="en-US" sz="1800" dirty="0">
                        <a:solidFill>
                          <a:srgbClr val="000000"/>
                        </a:solidFill>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800" dirty="0">
                          <a:solidFill>
                            <a:srgbClr val="000000"/>
                          </a:solidFill>
                          <a:effectLst/>
                        </a:rPr>
                        <a:t>30.78</a:t>
                      </a:r>
                      <a:endParaRPr lang="en-US" sz="1800" dirty="0">
                        <a:solidFill>
                          <a:srgbClr val="000000"/>
                        </a:solidFill>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800" dirty="0">
                          <a:solidFill>
                            <a:srgbClr val="000000"/>
                          </a:solidFill>
                          <a:effectLst/>
                        </a:rPr>
                        <a:t>33.53</a:t>
                      </a:r>
                      <a:endParaRPr lang="en-US" sz="1800" dirty="0">
                        <a:solidFill>
                          <a:srgbClr val="000000"/>
                        </a:solidFill>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800" dirty="0">
                          <a:solidFill>
                            <a:srgbClr val="000000"/>
                          </a:solidFill>
                          <a:effectLst/>
                        </a:rPr>
                        <a:t>36.59</a:t>
                      </a:r>
                      <a:endParaRPr lang="en-US" sz="1800" dirty="0">
                        <a:solidFill>
                          <a:srgbClr val="000000"/>
                        </a:solidFill>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8386557"/>
                  </a:ext>
                </a:extLst>
              </a:tr>
              <a:tr h="665526">
                <a:tc>
                  <a:txBody>
                    <a:bodyPr/>
                    <a:lstStyle/>
                    <a:p>
                      <a:pPr marL="0" marR="0" algn="l">
                        <a:lnSpc>
                          <a:spcPct val="200000"/>
                        </a:lnSpc>
                        <a:spcBef>
                          <a:spcPts val="0"/>
                        </a:spcBef>
                        <a:spcAft>
                          <a:spcPts val="0"/>
                        </a:spcAft>
                      </a:pPr>
                      <a:r>
                        <a:rPr lang="en-US" sz="1800" b="1" dirty="0">
                          <a:solidFill>
                            <a:srgbClr val="000000"/>
                          </a:solidFill>
                          <a:effectLst/>
                        </a:rPr>
                        <a:t>PZ</a:t>
                      </a:r>
                      <a:endParaRPr lang="en-US" sz="1800" dirty="0">
                        <a:solidFill>
                          <a:srgbClr val="000000"/>
                        </a:solidFill>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800" dirty="0">
                          <a:solidFill>
                            <a:srgbClr val="000000"/>
                          </a:solidFill>
                          <a:effectLst/>
                        </a:rPr>
                        <a:t>35.20</a:t>
                      </a:r>
                      <a:endParaRPr lang="en-US" sz="1800" dirty="0">
                        <a:solidFill>
                          <a:srgbClr val="000000"/>
                        </a:solidFill>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800" dirty="0">
                          <a:solidFill>
                            <a:srgbClr val="000000"/>
                          </a:solidFill>
                          <a:effectLst/>
                        </a:rPr>
                        <a:t>37.76</a:t>
                      </a:r>
                      <a:endParaRPr lang="en-US" sz="1800" dirty="0">
                        <a:solidFill>
                          <a:srgbClr val="000000"/>
                        </a:solidFill>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800" dirty="0">
                          <a:solidFill>
                            <a:srgbClr val="000000"/>
                          </a:solidFill>
                          <a:effectLst/>
                        </a:rPr>
                        <a:t>28.59</a:t>
                      </a:r>
                      <a:endParaRPr lang="en-US" sz="1800" dirty="0">
                        <a:solidFill>
                          <a:srgbClr val="000000"/>
                        </a:solidFill>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2015939"/>
                  </a:ext>
                </a:extLst>
              </a:tr>
            </a:tbl>
          </a:graphicData>
        </a:graphic>
      </p:graphicFrame>
      <p:sp>
        <p:nvSpPr>
          <p:cNvPr id="10" name="TextBox 9">
            <a:extLst>
              <a:ext uri="{FF2B5EF4-FFF2-40B4-BE49-F238E27FC236}">
                <a16:creationId xmlns:a16="http://schemas.microsoft.com/office/drawing/2014/main" id="{BD0C7B0B-CEA9-4CA3-8594-2619B69B1212}"/>
              </a:ext>
            </a:extLst>
          </p:cNvPr>
          <p:cNvSpPr txBox="1"/>
          <p:nvPr/>
        </p:nvSpPr>
        <p:spPr>
          <a:xfrm>
            <a:off x="7528211" y="1138587"/>
            <a:ext cx="2996946" cy="461665"/>
          </a:xfrm>
          <a:prstGeom prst="rect">
            <a:avLst/>
          </a:prstGeom>
          <a:noFill/>
        </p:spPr>
        <p:txBody>
          <a:bodyPr wrap="square">
            <a:spAutoFit/>
          </a:bodyPr>
          <a:lstStyle/>
          <a:p>
            <a:pPr>
              <a:spcBef>
                <a:spcPts val="1200"/>
              </a:spcBef>
            </a:pPr>
            <a:r>
              <a:rPr lang="en-US" sz="2400" dirty="0">
                <a:solidFill>
                  <a:srgbClr val="FFFFFF"/>
                </a:solidFill>
              </a:rPr>
              <a:t>- Fan Comparison</a:t>
            </a:r>
            <a:endParaRPr lang="en-US" sz="2400" dirty="0"/>
          </a:p>
        </p:txBody>
      </p:sp>
      <p:sp>
        <p:nvSpPr>
          <p:cNvPr id="11" name="Title 1">
            <a:extLst>
              <a:ext uri="{FF2B5EF4-FFF2-40B4-BE49-F238E27FC236}">
                <a16:creationId xmlns:a16="http://schemas.microsoft.com/office/drawing/2014/main" id="{FCD2BA90-AEBA-40F2-B08A-35E1C00C4966}"/>
              </a:ext>
            </a:extLst>
          </p:cNvPr>
          <p:cNvSpPr txBox="1">
            <a:spLocks/>
          </p:cNvSpPr>
          <p:nvPr/>
        </p:nvSpPr>
        <p:spPr>
          <a:xfrm>
            <a:off x="431002" y="603504"/>
            <a:ext cx="2339629" cy="1390142"/>
          </a:xfrm>
          <a:prstGeom prst="rect">
            <a:avLst/>
          </a:prstGeom>
          <a:solidFill>
            <a:srgbClr val="4590B8"/>
          </a:solidFill>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FFFFFF"/>
                </a:solidFill>
              </a:rPr>
              <a:t>Results</a:t>
            </a:r>
          </a:p>
        </p:txBody>
      </p:sp>
    </p:spTree>
    <p:extLst>
      <p:ext uri="{BB962C8B-B14F-4D97-AF65-F5344CB8AC3E}">
        <p14:creationId xmlns:p14="http://schemas.microsoft.com/office/powerpoint/2010/main" val="4271596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7485FF-1013-C128-C05C-749043108BB8}"/>
              </a:ext>
            </a:extLst>
          </p:cNvPr>
          <p:cNvPicPr>
            <a:picLocks noChangeAspect="1"/>
          </p:cNvPicPr>
          <p:nvPr/>
        </p:nvPicPr>
        <p:blipFill>
          <a:blip r:embed="rId2"/>
          <a:stretch>
            <a:fillRect/>
          </a:stretch>
        </p:blipFill>
        <p:spPr>
          <a:xfrm>
            <a:off x="431002" y="2305050"/>
            <a:ext cx="5424677" cy="3948529"/>
          </a:xfrm>
          <a:prstGeom prst="rect">
            <a:avLst/>
          </a:prstGeom>
        </p:spPr>
      </p:pic>
      <p:graphicFrame>
        <p:nvGraphicFramePr>
          <p:cNvPr id="6" name="Table 5">
            <a:extLst>
              <a:ext uri="{FF2B5EF4-FFF2-40B4-BE49-F238E27FC236}">
                <a16:creationId xmlns:a16="http://schemas.microsoft.com/office/drawing/2014/main" id="{5C9B73A5-E20E-A294-1833-3E9425CC45C6}"/>
              </a:ext>
            </a:extLst>
          </p:cNvPr>
          <p:cNvGraphicFramePr>
            <a:graphicFrameLocks noGrp="1"/>
          </p:cNvGraphicFramePr>
          <p:nvPr>
            <p:extLst>
              <p:ext uri="{D42A27DB-BD31-4B8C-83A1-F6EECF244321}">
                <p14:modId xmlns:p14="http://schemas.microsoft.com/office/powerpoint/2010/main" val="1039584325"/>
              </p:ext>
            </p:extLst>
          </p:nvPr>
        </p:nvGraphicFramePr>
        <p:xfrm>
          <a:off x="6096000" y="2305050"/>
          <a:ext cx="5524500" cy="3177168"/>
        </p:xfrm>
        <a:graphic>
          <a:graphicData uri="http://schemas.openxmlformats.org/drawingml/2006/table">
            <a:tbl>
              <a:tblPr firstRow="1" firstCol="1" bandCol="1">
                <a:tableStyleId>{B301B821-A1FF-4177-AEE7-76D212191A09}</a:tableStyleId>
              </a:tblPr>
              <a:tblGrid>
                <a:gridCol w="1000125">
                  <a:extLst>
                    <a:ext uri="{9D8B030D-6E8A-4147-A177-3AD203B41FA5}">
                      <a16:colId xmlns:a16="http://schemas.microsoft.com/office/drawing/2014/main" val="3201315006"/>
                    </a:ext>
                  </a:extLst>
                </a:gridCol>
                <a:gridCol w="1095375">
                  <a:extLst>
                    <a:ext uri="{9D8B030D-6E8A-4147-A177-3AD203B41FA5}">
                      <a16:colId xmlns:a16="http://schemas.microsoft.com/office/drawing/2014/main" val="3282834785"/>
                    </a:ext>
                  </a:extLst>
                </a:gridCol>
                <a:gridCol w="1252361">
                  <a:extLst>
                    <a:ext uri="{9D8B030D-6E8A-4147-A177-3AD203B41FA5}">
                      <a16:colId xmlns:a16="http://schemas.microsoft.com/office/drawing/2014/main" val="3637281775"/>
                    </a:ext>
                  </a:extLst>
                </a:gridCol>
                <a:gridCol w="909814">
                  <a:extLst>
                    <a:ext uri="{9D8B030D-6E8A-4147-A177-3AD203B41FA5}">
                      <a16:colId xmlns:a16="http://schemas.microsoft.com/office/drawing/2014/main" val="495204260"/>
                    </a:ext>
                  </a:extLst>
                </a:gridCol>
                <a:gridCol w="1266825">
                  <a:extLst>
                    <a:ext uri="{9D8B030D-6E8A-4147-A177-3AD203B41FA5}">
                      <a16:colId xmlns:a16="http://schemas.microsoft.com/office/drawing/2014/main" val="4274643872"/>
                    </a:ext>
                  </a:extLst>
                </a:gridCol>
              </a:tblGrid>
              <a:tr h="383118">
                <a:tc rowSpan="2">
                  <a:txBody>
                    <a:bodyPr/>
                    <a:lstStyle/>
                    <a:p>
                      <a:pPr marL="0" marR="0" algn="ctr">
                        <a:lnSpc>
                          <a:spcPct val="100000"/>
                        </a:lnSpc>
                        <a:spcBef>
                          <a:spcPts val="0"/>
                        </a:spcBef>
                        <a:spcAft>
                          <a:spcPts val="0"/>
                        </a:spcAft>
                      </a:pPr>
                      <a:r>
                        <a:rPr lang="en-US" sz="1400" b="1" dirty="0">
                          <a:solidFill>
                            <a:schemeClr val="bg1"/>
                          </a:solidFill>
                          <a:effectLst/>
                        </a:rPr>
                        <a:t>Fan Type</a:t>
                      </a:r>
                      <a:endParaRPr lang="en-US" sz="1400" dirty="0">
                        <a:solidFill>
                          <a:schemeClr val="bg1"/>
                        </a:solidFill>
                        <a:effectLst/>
                        <a:latin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gridSpan="2">
                  <a:txBody>
                    <a:bodyPr/>
                    <a:lstStyle/>
                    <a:p>
                      <a:pPr marL="0" marR="0" algn="ctr">
                        <a:lnSpc>
                          <a:spcPct val="100000"/>
                        </a:lnSpc>
                        <a:spcBef>
                          <a:spcPts val="0"/>
                        </a:spcBef>
                        <a:spcAft>
                          <a:spcPts val="0"/>
                        </a:spcAf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Test 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A3260"/>
                    </a:solidFill>
                  </a:tcPr>
                </a:tc>
                <a:tc hMerge="1">
                  <a:txBody>
                    <a:bodyPr/>
                    <a:lstStyle/>
                    <a:p>
                      <a:pPr marL="0" marR="0" algn="ctr">
                        <a:lnSpc>
                          <a:spcPct val="100000"/>
                        </a:lnSpc>
                        <a:spcBef>
                          <a:spcPts val="0"/>
                        </a:spcBef>
                        <a:spcAft>
                          <a:spcPts val="0"/>
                        </a:spcAft>
                      </a:pP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rPr>
                        <a:t>Test 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lnSpc>
                          <a:spcPct val="100000"/>
                        </a:lnSpc>
                        <a:spcBef>
                          <a:spcPts val="0"/>
                        </a:spcBef>
                        <a:spcAft>
                          <a:spcPts val="0"/>
                        </a:spcAft>
                      </a:pP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9543212"/>
                  </a:ext>
                </a:extLst>
              </a:tr>
              <a:tr h="733275">
                <a:tc vMerge="1">
                  <a:txBody>
                    <a:bodyPr/>
                    <a:lstStyle/>
                    <a:p>
                      <a:pPr marL="0" marR="0" algn="ctr">
                        <a:lnSpc>
                          <a:spcPct val="100000"/>
                        </a:lnSpc>
                        <a:spcBef>
                          <a:spcPts val="0"/>
                        </a:spcBef>
                        <a:spcAft>
                          <a:spcPts val="0"/>
                        </a:spcAft>
                      </a:pPr>
                      <a:r>
                        <a:rPr lang="en-US" sz="1400" b="1" dirty="0">
                          <a:solidFill>
                            <a:schemeClr val="bg1"/>
                          </a:solidFill>
                          <a:effectLst/>
                        </a:rPr>
                        <a:t>Fan Type</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400" dirty="0">
                          <a:solidFill>
                            <a:schemeClr val="bg1"/>
                          </a:solidFill>
                          <a:effectLst/>
                        </a:rPr>
                        <a:t>Max CPU Temp </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A3260"/>
                    </a:solidFill>
                  </a:tcPr>
                </a:tc>
                <a:tc>
                  <a:txBody>
                    <a:bodyPr/>
                    <a:lstStyle/>
                    <a:p>
                      <a:pPr marL="0" marR="0" algn="ctr">
                        <a:lnSpc>
                          <a:spcPct val="100000"/>
                        </a:lnSpc>
                        <a:spcBef>
                          <a:spcPts val="0"/>
                        </a:spcBef>
                        <a:spcAft>
                          <a:spcPts val="0"/>
                        </a:spcAft>
                      </a:pPr>
                      <a:r>
                        <a:rPr lang="en-US" sz="1400" b="0" dirty="0">
                          <a:solidFill>
                            <a:schemeClr val="bg1"/>
                          </a:solidFill>
                          <a:effectLst/>
                        </a:rPr>
                        <a:t>Cooldown Time to 45°C (.5 sec</a:t>
                      </a:r>
                      <a:r>
                        <a:rPr lang="en-US" sz="1400" b="1" dirty="0">
                          <a:solidFill>
                            <a:schemeClr val="bg1"/>
                          </a:solidFill>
                          <a:effectLst/>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A3260"/>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bg1"/>
                          </a:solidFill>
                          <a:effectLst/>
                        </a:rPr>
                        <a:t>Max CPU Temp </a:t>
                      </a:r>
                    </a:p>
                  </a:txBody>
                  <a:tcPr marL="68580" marR="6858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A3260"/>
                    </a:solidFill>
                  </a:tcPr>
                </a:tc>
                <a:tc>
                  <a:txBody>
                    <a:bodyPr/>
                    <a:lstStyle/>
                    <a:p>
                      <a:pPr marL="0" marR="0" algn="ctr">
                        <a:lnSpc>
                          <a:spcPct val="100000"/>
                        </a:lnSpc>
                        <a:spcBef>
                          <a:spcPts val="0"/>
                        </a:spcBef>
                        <a:spcAft>
                          <a:spcPts val="0"/>
                        </a:spcAft>
                      </a:pPr>
                      <a:r>
                        <a:rPr lang="en-US" sz="1400" b="0" dirty="0">
                          <a:solidFill>
                            <a:schemeClr val="bg1"/>
                          </a:solidFill>
                          <a:effectLst/>
                        </a:rPr>
                        <a:t>Cooldown Time to 45°C (.5 sec)</a:t>
                      </a:r>
                      <a:endParaRPr lang="en-US" sz="14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A3260"/>
                    </a:solidFill>
                  </a:tcPr>
                </a:tc>
                <a:extLst>
                  <a:ext uri="{0D108BD9-81ED-4DB2-BD59-A6C34878D82A}">
                    <a16:rowId xmlns:a16="http://schemas.microsoft.com/office/drawing/2014/main" val="1147642333"/>
                  </a:ext>
                </a:extLst>
              </a:tr>
              <a:tr h="639286">
                <a:tc>
                  <a:txBody>
                    <a:bodyPr/>
                    <a:lstStyle/>
                    <a:p>
                      <a:pPr marL="0" marR="0" algn="l">
                        <a:lnSpc>
                          <a:spcPct val="200000"/>
                        </a:lnSpc>
                        <a:spcBef>
                          <a:spcPts val="0"/>
                        </a:spcBef>
                        <a:spcAft>
                          <a:spcPts val="0"/>
                        </a:spcAft>
                      </a:pPr>
                      <a:r>
                        <a:rPr lang="en-US" sz="1800" b="1" dirty="0">
                          <a:solidFill>
                            <a:srgbClr val="1A3260"/>
                          </a:solidFill>
                          <a:effectLst/>
                        </a:rPr>
                        <a:t>No Fan</a:t>
                      </a:r>
                      <a:endParaRPr lang="en-US" sz="1800" dirty="0">
                        <a:solidFill>
                          <a:srgbClr val="1A32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tcPr>
                </a:tc>
                <a:tc>
                  <a:txBody>
                    <a:bodyPr/>
                    <a:lstStyle/>
                    <a:p>
                      <a:pPr marL="0" marR="0" lvl="0" indent="0" algn="ctr" defTabSz="457200" rtl="0" eaLnBrk="1" fontAlgn="auto" latinLnBrk="0" hangingPunct="1">
                        <a:lnSpc>
                          <a:spcPct val="200000"/>
                        </a:lnSpc>
                        <a:spcBef>
                          <a:spcPts val="0"/>
                        </a:spcBef>
                        <a:spcAft>
                          <a:spcPts val="0"/>
                        </a:spcAft>
                        <a:buClrTx/>
                        <a:buSzTx/>
                        <a:buFontTx/>
                        <a:buNone/>
                        <a:tabLst/>
                        <a:defRPr/>
                      </a:pPr>
                      <a:r>
                        <a:rPr lang="en-US" sz="1800" dirty="0"/>
                        <a:t>96°C</a:t>
                      </a:r>
                    </a:p>
                  </a:txBody>
                  <a:tcPr marL="68580" marR="68580" marT="0" marB="0" anchor="ctr">
                    <a:lnL w="12700" cap="flat" cmpd="sng" algn="ctr">
                      <a:solidFill>
                        <a:schemeClr val="tx1"/>
                      </a:solidFill>
                      <a:prstDash val="solid"/>
                      <a:round/>
                      <a:headEnd type="none" w="med" len="med"/>
                      <a:tailEnd type="none" w="med" len="med"/>
                    </a:lnL>
                    <a:lnT w="12700" cmpd="sng">
                      <a:noFill/>
                    </a:lnT>
                  </a:tcPr>
                </a:tc>
                <a:tc>
                  <a:txBody>
                    <a:bodyPr/>
                    <a:lstStyle/>
                    <a:p>
                      <a:pPr marL="0" marR="0" algn="ctr">
                        <a:lnSpc>
                          <a:spcPct val="200000"/>
                        </a:lnSpc>
                        <a:spcBef>
                          <a:spcPts val="0"/>
                        </a:spcBef>
                        <a:spcAft>
                          <a:spcPts val="0"/>
                        </a:spcAft>
                      </a:pPr>
                      <a:r>
                        <a:rPr lang="en-US" sz="1800" dirty="0">
                          <a:solidFill>
                            <a:srgbClr val="000000"/>
                          </a:solidFill>
                          <a:effectLst/>
                        </a:rPr>
                        <a:t>368.5</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mpd="sng">
                      <a:noFill/>
                    </a:lnT>
                  </a:tcPr>
                </a:tc>
                <a:tc>
                  <a:txBody>
                    <a:bodyPr/>
                    <a:lstStyle/>
                    <a:p>
                      <a:pPr marL="0" marR="0" lvl="0" indent="0" algn="ctr" defTabSz="457200" rtl="0" eaLnBrk="1" fontAlgn="auto" latinLnBrk="0" hangingPunct="1">
                        <a:lnSpc>
                          <a:spcPct val="200000"/>
                        </a:lnSpc>
                        <a:spcBef>
                          <a:spcPts val="0"/>
                        </a:spcBef>
                        <a:spcAft>
                          <a:spcPts val="0"/>
                        </a:spcAft>
                        <a:buClrTx/>
                        <a:buSzTx/>
                        <a:buFontTx/>
                        <a:buNone/>
                        <a:tabLst/>
                        <a:defRPr/>
                      </a:pPr>
                      <a:r>
                        <a:rPr lang="en-US" sz="1800" dirty="0"/>
                        <a:t>100°C</a:t>
                      </a:r>
                    </a:p>
                  </a:txBody>
                  <a:tcPr marL="68580" marR="68580" marT="0" marB="0" anchor="ctr">
                    <a:lnL w="12700" cap="flat" cmpd="sng" algn="ctr">
                      <a:solidFill>
                        <a:schemeClr val="tx1"/>
                      </a:solidFill>
                      <a:prstDash val="solid"/>
                      <a:round/>
                      <a:headEnd type="none" w="med" len="med"/>
                      <a:tailEnd type="none" w="med" len="med"/>
                    </a:lnL>
                    <a:lnT w="12700" cmpd="sng">
                      <a:noFill/>
                    </a:lnT>
                  </a:tcPr>
                </a:tc>
                <a:tc>
                  <a:txBody>
                    <a:bodyPr/>
                    <a:lstStyle/>
                    <a:p>
                      <a:pPr marL="0" marR="0" algn="ctr">
                        <a:lnSpc>
                          <a:spcPct val="200000"/>
                        </a:lnSpc>
                        <a:spcBef>
                          <a:spcPts val="0"/>
                        </a:spcBef>
                        <a:spcAft>
                          <a:spcPts val="0"/>
                        </a:spcAft>
                      </a:pPr>
                      <a:r>
                        <a:rPr lang="en-US" sz="1800" dirty="0">
                          <a:solidFill>
                            <a:srgbClr val="000000"/>
                          </a:solidFill>
                          <a:effectLst/>
                        </a:rPr>
                        <a:t>466.5</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mpd="sng">
                      <a:noFill/>
                    </a:lnT>
                  </a:tcPr>
                </a:tc>
                <a:extLst>
                  <a:ext uri="{0D108BD9-81ED-4DB2-BD59-A6C34878D82A}">
                    <a16:rowId xmlns:a16="http://schemas.microsoft.com/office/drawing/2014/main" val="750745827"/>
                  </a:ext>
                </a:extLst>
              </a:tr>
              <a:tr h="713060">
                <a:tc>
                  <a:txBody>
                    <a:bodyPr/>
                    <a:lstStyle/>
                    <a:p>
                      <a:pPr marL="0" marR="0" algn="l">
                        <a:lnSpc>
                          <a:spcPct val="200000"/>
                        </a:lnSpc>
                        <a:spcBef>
                          <a:spcPts val="0"/>
                        </a:spcBef>
                        <a:spcAft>
                          <a:spcPts val="0"/>
                        </a:spcAft>
                      </a:pPr>
                      <a:r>
                        <a:rPr lang="en-US" sz="1800" b="1" dirty="0">
                          <a:solidFill>
                            <a:srgbClr val="1A3260"/>
                          </a:solidFill>
                          <a:effectLst/>
                        </a:rPr>
                        <a:t>Rotary</a:t>
                      </a:r>
                      <a:endParaRPr lang="en-US" sz="1800" dirty="0">
                        <a:solidFill>
                          <a:srgbClr val="1A32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200000"/>
                        </a:lnSpc>
                        <a:spcBef>
                          <a:spcPts val="0"/>
                        </a:spcBef>
                        <a:spcAft>
                          <a:spcPts val="0"/>
                        </a:spcAft>
                        <a:buClrTx/>
                        <a:buSzTx/>
                        <a:buFontTx/>
                        <a:buNone/>
                        <a:tabLst/>
                        <a:defRPr/>
                      </a:pPr>
                      <a:r>
                        <a:rPr lang="en-US" sz="1800" dirty="0"/>
                        <a:t>83°C</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200000"/>
                        </a:lnSpc>
                        <a:spcBef>
                          <a:spcPts val="0"/>
                        </a:spcBef>
                        <a:spcAft>
                          <a:spcPts val="0"/>
                        </a:spcAft>
                      </a:pPr>
                      <a:r>
                        <a:rPr lang="en-US" sz="1800" dirty="0">
                          <a:solidFill>
                            <a:srgbClr val="000000"/>
                          </a:solidFill>
                          <a:effectLst/>
                        </a:rPr>
                        <a:t>18.5</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200000"/>
                        </a:lnSpc>
                        <a:spcBef>
                          <a:spcPts val="0"/>
                        </a:spcBef>
                        <a:spcAft>
                          <a:spcPts val="0"/>
                        </a:spcAft>
                        <a:buClrTx/>
                        <a:buSzTx/>
                        <a:buFontTx/>
                        <a:buNone/>
                        <a:tabLst/>
                        <a:defRPr/>
                      </a:pPr>
                      <a:r>
                        <a:rPr lang="en-US" sz="1800" dirty="0"/>
                        <a:t>86°C</a:t>
                      </a: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200000"/>
                        </a:lnSpc>
                        <a:spcBef>
                          <a:spcPts val="0"/>
                        </a:spcBef>
                        <a:spcAft>
                          <a:spcPts val="0"/>
                        </a:spcAft>
                      </a:pPr>
                      <a:r>
                        <a:rPr lang="en-US" sz="1800" dirty="0">
                          <a:solidFill>
                            <a:srgbClr val="000000"/>
                          </a:solidFill>
                          <a:effectLst/>
                        </a:rPr>
                        <a:t>30.0</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17435874"/>
                  </a:ext>
                </a:extLst>
              </a:tr>
              <a:tr h="708429">
                <a:tc>
                  <a:txBody>
                    <a:bodyPr/>
                    <a:lstStyle/>
                    <a:p>
                      <a:pPr marL="0" marR="0" algn="l">
                        <a:lnSpc>
                          <a:spcPct val="200000"/>
                        </a:lnSpc>
                        <a:spcBef>
                          <a:spcPts val="0"/>
                        </a:spcBef>
                        <a:spcAft>
                          <a:spcPts val="0"/>
                        </a:spcAft>
                      </a:pPr>
                      <a:r>
                        <a:rPr lang="en-US" sz="1800" b="1" dirty="0">
                          <a:solidFill>
                            <a:srgbClr val="1A3260"/>
                          </a:solidFill>
                          <a:effectLst/>
                        </a:rPr>
                        <a:t>PZ</a:t>
                      </a:r>
                      <a:endParaRPr lang="en-US" sz="1800" dirty="0">
                        <a:solidFill>
                          <a:srgbClr val="1A32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200000"/>
                        </a:lnSpc>
                        <a:spcBef>
                          <a:spcPts val="0"/>
                        </a:spcBef>
                        <a:spcAft>
                          <a:spcPts val="0"/>
                        </a:spcAft>
                        <a:buClrTx/>
                        <a:buSzTx/>
                        <a:buFontTx/>
                        <a:buNone/>
                        <a:tabLst/>
                        <a:defRPr/>
                      </a:pPr>
                      <a:r>
                        <a:rPr lang="en-US" sz="1800" dirty="0"/>
                        <a:t>91°C</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800" dirty="0">
                          <a:solidFill>
                            <a:srgbClr val="000000"/>
                          </a:solidFill>
                          <a:effectLst/>
                        </a:rPr>
                        <a:t>63.5</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200000"/>
                        </a:lnSpc>
                        <a:spcBef>
                          <a:spcPts val="0"/>
                        </a:spcBef>
                        <a:spcAft>
                          <a:spcPts val="0"/>
                        </a:spcAft>
                        <a:buClrTx/>
                        <a:buSzTx/>
                        <a:buFontTx/>
                        <a:buNone/>
                        <a:tabLst/>
                        <a:defRPr/>
                      </a:pPr>
                      <a:r>
                        <a:rPr lang="en-US" sz="1800" dirty="0"/>
                        <a:t>96°C</a:t>
                      </a: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800" dirty="0">
                          <a:solidFill>
                            <a:srgbClr val="000000"/>
                          </a:solidFill>
                          <a:effectLst/>
                        </a:rPr>
                        <a:t>98.0</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5417355"/>
                  </a:ext>
                </a:extLst>
              </a:tr>
            </a:tbl>
          </a:graphicData>
        </a:graphic>
      </p:graphicFrame>
      <p:sp>
        <p:nvSpPr>
          <p:cNvPr id="7" name="TextBox 6">
            <a:extLst>
              <a:ext uri="{FF2B5EF4-FFF2-40B4-BE49-F238E27FC236}">
                <a16:creationId xmlns:a16="http://schemas.microsoft.com/office/drawing/2014/main" id="{DFA614A6-156D-4866-87FC-7B1198C55241}"/>
              </a:ext>
            </a:extLst>
          </p:cNvPr>
          <p:cNvSpPr txBox="1"/>
          <p:nvPr/>
        </p:nvSpPr>
        <p:spPr>
          <a:xfrm>
            <a:off x="6096000" y="5518852"/>
            <a:ext cx="5619750" cy="1323439"/>
          </a:xfrm>
          <a:prstGeom prst="rect">
            <a:avLst/>
          </a:prstGeom>
          <a:solidFill>
            <a:schemeClr val="bg1">
              <a:lumMod val="95000"/>
            </a:schemeClr>
          </a:solidFill>
        </p:spPr>
        <p:txBody>
          <a:bodyPr wrap="square">
            <a:spAutoFit/>
          </a:bodyPr>
          <a:lstStyle/>
          <a:p>
            <a:pPr marL="285750" indent="-285750">
              <a:buClr>
                <a:srgbClr val="0070C0"/>
              </a:buClr>
              <a:buSzPct val="150000"/>
              <a:buFont typeface="Wingdings" panose="05000000000000000000" pitchFamily="2" charset="2"/>
              <a:buChar char="§"/>
            </a:pPr>
            <a:r>
              <a:rPr lang="en-US" sz="2000" dirty="0"/>
              <a:t>Test Started at ~40°C CPU Temp &amp; Restarted at 45°C CPU Temp</a:t>
            </a:r>
          </a:p>
          <a:p>
            <a:pPr marL="285750" indent="-285750">
              <a:buClr>
                <a:srgbClr val="0070C0"/>
              </a:buClr>
              <a:buSzPct val="150000"/>
              <a:buFont typeface="Wingdings" panose="05000000000000000000" pitchFamily="2" charset="2"/>
              <a:buChar char="§"/>
            </a:pPr>
            <a:r>
              <a:rPr lang="en-US" sz="2000" dirty="0">
                <a:highlight>
                  <a:srgbClr val="FFFF00"/>
                </a:highlight>
              </a:rPr>
              <a:t>Even at 100% Utilization, PZ Fan kept CPU Temp Below 100°C </a:t>
            </a:r>
          </a:p>
        </p:txBody>
      </p:sp>
      <p:sp>
        <p:nvSpPr>
          <p:cNvPr id="11" name="Title 1">
            <a:extLst>
              <a:ext uri="{FF2B5EF4-FFF2-40B4-BE49-F238E27FC236}">
                <a16:creationId xmlns:a16="http://schemas.microsoft.com/office/drawing/2014/main" id="{05E6AF8D-86DB-4543-AAD5-1AD251FE0F88}"/>
              </a:ext>
            </a:extLst>
          </p:cNvPr>
          <p:cNvSpPr txBox="1">
            <a:spLocks/>
          </p:cNvSpPr>
          <p:nvPr/>
        </p:nvSpPr>
        <p:spPr>
          <a:xfrm>
            <a:off x="431002" y="603504"/>
            <a:ext cx="2339629" cy="1390142"/>
          </a:xfrm>
          <a:prstGeom prst="rect">
            <a:avLst/>
          </a:prstGeom>
          <a:solidFill>
            <a:srgbClr val="4590B8"/>
          </a:solidFill>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FFFFFF"/>
                </a:solidFill>
              </a:rPr>
              <a:t>Results</a:t>
            </a:r>
          </a:p>
        </p:txBody>
      </p:sp>
      <p:sp>
        <p:nvSpPr>
          <p:cNvPr id="12" name="Title 1">
            <a:extLst>
              <a:ext uri="{FF2B5EF4-FFF2-40B4-BE49-F238E27FC236}">
                <a16:creationId xmlns:a16="http://schemas.microsoft.com/office/drawing/2014/main" id="{CF4E50C9-4FDE-452F-AB0E-7ED2D7D1147D}"/>
              </a:ext>
            </a:extLst>
          </p:cNvPr>
          <p:cNvSpPr txBox="1">
            <a:spLocks/>
          </p:cNvSpPr>
          <p:nvPr/>
        </p:nvSpPr>
        <p:spPr>
          <a:xfrm>
            <a:off x="3410062" y="720831"/>
            <a:ext cx="8305688" cy="1272815"/>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i="1" dirty="0">
                <a:solidFill>
                  <a:srgbClr val="FFFFFF"/>
                </a:solidFill>
              </a:rPr>
              <a:t>Test Case</a:t>
            </a:r>
            <a:br>
              <a:rPr lang="en-US" i="1" dirty="0">
                <a:solidFill>
                  <a:srgbClr val="FFFFFF"/>
                </a:solidFill>
              </a:rPr>
            </a:br>
            <a:r>
              <a:rPr lang="en-US" sz="3100" b="1" dirty="0">
                <a:solidFill>
                  <a:srgbClr val="4590B8"/>
                </a:solidFill>
              </a:rPr>
              <a:t>100% Utilization cooling</a:t>
            </a:r>
            <a:br>
              <a:rPr lang="en-US" dirty="0">
                <a:solidFill>
                  <a:srgbClr val="FFFFFF"/>
                </a:solidFill>
              </a:rPr>
            </a:br>
            <a:endParaRPr lang="en-US" dirty="0"/>
          </a:p>
        </p:txBody>
      </p:sp>
      <p:sp>
        <p:nvSpPr>
          <p:cNvPr id="14" name="TextBox 13">
            <a:extLst>
              <a:ext uri="{FF2B5EF4-FFF2-40B4-BE49-F238E27FC236}">
                <a16:creationId xmlns:a16="http://schemas.microsoft.com/office/drawing/2014/main" id="{A651C7E0-5F1C-4DB9-A8C9-543ACD0CCB46}"/>
              </a:ext>
            </a:extLst>
          </p:cNvPr>
          <p:cNvSpPr txBox="1"/>
          <p:nvPr/>
        </p:nvSpPr>
        <p:spPr>
          <a:xfrm>
            <a:off x="8840379" y="1145259"/>
            <a:ext cx="2520696" cy="461665"/>
          </a:xfrm>
          <a:prstGeom prst="rect">
            <a:avLst/>
          </a:prstGeom>
          <a:noFill/>
        </p:spPr>
        <p:txBody>
          <a:bodyPr wrap="square">
            <a:spAutoFit/>
          </a:bodyPr>
          <a:lstStyle/>
          <a:p>
            <a:pPr>
              <a:spcBef>
                <a:spcPts val="1200"/>
              </a:spcBef>
            </a:pPr>
            <a:r>
              <a:rPr lang="en-US" sz="2400" dirty="0">
                <a:solidFill>
                  <a:srgbClr val="FFFFFF"/>
                </a:solidFill>
              </a:rPr>
              <a:t>- Fan Comparison</a:t>
            </a:r>
            <a:endParaRPr lang="en-US" sz="2400" dirty="0"/>
          </a:p>
        </p:txBody>
      </p:sp>
      <p:pic>
        <p:nvPicPr>
          <p:cNvPr id="2" name="Picture 1">
            <a:extLst>
              <a:ext uri="{FF2B5EF4-FFF2-40B4-BE49-F238E27FC236}">
                <a16:creationId xmlns:a16="http://schemas.microsoft.com/office/drawing/2014/main" id="{58DF7BD0-31DC-8D70-3650-21BE24B1955A}"/>
              </a:ext>
            </a:extLst>
          </p:cNvPr>
          <p:cNvPicPr>
            <a:picLocks noChangeAspect="1"/>
          </p:cNvPicPr>
          <p:nvPr/>
        </p:nvPicPr>
        <p:blipFill>
          <a:blip r:embed="rId3"/>
          <a:stretch>
            <a:fillRect/>
          </a:stretch>
        </p:blipFill>
        <p:spPr>
          <a:xfrm>
            <a:off x="431002" y="2305050"/>
            <a:ext cx="5569749" cy="3948529"/>
          </a:xfrm>
          <a:prstGeom prst="rect">
            <a:avLst/>
          </a:prstGeom>
        </p:spPr>
      </p:pic>
    </p:spTree>
    <p:extLst>
      <p:ext uri="{BB962C8B-B14F-4D97-AF65-F5344CB8AC3E}">
        <p14:creationId xmlns:p14="http://schemas.microsoft.com/office/powerpoint/2010/main" val="659835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87F16-04BA-1F3B-9B6C-2ED1C1344794}"/>
              </a:ext>
            </a:extLst>
          </p:cNvPr>
          <p:cNvSpPr>
            <a:spLocks noGrp="1"/>
          </p:cNvSpPr>
          <p:nvPr>
            <p:ph idx="1"/>
          </p:nvPr>
        </p:nvSpPr>
        <p:spPr>
          <a:xfrm>
            <a:off x="6400798" y="2833588"/>
            <a:ext cx="5506103" cy="3431850"/>
          </a:xfrm>
        </p:spPr>
        <p:txBody>
          <a:bodyPr>
            <a:normAutofit/>
          </a:bodyPr>
          <a:lstStyle/>
          <a:p>
            <a:pPr>
              <a:lnSpc>
                <a:spcPct val="90000"/>
              </a:lnSpc>
            </a:pPr>
            <a:r>
              <a:rPr lang="en-US" sz="2400" dirty="0"/>
              <a:t>Flow Velocity &amp; Wind Temp Measured With Anemometer</a:t>
            </a:r>
          </a:p>
          <a:p>
            <a:pPr>
              <a:lnSpc>
                <a:spcPct val="90000"/>
              </a:lnSpc>
            </a:pPr>
            <a:r>
              <a:rPr lang="en-US" sz="2400" dirty="0"/>
              <a:t>Efficiency Expected From PZ Fan Flow Velocity was 14.32%</a:t>
            </a:r>
          </a:p>
          <a:p>
            <a:pPr>
              <a:lnSpc>
                <a:spcPct val="90000"/>
              </a:lnSpc>
            </a:pPr>
            <a:r>
              <a:rPr lang="en-US" sz="2400" dirty="0"/>
              <a:t>Actual PZ Fan Efficiency was 28.59%</a:t>
            </a:r>
          </a:p>
          <a:p>
            <a:pPr>
              <a:lnSpc>
                <a:spcPct val="90000"/>
              </a:lnSpc>
            </a:pPr>
            <a:r>
              <a:rPr lang="en-US" sz="2400" dirty="0"/>
              <a:t>No Correlation Observed Strictly From Flow Velocity</a:t>
            </a:r>
          </a:p>
          <a:p>
            <a:pPr>
              <a:lnSpc>
                <a:spcPct val="90000"/>
              </a:lnSpc>
            </a:pPr>
            <a:endParaRPr lang="en-US" sz="2400" dirty="0"/>
          </a:p>
        </p:txBody>
      </p:sp>
      <p:graphicFrame>
        <p:nvGraphicFramePr>
          <p:cNvPr id="4" name="Table 3">
            <a:extLst>
              <a:ext uri="{FF2B5EF4-FFF2-40B4-BE49-F238E27FC236}">
                <a16:creationId xmlns:a16="http://schemas.microsoft.com/office/drawing/2014/main" id="{BDCFA02D-3F91-9144-1439-96696DEE3FE0}"/>
              </a:ext>
            </a:extLst>
          </p:cNvPr>
          <p:cNvGraphicFramePr>
            <a:graphicFrameLocks noGrp="1"/>
          </p:cNvGraphicFramePr>
          <p:nvPr>
            <p:extLst>
              <p:ext uri="{D42A27DB-BD31-4B8C-83A1-F6EECF244321}">
                <p14:modId xmlns:p14="http://schemas.microsoft.com/office/powerpoint/2010/main" val="1387538374"/>
              </p:ext>
            </p:extLst>
          </p:nvPr>
        </p:nvGraphicFramePr>
        <p:xfrm>
          <a:off x="459272" y="2720700"/>
          <a:ext cx="5636728" cy="3149523"/>
        </p:xfrm>
        <a:graphic>
          <a:graphicData uri="http://schemas.openxmlformats.org/drawingml/2006/table">
            <a:tbl>
              <a:tblPr firstRow="1" firstCol="1" bandCol="1">
                <a:tableStyleId>{9DCAF9ED-07DC-4A11-8D7F-57B35C25682E}</a:tableStyleId>
              </a:tblPr>
              <a:tblGrid>
                <a:gridCol w="1416181">
                  <a:extLst>
                    <a:ext uri="{9D8B030D-6E8A-4147-A177-3AD203B41FA5}">
                      <a16:colId xmlns:a16="http://schemas.microsoft.com/office/drawing/2014/main" val="1158375893"/>
                    </a:ext>
                  </a:extLst>
                </a:gridCol>
                <a:gridCol w="1418253">
                  <a:extLst>
                    <a:ext uri="{9D8B030D-6E8A-4147-A177-3AD203B41FA5}">
                      <a16:colId xmlns:a16="http://schemas.microsoft.com/office/drawing/2014/main" val="3415644429"/>
                    </a:ext>
                  </a:extLst>
                </a:gridCol>
                <a:gridCol w="1399592">
                  <a:extLst>
                    <a:ext uri="{9D8B030D-6E8A-4147-A177-3AD203B41FA5}">
                      <a16:colId xmlns:a16="http://schemas.microsoft.com/office/drawing/2014/main" val="3134421165"/>
                    </a:ext>
                  </a:extLst>
                </a:gridCol>
                <a:gridCol w="1402702">
                  <a:extLst>
                    <a:ext uri="{9D8B030D-6E8A-4147-A177-3AD203B41FA5}">
                      <a16:colId xmlns:a16="http://schemas.microsoft.com/office/drawing/2014/main" val="4237335716"/>
                    </a:ext>
                  </a:extLst>
                </a:gridCol>
              </a:tblGrid>
              <a:tr h="970555">
                <a:tc>
                  <a:txBody>
                    <a:bodyPr/>
                    <a:lstStyle/>
                    <a:p>
                      <a:pPr marL="0" marR="0" algn="ctr">
                        <a:lnSpc>
                          <a:spcPct val="100000"/>
                        </a:lnSpc>
                        <a:spcBef>
                          <a:spcPts val="0"/>
                        </a:spcBef>
                        <a:spcAft>
                          <a:spcPts val="0"/>
                        </a:spcAft>
                      </a:pPr>
                      <a:r>
                        <a:rPr lang="en-US" sz="1400" b="0" cap="none" spc="0" dirty="0">
                          <a:solidFill>
                            <a:schemeClr val="bg1"/>
                          </a:solidFill>
                          <a:effectLst/>
                        </a:rPr>
                        <a:t>Fan Type</a:t>
                      </a:r>
                      <a:endParaRPr lang="en-US" sz="1400" b="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831" marR="26831" marT="3577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A3260"/>
                    </a:solidFill>
                  </a:tcPr>
                </a:tc>
                <a:tc>
                  <a:txBody>
                    <a:bodyPr/>
                    <a:lstStyle/>
                    <a:p>
                      <a:pPr marL="0" marR="0" algn="ctr">
                        <a:lnSpc>
                          <a:spcPct val="100000"/>
                        </a:lnSpc>
                        <a:spcBef>
                          <a:spcPts val="0"/>
                        </a:spcBef>
                        <a:spcAft>
                          <a:spcPts val="0"/>
                        </a:spcAft>
                      </a:pPr>
                      <a:r>
                        <a:rPr lang="en-US" sz="1400" b="0" cap="none" spc="0" dirty="0">
                          <a:solidFill>
                            <a:schemeClr val="bg1"/>
                          </a:solidFill>
                          <a:effectLst/>
                        </a:rPr>
                        <a:t>Pre Heat Sink Flow Velocity(mph)</a:t>
                      </a:r>
                      <a:endParaRPr lang="en-US" sz="1400" b="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831" marR="26831" marT="3577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A3260"/>
                    </a:solidFill>
                  </a:tcPr>
                </a:tc>
                <a:tc>
                  <a:txBody>
                    <a:bodyPr/>
                    <a:lstStyle/>
                    <a:p>
                      <a:pPr marL="0" marR="0" algn="ctr">
                        <a:lnSpc>
                          <a:spcPct val="100000"/>
                        </a:lnSpc>
                        <a:spcBef>
                          <a:spcPts val="0"/>
                        </a:spcBef>
                        <a:spcAft>
                          <a:spcPts val="0"/>
                        </a:spcAft>
                      </a:pPr>
                      <a:r>
                        <a:rPr lang="en-US" sz="1400" b="0" cap="none" spc="0" dirty="0">
                          <a:solidFill>
                            <a:schemeClr val="bg1"/>
                          </a:solidFill>
                          <a:effectLst/>
                        </a:rPr>
                        <a:t>Post Heat Sink Flow Velocity(mph)</a:t>
                      </a:r>
                      <a:endParaRPr lang="en-US" sz="1400" b="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831" marR="26831" marT="3577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A3260"/>
                    </a:solidFill>
                  </a:tcPr>
                </a:tc>
                <a:tc>
                  <a:txBody>
                    <a:bodyPr/>
                    <a:lstStyle/>
                    <a:p>
                      <a:pPr marL="0" marR="0" algn="ctr">
                        <a:lnSpc>
                          <a:spcPct val="100000"/>
                        </a:lnSpc>
                        <a:spcBef>
                          <a:spcPts val="0"/>
                        </a:spcBef>
                        <a:spcAft>
                          <a:spcPts val="0"/>
                        </a:spcAft>
                      </a:pPr>
                      <a:r>
                        <a:rPr lang="en-US" sz="1400" b="0" cap="none" spc="0" dirty="0">
                          <a:solidFill>
                            <a:schemeClr val="bg1"/>
                          </a:solidFill>
                          <a:effectLst/>
                        </a:rPr>
                        <a:t>Ambient Temperature Change ©</a:t>
                      </a:r>
                      <a:endParaRPr lang="en-US" sz="1400" b="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831" marR="26831" marT="3577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A3260"/>
                    </a:solidFill>
                  </a:tcPr>
                </a:tc>
                <a:extLst>
                  <a:ext uri="{0D108BD9-81ED-4DB2-BD59-A6C34878D82A}">
                    <a16:rowId xmlns:a16="http://schemas.microsoft.com/office/drawing/2014/main" val="441883385"/>
                  </a:ext>
                </a:extLst>
              </a:tr>
              <a:tr h="729146">
                <a:tc>
                  <a:txBody>
                    <a:bodyPr/>
                    <a:lstStyle/>
                    <a:p>
                      <a:pPr marL="0" marR="0" algn="l">
                        <a:lnSpc>
                          <a:spcPct val="200000"/>
                        </a:lnSpc>
                        <a:spcBef>
                          <a:spcPts val="0"/>
                        </a:spcBef>
                        <a:spcAft>
                          <a:spcPts val="0"/>
                        </a:spcAft>
                      </a:pPr>
                      <a:r>
                        <a:rPr lang="en-US" sz="1800" b="1" cap="none" spc="0" dirty="0">
                          <a:solidFill>
                            <a:srgbClr val="1A3260"/>
                          </a:solidFill>
                          <a:effectLst/>
                        </a:rPr>
                        <a:t>No Fan</a:t>
                      </a:r>
                      <a:endParaRPr lang="en-US" sz="1800" b="1" cap="none" spc="0" dirty="0">
                        <a:solidFill>
                          <a:srgbClr val="1A3260"/>
                        </a:solidFill>
                        <a:effectLst/>
                        <a:latin typeface="Calibri" panose="020F0502020204030204" pitchFamily="34" charset="0"/>
                        <a:ea typeface="Calibri" panose="020F0502020204030204" pitchFamily="34" charset="0"/>
                        <a:cs typeface="Times New Roman" panose="02020603050405020304" pitchFamily="18" charset="0"/>
                      </a:endParaRPr>
                    </a:p>
                  </a:txBody>
                  <a:tcPr marL="26831" marR="26831" marT="3577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800" cap="none" spc="0" dirty="0">
                          <a:solidFill>
                            <a:schemeClr val="tx1"/>
                          </a:solidFill>
                          <a:effectLst/>
                        </a:rPr>
                        <a:t>0.0</a:t>
                      </a:r>
                      <a:endParaRPr lang="en-US" sz="18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831" marR="26831" marT="3577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800" cap="none" spc="0" dirty="0">
                          <a:solidFill>
                            <a:schemeClr val="tx1"/>
                          </a:solidFill>
                          <a:effectLst/>
                        </a:rPr>
                        <a:t>0.0</a:t>
                      </a:r>
                      <a:endParaRPr lang="en-US" sz="18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831" marR="26831" marT="3577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800" cap="none" spc="0" dirty="0">
                          <a:solidFill>
                            <a:schemeClr val="tx1"/>
                          </a:solidFill>
                          <a:effectLst/>
                        </a:rPr>
                        <a:t>0.0</a:t>
                      </a:r>
                      <a:endParaRPr lang="en-US" sz="18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831" marR="26831" marT="3577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9883971"/>
                  </a:ext>
                </a:extLst>
              </a:tr>
              <a:tr h="729146">
                <a:tc>
                  <a:txBody>
                    <a:bodyPr/>
                    <a:lstStyle/>
                    <a:p>
                      <a:pPr marL="0" marR="0" algn="l">
                        <a:lnSpc>
                          <a:spcPct val="200000"/>
                        </a:lnSpc>
                        <a:spcBef>
                          <a:spcPts val="0"/>
                        </a:spcBef>
                        <a:spcAft>
                          <a:spcPts val="0"/>
                        </a:spcAft>
                      </a:pPr>
                      <a:r>
                        <a:rPr lang="en-US" sz="1800" b="1" cap="none" spc="0" dirty="0">
                          <a:solidFill>
                            <a:srgbClr val="1A3260"/>
                          </a:solidFill>
                          <a:effectLst/>
                        </a:rPr>
                        <a:t>Rotary</a:t>
                      </a:r>
                      <a:endParaRPr lang="en-US" sz="1800" b="1" cap="none" spc="0" dirty="0">
                        <a:solidFill>
                          <a:srgbClr val="1A3260"/>
                        </a:solidFill>
                        <a:effectLst/>
                        <a:latin typeface="Calibri" panose="020F0502020204030204" pitchFamily="34" charset="0"/>
                        <a:ea typeface="Calibri" panose="020F0502020204030204" pitchFamily="34" charset="0"/>
                        <a:cs typeface="Times New Roman" panose="02020603050405020304" pitchFamily="18" charset="0"/>
                      </a:endParaRPr>
                    </a:p>
                  </a:txBody>
                  <a:tcPr marL="26831" marR="26831" marT="3577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800" cap="none" spc="0" dirty="0">
                          <a:solidFill>
                            <a:schemeClr val="tx1"/>
                          </a:solidFill>
                          <a:effectLst/>
                        </a:rPr>
                        <a:t>6.54</a:t>
                      </a:r>
                      <a:endParaRPr lang="en-US" sz="18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831" marR="26831" marT="3577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800" cap="none" spc="0" dirty="0">
                          <a:solidFill>
                            <a:schemeClr val="tx1"/>
                          </a:solidFill>
                          <a:effectLst/>
                        </a:rPr>
                        <a:t>6.0, 22.5, 44.0</a:t>
                      </a:r>
                      <a:endParaRPr lang="en-US" sz="18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831" marR="26831" marT="3577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800" cap="none" spc="0" dirty="0">
                          <a:solidFill>
                            <a:schemeClr val="tx1"/>
                          </a:solidFill>
                          <a:effectLst/>
                        </a:rPr>
                        <a:t>0.0</a:t>
                      </a:r>
                      <a:endParaRPr lang="en-US" sz="18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831" marR="26831" marT="3577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5957626"/>
                  </a:ext>
                </a:extLst>
              </a:tr>
              <a:tr h="720676">
                <a:tc>
                  <a:txBody>
                    <a:bodyPr/>
                    <a:lstStyle/>
                    <a:p>
                      <a:pPr marL="0" marR="0" algn="l">
                        <a:lnSpc>
                          <a:spcPct val="200000"/>
                        </a:lnSpc>
                        <a:spcBef>
                          <a:spcPts val="0"/>
                        </a:spcBef>
                        <a:spcAft>
                          <a:spcPts val="0"/>
                        </a:spcAft>
                      </a:pPr>
                      <a:r>
                        <a:rPr lang="en-US" sz="1800" b="1" cap="none" spc="0" dirty="0">
                          <a:solidFill>
                            <a:srgbClr val="1A3260"/>
                          </a:solidFill>
                          <a:effectLst/>
                        </a:rPr>
                        <a:t>PZ</a:t>
                      </a:r>
                      <a:endParaRPr lang="en-US" sz="1800" b="1" cap="none" spc="0" dirty="0">
                        <a:solidFill>
                          <a:srgbClr val="1A3260"/>
                        </a:solidFill>
                        <a:effectLst/>
                        <a:latin typeface="Calibri" panose="020F0502020204030204" pitchFamily="34" charset="0"/>
                        <a:ea typeface="Calibri" panose="020F0502020204030204" pitchFamily="34" charset="0"/>
                        <a:cs typeface="Times New Roman" panose="02020603050405020304" pitchFamily="18" charset="0"/>
                      </a:endParaRPr>
                    </a:p>
                  </a:txBody>
                  <a:tcPr marL="26831" marR="26831" marT="3577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800" cap="none" spc="0" dirty="0">
                          <a:solidFill>
                            <a:schemeClr val="tx1"/>
                          </a:solidFill>
                          <a:effectLst/>
                        </a:rPr>
                        <a:t>2.56</a:t>
                      </a:r>
                      <a:endParaRPr lang="en-US" sz="18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831" marR="26831" marT="3577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800" cap="none" spc="0" dirty="0">
                          <a:solidFill>
                            <a:schemeClr val="tx1"/>
                          </a:solidFill>
                          <a:effectLst/>
                        </a:rPr>
                        <a:t>0.5</a:t>
                      </a:r>
                      <a:endParaRPr lang="en-US" sz="18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831" marR="26831" marT="3577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800" cap="none" spc="0" dirty="0">
                          <a:solidFill>
                            <a:schemeClr val="tx1"/>
                          </a:solidFill>
                          <a:effectLst/>
                        </a:rPr>
                        <a:t>-0.8</a:t>
                      </a:r>
                      <a:endParaRPr lang="en-US" sz="18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6831" marR="26831" marT="3577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935245"/>
                  </a:ext>
                </a:extLst>
              </a:tr>
            </a:tbl>
          </a:graphicData>
        </a:graphic>
      </p:graphicFrame>
      <p:sp>
        <p:nvSpPr>
          <p:cNvPr id="6" name="Title 1">
            <a:extLst>
              <a:ext uri="{FF2B5EF4-FFF2-40B4-BE49-F238E27FC236}">
                <a16:creationId xmlns:a16="http://schemas.microsoft.com/office/drawing/2014/main" id="{9B9F3734-B28D-41A0-A2FB-FECC54090DAF}"/>
              </a:ext>
            </a:extLst>
          </p:cNvPr>
          <p:cNvSpPr txBox="1">
            <a:spLocks/>
          </p:cNvSpPr>
          <p:nvPr/>
        </p:nvSpPr>
        <p:spPr>
          <a:xfrm>
            <a:off x="431002" y="603504"/>
            <a:ext cx="2339629" cy="1390142"/>
          </a:xfrm>
          <a:prstGeom prst="rect">
            <a:avLst/>
          </a:prstGeom>
          <a:solidFill>
            <a:srgbClr val="4590B8"/>
          </a:solidFill>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FFFFFF"/>
                </a:solidFill>
              </a:rPr>
              <a:t>Results</a:t>
            </a:r>
          </a:p>
        </p:txBody>
      </p:sp>
      <p:sp>
        <p:nvSpPr>
          <p:cNvPr id="12" name="Title 1">
            <a:extLst>
              <a:ext uri="{FF2B5EF4-FFF2-40B4-BE49-F238E27FC236}">
                <a16:creationId xmlns:a16="http://schemas.microsoft.com/office/drawing/2014/main" id="{A4945DF3-157F-41DA-9A4C-6D7C2871BEF6}"/>
              </a:ext>
            </a:extLst>
          </p:cNvPr>
          <p:cNvSpPr txBox="1">
            <a:spLocks/>
          </p:cNvSpPr>
          <p:nvPr/>
        </p:nvSpPr>
        <p:spPr>
          <a:xfrm>
            <a:off x="3410062" y="720831"/>
            <a:ext cx="4414185" cy="1272815"/>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i="1" dirty="0">
                <a:solidFill>
                  <a:srgbClr val="FFFFFF"/>
                </a:solidFill>
              </a:rPr>
              <a:t>Test Case</a:t>
            </a:r>
            <a:br>
              <a:rPr lang="en-US" i="1" dirty="0">
                <a:solidFill>
                  <a:srgbClr val="FFFFFF"/>
                </a:solidFill>
              </a:rPr>
            </a:br>
            <a:r>
              <a:rPr lang="en-US" sz="3100" b="1" dirty="0">
                <a:solidFill>
                  <a:srgbClr val="4590B8"/>
                </a:solidFill>
              </a:rPr>
              <a:t>Fan Flow Velocity</a:t>
            </a:r>
            <a:br>
              <a:rPr lang="en-US" dirty="0">
                <a:solidFill>
                  <a:srgbClr val="FFFFFF"/>
                </a:solidFill>
              </a:rPr>
            </a:br>
            <a:endParaRPr lang="en-US" dirty="0"/>
          </a:p>
        </p:txBody>
      </p:sp>
      <p:sp>
        <p:nvSpPr>
          <p:cNvPr id="15" name="TextBox 14">
            <a:extLst>
              <a:ext uri="{FF2B5EF4-FFF2-40B4-BE49-F238E27FC236}">
                <a16:creationId xmlns:a16="http://schemas.microsoft.com/office/drawing/2014/main" id="{593E6B91-7F68-4B28-A832-71B16C4DFCA5}"/>
              </a:ext>
            </a:extLst>
          </p:cNvPr>
          <p:cNvSpPr txBox="1"/>
          <p:nvPr/>
        </p:nvSpPr>
        <p:spPr>
          <a:xfrm>
            <a:off x="7528211" y="1138587"/>
            <a:ext cx="2996946" cy="461665"/>
          </a:xfrm>
          <a:prstGeom prst="rect">
            <a:avLst/>
          </a:prstGeom>
          <a:noFill/>
        </p:spPr>
        <p:txBody>
          <a:bodyPr wrap="square">
            <a:spAutoFit/>
          </a:bodyPr>
          <a:lstStyle/>
          <a:p>
            <a:pPr>
              <a:spcBef>
                <a:spcPts val="1200"/>
              </a:spcBef>
            </a:pPr>
            <a:r>
              <a:rPr lang="en-US" sz="2400" dirty="0">
                <a:solidFill>
                  <a:srgbClr val="FFFFFF"/>
                </a:solidFill>
              </a:rPr>
              <a:t>- Fan Comparison</a:t>
            </a:r>
            <a:endParaRPr lang="en-US" sz="2400" dirty="0"/>
          </a:p>
        </p:txBody>
      </p:sp>
    </p:spTree>
    <p:extLst>
      <p:ext uri="{BB962C8B-B14F-4D97-AF65-F5344CB8AC3E}">
        <p14:creationId xmlns:p14="http://schemas.microsoft.com/office/powerpoint/2010/main" val="3607344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09BCE33-F999-3899-8E29-D3CF210F5866}"/>
              </a:ext>
            </a:extLst>
          </p:cNvPr>
          <p:cNvSpPr>
            <a:spLocks noGrp="1"/>
          </p:cNvSpPr>
          <p:nvPr>
            <p:ph type="title"/>
          </p:nvPr>
        </p:nvSpPr>
        <p:spPr>
          <a:xfrm>
            <a:off x="764110" y="826346"/>
            <a:ext cx="3171905" cy="504202"/>
          </a:xfrm>
        </p:spPr>
        <p:txBody>
          <a:bodyPr>
            <a:noAutofit/>
          </a:bodyPr>
          <a:lstStyle/>
          <a:p>
            <a:r>
              <a:rPr lang="en-US" dirty="0">
                <a:solidFill>
                  <a:srgbClr val="FFFFFF"/>
                </a:solidFill>
              </a:rPr>
              <a:t>Conclusion</a:t>
            </a:r>
          </a:p>
        </p:txBody>
      </p:sp>
      <p:grpSp>
        <p:nvGrpSpPr>
          <p:cNvPr id="36" name="Group 35">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7" name="Rectangle 36">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D0431111-1C28-1C7C-281D-732139EF535D}"/>
              </a:ext>
            </a:extLst>
          </p:cNvPr>
          <p:cNvSpPr>
            <a:spLocks noGrp="1"/>
          </p:cNvSpPr>
          <p:nvPr>
            <p:ph idx="1"/>
          </p:nvPr>
        </p:nvSpPr>
        <p:spPr>
          <a:xfrm>
            <a:off x="442378" y="1648414"/>
            <a:ext cx="3679888" cy="4285855"/>
          </a:xfrm>
        </p:spPr>
        <p:txBody>
          <a:bodyPr anchor="t">
            <a:normAutofit/>
          </a:bodyPr>
          <a:lstStyle/>
          <a:p>
            <a:pPr>
              <a:lnSpc>
                <a:spcPct val="90000"/>
              </a:lnSpc>
              <a:spcBef>
                <a:spcPts val="0"/>
              </a:spcBef>
            </a:pPr>
            <a:r>
              <a:rPr lang="en-US" sz="1600" dirty="0">
                <a:solidFill>
                  <a:srgbClr val="FFFFFF"/>
                </a:solidFill>
              </a:rPr>
              <a:t>PZ Fan Maintained CPU Temp Below Optimum Temp in both 20 Hour Tests</a:t>
            </a:r>
          </a:p>
          <a:p>
            <a:pPr>
              <a:lnSpc>
                <a:spcPct val="90000"/>
              </a:lnSpc>
              <a:spcBef>
                <a:spcPts val="0"/>
              </a:spcBef>
            </a:pPr>
            <a:r>
              <a:rPr lang="en-US" sz="1600" dirty="0">
                <a:solidFill>
                  <a:srgbClr val="FFFFFF"/>
                </a:solidFill>
              </a:rPr>
              <a:t>PZ Fan Maintained Avg CPU Temp Within ~4.5</a:t>
            </a:r>
            <a:r>
              <a:rPr lang="en-US" sz="1600" dirty="0">
                <a:solidFill>
                  <a:srgbClr val="FFFFFF"/>
                </a:solidFill>
                <a:effectLst/>
                <a:ea typeface="Calibri" panose="020F0502020204030204" pitchFamily="34" charset="0"/>
              </a:rPr>
              <a:t>°C of Rotary Fan </a:t>
            </a:r>
            <a:r>
              <a:rPr lang="en-US" sz="1600" dirty="0">
                <a:solidFill>
                  <a:srgbClr val="FFFFFF"/>
                </a:solidFill>
              </a:rPr>
              <a:t>in both 20 Hour Tests</a:t>
            </a:r>
          </a:p>
          <a:p>
            <a:pPr>
              <a:lnSpc>
                <a:spcPct val="90000"/>
              </a:lnSpc>
              <a:spcBef>
                <a:spcPts val="0"/>
              </a:spcBef>
            </a:pPr>
            <a:r>
              <a:rPr lang="en-US" sz="1600" dirty="0">
                <a:solidFill>
                  <a:srgbClr val="FFFFFF"/>
                </a:solidFill>
              </a:rPr>
              <a:t>PZ Fan Maintained CPU Temp Below Shutoff Temp in 20 Hour Test and 100% Utilization Test</a:t>
            </a:r>
          </a:p>
          <a:p>
            <a:pPr>
              <a:lnSpc>
                <a:spcPct val="90000"/>
              </a:lnSpc>
              <a:spcBef>
                <a:spcPts val="0"/>
              </a:spcBef>
            </a:pPr>
            <a:r>
              <a:rPr lang="en-US" sz="1600" dirty="0">
                <a:solidFill>
                  <a:srgbClr val="FFFFFF"/>
                </a:solidFill>
              </a:rPr>
              <a:t>PZ Fan Was 6X more Energy Efficient Than Rotary Fan</a:t>
            </a:r>
          </a:p>
          <a:p>
            <a:pPr>
              <a:lnSpc>
                <a:spcPct val="90000"/>
              </a:lnSpc>
              <a:spcBef>
                <a:spcPts val="0"/>
              </a:spcBef>
            </a:pPr>
            <a:r>
              <a:rPr lang="en-US" sz="1600" dirty="0">
                <a:solidFill>
                  <a:srgbClr val="FFFFFF"/>
                </a:solidFill>
              </a:rPr>
              <a:t>Reduction in PZ Fan Flow Velocity Did Not Strictly Correlate To a Decrease in Efficiency</a:t>
            </a:r>
          </a:p>
          <a:p>
            <a:pPr>
              <a:lnSpc>
                <a:spcPct val="90000"/>
              </a:lnSpc>
              <a:spcBef>
                <a:spcPts val="0"/>
              </a:spcBef>
            </a:pPr>
            <a:r>
              <a:rPr lang="en-US" sz="1600" i="1" dirty="0">
                <a:solidFill>
                  <a:srgbClr val="FFFFFF"/>
                </a:solidFill>
              </a:rPr>
              <a:t>Vortex Formation Could Cause the PZ Fan to have Higher Than Expected Efficiency</a:t>
            </a:r>
          </a:p>
        </p:txBody>
      </p:sp>
      <p:pic>
        <p:nvPicPr>
          <p:cNvPr id="6" name="Picture 5">
            <a:extLst>
              <a:ext uri="{FF2B5EF4-FFF2-40B4-BE49-F238E27FC236}">
                <a16:creationId xmlns:a16="http://schemas.microsoft.com/office/drawing/2014/main" id="{8A4E0A14-8F9D-BB4F-F3DB-F33D417F2150}"/>
              </a:ext>
            </a:extLst>
          </p:cNvPr>
          <p:cNvPicPr>
            <a:picLocks noChangeAspect="1"/>
          </p:cNvPicPr>
          <p:nvPr/>
        </p:nvPicPr>
        <p:blipFill>
          <a:blip r:embed="rId2"/>
          <a:stretch>
            <a:fillRect/>
          </a:stretch>
        </p:blipFill>
        <p:spPr>
          <a:xfrm>
            <a:off x="4184731" y="1437076"/>
            <a:ext cx="7560736" cy="4385226"/>
          </a:xfrm>
          <a:prstGeom prst="rect">
            <a:avLst/>
          </a:prstGeom>
        </p:spPr>
      </p:pic>
    </p:spTree>
    <p:extLst>
      <p:ext uri="{BB962C8B-B14F-4D97-AF65-F5344CB8AC3E}">
        <p14:creationId xmlns:p14="http://schemas.microsoft.com/office/powerpoint/2010/main" val="327553247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902E07-14B5-A262-A1CD-4888BAAAA3F1}"/>
              </a:ext>
            </a:extLst>
          </p:cNvPr>
          <p:cNvSpPr>
            <a:spLocks noGrp="1"/>
          </p:cNvSpPr>
          <p:nvPr>
            <p:ph type="title"/>
          </p:nvPr>
        </p:nvSpPr>
        <p:spPr>
          <a:xfrm>
            <a:off x="4449934" y="702156"/>
            <a:ext cx="7157865" cy="1013800"/>
          </a:xfrm>
        </p:spPr>
        <p:txBody>
          <a:bodyPr>
            <a:normAutofit/>
          </a:bodyPr>
          <a:lstStyle/>
          <a:p>
            <a:r>
              <a:rPr lang="en-US">
                <a:solidFill>
                  <a:schemeClr val="accent1"/>
                </a:solidFill>
              </a:rPr>
              <a:t>Recommendations</a:t>
            </a:r>
          </a:p>
        </p:txBody>
      </p:sp>
      <p:pic>
        <p:nvPicPr>
          <p:cNvPr id="5" name="Picture 4" descr="Laptop on a table">
            <a:extLst>
              <a:ext uri="{FF2B5EF4-FFF2-40B4-BE49-F238E27FC236}">
                <a16:creationId xmlns:a16="http://schemas.microsoft.com/office/drawing/2014/main" id="{148A7F42-3318-7E9F-F068-D32B30F560D4}"/>
              </a:ext>
            </a:extLst>
          </p:cNvPr>
          <p:cNvPicPr>
            <a:picLocks noChangeAspect="1"/>
          </p:cNvPicPr>
          <p:nvPr/>
        </p:nvPicPr>
        <p:blipFill rotWithShape="1">
          <a:blip r:embed="rId2"/>
          <a:srcRect l="22631" r="37154" b="-1"/>
          <a:stretch/>
        </p:blipFill>
        <p:spPr>
          <a:xfrm>
            <a:off x="20" y="10"/>
            <a:ext cx="4131713" cy="6857989"/>
          </a:xfrm>
          <a:prstGeom prst="rect">
            <a:avLst/>
          </a:prstGeom>
        </p:spPr>
      </p:pic>
      <p:sp>
        <p:nvSpPr>
          <p:cNvPr id="11" name="Rectangle 10">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9934" y="457200"/>
            <a:ext cx="7223760" cy="91440"/>
          </a:xfrm>
          <a:prstGeom prst="rect">
            <a:avLst/>
          </a:prstGeom>
          <a:solidFill>
            <a:srgbClr val="6A8AAF"/>
          </a:solidFill>
          <a:ln>
            <a:solidFill>
              <a:srgbClr val="6A8AAF"/>
            </a:solid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291D8D3-0F45-E670-EB9D-DCF99445E508}"/>
              </a:ext>
            </a:extLst>
          </p:cNvPr>
          <p:cNvSpPr>
            <a:spLocks noGrp="1"/>
          </p:cNvSpPr>
          <p:nvPr>
            <p:ph idx="1"/>
          </p:nvPr>
        </p:nvSpPr>
        <p:spPr>
          <a:xfrm>
            <a:off x="4449934" y="1896533"/>
            <a:ext cx="7157866" cy="3962266"/>
          </a:xfrm>
        </p:spPr>
        <p:txBody>
          <a:bodyPr>
            <a:normAutofit lnSpcReduction="10000"/>
          </a:bodyPr>
          <a:lstStyle/>
          <a:p>
            <a:pPr marR="0" lvl="0">
              <a:spcBef>
                <a:spcPts val="0"/>
              </a:spcBef>
              <a:buClr>
                <a:srgbClr val="6A8AAF"/>
              </a:buClr>
              <a:buSzPct val="150000"/>
              <a:buFont typeface="Wingdings" panose="05000000000000000000" pitchFamily="2" charset="2"/>
              <a:buChar char="§"/>
            </a:pPr>
            <a:r>
              <a:rPr lang="en-US" sz="2400" dirty="0">
                <a:effectLst/>
                <a:ea typeface="Calibri" panose="020F0502020204030204" pitchFamily="34" charset="0"/>
                <a:cs typeface="Times New Roman" panose="02020603050405020304" pitchFamily="18" charset="0"/>
              </a:rPr>
              <a:t>Perform 20 HR Runs with 30% CPU Utilization, the </a:t>
            </a:r>
            <a:r>
              <a:rPr lang="en-US" sz="2400">
                <a:effectLst/>
                <a:ea typeface="Calibri" panose="020F0502020204030204" pitchFamily="34" charset="0"/>
                <a:cs typeface="Times New Roman" panose="02020603050405020304" pitchFamily="18" charset="0"/>
              </a:rPr>
              <a:t>National Utilization Avg</a:t>
            </a:r>
            <a:endParaRPr lang="en-US" sz="2400" dirty="0">
              <a:effectLst/>
              <a:ea typeface="Calibri" panose="020F0502020204030204" pitchFamily="34" charset="0"/>
              <a:cs typeface="Times New Roman" panose="02020603050405020304" pitchFamily="18" charset="0"/>
            </a:endParaRPr>
          </a:p>
          <a:p>
            <a:pPr>
              <a:spcBef>
                <a:spcPts val="0"/>
              </a:spcBef>
              <a:buClr>
                <a:srgbClr val="6A8AAF"/>
              </a:buClr>
              <a:buSzPct val="150000"/>
              <a:buFont typeface="Wingdings" panose="05000000000000000000" pitchFamily="2" charset="2"/>
              <a:buChar char="§"/>
            </a:pPr>
            <a:r>
              <a:rPr lang="en-US" sz="2400" dirty="0">
                <a:effectLst/>
                <a:ea typeface="Calibri" panose="020F0502020204030204" pitchFamily="34" charset="0"/>
                <a:cs typeface="Times New Roman" panose="02020603050405020304" pitchFamily="18" charset="0"/>
              </a:rPr>
              <a:t>Further Testing of PZ Fans in a Variety of Desktop and Laptop </a:t>
            </a:r>
            <a:r>
              <a:rPr lang="en-US" sz="2400" dirty="0">
                <a:ea typeface="Calibri" panose="020F0502020204030204" pitchFamily="34" charset="0"/>
                <a:cs typeface="Times New Roman" panose="02020603050405020304" pitchFamily="18" charset="0"/>
              </a:rPr>
              <a:t>C</a:t>
            </a:r>
            <a:r>
              <a:rPr lang="en-US" sz="2400" dirty="0">
                <a:effectLst/>
                <a:ea typeface="Calibri" panose="020F0502020204030204" pitchFamily="34" charset="0"/>
                <a:cs typeface="Times New Roman" panose="02020603050405020304" pitchFamily="18" charset="0"/>
              </a:rPr>
              <a:t>omputers</a:t>
            </a:r>
          </a:p>
          <a:p>
            <a:pPr marR="0" lvl="0">
              <a:spcBef>
                <a:spcPts val="0"/>
              </a:spcBef>
              <a:buClr>
                <a:srgbClr val="6A8AAF"/>
              </a:buClr>
              <a:buSzPct val="150000"/>
              <a:buFont typeface="Wingdings" panose="05000000000000000000" pitchFamily="2" charset="2"/>
              <a:buChar char="§"/>
            </a:pPr>
            <a:r>
              <a:rPr lang="en-US" sz="2400" dirty="0">
                <a:effectLst/>
                <a:ea typeface="Calibri" panose="020F0502020204030204" pitchFamily="34" charset="0"/>
                <a:cs typeface="Times New Roman" panose="02020603050405020304" pitchFamily="18" charset="0"/>
              </a:rPr>
              <a:t>Further Testing of Approaches to Enhance PZ Efficiency (PZ Material, Flow Housing, Heatsink Designs)</a:t>
            </a:r>
          </a:p>
          <a:p>
            <a:pPr marR="0" lvl="0">
              <a:spcBef>
                <a:spcPts val="0"/>
              </a:spcBef>
              <a:buClr>
                <a:srgbClr val="6A8AAF"/>
              </a:buClr>
              <a:buSzPct val="150000"/>
              <a:buFont typeface="Wingdings" panose="05000000000000000000" pitchFamily="2" charset="2"/>
              <a:buChar char="§"/>
            </a:pPr>
            <a:r>
              <a:rPr lang="en-US" sz="2400" dirty="0">
                <a:effectLst/>
                <a:ea typeface="Calibri" panose="020F0502020204030204" pitchFamily="34" charset="0"/>
                <a:cs typeface="Times New Roman" panose="02020603050405020304" pitchFamily="18" charset="0"/>
              </a:rPr>
              <a:t>Feasibility Testing in Enterprise Applications for Energy/Cost Savings of 4-16% (250W Desktop, 60W Laptop)</a:t>
            </a:r>
          </a:p>
          <a:p>
            <a:pPr>
              <a:buClr>
                <a:srgbClr val="6A8AAF"/>
              </a:buClr>
            </a:pPr>
            <a:endParaRPr lang="en-US" sz="2400" dirty="0"/>
          </a:p>
        </p:txBody>
      </p:sp>
    </p:spTree>
    <p:extLst>
      <p:ext uri="{BB962C8B-B14F-4D97-AF65-F5344CB8AC3E}">
        <p14:creationId xmlns:p14="http://schemas.microsoft.com/office/powerpoint/2010/main" val="1948947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9A30-978B-666A-3F55-8EB42D019B26}"/>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B6A67578-F0A6-A169-C16D-5B07BE18BB73}"/>
              </a:ext>
            </a:extLst>
          </p:cNvPr>
          <p:cNvSpPr>
            <a:spLocks noGrp="1"/>
          </p:cNvSpPr>
          <p:nvPr>
            <p:ph idx="1"/>
          </p:nvPr>
        </p:nvSpPr>
        <p:spPr/>
        <p:txBody>
          <a:bodyPr/>
          <a:lstStyle/>
          <a:p>
            <a:r>
              <a:rPr lang="en-US" sz="1800" dirty="0">
                <a:effectLst/>
                <a:ea typeface="Calibri" panose="020F0502020204030204" pitchFamily="34" charset="0"/>
                <a:cs typeface="Times New Roman" panose="02020603050405020304" pitchFamily="18" charset="0"/>
              </a:rPr>
              <a:t>     I would like to thank my parents Donnie and Becky Dunaway for purchasing the PZ fan. Thank you to Dr. Alexander Mezei, Buck Frymier, and Jonathan Hall for proofing this research paper. Thank you to Peter Truax for helping me walk through the testing methodology and technical aspects of this research paper. </a:t>
            </a:r>
          </a:p>
          <a:p>
            <a:r>
              <a:rPr lang="en-US" sz="1800" dirty="0">
                <a:effectLst/>
                <a:ea typeface="Calibri" panose="020F0502020204030204" pitchFamily="34" charset="0"/>
                <a:cs typeface="Times New Roman" panose="02020603050405020304" pitchFamily="18" charset="0"/>
              </a:rPr>
              <a:t>     I would also like to express my deep appreciation to Dr. Xuguang Chen, my project advisor, who encouraged me to take on this difficult project when it did not look or sound feasible. He has been a fantastic advisor whose wisdom and guidance have been invaluable to me in completing this experiment and fulfilling the requirements of the Master’s Degree in Computer Science.</a:t>
            </a:r>
          </a:p>
          <a:p>
            <a:endParaRPr lang="en-US" dirty="0"/>
          </a:p>
        </p:txBody>
      </p:sp>
    </p:spTree>
    <p:extLst>
      <p:ext uri="{BB962C8B-B14F-4D97-AF65-F5344CB8AC3E}">
        <p14:creationId xmlns:p14="http://schemas.microsoft.com/office/powerpoint/2010/main" val="2840133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49B339-6599-0C51-444E-E0762471DF09}"/>
              </a:ext>
            </a:extLst>
          </p:cNvPr>
          <p:cNvSpPr>
            <a:spLocks noGrp="1"/>
          </p:cNvSpPr>
          <p:nvPr>
            <p:ph type="title"/>
          </p:nvPr>
        </p:nvSpPr>
        <p:spPr>
          <a:xfrm>
            <a:off x="581192" y="641653"/>
            <a:ext cx="11029616" cy="1095560"/>
          </a:xfrm>
        </p:spPr>
        <p:txBody>
          <a:bodyPr anchor="t">
            <a:normAutofit/>
          </a:bodyPr>
          <a:lstStyle/>
          <a:p>
            <a:r>
              <a:rPr lang="en-US">
                <a:solidFill>
                  <a:schemeClr val="accent2"/>
                </a:solidFill>
              </a:rPr>
              <a:t>References</a:t>
            </a:r>
          </a:p>
        </p:txBody>
      </p:sp>
      <p:sp>
        <p:nvSpPr>
          <p:cNvPr id="10"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C323315-887A-25DE-ADD6-429F3472744E}"/>
              </a:ext>
            </a:extLst>
          </p:cNvPr>
          <p:cNvSpPr>
            <a:spLocks noGrp="1"/>
          </p:cNvSpPr>
          <p:nvPr>
            <p:ph idx="1"/>
          </p:nvPr>
        </p:nvSpPr>
        <p:spPr>
          <a:xfrm>
            <a:off x="581193" y="1519499"/>
            <a:ext cx="11029615" cy="3979200"/>
          </a:xfrm>
        </p:spPr>
        <p:txBody>
          <a:bodyPr>
            <a:normAutofit/>
          </a:bodyPr>
          <a:lstStyle/>
          <a:p>
            <a:pPr marL="0" indent="0">
              <a:lnSpc>
                <a:spcPct val="90000"/>
              </a:lnSpc>
              <a:buNone/>
            </a:pPr>
            <a:r>
              <a:rPr lang="en-US" sz="1000" dirty="0">
                <a:solidFill>
                  <a:schemeClr val="accent2">
                    <a:lumMod val="50000"/>
                  </a:schemeClr>
                </a:solidFill>
              </a:rPr>
              <a:t>1.	Fisher, T. (2021). Do You Actually Know What Your PC's Motherboard Does? Retrieved 24 August 2022, from </a:t>
            </a:r>
            <a:r>
              <a:rPr lang="en-US" sz="1000" dirty="0">
                <a:solidFill>
                  <a:schemeClr val="accent2">
                    <a:lumMod val="50000"/>
                  </a:schemeClr>
                </a:solidFill>
                <a:hlinkClick r:id="rId2"/>
              </a:rPr>
              <a:t>https://www.lifewire.com/motherboards-system-boards-and-</a:t>
            </a:r>
            <a:r>
              <a:rPr lang="en-US" sz="1000" dirty="0">
                <a:solidFill>
                  <a:schemeClr val="accent2">
                    <a:lumMod val="50000"/>
                  </a:schemeClr>
                </a:solidFill>
              </a:rPr>
              <a:t>mainboards-2618154.</a:t>
            </a:r>
          </a:p>
          <a:p>
            <a:pPr marL="0" indent="0">
              <a:lnSpc>
                <a:spcPct val="90000"/>
              </a:lnSpc>
              <a:buNone/>
            </a:pPr>
            <a:r>
              <a:rPr lang="en-US" sz="1000" dirty="0">
                <a:solidFill>
                  <a:schemeClr val="accent2">
                    <a:lumMod val="50000"/>
                  </a:schemeClr>
                </a:solidFill>
              </a:rPr>
              <a:t>2.	Sheldon, R. (2021). What is solid-state technology and how is it used?. Retrieved 24 August 2022, from https://www.techtarget.com/whatis/definition/solid-state</a:t>
            </a:r>
          </a:p>
          <a:p>
            <a:pPr marL="0" indent="0">
              <a:lnSpc>
                <a:spcPct val="90000"/>
              </a:lnSpc>
              <a:buNone/>
            </a:pPr>
            <a:r>
              <a:rPr lang="en-US" sz="1000" dirty="0">
                <a:solidFill>
                  <a:schemeClr val="accent2">
                    <a:lumMod val="50000"/>
                  </a:schemeClr>
                </a:solidFill>
              </a:rPr>
              <a:t>3.	Wang, Y. (2017). Power Efficiency of Piezoelectric Fan Cooling. Retrieved 27 August 2022, from https://escholarship.org/uc/item/7t55h4hz</a:t>
            </a:r>
          </a:p>
          <a:p>
            <a:pPr marL="0" indent="0">
              <a:lnSpc>
                <a:spcPct val="90000"/>
              </a:lnSpc>
              <a:buNone/>
            </a:pPr>
            <a:r>
              <a:rPr lang="en-US" sz="1000" dirty="0">
                <a:solidFill>
                  <a:schemeClr val="accent2">
                    <a:lumMod val="50000"/>
                  </a:schemeClr>
                </a:solidFill>
              </a:rPr>
              <a:t>4.	Solid-state electronics - Wikipedia. (2022). Retrieved 27 August 2022, from https://en.wikipedia.org/wiki/Solid-state_electronics</a:t>
            </a:r>
          </a:p>
          <a:p>
            <a:pPr marL="0" indent="0">
              <a:lnSpc>
                <a:spcPct val="90000"/>
              </a:lnSpc>
              <a:buNone/>
            </a:pPr>
            <a:r>
              <a:rPr lang="en-US" sz="1000" dirty="0">
                <a:solidFill>
                  <a:schemeClr val="accent2">
                    <a:lumMod val="50000"/>
                  </a:schemeClr>
                </a:solidFill>
              </a:rPr>
              <a:t>5.	Kazmeyer, M. (2022). How Does a CPU Cooling Fan Work?. Retrieved 19 September 2022, from https://smallbusiness.chron.com/cpu-cooling-fan-work-61608.html</a:t>
            </a:r>
          </a:p>
          <a:p>
            <a:pPr marL="0" indent="0">
              <a:lnSpc>
                <a:spcPct val="90000"/>
              </a:lnSpc>
              <a:buNone/>
            </a:pPr>
            <a:r>
              <a:rPr lang="en-US" sz="1000" dirty="0">
                <a:solidFill>
                  <a:schemeClr val="accent2">
                    <a:lumMod val="50000"/>
                  </a:schemeClr>
                </a:solidFill>
              </a:rPr>
              <a:t>6.	James, D. (2022). Best CPU coolers in 2022. Retrieved 19 September 2022, from https://www.pcgamer.com/best-cpu-coolers/</a:t>
            </a:r>
          </a:p>
          <a:p>
            <a:pPr marL="0" indent="0">
              <a:lnSpc>
                <a:spcPct val="90000"/>
              </a:lnSpc>
              <a:buNone/>
            </a:pPr>
            <a:r>
              <a:rPr lang="en-US" sz="1000" dirty="0">
                <a:solidFill>
                  <a:schemeClr val="accent2">
                    <a:lumMod val="50000"/>
                  </a:schemeClr>
                </a:solidFill>
              </a:rPr>
              <a:t>7.	Fosnez. (2022). File: Computer case cooling air flow.png - Wikimedia Commons. Retrieved 19 September 2022, from https://commons.wikimedia.org/w/index.php?curid=6112079</a:t>
            </a:r>
          </a:p>
          <a:p>
            <a:pPr marL="0" indent="0">
              <a:lnSpc>
                <a:spcPct val="90000"/>
              </a:lnSpc>
              <a:buNone/>
            </a:pPr>
            <a:r>
              <a:rPr lang="en-US" sz="1000" dirty="0">
                <a:solidFill>
                  <a:schemeClr val="accent2">
                    <a:lumMod val="50000"/>
                  </a:schemeClr>
                </a:solidFill>
              </a:rPr>
              <a:t>8.	How Heat Sink Compound Keeps Electronics Cool | Techspray. (2022). Retrieved 19 September 2022, from </a:t>
            </a:r>
            <a:r>
              <a:rPr lang="en-US" sz="1000" dirty="0">
                <a:solidFill>
                  <a:schemeClr val="accent2">
                    <a:lumMod val="50000"/>
                  </a:schemeClr>
                </a:solidFill>
                <a:hlinkClick r:id="rId3"/>
              </a:rPr>
              <a:t>https://www.techspray.com/how-heat-sink-compound-keeps-electronics-</a:t>
            </a:r>
            <a:r>
              <a:rPr lang="en-US" sz="1000" dirty="0">
                <a:solidFill>
                  <a:schemeClr val="accent2">
                    <a:lumMod val="50000"/>
                  </a:schemeClr>
                </a:solidFill>
              </a:rPr>
              <a:t>cool</a:t>
            </a:r>
          </a:p>
          <a:p>
            <a:pPr marL="0" indent="0">
              <a:lnSpc>
                <a:spcPct val="90000"/>
              </a:lnSpc>
              <a:buNone/>
            </a:pPr>
            <a:r>
              <a:rPr lang="en-US" sz="1000" dirty="0">
                <a:solidFill>
                  <a:schemeClr val="accent2">
                    <a:lumMod val="50000"/>
                  </a:schemeClr>
                </a:solidFill>
              </a:rPr>
              <a:t>9.	Sealed Piezo Fan User Guide - Piezo Support. (2021). Retrieved 20 September 2022, from https://support.piezo.com/article/139-sealed-piezo-fan-user-guide#overview</a:t>
            </a:r>
          </a:p>
          <a:p>
            <a:pPr marL="0" indent="0">
              <a:lnSpc>
                <a:spcPct val="90000"/>
              </a:lnSpc>
              <a:buNone/>
            </a:pPr>
            <a:r>
              <a:rPr lang="en-US" sz="1000" dirty="0">
                <a:solidFill>
                  <a:schemeClr val="accent2">
                    <a:lumMod val="50000"/>
                  </a:schemeClr>
                </a:solidFill>
              </a:rPr>
              <a:t>10.	Smoot, R. (2022). Comparing Axial Fans and Centrifugal Fans. Retrieved 20 September 2022, from https://www.digikey.com/en/articles/comparing-axial-fans-and-centrifugal-fans</a:t>
            </a:r>
          </a:p>
          <a:p>
            <a:pPr marL="0" indent="0">
              <a:lnSpc>
                <a:spcPct val="90000"/>
              </a:lnSpc>
              <a:buNone/>
            </a:pPr>
            <a:r>
              <a:rPr lang="en-US" sz="1000" dirty="0">
                <a:solidFill>
                  <a:schemeClr val="accent2">
                    <a:lumMod val="50000"/>
                  </a:schemeClr>
                </a:solidFill>
              </a:rPr>
              <a:t>11.	Rose, B. (2022). Understanding Airflow Fundamentals for Proper Dc Fan Selection | CUI Devices. Retrieved 20 September 2022, from </a:t>
            </a:r>
            <a:r>
              <a:rPr lang="en-US" sz="1000" dirty="0">
                <a:solidFill>
                  <a:schemeClr val="accent2">
                    <a:lumMod val="50000"/>
                  </a:schemeClr>
                </a:solidFill>
                <a:hlinkClick r:id="rId4"/>
              </a:rPr>
              <a:t>https://www.cuidevices.com/blog/understanding-</a:t>
            </a:r>
            <a:r>
              <a:rPr lang="en-US" sz="1000" dirty="0">
                <a:solidFill>
                  <a:schemeClr val="accent2">
                    <a:lumMod val="50000"/>
                  </a:schemeClr>
                </a:solidFill>
              </a:rPr>
              <a:t>airflow-	fundamentals-for-proper-dc-fan-selection</a:t>
            </a:r>
          </a:p>
          <a:p>
            <a:pPr marL="0" indent="0">
              <a:lnSpc>
                <a:spcPct val="90000"/>
              </a:lnSpc>
              <a:buNone/>
            </a:pPr>
            <a:r>
              <a:rPr lang="en-US" sz="1000" dirty="0">
                <a:solidFill>
                  <a:schemeClr val="accent2">
                    <a:lumMod val="50000"/>
                  </a:schemeClr>
                </a:solidFill>
              </a:rPr>
              <a:t>12.	Google Patents. (2022). Retrieved 20 September 2022, from https://patents.google.com/patent/US4780062A/en</a:t>
            </a:r>
          </a:p>
          <a:p>
            <a:pPr marL="0" indent="0">
              <a:lnSpc>
                <a:spcPct val="90000"/>
              </a:lnSpc>
              <a:buNone/>
            </a:pPr>
            <a:r>
              <a:rPr lang="en-US" sz="1000" dirty="0">
                <a:solidFill>
                  <a:schemeClr val="accent2">
                    <a:lumMod val="50000"/>
                  </a:schemeClr>
                </a:solidFill>
              </a:rPr>
              <a:t>13.	Application Notes - Piezo Support. (2020). Retrieved 20 September 2022, from https://support.piezo.com/article/116-application-notes</a:t>
            </a:r>
          </a:p>
          <a:p>
            <a:pPr marL="0" indent="0">
              <a:lnSpc>
                <a:spcPct val="90000"/>
              </a:lnSpc>
              <a:buNone/>
            </a:pPr>
            <a:r>
              <a:rPr lang="en-US" sz="1000" dirty="0">
                <a:solidFill>
                  <a:schemeClr val="accent2">
                    <a:lumMod val="50000"/>
                  </a:schemeClr>
                </a:solidFill>
              </a:rPr>
              <a:t>14.	SolidWorks Tutorial #267: DC motor. (2017). Retrieved 26 September 2022, from https://www.youtube.com/watch?v=oboHOnBIXrY</a:t>
            </a:r>
          </a:p>
          <a:p>
            <a:pPr marL="0" indent="0">
              <a:lnSpc>
                <a:spcPct val="90000"/>
              </a:lnSpc>
              <a:buNone/>
            </a:pPr>
            <a:r>
              <a:rPr lang="en-US" sz="1000" dirty="0">
                <a:solidFill>
                  <a:schemeClr val="accent2">
                    <a:lumMod val="50000"/>
                  </a:schemeClr>
                </a:solidFill>
              </a:rPr>
              <a:t>15.	SolidWorks FL Tutorial #282: PC Fan with flow simulation analysis. (2017). Retrieved 26 September 2022, from https://www.youtube.com/watch?v=Vr9A2oVy570</a:t>
            </a:r>
          </a:p>
        </p:txBody>
      </p:sp>
    </p:spTree>
    <p:extLst>
      <p:ext uri="{BB962C8B-B14F-4D97-AF65-F5344CB8AC3E}">
        <p14:creationId xmlns:p14="http://schemas.microsoft.com/office/powerpoint/2010/main" val="1014241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33428-F273-2531-CE65-5F47BB8A7BAB}"/>
              </a:ext>
            </a:extLst>
          </p:cNvPr>
          <p:cNvSpPr>
            <a:spLocks noGrp="1"/>
          </p:cNvSpPr>
          <p:nvPr>
            <p:ph type="title"/>
          </p:nvPr>
        </p:nvSpPr>
        <p:spPr>
          <a:xfrm>
            <a:off x="581192" y="641653"/>
            <a:ext cx="11029616" cy="1095560"/>
          </a:xfrm>
        </p:spPr>
        <p:txBody>
          <a:bodyPr anchor="t">
            <a:normAutofit/>
          </a:bodyPr>
          <a:lstStyle/>
          <a:p>
            <a:r>
              <a:rPr lang="en-US" dirty="0">
                <a:solidFill>
                  <a:schemeClr val="accent2"/>
                </a:solidFill>
              </a:rPr>
              <a:t>References Continued</a:t>
            </a:r>
          </a:p>
        </p:txBody>
      </p:sp>
      <p:sp>
        <p:nvSpPr>
          <p:cNvPr id="10"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43A5437-DDD0-0ED4-2CDF-F39F19DB6FAF}"/>
              </a:ext>
            </a:extLst>
          </p:cNvPr>
          <p:cNvSpPr>
            <a:spLocks noGrp="1"/>
          </p:cNvSpPr>
          <p:nvPr>
            <p:ph idx="1"/>
          </p:nvPr>
        </p:nvSpPr>
        <p:spPr>
          <a:xfrm>
            <a:off x="581192" y="1478776"/>
            <a:ext cx="11029615" cy="4737571"/>
          </a:xfrm>
        </p:spPr>
        <p:txBody>
          <a:bodyPr>
            <a:noAutofit/>
          </a:bodyPr>
          <a:lstStyle/>
          <a:p>
            <a:pPr marL="0" indent="0">
              <a:lnSpc>
                <a:spcPct val="90000"/>
              </a:lnSpc>
              <a:buNone/>
            </a:pPr>
            <a:r>
              <a:rPr lang="en-US" sz="1000" dirty="0">
                <a:solidFill>
                  <a:schemeClr val="accent2">
                    <a:lumMod val="50000"/>
                  </a:schemeClr>
                </a:solidFill>
              </a:rPr>
              <a:t>16.	The Difference Between an Axial and Radial Fan. (2019). Retrieved 27 September 2022, from https://paulsfans.com/blog/difference-axial-radial-fan/</a:t>
            </a:r>
          </a:p>
          <a:p>
            <a:pPr marL="0" indent="0">
              <a:lnSpc>
                <a:spcPct val="90000"/>
              </a:lnSpc>
              <a:buNone/>
            </a:pPr>
            <a:r>
              <a:rPr lang="en-US" sz="1000" dirty="0">
                <a:solidFill>
                  <a:schemeClr val="accent2">
                    <a:lumMod val="50000"/>
                  </a:schemeClr>
                </a:solidFill>
              </a:rPr>
              <a:t>17.	</a:t>
            </a:r>
            <a:r>
              <a:rPr lang="en-US" sz="1000" dirty="0" err="1">
                <a:solidFill>
                  <a:schemeClr val="accent2">
                    <a:lumMod val="50000"/>
                  </a:schemeClr>
                </a:solidFill>
              </a:rPr>
              <a:t>Burmann</a:t>
            </a:r>
            <a:r>
              <a:rPr lang="en-US" sz="1000" dirty="0">
                <a:solidFill>
                  <a:schemeClr val="accent2">
                    <a:lumMod val="50000"/>
                  </a:schemeClr>
                </a:solidFill>
              </a:rPr>
              <a:t>, P., Raman, A., &amp; </a:t>
            </a:r>
            <a:r>
              <a:rPr lang="en-US" sz="1000" dirty="0" err="1">
                <a:solidFill>
                  <a:schemeClr val="accent2">
                    <a:lumMod val="50000"/>
                  </a:schemeClr>
                </a:solidFill>
              </a:rPr>
              <a:t>Garimella</a:t>
            </a:r>
            <a:r>
              <a:rPr lang="en-US" sz="1000" dirty="0">
                <a:solidFill>
                  <a:schemeClr val="accent2">
                    <a:lumMod val="50000"/>
                  </a:schemeClr>
                </a:solidFill>
              </a:rPr>
              <a:t>, S. (2002). Dynamics and topology optimization of piezoelectric fans. IEEE Transactions on Components and Packaging Technologies, 25(4), 592-600. Doi: 		10.1109/tcapt.2003.809111</a:t>
            </a:r>
          </a:p>
          <a:p>
            <a:pPr marL="0" indent="0">
              <a:lnSpc>
                <a:spcPct val="90000"/>
              </a:lnSpc>
              <a:buNone/>
            </a:pPr>
            <a:r>
              <a:rPr lang="en-US" sz="1000" dirty="0">
                <a:solidFill>
                  <a:schemeClr val="accent2">
                    <a:lumMod val="50000"/>
                  </a:schemeClr>
                </a:solidFill>
              </a:rPr>
              <a:t>18.	Piezoelectricity - Wikipedia. (2022). Retrieved 27 September 2022, from https://en.wikipedia.org/wiki/Piezoelectricity</a:t>
            </a:r>
          </a:p>
          <a:p>
            <a:pPr marL="0" indent="0">
              <a:lnSpc>
                <a:spcPct val="90000"/>
              </a:lnSpc>
              <a:buNone/>
            </a:pPr>
            <a:r>
              <a:rPr lang="en-US" sz="1000" dirty="0">
                <a:solidFill>
                  <a:schemeClr val="accent2">
                    <a:lumMod val="50000"/>
                  </a:schemeClr>
                </a:solidFill>
              </a:rPr>
              <a:t>19.	Midé Technology. (2015). Packaged Piezoelectric Fan Qualification and Reliability Testing [eBook]. Retrieved from chrome-						 			             	extension://efaidnbmnnnibpcajpcglclefindmkaj/https://s3.amazonaws.com/helpscout.net/docs/assets/5a60b15b0428635d7f439dde/attachments/6058bee7207e3b1188e1eaf7/20150415 _ 	Piezo_Fan_Reliablity_Public_Release.pdf</a:t>
            </a:r>
          </a:p>
          <a:p>
            <a:pPr marL="0" indent="0">
              <a:lnSpc>
                <a:spcPct val="90000"/>
              </a:lnSpc>
              <a:buNone/>
            </a:pPr>
            <a:r>
              <a:rPr lang="en-US" sz="1000" dirty="0">
                <a:solidFill>
                  <a:schemeClr val="accent2">
                    <a:lumMod val="50000"/>
                  </a:schemeClr>
                </a:solidFill>
              </a:rPr>
              <a:t>20.	Google Scholar. (2022). Retrieved 5 October 2022, from https://scholar.google.com/scholar?hl=en&amp;as_sdt=0,10&amp;q=%22piezoelectric+fan%22+piezo.com</a:t>
            </a:r>
          </a:p>
          <a:p>
            <a:pPr marL="0" indent="0">
              <a:lnSpc>
                <a:spcPct val="90000"/>
              </a:lnSpc>
              <a:buNone/>
            </a:pPr>
            <a:r>
              <a:rPr lang="en-US" sz="1000" dirty="0">
                <a:solidFill>
                  <a:schemeClr val="accent2">
                    <a:lumMod val="50000"/>
                  </a:schemeClr>
                </a:solidFill>
              </a:rPr>
              <a:t>21.	Google Scholar. (2022). Retrieved 5 October 2022, from https://scholar.google.com/scholar?hl=en&amp;as_sdt=0%2C10&amp;q=%22piezoelectric+fan%22+desktop&amp;btnG=</a:t>
            </a:r>
          </a:p>
          <a:p>
            <a:pPr marL="0" indent="0">
              <a:lnSpc>
                <a:spcPct val="90000"/>
              </a:lnSpc>
              <a:buNone/>
            </a:pPr>
            <a:r>
              <a:rPr lang="en-US" sz="1000" dirty="0">
                <a:solidFill>
                  <a:schemeClr val="accent2">
                    <a:lumMod val="50000"/>
                  </a:schemeClr>
                </a:solidFill>
              </a:rPr>
              <a:t>22.	Maaspuro, M. (2016). Piezoelectric oscillating cantilever fan for thermal management of electronics and LEDs — A review. Microelectronics Reliability, 63, 342-353. Doi: 			                 	10.1016/j.microrel.2016.06.008</a:t>
            </a:r>
          </a:p>
          <a:p>
            <a:pPr marL="0" indent="0">
              <a:lnSpc>
                <a:spcPct val="90000"/>
              </a:lnSpc>
              <a:buNone/>
            </a:pPr>
            <a:r>
              <a:rPr lang="en-US" sz="1000" dirty="0">
                <a:solidFill>
                  <a:schemeClr val="accent2">
                    <a:lumMod val="50000"/>
                  </a:schemeClr>
                </a:solidFill>
              </a:rPr>
              <a:t>23.	Hales, A., &amp; Jiang, X. (2018). A review of piezoelectric fans for low energy cooling of power electronics. Applied Energy, 215, 321-337. Doi: 10.1016/j.apenergy.2018.02.014</a:t>
            </a:r>
          </a:p>
          <a:p>
            <a:pPr marL="0" indent="0">
              <a:lnSpc>
                <a:spcPct val="90000"/>
              </a:lnSpc>
              <a:buNone/>
            </a:pPr>
            <a:r>
              <a:rPr lang="en-US" sz="1000" dirty="0">
                <a:solidFill>
                  <a:schemeClr val="accent2">
                    <a:lumMod val="50000"/>
                  </a:schemeClr>
                </a:solidFill>
              </a:rPr>
              <a:t>24.	Choi, M., Cierpka, C., &amp; Kim, Y. (2012). Vortex formation by a vibrating cantilever. Journal Of Fluids and Structures, 31, 67-78. Doi: 10.1016/j.jfluidstructs.2012.03.004</a:t>
            </a:r>
          </a:p>
          <a:p>
            <a:pPr marL="0" indent="0">
              <a:lnSpc>
                <a:spcPct val="90000"/>
              </a:lnSpc>
              <a:buNone/>
            </a:pPr>
            <a:r>
              <a:rPr lang="en-US" sz="1000" dirty="0">
                <a:solidFill>
                  <a:schemeClr val="accent2">
                    <a:lumMod val="50000"/>
                  </a:schemeClr>
                </a:solidFill>
              </a:rPr>
              <a:t>25.	</a:t>
            </a:r>
            <a:r>
              <a:rPr lang="en-US" sz="1000" dirty="0" err="1">
                <a:solidFill>
                  <a:schemeClr val="accent2">
                    <a:lumMod val="50000"/>
                  </a:schemeClr>
                </a:solidFill>
              </a:rPr>
              <a:t>Kumawat</a:t>
            </a:r>
            <a:r>
              <a:rPr lang="en-US" sz="1000" dirty="0">
                <a:solidFill>
                  <a:schemeClr val="accent2">
                    <a:lumMod val="50000"/>
                  </a:schemeClr>
                </a:solidFill>
              </a:rPr>
              <a:t>, K. (2019) Optimal CPU &amp; GPU TEMPERATURE [PC &amp; LAPTOPS] - tech centurion, Optimal CPU &amp; GPU TEMPERATURE [PC &amp; LAPTOPS]. tech centurion.      				https://www.techcenturion.com/optimal-temperature-of-cpu-and-gpu</a:t>
            </a:r>
          </a:p>
          <a:p>
            <a:pPr marL="0" indent="0">
              <a:lnSpc>
                <a:spcPct val="90000"/>
              </a:lnSpc>
              <a:buNone/>
            </a:pPr>
            <a:r>
              <a:rPr lang="en-US" sz="1000" dirty="0">
                <a:solidFill>
                  <a:schemeClr val="accent2">
                    <a:lumMod val="50000"/>
                  </a:schemeClr>
                </a:solidFill>
              </a:rPr>
              <a:t>26.	Grumeau, R. (2018) Cpuid developers’ corner, CPUID DEVELOPERS CORNER. CPUID. Available at: https://www.cpuid-pro.com/products-system-monitoring-kit.php</a:t>
            </a:r>
          </a:p>
          <a:p>
            <a:pPr marL="0" indent="0">
              <a:lnSpc>
                <a:spcPct val="90000"/>
              </a:lnSpc>
              <a:buNone/>
            </a:pPr>
            <a:r>
              <a:rPr lang="en-US" sz="1000" dirty="0">
                <a:solidFill>
                  <a:schemeClr val="accent2">
                    <a:lumMod val="50000"/>
                  </a:schemeClr>
                </a:solidFill>
              </a:rPr>
              <a:t>27.	Grumeau, R. (2022) POWERMAX: Software, PowerMAX. CPUID. https://www.cpuid.com/softwares/PowerMAX.html</a:t>
            </a:r>
          </a:p>
          <a:p>
            <a:pPr marL="0" indent="0">
              <a:lnSpc>
                <a:spcPct val="90000"/>
              </a:lnSpc>
              <a:buNone/>
            </a:pPr>
            <a:r>
              <a:rPr lang="en-US" sz="1000" dirty="0">
                <a:solidFill>
                  <a:schemeClr val="accent2">
                    <a:lumMod val="50000"/>
                  </a:schemeClr>
                </a:solidFill>
              </a:rPr>
              <a:t>28.	Shimpi, A.L. (2006) Intel's core 2 extreme QX6700: The multi-core era begins, RSS. AnandTech. https://www.anandtech.com/show/2112</a:t>
            </a:r>
          </a:p>
          <a:p>
            <a:pPr marL="0" indent="0">
              <a:lnSpc>
                <a:spcPct val="90000"/>
              </a:lnSpc>
              <a:buNone/>
            </a:pPr>
            <a:r>
              <a:rPr lang="en-US" sz="1000" dirty="0">
                <a:solidFill>
                  <a:schemeClr val="accent2">
                    <a:lumMod val="50000"/>
                  </a:schemeClr>
                </a:solidFill>
              </a:rPr>
              <a:t>29.	EIA (2021) Frequently asked questions (FAQs) - U.S. energy information administration (EIA), Frequently Asked Questions (FAQs) - U.S. Energy Information Administration (EIA). EIA. 			https://www.eia.gov/tools/faqs/faq.php?id=97&amp;amp;t=3</a:t>
            </a:r>
          </a:p>
          <a:p>
            <a:pPr marL="0" indent="0">
              <a:lnSpc>
                <a:spcPct val="90000"/>
              </a:lnSpc>
              <a:buNone/>
            </a:pPr>
            <a:r>
              <a:rPr lang="en-US" sz="1000" dirty="0">
                <a:solidFill>
                  <a:schemeClr val="accent2">
                    <a:lumMod val="50000"/>
                  </a:schemeClr>
                </a:solidFill>
              </a:rPr>
              <a:t>30.	Northwestern University (2018) Information technology, Power Management Statistics: Information Technology - Northwestern University. Available at:                    			                       	https://www.it.northwestern.edu/hardware/eco/stats.html</a:t>
            </a:r>
          </a:p>
        </p:txBody>
      </p:sp>
    </p:spTree>
    <p:extLst>
      <p:ext uri="{BB962C8B-B14F-4D97-AF65-F5344CB8AC3E}">
        <p14:creationId xmlns:p14="http://schemas.microsoft.com/office/powerpoint/2010/main" val="4051520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79426" y="495467"/>
            <a:ext cx="11029616" cy="1013800"/>
          </a:xfrm>
        </p:spPr>
        <p:txBody>
          <a:bodyPr>
            <a:normAutofit/>
          </a:bodyPr>
          <a:lstStyle/>
          <a:p>
            <a:r>
              <a:rPr lang="en-US" sz="2400">
                <a:solidFill>
                  <a:srgbClr val="FFFEFF"/>
                </a:solidFill>
              </a:rPr>
              <a:t>Overview- Project Goals </a:t>
            </a:r>
            <a:endParaRPr lang="en-US" sz="2400" dirty="0">
              <a:solidFill>
                <a:srgbClr val="FFFEFF"/>
              </a:solidFill>
            </a:endParaRPr>
          </a:p>
        </p:txBody>
      </p:sp>
      <p:pic>
        <p:nvPicPr>
          <p:cNvPr id="13" name="Picture 12">
            <a:extLst>
              <a:ext uri="{FF2B5EF4-FFF2-40B4-BE49-F238E27FC236}">
                <a16:creationId xmlns:a16="http://schemas.microsoft.com/office/drawing/2014/main" id="{4F89E18C-53C3-49F0-8E61-E97C1D016D16}"/>
              </a:ext>
            </a:extLst>
          </p:cNvPr>
          <p:cNvPicPr>
            <a:picLocks noChangeAspect="1"/>
          </p:cNvPicPr>
          <p:nvPr/>
        </p:nvPicPr>
        <p:blipFill>
          <a:blip r:embed="rId3"/>
          <a:stretch>
            <a:fillRect/>
          </a:stretch>
        </p:blipFill>
        <p:spPr>
          <a:xfrm>
            <a:off x="593122" y="3471204"/>
            <a:ext cx="2377041" cy="2163071"/>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901E4D67-1ECA-41CB-91C9-667B026441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rot="10800000">
            <a:off x="4945236" y="3499226"/>
            <a:ext cx="2423298" cy="2163675"/>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B84394FB-5225-4AEC-B880-F10969B347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rot="5400000">
            <a:off x="9345645" y="3341091"/>
            <a:ext cx="2107028" cy="2423298"/>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DF4F37AA-B99C-4E66-BD7E-25716DA4B9C0}"/>
              </a:ext>
            </a:extLst>
          </p:cNvPr>
          <p:cNvSpPr txBox="1"/>
          <p:nvPr/>
        </p:nvSpPr>
        <p:spPr>
          <a:xfrm>
            <a:off x="391509" y="5779196"/>
            <a:ext cx="2578654" cy="830997"/>
          </a:xfrm>
          <a:prstGeom prst="rect">
            <a:avLst/>
          </a:prstGeom>
          <a:noFill/>
        </p:spPr>
        <p:txBody>
          <a:bodyPr wrap="square" rtlCol="0">
            <a:spAutoFit/>
          </a:bodyPr>
          <a:lstStyle/>
          <a:p>
            <a:pPr algn="ctr"/>
            <a:r>
              <a:rPr lang="en-US" sz="1600" b="1" dirty="0">
                <a:solidFill>
                  <a:srgbClr val="1A3260"/>
                </a:solidFill>
              </a:rPr>
              <a:t>No-Fan / Natural Convection</a:t>
            </a:r>
          </a:p>
          <a:p>
            <a:pPr algn="ctr"/>
            <a:endParaRPr lang="en-US" sz="1600" dirty="0"/>
          </a:p>
        </p:txBody>
      </p:sp>
      <p:sp>
        <p:nvSpPr>
          <p:cNvPr id="16" name="TextBox 15">
            <a:extLst>
              <a:ext uri="{FF2B5EF4-FFF2-40B4-BE49-F238E27FC236}">
                <a16:creationId xmlns:a16="http://schemas.microsoft.com/office/drawing/2014/main" id="{09A30B4D-2A8F-41FC-86E4-0EEF28211D41}"/>
              </a:ext>
            </a:extLst>
          </p:cNvPr>
          <p:cNvSpPr txBox="1"/>
          <p:nvPr/>
        </p:nvSpPr>
        <p:spPr>
          <a:xfrm>
            <a:off x="4715114" y="5797048"/>
            <a:ext cx="2734013" cy="830997"/>
          </a:xfrm>
          <a:prstGeom prst="rect">
            <a:avLst/>
          </a:prstGeom>
          <a:noFill/>
        </p:spPr>
        <p:txBody>
          <a:bodyPr wrap="square" rtlCol="0">
            <a:spAutoFit/>
          </a:bodyPr>
          <a:lstStyle>
            <a:defPPr>
              <a:defRPr lang="en-US"/>
            </a:defPPr>
            <a:lvl1pPr algn="ctr">
              <a:defRPr sz="2800" b="1">
                <a:solidFill>
                  <a:srgbClr val="1A3260"/>
                </a:solidFill>
              </a:defRPr>
            </a:lvl1pPr>
          </a:lstStyle>
          <a:p>
            <a:r>
              <a:rPr lang="en-US" sz="1600" dirty="0"/>
              <a:t>Rotary Fan / Forced Convection</a:t>
            </a:r>
          </a:p>
          <a:p>
            <a:endParaRPr lang="en-US" sz="1600" dirty="0"/>
          </a:p>
        </p:txBody>
      </p:sp>
      <p:sp>
        <p:nvSpPr>
          <p:cNvPr id="18" name="TextBox 17">
            <a:extLst>
              <a:ext uri="{FF2B5EF4-FFF2-40B4-BE49-F238E27FC236}">
                <a16:creationId xmlns:a16="http://schemas.microsoft.com/office/drawing/2014/main" id="{C639ECAE-2E63-4302-BEB5-19D21112C1A0}"/>
              </a:ext>
            </a:extLst>
          </p:cNvPr>
          <p:cNvSpPr txBox="1"/>
          <p:nvPr/>
        </p:nvSpPr>
        <p:spPr>
          <a:xfrm>
            <a:off x="9187510" y="5777758"/>
            <a:ext cx="2734013" cy="584775"/>
          </a:xfrm>
          <a:prstGeom prst="rect">
            <a:avLst/>
          </a:prstGeom>
          <a:noFill/>
        </p:spPr>
        <p:txBody>
          <a:bodyPr wrap="square" rtlCol="0">
            <a:spAutoFit/>
          </a:bodyPr>
          <a:lstStyle>
            <a:defPPr>
              <a:defRPr lang="en-US"/>
            </a:defPPr>
            <a:lvl1pPr algn="ctr">
              <a:defRPr sz="2800" b="1">
                <a:solidFill>
                  <a:srgbClr val="1A3260"/>
                </a:solidFill>
              </a:defRPr>
            </a:lvl1pPr>
          </a:lstStyle>
          <a:p>
            <a:r>
              <a:rPr lang="en-US" sz="1600" dirty="0"/>
              <a:t>Piezoelectric Fan (PZ)/ Forced Convection</a:t>
            </a:r>
          </a:p>
        </p:txBody>
      </p:sp>
      <p:sp>
        <p:nvSpPr>
          <p:cNvPr id="22" name="TextBox 21">
            <a:extLst>
              <a:ext uri="{FF2B5EF4-FFF2-40B4-BE49-F238E27FC236}">
                <a16:creationId xmlns:a16="http://schemas.microsoft.com/office/drawing/2014/main" id="{08565E44-B415-4DDC-8407-7F0CAE3C79D2}"/>
              </a:ext>
            </a:extLst>
          </p:cNvPr>
          <p:cNvSpPr txBox="1"/>
          <p:nvPr/>
        </p:nvSpPr>
        <p:spPr>
          <a:xfrm>
            <a:off x="391509" y="1848067"/>
            <a:ext cx="11205451" cy="1169551"/>
          </a:xfrm>
          <a:prstGeom prst="rect">
            <a:avLst/>
          </a:prstGeom>
          <a:noFill/>
        </p:spPr>
        <p:txBody>
          <a:bodyPr wrap="square">
            <a:spAutoFit/>
          </a:bodyPr>
          <a:lstStyle/>
          <a:p>
            <a:pPr marL="306000" marR="0" lvl="0" indent="-306000" algn="l" defTabSz="457200" rtl="0" eaLnBrk="1" fontAlgn="auto" latinLnBrk="0" hangingPunct="1">
              <a:lnSpc>
                <a:spcPct val="100000"/>
              </a:lnSpc>
              <a:spcBef>
                <a:spcPts val="0"/>
              </a:spcBef>
              <a:spcAft>
                <a:spcPts val="600"/>
              </a:spcAft>
              <a:buClr>
                <a:srgbClr val="4590B8"/>
              </a:buClr>
              <a:buSzPct val="92000"/>
              <a:buFont typeface="Wingdings 2" panose="05020102010507070707" pitchFamily="18" charset="2"/>
              <a:buChar char=""/>
              <a:tabLst/>
              <a:defRPr/>
            </a:pPr>
            <a:r>
              <a:rPr kumimoji="0" lang="en-US" sz="2000" b="0" i="0" u="none" strike="noStrike" kern="1200" cap="none" spc="0" normalizeH="0" baseline="0" noProof="0" dirty="0">
                <a:ln>
                  <a:noFill/>
                </a:ln>
                <a:solidFill>
                  <a:srgbClr val="4590B8">
                    <a:lumMod val="50000"/>
                  </a:srgbClr>
                </a:solidFill>
                <a:effectLst/>
                <a:uLnTx/>
                <a:uFillTx/>
                <a:latin typeface="Gill Sans MT" panose="020B0502020104020203"/>
                <a:ea typeface="+mn-ea"/>
                <a:cs typeface="+mn-cs"/>
              </a:rPr>
              <a:t>Test if a PZ Fan Can Cool a CPU Enough to </a:t>
            </a:r>
            <a:r>
              <a:rPr kumimoji="0" lang="en-US" sz="2000" b="0" i="0" u="sng" strike="noStrike" kern="1200" cap="none" spc="0" normalizeH="0" baseline="0" noProof="0" dirty="0">
                <a:ln>
                  <a:noFill/>
                </a:ln>
                <a:solidFill>
                  <a:srgbClr val="4590B8">
                    <a:lumMod val="50000"/>
                  </a:srgbClr>
                </a:solidFill>
                <a:effectLst/>
                <a:uLnTx/>
                <a:uFillTx/>
                <a:latin typeface="Gill Sans MT" panose="020B0502020104020203"/>
                <a:ea typeface="+mn-ea"/>
                <a:cs typeface="+mn-cs"/>
              </a:rPr>
              <a:t>Prevent Thermal Shutdown </a:t>
            </a:r>
            <a:r>
              <a:rPr kumimoji="0" lang="en-US" sz="2000" b="0" i="0" u="none" strike="noStrike" kern="1200" cap="none" spc="0" normalizeH="0" baseline="0" noProof="0" dirty="0">
                <a:ln>
                  <a:noFill/>
                </a:ln>
                <a:solidFill>
                  <a:srgbClr val="4590B8">
                    <a:lumMod val="50000"/>
                  </a:srgbClr>
                </a:solidFill>
                <a:effectLst/>
                <a:uLnTx/>
                <a:uFillTx/>
                <a:latin typeface="Gill Sans MT" panose="020B0502020104020203"/>
                <a:ea typeface="+mn-ea"/>
                <a:cs typeface="+mn-cs"/>
              </a:rPr>
              <a:t>at 100</a:t>
            </a:r>
            <a:r>
              <a:rPr kumimoji="0" lang="en-US" sz="2000" b="0" i="0" u="none" strike="noStrike" kern="1200" cap="none" spc="0" normalizeH="0" baseline="0" noProof="0" dirty="0">
                <a:ln>
                  <a:noFill/>
                </a:ln>
                <a:solidFill>
                  <a:srgbClr val="3D3D3D"/>
                </a:solidFill>
                <a:effectLst/>
                <a:uLnTx/>
                <a:uFillTx/>
                <a:latin typeface="Gill Sans MT" panose="020B0502020104020203"/>
                <a:ea typeface="Calibri" panose="020F0502020204030204" pitchFamily="34" charset="0"/>
                <a:cs typeface="+mn-cs"/>
              </a:rPr>
              <a:t>°C</a:t>
            </a:r>
            <a:endParaRPr kumimoji="0" lang="en-US" sz="2000" b="0" i="0" u="none" strike="noStrike" kern="1200" cap="none" spc="0" normalizeH="0" baseline="0" noProof="0" dirty="0">
              <a:ln>
                <a:noFill/>
              </a:ln>
              <a:solidFill>
                <a:srgbClr val="4590B8">
                  <a:lumMod val="50000"/>
                </a:srgbClr>
              </a:solidFill>
              <a:effectLst/>
              <a:uLnTx/>
              <a:uFillTx/>
              <a:latin typeface="Gill Sans MT" panose="020B0502020104020203"/>
              <a:ea typeface="+mn-ea"/>
              <a:cs typeface="+mn-cs"/>
            </a:endParaRPr>
          </a:p>
          <a:p>
            <a:pPr marL="306000" marR="0" lvl="0" indent="-306000" algn="l" defTabSz="457200" rtl="0" eaLnBrk="1" fontAlgn="auto" latinLnBrk="0" hangingPunct="1">
              <a:lnSpc>
                <a:spcPct val="100000"/>
              </a:lnSpc>
              <a:spcBef>
                <a:spcPts val="0"/>
              </a:spcBef>
              <a:spcAft>
                <a:spcPts val="600"/>
              </a:spcAft>
              <a:buClr>
                <a:srgbClr val="4590B8"/>
              </a:buClr>
              <a:buSzPct val="92000"/>
              <a:buFont typeface="Wingdings 2" panose="05020102010507070707" pitchFamily="18" charset="2"/>
              <a:buChar char=""/>
              <a:tabLst/>
              <a:defRPr/>
            </a:pPr>
            <a:r>
              <a:rPr kumimoji="0" lang="en-US" sz="2000" b="0" i="0" u="none" strike="noStrike" kern="1200" cap="none" spc="0" normalizeH="0" baseline="0" noProof="0" dirty="0">
                <a:ln>
                  <a:noFill/>
                </a:ln>
                <a:solidFill>
                  <a:srgbClr val="4590B8">
                    <a:lumMod val="50000"/>
                  </a:srgbClr>
                </a:solidFill>
                <a:effectLst/>
                <a:uLnTx/>
                <a:uFillTx/>
                <a:latin typeface="Gill Sans MT" panose="020B0502020104020203"/>
                <a:ea typeface="+mn-ea"/>
                <a:cs typeface="+mn-cs"/>
              </a:rPr>
              <a:t>Measure the </a:t>
            </a:r>
            <a:r>
              <a:rPr kumimoji="0" lang="en-US" sz="2000" b="0" i="0" u="sng" strike="noStrike" kern="1200" cap="none" spc="0" normalizeH="0" baseline="0" noProof="0" dirty="0">
                <a:ln>
                  <a:noFill/>
                </a:ln>
                <a:solidFill>
                  <a:srgbClr val="4590B8">
                    <a:lumMod val="50000"/>
                  </a:srgbClr>
                </a:solidFill>
                <a:effectLst/>
                <a:uLnTx/>
                <a:uFillTx/>
                <a:latin typeface="Gill Sans MT" panose="020B0502020104020203"/>
                <a:ea typeface="+mn-ea"/>
                <a:cs typeface="+mn-cs"/>
              </a:rPr>
              <a:t>Thermal Reduction Efficiency</a:t>
            </a:r>
            <a:r>
              <a:rPr kumimoji="0" lang="en-US" sz="2000" b="0" i="0" u="none" strike="noStrike" kern="1200" cap="none" spc="0" normalizeH="0" baseline="0" noProof="0" dirty="0">
                <a:ln>
                  <a:noFill/>
                </a:ln>
                <a:solidFill>
                  <a:srgbClr val="4590B8">
                    <a:lumMod val="50000"/>
                  </a:srgbClr>
                </a:solidFill>
                <a:effectLst/>
                <a:uLnTx/>
                <a:uFillTx/>
                <a:latin typeface="Gill Sans MT" panose="020B0502020104020203"/>
                <a:ea typeface="+mn-ea"/>
                <a:cs typeface="+mn-cs"/>
              </a:rPr>
              <a:t> of Each Fan compared to No Fan</a:t>
            </a:r>
          </a:p>
          <a:p>
            <a:pPr marL="306000" indent="-306000">
              <a:spcAft>
                <a:spcPts val="600"/>
              </a:spcAft>
              <a:buClr>
                <a:srgbClr val="4590B8"/>
              </a:buClr>
              <a:buSzPct val="92000"/>
              <a:buFont typeface="Wingdings 2" panose="05020102010507070707" pitchFamily="18" charset="2"/>
              <a:buChar char=""/>
              <a:defRPr/>
            </a:pPr>
            <a:r>
              <a:rPr lang="en-US" sz="2000" dirty="0">
                <a:solidFill>
                  <a:schemeClr val="accent2">
                    <a:lumMod val="50000"/>
                  </a:schemeClr>
                </a:solidFill>
              </a:rPr>
              <a:t>Measure Air Flow Speeds to </a:t>
            </a:r>
            <a:r>
              <a:rPr lang="en-US" sz="2000" u="sng" dirty="0">
                <a:solidFill>
                  <a:schemeClr val="accent2">
                    <a:lumMod val="50000"/>
                  </a:schemeClr>
                </a:solidFill>
              </a:rPr>
              <a:t>Correlate Air Flow</a:t>
            </a:r>
            <a:r>
              <a:rPr lang="en-US" sz="2000" dirty="0">
                <a:solidFill>
                  <a:schemeClr val="accent2">
                    <a:lumMod val="50000"/>
                  </a:schemeClr>
                </a:solidFill>
              </a:rPr>
              <a:t> To Thermal Reduction Efficiency</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89A5-C2B3-4A09-89CA-88674C64308D}"/>
              </a:ext>
            </a:extLst>
          </p:cNvPr>
          <p:cNvSpPr>
            <a:spLocks noGrp="1"/>
          </p:cNvSpPr>
          <p:nvPr>
            <p:ph type="title"/>
          </p:nvPr>
        </p:nvSpPr>
        <p:spPr>
          <a:xfrm>
            <a:off x="570961" y="539892"/>
            <a:ext cx="11029616" cy="1013800"/>
          </a:xfrm>
        </p:spPr>
        <p:txBody>
          <a:bodyPr/>
          <a:lstStyle/>
          <a:p>
            <a:r>
              <a:rPr lang="en-US" dirty="0"/>
              <a:t>Background- Cooling Techniques</a:t>
            </a:r>
          </a:p>
        </p:txBody>
      </p:sp>
      <p:pic>
        <p:nvPicPr>
          <p:cNvPr id="5" name="Picture 4">
            <a:extLst>
              <a:ext uri="{FF2B5EF4-FFF2-40B4-BE49-F238E27FC236}">
                <a16:creationId xmlns:a16="http://schemas.microsoft.com/office/drawing/2014/main" id="{188323FA-0FC2-4691-A618-E01FC7BB8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428416" y="2422117"/>
            <a:ext cx="3183955" cy="1828800"/>
          </a:xfrm>
          <a:prstGeom prst="rect">
            <a:avLst/>
          </a:prstGeom>
          <a:noFill/>
        </p:spPr>
      </p:pic>
      <p:pic>
        <p:nvPicPr>
          <p:cNvPr id="6" name="Picture 5">
            <a:extLst>
              <a:ext uri="{FF2B5EF4-FFF2-40B4-BE49-F238E27FC236}">
                <a16:creationId xmlns:a16="http://schemas.microsoft.com/office/drawing/2014/main" id="{AA75B298-4D6E-4DA7-B577-25C969F9E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783346" y="2422117"/>
            <a:ext cx="2827462" cy="1643528"/>
          </a:xfrm>
          <a:prstGeom prst="rect">
            <a:avLst/>
          </a:prstGeom>
          <a:noFill/>
        </p:spPr>
      </p:pic>
      <p:sp>
        <p:nvSpPr>
          <p:cNvPr id="13" name="TextBox 12">
            <a:extLst>
              <a:ext uri="{FF2B5EF4-FFF2-40B4-BE49-F238E27FC236}">
                <a16:creationId xmlns:a16="http://schemas.microsoft.com/office/drawing/2014/main" id="{434E9EC9-2D6A-49EC-8498-5DDCDC42AFF3}"/>
              </a:ext>
            </a:extLst>
          </p:cNvPr>
          <p:cNvSpPr txBox="1"/>
          <p:nvPr/>
        </p:nvSpPr>
        <p:spPr>
          <a:xfrm>
            <a:off x="442083" y="4184472"/>
            <a:ext cx="3438143" cy="2539157"/>
          </a:xfrm>
          <a:prstGeom prst="rect">
            <a:avLst/>
          </a:prstGeom>
          <a:noFill/>
        </p:spPr>
        <p:txBody>
          <a:bodyPr wrap="square" rtlCol="0">
            <a:spAutoFit/>
          </a:bodyPr>
          <a:lstStyle/>
          <a:p>
            <a:pPr marL="169863" indent="-169863">
              <a:spcBef>
                <a:spcPts val="200"/>
              </a:spcBef>
              <a:spcAft>
                <a:spcPts val="200"/>
              </a:spcAft>
              <a:buClr>
                <a:schemeClr val="accent2"/>
              </a:buClr>
              <a:buSzPct val="92000"/>
              <a:buFont typeface="Wingdings 2" panose="05020102010507070707" pitchFamily="18" charset="2"/>
              <a:buChar char=""/>
            </a:pPr>
            <a:r>
              <a:rPr lang="en-US" sz="1600" dirty="0">
                <a:solidFill>
                  <a:srgbClr val="1A3260"/>
                </a:solidFill>
              </a:rPr>
              <a:t>Not Powered By Any External Force</a:t>
            </a:r>
          </a:p>
          <a:p>
            <a:pPr marL="169863" indent="-169863">
              <a:spcBef>
                <a:spcPts val="200"/>
              </a:spcBef>
              <a:spcAft>
                <a:spcPts val="200"/>
              </a:spcAft>
              <a:buClr>
                <a:schemeClr val="accent2"/>
              </a:buClr>
              <a:buSzPct val="92000"/>
              <a:buFont typeface="Wingdings 2" panose="05020102010507070707" pitchFamily="18" charset="2"/>
              <a:buChar char=""/>
            </a:pPr>
            <a:r>
              <a:rPr lang="en-US" sz="1600" dirty="0">
                <a:solidFill>
                  <a:srgbClr val="1A3260"/>
                </a:solidFill>
              </a:rPr>
              <a:t>Dependent on Gravity and Ambient Temp Gradient</a:t>
            </a:r>
          </a:p>
          <a:p>
            <a:pPr marL="169863" indent="-169863">
              <a:spcBef>
                <a:spcPts val="200"/>
              </a:spcBef>
              <a:spcAft>
                <a:spcPts val="200"/>
              </a:spcAft>
              <a:buClr>
                <a:schemeClr val="accent2"/>
              </a:buClr>
              <a:buSzPct val="92000"/>
              <a:buFont typeface="Wingdings 2" panose="05020102010507070707" pitchFamily="18" charset="2"/>
              <a:buChar char=""/>
            </a:pPr>
            <a:r>
              <a:rPr lang="en-US" sz="1600" dirty="0">
                <a:solidFill>
                  <a:srgbClr val="1A3260"/>
                </a:solidFill>
              </a:rPr>
              <a:t>Hot Air = Less Dense = Rises</a:t>
            </a:r>
          </a:p>
          <a:p>
            <a:pPr>
              <a:spcBef>
                <a:spcPts val="200"/>
              </a:spcBef>
              <a:spcAft>
                <a:spcPts val="200"/>
              </a:spcAft>
              <a:buClr>
                <a:schemeClr val="accent2"/>
              </a:buClr>
              <a:buSzPct val="92000"/>
            </a:pPr>
            <a:r>
              <a:rPr lang="en-US" sz="1600" dirty="0">
                <a:solidFill>
                  <a:srgbClr val="1A3260"/>
                </a:solidFill>
              </a:rPr>
              <a:t>   Cold Air = Denser = Falls</a:t>
            </a:r>
          </a:p>
          <a:p>
            <a:pPr marL="169863" indent="-169863">
              <a:spcBef>
                <a:spcPts val="200"/>
              </a:spcBef>
              <a:spcAft>
                <a:spcPts val="200"/>
              </a:spcAft>
              <a:buClr>
                <a:schemeClr val="accent2"/>
              </a:buClr>
              <a:buSzPct val="92000"/>
              <a:buFont typeface="Wingdings 2" panose="05020102010507070707" pitchFamily="18" charset="2"/>
              <a:buChar char=""/>
            </a:pPr>
            <a:r>
              <a:rPr lang="en-US" sz="1600" dirty="0">
                <a:solidFill>
                  <a:srgbClr val="1A3260"/>
                </a:solidFill>
              </a:rPr>
              <a:t>Rapid Heat Generation Can Make Natural Convection Ineffective in Hardware Cooling</a:t>
            </a:r>
          </a:p>
          <a:p>
            <a:endParaRPr lang="en-US" sz="1600" dirty="0"/>
          </a:p>
        </p:txBody>
      </p:sp>
      <p:sp>
        <p:nvSpPr>
          <p:cNvPr id="16" name="TextBox 15">
            <a:extLst>
              <a:ext uri="{FF2B5EF4-FFF2-40B4-BE49-F238E27FC236}">
                <a16:creationId xmlns:a16="http://schemas.microsoft.com/office/drawing/2014/main" id="{B86FF2C5-DF64-46AC-8E52-242D4D070571}"/>
              </a:ext>
            </a:extLst>
          </p:cNvPr>
          <p:cNvSpPr txBox="1"/>
          <p:nvPr/>
        </p:nvSpPr>
        <p:spPr>
          <a:xfrm>
            <a:off x="4487829" y="4158968"/>
            <a:ext cx="3438143" cy="2513509"/>
          </a:xfrm>
          <a:prstGeom prst="rect">
            <a:avLst/>
          </a:prstGeom>
          <a:noFill/>
        </p:spPr>
        <p:txBody>
          <a:bodyPr wrap="square">
            <a:spAutoFit/>
          </a:bodyPr>
          <a:lstStyle/>
          <a:p>
            <a:pPr marL="169863" indent="-169863">
              <a:spcBef>
                <a:spcPts val="200"/>
              </a:spcBef>
              <a:spcAft>
                <a:spcPts val="200"/>
              </a:spcAft>
              <a:buClr>
                <a:schemeClr val="accent2"/>
              </a:buClr>
              <a:buSzPct val="92000"/>
              <a:buFont typeface="Wingdings 2" panose="05020102010507070707" pitchFamily="18" charset="2"/>
              <a:buChar char=""/>
            </a:pPr>
            <a:r>
              <a:rPr lang="en-US" sz="1600" dirty="0">
                <a:solidFill>
                  <a:srgbClr val="1A3260"/>
                </a:solidFill>
              </a:rPr>
              <a:t>Powered by Electromagnetism Pushing and Pulling Rotor</a:t>
            </a:r>
          </a:p>
          <a:p>
            <a:pPr marL="169863" indent="-169863">
              <a:spcBef>
                <a:spcPts val="200"/>
              </a:spcBef>
              <a:spcAft>
                <a:spcPts val="200"/>
              </a:spcAft>
              <a:buClr>
                <a:schemeClr val="accent2"/>
              </a:buClr>
              <a:buSzPct val="92000"/>
              <a:buFont typeface="Wingdings 2" panose="05020102010507070707" pitchFamily="18" charset="2"/>
              <a:buChar char=""/>
            </a:pPr>
            <a:r>
              <a:rPr lang="en-US" sz="1600" dirty="0">
                <a:solidFill>
                  <a:srgbClr val="1A3260"/>
                </a:solidFill>
              </a:rPr>
              <a:t>Dependent on Forced Air Flow Rate</a:t>
            </a:r>
          </a:p>
          <a:p>
            <a:pPr marL="169863" indent="-169863">
              <a:spcBef>
                <a:spcPts val="200"/>
              </a:spcBef>
              <a:spcAft>
                <a:spcPts val="200"/>
              </a:spcAft>
              <a:buClr>
                <a:schemeClr val="accent2"/>
              </a:buClr>
              <a:buSzPct val="92000"/>
              <a:buFont typeface="Wingdings 2" panose="05020102010507070707" pitchFamily="18" charset="2"/>
              <a:buChar char=""/>
            </a:pPr>
            <a:r>
              <a:rPr lang="en-US" sz="1600" dirty="0">
                <a:solidFill>
                  <a:srgbClr val="1A3260"/>
                </a:solidFill>
              </a:rPr>
              <a:t>Forced Air Absorbs Heat and Maintains Temp Gradient</a:t>
            </a:r>
          </a:p>
          <a:p>
            <a:pPr marL="169863" indent="-169863">
              <a:spcBef>
                <a:spcPts val="200"/>
              </a:spcBef>
              <a:spcAft>
                <a:spcPts val="200"/>
              </a:spcAft>
              <a:buClr>
                <a:schemeClr val="accent2"/>
              </a:buClr>
              <a:buSzPct val="92000"/>
              <a:buFont typeface="Wingdings 2" panose="05020102010507070707" pitchFamily="18" charset="2"/>
              <a:buChar char=""/>
            </a:pPr>
            <a:r>
              <a:rPr lang="en-US" sz="1600" dirty="0">
                <a:solidFill>
                  <a:srgbClr val="1A3260"/>
                </a:solidFill>
              </a:rPr>
              <a:t>Rapid Heat Generation Rarely Outpaces Laminar Air Flow</a:t>
            </a:r>
          </a:p>
          <a:p>
            <a:pPr marL="169863" indent="-169863">
              <a:spcBef>
                <a:spcPts val="200"/>
              </a:spcBef>
              <a:spcAft>
                <a:spcPts val="200"/>
              </a:spcAft>
              <a:buClr>
                <a:schemeClr val="accent2"/>
              </a:buClr>
              <a:buSzPct val="92000"/>
              <a:buFont typeface="Wingdings 2" panose="05020102010507070707" pitchFamily="18" charset="2"/>
              <a:buChar char=""/>
            </a:pPr>
            <a:r>
              <a:rPr lang="en-US" sz="1600" dirty="0">
                <a:solidFill>
                  <a:srgbClr val="1A3260"/>
                </a:solidFill>
              </a:rPr>
              <a:t>Most Effective Hardware Cooling Solution</a:t>
            </a:r>
          </a:p>
        </p:txBody>
      </p:sp>
      <p:sp>
        <p:nvSpPr>
          <p:cNvPr id="18" name="TextBox 17">
            <a:extLst>
              <a:ext uri="{FF2B5EF4-FFF2-40B4-BE49-F238E27FC236}">
                <a16:creationId xmlns:a16="http://schemas.microsoft.com/office/drawing/2014/main" id="{534CB4AC-89CD-43A5-ACCE-191E51D98182}"/>
              </a:ext>
            </a:extLst>
          </p:cNvPr>
          <p:cNvSpPr txBox="1"/>
          <p:nvPr/>
        </p:nvSpPr>
        <p:spPr>
          <a:xfrm>
            <a:off x="8641080" y="4158969"/>
            <a:ext cx="3438144" cy="2267287"/>
          </a:xfrm>
          <a:prstGeom prst="rect">
            <a:avLst/>
          </a:prstGeom>
          <a:noFill/>
        </p:spPr>
        <p:txBody>
          <a:bodyPr wrap="square">
            <a:spAutoFit/>
          </a:bodyPr>
          <a:lstStyle/>
          <a:p>
            <a:pPr marL="169863" indent="-169863">
              <a:spcBef>
                <a:spcPts val="200"/>
              </a:spcBef>
              <a:spcAft>
                <a:spcPts val="200"/>
              </a:spcAft>
              <a:buClr>
                <a:schemeClr val="accent2"/>
              </a:buClr>
              <a:buSzPct val="92000"/>
              <a:buFont typeface="Wingdings 2" panose="05020102010507070707" pitchFamily="18" charset="2"/>
              <a:buChar char=""/>
            </a:pPr>
            <a:r>
              <a:rPr lang="en-US" sz="1600" dirty="0">
                <a:solidFill>
                  <a:srgbClr val="1A3260"/>
                </a:solidFill>
              </a:rPr>
              <a:t>Powered by Piezoelectricity</a:t>
            </a:r>
          </a:p>
          <a:p>
            <a:pPr marL="169863" indent="-169863">
              <a:spcBef>
                <a:spcPts val="200"/>
              </a:spcBef>
              <a:spcAft>
                <a:spcPts val="200"/>
              </a:spcAft>
              <a:buClr>
                <a:schemeClr val="accent2"/>
              </a:buClr>
              <a:buSzPct val="92000"/>
              <a:buFont typeface="Wingdings 2" panose="05020102010507070707" pitchFamily="18" charset="2"/>
              <a:buChar char=""/>
            </a:pPr>
            <a:r>
              <a:rPr lang="en-US" sz="1600" dirty="0">
                <a:solidFill>
                  <a:srgbClr val="1A3260"/>
                </a:solidFill>
              </a:rPr>
              <a:t>Dependent on Forced Air Flow Rate</a:t>
            </a:r>
          </a:p>
          <a:p>
            <a:pPr marL="169863" indent="-169863">
              <a:spcBef>
                <a:spcPts val="200"/>
              </a:spcBef>
              <a:spcAft>
                <a:spcPts val="200"/>
              </a:spcAft>
              <a:buClr>
                <a:schemeClr val="accent2"/>
              </a:buClr>
              <a:buSzPct val="92000"/>
              <a:buFont typeface="Wingdings 2" panose="05020102010507070707" pitchFamily="18" charset="2"/>
              <a:buChar char=""/>
            </a:pPr>
            <a:r>
              <a:rPr lang="en-US" sz="1600" dirty="0">
                <a:solidFill>
                  <a:srgbClr val="1A3260"/>
                </a:solidFill>
              </a:rPr>
              <a:t>Forced Air Absorbs Heat and Maintains Temp Gradient</a:t>
            </a:r>
          </a:p>
          <a:p>
            <a:pPr marL="169863" indent="-169863">
              <a:spcBef>
                <a:spcPts val="200"/>
              </a:spcBef>
              <a:spcAft>
                <a:spcPts val="200"/>
              </a:spcAft>
              <a:buClr>
                <a:schemeClr val="accent2"/>
              </a:buClr>
              <a:buSzPct val="92000"/>
              <a:buFont typeface="Wingdings 2" panose="05020102010507070707" pitchFamily="18" charset="2"/>
              <a:buChar char=""/>
            </a:pPr>
            <a:r>
              <a:rPr lang="en-US" sz="1600" dirty="0">
                <a:solidFill>
                  <a:srgbClr val="1A3260"/>
                </a:solidFill>
              </a:rPr>
              <a:t>Rapid Heat Generation Can Overtake Vortex Flow</a:t>
            </a:r>
          </a:p>
          <a:p>
            <a:pPr marL="169863" indent="-169863">
              <a:spcBef>
                <a:spcPts val="200"/>
              </a:spcBef>
              <a:spcAft>
                <a:spcPts val="200"/>
              </a:spcAft>
              <a:buClr>
                <a:schemeClr val="accent2"/>
              </a:buClr>
              <a:buSzPct val="92000"/>
              <a:buFont typeface="Wingdings 2" panose="05020102010507070707" pitchFamily="18" charset="2"/>
              <a:buChar char=""/>
            </a:pPr>
            <a:r>
              <a:rPr lang="en-US" sz="1600" dirty="0">
                <a:solidFill>
                  <a:srgbClr val="1A3260"/>
                </a:solidFill>
              </a:rPr>
              <a:t>Research Suggests Not as Effective as Rotary Fan</a:t>
            </a:r>
          </a:p>
        </p:txBody>
      </p:sp>
      <p:sp>
        <p:nvSpPr>
          <p:cNvPr id="20" name="TextBox 19">
            <a:extLst>
              <a:ext uri="{FF2B5EF4-FFF2-40B4-BE49-F238E27FC236}">
                <a16:creationId xmlns:a16="http://schemas.microsoft.com/office/drawing/2014/main" id="{EA3FD279-DC34-485C-B6E0-BE654E54C2F6}"/>
              </a:ext>
            </a:extLst>
          </p:cNvPr>
          <p:cNvSpPr txBox="1"/>
          <p:nvPr/>
        </p:nvSpPr>
        <p:spPr>
          <a:xfrm>
            <a:off x="1332552" y="1992662"/>
            <a:ext cx="1345446" cy="369332"/>
          </a:xfrm>
          <a:prstGeom prst="rect">
            <a:avLst/>
          </a:prstGeom>
          <a:solidFill>
            <a:schemeClr val="bg1">
              <a:lumMod val="95000"/>
            </a:schemeClr>
          </a:solidFill>
        </p:spPr>
        <p:txBody>
          <a:bodyPr wrap="square" rtlCol="0">
            <a:spAutoFit/>
          </a:bodyPr>
          <a:lstStyle/>
          <a:p>
            <a:pPr algn="ctr"/>
            <a:r>
              <a:rPr lang="en-US" dirty="0">
                <a:solidFill>
                  <a:srgbClr val="4590B8"/>
                </a:solidFill>
              </a:rPr>
              <a:t>No Fan</a:t>
            </a:r>
          </a:p>
        </p:txBody>
      </p:sp>
      <p:sp>
        <p:nvSpPr>
          <p:cNvPr id="21" name="TextBox 20">
            <a:extLst>
              <a:ext uri="{FF2B5EF4-FFF2-40B4-BE49-F238E27FC236}">
                <a16:creationId xmlns:a16="http://schemas.microsoft.com/office/drawing/2014/main" id="{4C9612FF-E664-432F-99C4-BD1B0E349E9B}"/>
              </a:ext>
            </a:extLst>
          </p:cNvPr>
          <p:cNvSpPr txBox="1"/>
          <p:nvPr/>
        </p:nvSpPr>
        <p:spPr>
          <a:xfrm>
            <a:off x="9416309" y="1992662"/>
            <a:ext cx="1345446" cy="369332"/>
          </a:xfrm>
          <a:prstGeom prst="rect">
            <a:avLst/>
          </a:prstGeom>
          <a:solidFill>
            <a:schemeClr val="bg1">
              <a:lumMod val="95000"/>
            </a:schemeClr>
          </a:solidFill>
        </p:spPr>
        <p:txBody>
          <a:bodyPr wrap="square" rtlCol="0">
            <a:spAutoFit/>
          </a:bodyPr>
          <a:lstStyle/>
          <a:p>
            <a:pPr algn="ctr"/>
            <a:r>
              <a:rPr lang="en-US" dirty="0">
                <a:solidFill>
                  <a:srgbClr val="4590B8"/>
                </a:solidFill>
              </a:rPr>
              <a:t>PZ Fan</a:t>
            </a:r>
          </a:p>
        </p:txBody>
      </p:sp>
      <p:sp>
        <p:nvSpPr>
          <p:cNvPr id="22" name="TextBox 21">
            <a:extLst>
              <a:ext uri="{FF2B5EF4-FFF2-40B4-BE49-F238E27FC236}">
                <a16:creationId xmlns:a16="http://schemas.microsoft.com/office/drawing/2014/main" id="{23A097DD-A709-4498-80A6-5DCEA2B99344}"/>
              </a:ext>
            </a:extLst>
          </p:cNvPr>
          <p:cNvSpPr txBox="1"/>
          <p:nvPr/>
        </p:nvSpPr>
        <p:spPr>
          <a:xfrm>
            <a:off x="5088693" y="1992662"/>
            <a:ext cx="1345446" cy="369332"/>
          </a:xfrm>
          <a:prstGeom prst="rect">
            <a:avLst/>
          </a:prstGeom>
          <a:solidFill>
            <a:schemeClr val="bg1">
              <a:lumMod val="95000"/>
            </a:schemeClr>
          </a:solidFill>
        </p:spPr>
        <p:txBody>
          <a:bodyPr wrap="square" rtlCol="0">
            <a:spAutoFit/>
          </a:bodyPr>
          <a:lstStyle/>
          <a:p>
            <a:pPr algn="ctr"/>
            <a:r>
              <a:rPr lang="en-US" dirty="0">
                <a:solidFill>
                  <a:srgbClr val="4590B8"/>
                </a:solidFill>
              </a:rPr>
              <a:t>Rotary Fan</a:t>
            </a:r>
          </a:p>
        </p:txBody>
      </p:sp>
      <p:pic>
        <p:nvPicPr>
          <p:cNvPr id="24" name="Picture 23">
            <a:extLst>
              <a:ext uri="{FF2B5EF4-FFF2-40B4-BE49-F238E27FC236}">
                <a16:creationId xmlns:a16="http://schemas.microsoft.com/office/drawing/2014/main" id="{04D7C24E-C508-4A4A-8CF3-4B5890D8A2F3}"/>
              </a:ext>
            </a:extLst>
          </p:cNvPr>
          <p:cNvPicPr>
            <a:picLocks noChangeAspect="1"/>
          </p:cNvPicPr>
          <p:nvPr/>
        </p:nvPicPr>
        <p:blipFill>
          <a:blip r:embed="rId4"/>
          <a:stretch>
            <a:fillRect/>
          </a:stretch>
        </p:blipFill>
        <p:spPr>
          <a:xfrm>
            <a:off x="442083" y="2506590"/>
            <a:ext cx="3256417" cy="1677882"/>
          </a:xfrm>
          <a:prstGeom prst="rect">
            <a:avLst/>
          </a:prstGeom>
        </p:spPr>
      </p:pic>
    </p:spTree>
    <p:extLst>
      <p:ext uri="{BB962C8B-B14F-4D97-AF65-F5344CB8AC3E}">
        <p14:creationId xmlns:p14="http://schemas.microsoft.com/office/powerpoint/2010/main" val="24966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CFB8-B82A-4F97-47FF-3465DBA09131}"/>
              </a:ext>
            </a:extLst>
          </p:cNvPr>
          <p:cNvSpPr>
            <a:spLocks noGrp="1"/>
          </p:cNvSpPr>
          <p:nvPr>
            <p:ph type="title"/>
          </p:nvPr>
        </p:nvSpPr>
        <p:spPr>
          <a:xfrm>
            <a:off x="493870" y="442510"/>
            <a:ext cx="11192797" cy="1013800"/>
          </a:xfrm>
        </p:spPr>
        <p:txBody>
          <a:bodyPr>
            <a:normAutofit/>
          </a:bodyPr>
          <a:lstStyle/>
          <a:p>
            <a:r>
              <a:rPr lang="en-US" dirty="0">
                <a:cs typeface="Arial" panose="020B0604020202020204" pitchFamily="34" charset="0"/>
              </a:rPr>
              <a:t>background-Fan Attributes</a:t>
            </a:r>
          </a:p>
        </p:txBody>
      </p:sp>
      <p:graphicFrame>
        <p:nvGraphicFramePr>
          <p:cNvPr id="4" name="Table 4">
            <a:extLst>
              <a:ext uri="{FF2B5EF4-FFF2-40B4-BE49-F238E27FC236}">
                <a16:creationId xmlns:a16="http://schemas.microsoft.com/office/drawing/2014/main" id="{B5E7A041-FB7E-1268-48D8-811B8D10BC09}"/>
              </a:ext>
            </a:extLst>
          </p:cNvPr>
          <p:cNvGraphicFramePr>
            <a:graphicFrameLocks noGrp="1"/>
          </p:cNvGraphicFramePr>
          <p:nvPr>
            <p:ph idx="1"/>
          </p:nvPr>
        </p:nvGraphicFramePr>
        <p:xfrm>
          <a:off x="493871" y="2077170"/>
          <a:ext cx="11192797" cy="4430207"/>
        </p:xfrm>
        <a:graphic>
          <a:graphicData uri="http://schemas.openxmlformats.org/drawingml/2006/table">
            <a:tbl>
              <a:tblPr firstRow="1" bandRow="1">
                <a:tableStyleId>{B301B821-A1FF-4177-AEE7-76D212191A09}</a:tableStyleId>
              </a:tblPr>
              <a:tblGrid>
                <a:gridCol w="3024109">
                  <a:extLst>
                    <a:ext uri="{9D8B030D-6E8A-4147-A177-3AD203B41FA5}">
                      <a16:colId xmlns:a16="http://schemas.microsoft.com/office/drawing/2014/main" val="3989401273"/>
                    </a:ext>
                  </a:extLst>
                </a:gridCol>
                <a:gridCol w="4139677">
                  <a:extLst>
                    <a:ext uri="{9D8B030D-6E8A-4147-A177-3AD203B41FA5}">
                      <a16:colId xmlns:a16="http://schemas.microsoft.com/office/drawing/2014/main" val="2724819118"/>
                    </a:ext>
                  </a:extLst>
                </a:gridCol>
                <a:gridCol w="4029011">
                  <a:extLst>
                    <a:ext uri="{9D8B030D-6E8A-4147-A177-3AD203B41FA5}">
                      <a16:colId xmlns:a16="http://schemas.microsoft.com/office/drawing/2014/main" val="2475903672"/>
                    </a:ext>
                  </a:extLst>
                </a:gridCol>
              </a:tblGrid>
              <a:tr h="382691">
                <a:tc>
                  <a:txBody>
                    <a:bodyPr/>
                    <a:lstStyle/>
                    <a:p>
                      <a:pPr algn="l"/>
                      <a:endParaRPr lang="en-US" dirty="0">
                        <a:latin typeface="+mn-lt"/>
                        <a:cs typeface="Arial" panose="020B0604020202020204" pitchFamily="34" charset="0"/>
                      </a:endParaRPr>
                    </a:p>
                  </a:txBody>
                  <a:tcPr>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t>PZ</a:t>
                      </a:r>
                      <a:r>
                        <a:rPr lang="en-US" dirty="0"/>
                        <a:t> Fan</a:t>
                      </a:r>
                      <a:endParaRPr lang="en-US" dirty="0">
                        <a:latin typeface="+mn-lt"/>
                        <a:cs typeface="Arial" panose="020B0604020202020204" pitchFamily="34" charset="0"/>
                      </a:endParaRPr>
                    </a:p>
                  </a:txBody>
                  <a:tcPr>
                    <a:lnL>
                      <a:noFill/>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a:r>
                        <a:rPr lang="en-US" dirty="0"/>
                        <a:t>Rotary Fan</a:t>
                      </a:r>
                      <a:endParaRPr lang="en-US" dirty="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3743272"/>
                  </a:ext>
                </a:extLst>
              </a:tr>
              <a:tr h="497340">
                <a:tc>
                  <a:txBody>
                    <a:bodyPr/>
                    <a:lstStyle/>
                    <a:p>
                      <a:pPr algn="l"/>
                      <a:r>
                        <a:rPr lang="en-US" sz="1600" b="1" dirty="0">
                          <a:solidFill>
                            <a:srgbClr val="1A3260"/>
                          </a:solidFill>
                        </a:rPr>
                        <a:t>Power Consumption </a:t>
                      </a:r>
                      <a:endParaRPr lang="en-US" sz="1600" b="1" dirty="0">
                        <a:solidFill>
                          <a:srgbClr val="1A3260"/>
                        </a:solidFill>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1 Watt</a:t>
                      </a:r>
                      <a:endParaRPr lang="en-US" sz="1600" dirty="0">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6 Watts</a:t>
                      </a:r>
                      <a:endParaRPr lang="en-US" sz="1600" dirty="0">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0705803"/>
                  </a:ext>
                </a:extLst>
              </a:tr>
              <a:tr h="950814">
                <a:tc>
                  <a:txBody>
                    <a:bodyPr/>
                    <a:lstStyle/>
                    <a:p>
                      <a:pPr algn="l"/>
                      <a:r>
                        <a:rPr lang="en-US" sz="1600" b="1" dirty="0">
                          <a:solidFill>
                            <a:srgbClr val="1A3260"/>
                          </a:solidFill>
                        </a:rPr>
                        <a:t>Rotation </a:t>
                      </a:r>
                      <a:endParaRPr lang="en-US" sz="1600" b="1" dirty="0">
                        <a:solidFill>
                          <a:srgbClr val="1A3260"/>
                        </a:solidFill>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No Rotating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Parts</a:t>
                      </a:r>
                      <a:r>
                        <a:rPr lang="en-US" sz="1600" dirty="0">
                          <a:cs typeface="Arial" panose="020B0604020202020204" pitchFamily="34" charset="0"/>
                        </a:rPr>
                        <a:t> (Electricity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cs typeface="Arial" panose="020B0604020202020204" pitchFamily="34" charset="0"/>
                        </a:rPr>
                        <a:t>Flexes a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cs typeface="Arial" panose="020B0604020202020204" pitchFamily="34" charset="0"/>
                        </a:rPr>
                        <a:t>Crystal Lattice)</a:t>
                      </a:r>
                    </a:p>
                    <a:p>
                      <a:pPr algn="l"/>
                      <a:endParaRPr lang="en-US" sz="1600" dirty="0">
                        <a:latin typeface="+mn-lt"/>
                        <a:cs typeface="Arial" panose="020B0604020202020204" pitchFamily="34" charset="0"/>
                      </a:endParaRPr>
                    </a:p>
                  </a:txBody>
                  <a:tcPr marT="182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tabLst/>
                      </a:pPr>
                      <a:r>
                        <a:rPr lang="en-US" sz="1600" dirty="0"/>
                        <a:t>Metal-To-Metal </a:t>
                      </a:r>
                    </a:p>
                    <a:p>
                      <a:pPr algn="l">
                        <a:tabLst/>
                      </a:pPr>
                      <a:r>
                        <a:rPr lang="en-US" sz="1600" dirty="0"/>
                        <a:t>(Require Lubrication)</a:t>
                      </a:r>
                      <a:endParaRPr lang="en-US" sz="1600" dirty="0">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7997819"/>
                  </a:ext>
                </a:extLst>
              </a:tr>
              <a:tr h="425596">
                <a:tc>
                  <a:txBody>
                    <a:bodyPr/>
                    <a:lstStyle/>
                    <a:p>
                      <a:pPr algn="l"/>
                      <a:r>
                        <a:rPr lang="en-US" sz="1600" b="1" dirty="0">
                          <a:solidFill>
                            <a:srgbClr val="1A3260"/>
                          </a:solidFill>
                        </a:rPr>
                        <a:t>EMI Emission </a:t>
                      </a:r>
                      <a:endParaRPr lang="en-US" sz="1600" b="1" dirty="0">
                        <a:solidFill>
                          <a:srgbClr val="1A3260"/>
                        </a:solidFill>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None</a:t>
                      </a:r>
                      <a:endParaRPr lang="en-US" sz="1600" dirty="0">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Yes</a:t>
                      </a:r>
                      <a:endParaRPr lang="en-US" sz="1600" dirty="0">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2707849"/>
                  </a:ext>
                </a:extLst>
              </a:tr>
              <a:tr h="434848">
                <a:tc>
                  <a:txBody>
                    <a:bodyPr/>
                    <a:lstStyle/>
                    <a:p>
                      <a:pPr algn="l"/>
                      <a:r>
                        <a:rPr lang="en-US" sz="1600" b="1" dirty="0">
                          <a:solidFill>
                            <a:srgbClr val="1A3260"/>
                          </a:solidFill>
                        </a:rPr>
                        <a:t>Durability in Adverse Conditions</a:t>
                      </a:r>
                      <a:endParaRPr lang="en-US" sz="1600" b="1" dirty="0">
                        <a:solidFill>
                          <a:srgbClr val="1A3260"/>
                        </a:solidFill>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Highly Durable</a:t>
                      </a:r>
                      <a:endParaRPr lang="en-US" sz="1600" dirty="0">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Limited Durability</a:t>
                      </a:r>
                      <a:endParaRPr lang="en-US" sz="1600" dirty="0">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1041331"/>
                  </a:ext>
                </a:extLst>
              </a:tr>
              <a:tr h="552580">
                <a:tc>
                  <a:txBody>
                    <a:bodyPr/>
                    <a:lstStyle/>
                    <a:p>
                      <a:pPr algn="l"/>
                      <a:r>
                        <a:rPr lang="en-US" sz="1600" b="1" dirty="0">
                          <a:solidFill>
                            <a:srgbClr val="1A3260"/>
                          </a:solidFill>
                        </a:rPr>
                        <a:t>Operating Temperature</a:t>
                      </a:r>
                      <a:endParaRPr lang="en-US" sz="1600" b="1" dirty="0">
                        <a:solidFill>
                          <a:srgbClr val="1A3260"/>
                        </a:solidFill>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-60°C  to 120°C</a:t>
                      </a:r>
                      <a:endParaRPr lang="en-US" sz="1600" dirty="0">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 -40°C to 60°C</a:t>
                      </a:r>
                      <a:endParaRPr lang="en-US" sz="1600" dirty="0">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6515815"/>
                  </a:ext>
                </a:extLst>
              </a:tr>
              <a:tr h="545080">
                <a:tc>
                  <a:txBody>
                    <a:bodyPr/>
                    <a:lstStyle/>
                    <a:p>
                      <a:pPr algn="l"/>
                      <a:r>
                        <a:rPr lang="en-US" sz="1600" b="1" dirty="0">
                          <a:solidFill>
                            <a:srgbClr val="1A3260"/>
                          </a:solidFill>
                        </a:rPr>
                        <a:t>Air Flow </a:t>
                      </a:r>
                      <a:endParaRPr lang="en-US" sz="1600" b="1" dirty="0">
                        <a:solidFill>
                          <a:srgbClr val="1A3260"/>
                        </a:solidFill>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Vortex</a:t>
                      </a:r>
                      <a:endParaRPr lang="en-US" sz="1600" dirty="0">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Laminar</a:t>
                      </a:r>
                      <a:endParaRPr lang="en-US" sz="1600" dirty="0">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9531060"/>
                  </a:ext>
                </a:extLst>
              </a:tr>
            </a:tbl>
          </a:graphicData>
        </a:graphic>
      </p:graphicFrame>
      <p:pic>
        <p:nvPicPr>
          <p:cNvPr id="7" name="Picture 6">
            <a:extLst>
              <a:ext uri="{FF2B5EF4-FFF2-40B4-BE49-F238E27FC236}">
                <a16:creationId xmlns:a16="http://schemas.microsoft.com/office/drawing/2014/main" id="{3D404BC7-52F8-4A19-BC8E-0C0D9864F3D8}"/>
              </a:ext>
            </a:extLst>
          </p:cNvPr>
          <p:cNvPicPr>
            <a:picLocks noChangeAspect="1"/>
          </p:cNvPicPr>
          <p:nvPr/>
        </p:nvPicPr>
        <p:blipFill>
          <a:blip r:embed="rId2">
            <a:clrChange>
              <a:clrFrom>
                <a:srgbClr val="FFFEFF"/>
              </a:clrFrom>
              <a:clrTo>
                <a:srgbClr val="FFFEFF">
                  <a:alpha val="0"/>
                </a:srgbClr>
              </a:clrTo>
            </a:clrChange>
          </a:blip>
          <a:stretch>
            <a:fillRect/>
          </a:stretch>
        </p:blipFill>
        <p:spPr>
          <a:xfrm>
            <a:off x="9693942" y="3058076"/>
            <a:ext cx="1487221" cy="1234198"/>
          </a:xfrm>
          <a:prstGeom prst="rect">
            <a:avLst/>
          </a:prstGeom>
        </p:spPr>
      </p:pic>
      <p:pic>
        <p:nvPicPr>
          <p:cNvPr id="8" name="Picture 7">
            <a:extLst>
              <a:ext uri="{FF2B5EF4-FFF2-40B4-BE49-F238E27FC236}">
                <a16:creationId xmlns:a16="http://schemas.microsoft.com/office/drawing/2014/main" id="{5E00A3CD-31BA-4124-2440-9C385DA7404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599520" y="2985833"/>
            <a:ext cx="1933239" cy="1388204"/>
          </a:xfrm>
          <a:prstGeom prst="rect">
            <a:avLst/>
          </a:prstGeom>
        </p:spPr>
      </p:pic>
    </p:spTree>
    <p:extLst>
      <p:ext uri="{BB962C8B-B14F-4D97-AF65-F5344CB8AC3E}">
        <p14:creationId xmlns:p14="http://schemas.microsoft.com/office/powerpoint/2010/main" val="386582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93BAA-3047-83E6-4988-C09AC3774624}"/>
              </a:ext>
            </a:extLst>
          </p:cNvPr>
          <p:cNvSpPr>
            <a:spLocks noGrp="1"/>
          </p:cNvSpPr>
          <p:nvPr>
            <p:ph type="title"/>
          </p:nvPr>
        </p:nvSpPr>
        <p:spPr>
          <a:xfrm>
            <a:off x="581192" y="702156"/>
            <a:ext cx="11029616" cy="1013800"/>
          </a:xfrm>
        </p:spPr>
        <p:txBody>
          <a:bodyPr>
            <a:normAutofit/>
          </a:bodyPr>
          <a:lstStyle/>
          <a:p>
            <a:r>
              <a:rPr lang="en-US">
                <a:solidFill>
                  <a:srgbClr val="FFFFFF"/>
                </a:solidFill>
              </a:rPr>
              <a:t>Research Review of piezoelectric fans</a:t>
            </a:r>
          </a:p>
        </p:txBody>
      </p:sp>
      <p:sp useBgFill="1">
        <p:nvSpPr>
          <p:cNvPr id="9" name="Rectangle 8">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BB921B5-3B7C-E0AB-66C0-32339271A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57225" y="2572845"/>
            <a:ext cx="4962525" cy="3225641"/>
          </a:xfrm>
          <a:prstGeom prst="rect">
            <a:avLst/>
          </a:prstGeom>
          <a:noFill/>
        </p:spPr>
      </p:pic>
      <p:sp>
        <p:nvSpPr>
          <p:cNvPr id="3" name="Content Placeholder 2">
            <a:extLst>
              <a:ext uri="{FF2B5EF4-FFF2-40B4-BE49-F238E27FC236}">
                <a16:creationId xmlns:a16="http://schemas.microsoft.com/office/drawing/2014/main" id="{F2DF46D6-AE99-AF37-8115-A6C42EFE35CA}"/>
              </a:ext>
            </a:extLst>
          </p:cNvPr>
          <p:cNvSpPr>
            <a:spLocks noGrp="1"/>
          </p:cNvSpPr>
          <p:nvPr>
            <p:ph idx="1"/>
          </p:nvPr>
        </p:nvSpPr>
        <p:spPr>
          <a:xfrm>
            <a:off x="6335807" y="2180496"/>
            <a:ext cx="5275001" cy="4045683"/>
          </a:xfrm>
        </p:spPr>
        <p:txBody>
          <a:bodyPr>
            <a:normAutofit/>
          </a:bodyPr>
          <a:lstStyle/>
          <a:p>
            <a:pPr>
              <a:spcBef>
                <a:spcPts val="0"/>
              </a:spcBef>
            </a:pPr>
            <a:endParaRPr lang="en-US" sz="2000" dirty="0">
              <a:cs typeface="Arial" panose="020B0604020202020204" pitchFamily="34" charset="0"/>
            </a:endParaRPr>
          </a:p>
          <a:p>
            <a:pPr>
              <a:spcBef>
                <a:spcPts val="0"/>
              </a:spcBef>
            </a:pPr>
            <a:endParaRPr lang="en-US" sz="2000" dirty="0">
              <a:cs typeface="Arial" panose="020B0604020202020204" pitchFamily="34" charset="0"/>
            </a:endParaRPr>
          </a:p>
          <a:p>
            <a:pPr>
              <a:spcBef>
                <a:spcPts val="0"/>
              </a:spcBef>
            </a:pPr>
            <a:r>
              <a:rPr lang="en-US" sz="2000" dirty="0">
                <a:cs typeface="Arial" panose="020B0604020202020204" pitchFamily="34" charset="0"/>
              </a:rPr>
              <a:t>Used for Augmenting Primary Cooling Solution</a:t>
            </a:r>
          </a:p>
          <a:p>
            <a:pPr>
              <a:spcBef>
                <a:spcPts val="0"/>
              </a:spcBef>
            </a:pPr>
            <a:r>
              <a:rPr lang="en-US" sz="2000" dirty="0">
                <a:cs typeface="Arial" panose="020B0604020202020204" pitchFamily="34" charset="0"/>
              </a:rPr>
              <a:t>Seen in Industrial and Telecomm Industries</a:t>
            </a:r>
          </a:p>
          <a:p>
            <a:pPr>
              <a:spcBef>
                <a:spcPts val="0"/>
              </a:spcBef>
            </a:pPr>
            <a:r>
              <a:rPr lang="en-US" sz="2000" dirty="0">
                <a:cs typeface="Arial" panose="020B0604020202020204" pitchFamily="34" charset="0"/>
              </a:rPr>
              <a:t>Hundreds of Research Articles on Thermal Dissipation Efficacy of Piezoelectric Fans</a:t>
            </a:r>
          </a:p>
          <a:p>
            <a:pPr>
              <a:spcBef>
                <a:spcPts val="0"/>
              </a:spcBef>
            </a:pPr>
            <a:r>
              <a:rPr lang="en-US" sz="2000" dirty="0">
                <a:cs typeface="Arial" panose="020B0604020202020204" pitchFamily="34" charset="0"/>
              </a:rPr>
              <a:t>Researchers Concluded Not Enough Air Flow to Dissipate CPU Heat in Standalone Test</a:t>
            </a:r>
          </a:p>
          <a:p>
            <a:pPr>
              <a:spcBef>
                <a:spcPts val="0"/>
              </a:spcBef>
            </a:pPr>
            <a:r>
              <a:rPr lang="en-US" sz="2000" u="sng" dirty="0">
                <a:cs typeface="Arial" panose="020B0604020202020204" pitchFamily="34" charset="0"/>
              </a:rPr>
              <a:t>No Research Articles on Thermal Dissipation of PZ Fan in a Desktop Computer</a:t>
            </a:r>
          </a:p>
          <a:p>
            <a:pPr>
              <a:spcBef>
                <a:spcPts val="0"/>
              </a:spcBef>
            </a:pPr>
            <a:endParaRPr lang="en-US" sz="2000" dirty="0">
              <a:cs typeface="Arial" panose="020B0604020202020204" pitchFamily="34" charset="0"/>
            </a:endParaRPr>
          </a:p>
          <a:p>
            <a:endParaRPr lang="en-US" sz="2000" dirty="0">
              <a:cs typeface="Arial" panose="020B0604020202020204" pitchFamily="34" charset="0"/>
            </a:endParaRPr>
          </a:p>
          <a:p>
            <a:endParaRPr lang="en-US" sz="2000" dirty="0">
              <a:cs typeface="Arial" panose="020B0604020202020204" pitchFamily="34" charset="0"/>
            </a:endParaRPr>
          </a:p>
        </p:txBody>
      </p:sp>
    </p:spTree>
    <p:extLst>
      <p:ext uri="{BB962C8B-B14F-4D97-AF65-F5344CB8AC3E}">
        <p14:creationId xmlns:p14="http://schemas.microsoft.com/office/powerpoint/2010/main" val="4126116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7B3A-163E-9CE8-4860-0D9E1341585C}"/>
              </a:ext>
            </a:extLst>
          </p:cNvPr>
          <p:cNvSpPr>
            <a:spLocks noGrp="1"/>
          </p:cNvSpPr>
          <p:nvPr>
            <p:ph type="title"/>
          </p:nvPr>
        </p:nvSpPr>
        <p:spPr/>
        <p:txBody>
          <a:bodyPr anchor="ctr">
            <a:normAutofit/>
          </a:bodyPr>
          <a:lstStyle/>
          <a:p>
            <a:r>
              <a:rPr lang="en-US" dirty="0">
                <a:solidFill>
                  <a:srgbClr val="FFFFFF"/>
                </a:solidFill>
              </a:rPr>
              <a:t>Test Setup</a:t>
            </a:r>
          </a:p>
        </p:txBody>
      </p:sp>
      <p:sp>
        <p:nvSpPr>
          <p:cNvPr id="3" name="Text Placeholder 2">
            <a:extLst>
              <a:ext uri="{FF2B5EF4-FFF2-40B4-BE49-F238E27FC236}">
                <a16:creationId xmlns:a16="http://schemas.microsoft.com/office/drawing/2014/main" id="{08FE28EF-A9B8-434E-AFCA-A44C164290F8}"/>
              </a:ext>
            </a:extLst>
          </p:cNvPr>
          <p:cNvSpPr>
            <a:spLocks noGrp="1"/>
          </p:cNvSpPr>
          <p:nvPr>
            <p:ph type="body" idx="1"/>
          </p:nvPr>
        </p:nvSpPr>
        <p:spPr>
          <a:xfrm>
            <a:off x="453171" y="1963764"/>
            <a:ext cx="2689181" cy="536005"/>
          </a:xfrm>
        </p:spPr>
        <p:txBody>
          <a:bodyPr/>
          <a:lstStyle/>
          <a:p>
            <a:r>
              <a:rPr lang="en-US" dirty="0"/>
              <a:t> </a:t>
            </a:r>
          </a:p>
        </p:txBody>
      </p:sp>
      <p:sp>
        <p:nvSpPr>
          <p:cNvPr id="7" name="Content Placeholder 2">
            <a:extLst>
              <a:ext uri="{FF2B5EF4-FFF2-40B4-BE49-F238E27FC236}">
                <a16:creationId xmlns:a16="http://schemas.microsoft.com/office/drawing/2014/main" id="{8D1992BE-B1CD-7F60-BDEB-4AD3A40D6C12}"/>
              </a:ext>
            </a:extLst>
          </p:cNvPr>
          <p:cNvSpPr>
            <a:spLocks noGrp="1"/>
          </p:cNvSpPr>
          <p:nvPr>
            <p:ph sz="half" idx="2"/>
          </p:nvPr>
        </p:nvSpPr>
        <p:spPr>
          <a:xfrm>
            <a:off x="768096" y="2743983"/>
            <a:ext cx="6305630" cy="3628573"/>
          </a:xfrm>
          <a:ln w="57150">
            <a:noFill/>
          </a:ln>
        </p:spPr>
        <p:txBody>
          <a:bodyPr anchor="ctr">
            <a:normAutofit/>
          </a:bodyPr>
          <a:lstStyle/>
          <a:p>
            <a:pPr marL="233363" indent="-233363">
              <a:lnSpc>
                <a:spcPct val="120000"/>
              </a:lnSpc>
            </a:pPr>
            <a:r>
              <a:rPr lang="en-US" b="1" dirty="0">
                <a:solidFill>
                  <a:srgbClr val="4590B8"/>
                </a:solidFill>
              </a:rPr>
              <a:t>Twenty Hour Cooling: </a:t>
            </a:r>
            <a:r>
              <a:rPr lang="en-US" dirty="0">
                <a:solidFill>
                  <a:schemeClr val="accent2">
                    <a:lumMod val="50000"/>
                  </a:schemeClr>
                </a:solidFill>
              </a:rPr>
              <a:t>Completed two rounds of Max CPU Temperature testing with temperatures logged for each fan setup every .5 seconds for a 20-Hour Period.</a:t>
            </a:r>
          </a:p>
          <a:p>
            <a:pPr marL="233363" indent="-233363">
              <a:lnSpc>
                <a:spcPct val="120000"/>
              </a:lnSpc>
            </a:pPr>
            <a:r>
              <a:rPr lang="en-US" b="1" dirty="0">
                <a:solidFill>
                  <a:srgbClr val="4590B8"/>
                </a:solidFill>
              </a:rPr>
              <a:t>100% Utilization Cooling:  </a:t>
            </a:r>
            <a:r>
              <a:rPr lang="en-US" dirty="0">
                <a:solidFill>
                  <a:schemeClr val="accent2">
                    <a:lumMod val="50000"/>
                  </a:schemeClr>
                </a:solidFill>
              </a:rPr>
              <a:t>Completed two rounds of Max CPU Temperature with temperatures logged for each fan setup every .5 seconds for a 1-minute period.</a:t>
            </a:r>
          </a:p>
          <a:p>
            <a:pPr marL="233363" indent="-233363">
              <a:lnSpc>
                <a:spcPct val="120000"/>
              </a:lnSpc>
            </a:pPr>
            <a:r>
              <a:rPr lang="en-US" b="1" dirty="0">
                <a:solidFill>
                  <a:srgbClr val="4590B8"/>
                </a:solidFill>
              </a:rPr>
              <a:t>Fan Flow Velocity: </a:t>
            </a:r>
            <a:r>
              <a:rPr lang="en-US" dirty="0">
                <a:solidFill>
                  <a:schemeClr val="accent2">
                    <a:lumMod val="50000"/>
                  </a:schemeClr>
                </a:solidFill>
              </a:rPr>
              <a:t>Air Flow Speeds Measured to Correlate Air Flow To Thermal Efficiency for Each Fan Setup</a:t>
            </a:r>
            <a:endParaRPr lang="en-US" sz="1600" dirty="0">
              <a:solidFill>
                <a:schemeClr val="accent2">
                  <a:lumMod val="50000"/>
                </a:schemeClr>
              </a:solidFill>
            </a:endParaRPr>
          </a:p>
        </p:txBody>
      </p:sp>
      <p:sp>
        <p:nvSpPr>
          <p:cNvPr id="6" name="Rectangle 5">
            <a:extLst>
              <a:ext uri="{FF2B5EF4-FFF2-40B4-BE49-F238E27FC236}">
                <a16:creationId xmlns:a16="http://schemas.microsoft.com/office/drawing/2014/main" id="{EDBE75A4-3FFE-4645-A356-96A08F32E727}"/>
              </a:ext>
            </a:extLst>
          </p:cNvPr>
          <p:cNvSpPr/>
          <p:nvPr/>
        </p:nvSpPr>
        <p:spPr>
          <a:xfrm>
            <a:off x="7836600" y="2675388"/>
            <a:ext cx="3741625" cy="3628573"/>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 name="Text Placeholder 3">
            <a:extLst>
              <a:ext uri="{FF2B5EF4-FFF2-40B4-BE49-F238E27FC236}">
                <a16:creationId xmlns:a16="http://schemas.microsoft.com/office/drawing/2014/main" id="{ABC76480-4417-49DF-B4C4-96463D6513C0}"/>
              </a:ext>
            </a:extLst>
          </p:cNvPr>
          <p:cNvSpPr>
            <a:spLocks noGrp="1"/>
          </p:cNvSpPr>
          <p:nvPr>
            <p:ph type="body" sz="quarter" idx="3"/>
          </p:nvPr>
        </p:nvSpPr>
        <p:spPr>
          <a:xfrm>
            <a:off x="8609949" y="2575228"/>
            <a:ext cx="2158352" cy="553373"/>
          </a:xfrm>
        </p:spPr>
        <p:txBody>
          <a:bodyPr/>
          <a:lstStyle/>
          <a:p>
            <a:r>
              <a:rPr lang="en-US" u="sng" dirty="0">
                <a:solidFill>
                  <a:srgbClr val="4590B8"/>
                </a:solidFill>
              </a:rPr>
              <a:t>Hardware Used</a:t>
            </a:r>
          </a:p>
        </p:txBody>
      </p:sp>
      <p:sp>
        <p:nvSpPr>
          <p:cNvPr id="5" name="Content Placeholder 4">
            <a:extLst>
              <a:ext uri="{FF2B5EF4-FFF2-40B4-BE49-F238E27FC236}">
                <a16:creationId xmlns:a16="http://schemas.microsoft.com/office/drawing/2014/main" id="{5D7312C8-436D-4714-B37B-0C0F5415330C}"/>
              </a:ext>
            </a:extLst>
          </p:cNvPr>
          <p:cNvSpPr>
            <a:spLocks noGrp="1"/>
          </p:cNvSpPr>
          <p:nvPr>
            <p:ph sz="quarter" idx="4"/>
          </p:nvPr>
        </p:nvSpPr>
        <p:spPr>
          <a:xfrm>
            <a:off x="8050159" y="3097689"/>
            <a:ext cx="3560650" cy="2699342"/>
          </a:xfrm>
        </p:spPr>
        <p:txBody>
          <a:bodyPr>
            <a:noAutofit/>
          </a:bodyPr>
          <a:lstStyle/>
          <a:p>
            <a:pPr marL="0" indent="0">
              <a:buNone/>
            </a:pPr>
            <a:r>
              <a:rPr lang="en-US" sz="1400" b="1" i="1" dirty="0">
                <a:solidFill>
                  <a:srgbClr val="4590B8"/>
                </a:solidFill>
              </a:rPr>
              <a:t>Computer:  </a:t>
            </a:r>
            <a:r>
              <a:rPr lang="en-US" sz="1400" i="1" dirty="0">
                <a:solidFill>
                  <a:schemeClr val="accent2">
                    <a:lumMod val="50000"/>
                  </a:schemeClr>
                </a:solidFill>
              </a:rPr>
              <a:t>Hewlett Packard ProDesk 600 G1 SFF Slim Business Desktop</a:t>
            </a:r>
          </a:p>
          <a:p>
            <a:pPr marL="0" indent="0">
              <a:buNone/>
            </a:pPr>
            <a:r>
              <a:rPr lang="en-US" sz="1400" b="1" i="1" dirty="0">
                <a:solidFill>
                  <a:srgbClr val="4590B8"/>
                </a:solidFill>
              </a:rPr>
              <a:t>CPU:</a:t>
            </a:r>
            <a:r>
              <a:rPr lang="en-US" sz="1400" b="1" i="1" dirty="0">
                <a:solidFill>
                  <a:schemeClr val="accent2">
                    <a:lumMod val="50000"/>
                  </a:schemeClr>
                </a:solidFill>
              </a:rPr>
              <a:t>  </a:t>
            </a:r>
            <a:r>
              <a:rPr lang="en-US" sz="1400" i="1" dirty="0">
                <a:solidFill>
                  <a:schemeClr val="accent2">
                    <a:lumMod val="50000"/>
                  </a:schemeClr>
                </a:solidFill>
              </a:rPr>
              <a:t>Intel Pentium i5 4590 Processor with 4 cores, 3.70 GHz processing frequency, and 84 Watts of thermal design power (power consumed)</a:t>
            </a:r>
          </a:p>
          <a:p>
            <a:pPr marL="0" indent="0">
              <a:buNone/>
            </a:pPr>
            <a:r>
              <a:rPr lang="en-US" sz="1400" b="1" i="1" dirty="0">
                <a:solidFill>
                  <a:srgbClr val="4590B8"/>
                </a:solidFill>
              </a:rPr>
              <a:t>Rotary Fan</a:t>
            </a:r>
            <a:r>
              <a:rPr lang="en-US" sz="1400" b="1" i="1" dirty="0">
                <a:solidFill>
                  <a:schemeClr val="accent2">
                    <a:lumMod val="50000"/>
                  </a:schemeClr>
                </a:solidFill>
              </a:rPr>
              <a:t>:  </a:t>
            </a:r>
            <a:r>
              <a:rPr lang="en-US" sz="1400" i="1" dirty="0">
                <a:solidFill>
                  <a:schemeClr val="accent2">
                    <a:lumMod val="50000"/>
                  </a:schemeClr>
                </a:solidFill>
              </a:rPr>
              <a:t>FoxConn 12VDC 0.50A Brushless Fan Model Number PVA070G12Q</a:t>
            </a:r>
          </a:p>
          <a:p>
            <a:pPr marL="0" indent="0">
              <a:buNone/>
            </a:pPr>
            <a:r>
              <a:rPr lang="en-US" sz="1400" b="1" i="1" dirty="0">
                <a:solidFill>
                  <a:srgbClr val="4590B8"/>
                </a:solidFill>
              </a:rPr>
              <a:t>PZ Fan</a:t>
            </a:r>
            <a:r>
              <a:rPr lang="en-US" sz="1400" b="1" i="1" dirty="0">
                <a:solidFill>
                  <a:schemeClr val="accent2">
                    <a:lumMod val="50000"/>
                  </a:schemeClr>
                </a:solidFill>
              </a:rPr>
              <a:t>: </a:t>
            </a:r>
            <a:r>
              <a:rPr lang="en-US" sz="1400" i="1" dirty="0">
                <a:solidFill>
                  <a:schemeClr val="accent2">
                    <a:lumMod val="50000"/>
                  </a:schemeClr>
                </a:solidFill>
              </a:rPr>
              <a:t>Piezo.com KIT-012 120 VAC 60Hz Piezoelectric Fan</a:t>
            </a:r>
          </a:p>
          <a:p>
            <a:pPr marL="0" indent="0">
              <a:buNone/>
            </a:pPr>
            <a:r>
              <a:rPr lang="en-US" sz="1400" b="1" i="1" dirty="0">
                <a:solidFill>
                  <a:srgbClr val="4590B8"/>
                </a:solidFill>
              </a:rPr>
              <a:t>CPU Temp Monitoring and Performance Simulation Software</a:t>
            </a:r>
            <a:r>
              <a:rPr lang="en-US" sz="1400" i="1" dirty="0">
                <a:solidFill>
                  <a:schemeClr val="accent2">
                    <a:lumMod val="50000"/>
                  </a:schemeClr>
                </a:solidFill>
              </a:rPr>
              <a:t>:  CPUID’s HW Monitor Pro v1.09 and PowerMAX</a:t>
            </a:r>
          </a:p>
          <a:p>
            <a:endParaRPr lang="en-US" sz="1400" i="1" dirty="0"/>
          </a:p>
        </p:txBody>
      </p:sp>
      <p:sp>
        <p:nvSpPr>
          <p:cNvPr id="11" name="TextBox 10">
            <a:extLst>
              <a:ext uri="{FF2B5EF4-FFF2-40B4-BE49-F238E27FC236}">
                <a16:creationId xmlns:a16="http://schemas.microsoft.com/office/drawing/2014/main" id="{A06BB7AB-32D7-4289-9591-21AFE4F90076}"/>
              </a:ext>
            </a:extLst>
          </p:cNvPr>
          <p:cNvSpPr txBox="1"/>
          <p:nvPr/>
        </p:nvSpPr>
        <p:spPr>
          <a:xfrm>
            <a:off x="453171" y="1983793"/>
            <a:ext cx="10940253" cy="769441"/>
          </a:xfrm>
          <a:prstGeom prst="rect">
            <a:avLst/>
          </a:prstGeom>
          <a:noFill/>
        </p:spPr>
        <p:txBody>
          <a:bodyPr wrap="square" rtlCol="0">
            <a:spAutoFit/>
          </a:bodyPr>
          <a:lstStyle/>
          <a:p>
            <a:r>
              <a:rPr lang="en-US" sz="2200" dirty="0">
                <a:solidFill>
                  <a:srgbClr val="1A3260"/>
                </a:solidFill>
              </a:rPr>
              <a:t>Three test cases were conducted to determine the Piezoelectric Fan’s cooling ability and thermal efficiency compared to alternative fan setups:</a:t>
            </a:r>
          </a:p>
        </p:txBody>
      </p:sp>
    </p:spTree>
    <p:extLst>
      <p:ext uri="{BB962C8B-B14F-4D97-AF65-F5344CB8AC3E}">
        <p14:creationId xmlns:p14="http://schemas.microsoft.com/office/powerpoint/2010/main" val="3370769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FD1E63-25E6-276D-1759-C909177D8E6F}"/>
              </a:ext>
            </a:extLst>
          </p:cNvPr>
          <p:cNvPicPr>
            <a:picLocks noChangeAspect="1"/>
          </p:cNvPicPr>
          <p:nvPr/>
        </p:nvPicPr>
        <p:blipFill>
          <a:blip r:embed="rId2"/>
          <a:stretch>
            <a:fillRect/>
          </a:stretch>
        </p:blipFill>
        <p:spPr>
          <a:xfrm>
            <a:off x="548804" y="2626667"/>
            <a:ext cx="5086306" cy="3162301"/>
          </a:xfrm>
          <a:prstGeom prst="rect">
            <a:avLst/>
          </a:prstGeom>
        </p:spPr>
      </p:pic>
      <p:pic>
        <p:nvPicPr>
          <p:cNvPr id="7" name="Picture 6">
            <a:extLst>
              <a:ext uri="{FF2B5EF4-FFF2-40B4-BE49-F238E27FC236}">
                <a16:creationId xmlns:a16="http://schemas.microsoft.com/office/drawing/2014/main" id="{FEFA37A5-F18C-3252-21FB-C157191E6C2C}"/>
              </a:ext>
            </a:extLst>
          </p:cNvPr>
          <p:cNvPicPr>
            <a:picLocks noChangeAspect="1"/>
          </p:cNvPicPr>
          <p:nvPr/>
        </p:nvPicPr>
        <p:blipFill>
          <a:blip r:embed="rId3"/>
          <a:stretch>
            <a:fillRect/>
          </a:stretch>
        </p:blipFill>
        <p:spPr>
          <a:xfrm>
            <a:off x="5905501" y="2594059"/>
            <a:ext cx="5723081" cy="3194908"/>
          </a:xfrm>
          <a:prstGeom prst="rect">
            <a:avLst/>
          </a:prstGeom>
        </p:spPr>
      </p:pic>
      <p:sp>
        <p:nvSpPr>
          <p:cNvPr id="18" name="Title 1">
            <a:extLst>
              <a:ext uri="{FF2B5EF4-FFF2-40B4-BE49-F238E27FC236}">
                <a16:creationId xmlns:a16="http://schemas.microsoft.com/office/drawing/2014/main" id="{7B1CDFDA-1863-40CD-80EC-13448D74E3B1}"/>
              </a:ext>
            </a:extLst>
          </p:cNvPr>
          <p:cNvSpPr txBox="1">
            <a:spLocks/>
          </p:cNvSpPr>
          <p:nvPr/>
        </p:nvSpPr>
        <p:spPr>
          <a:xfrm>
            <a:off x="431002" y="603504"/>
            <a:ext cx="2339629" cy="1390142"/>
          </a:xfrm>
          <a:prstGeom prst="rect">
            <a:avLst/>
          </a:prstGeom>
          <a:solidFill>
            <a:srgbClr val="4590B8"/>
          </a:solidFill>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FFFFFF"/>
                </a:solidFill>
              </a:rPr>
              <a:t>Results</a:t>
            </a:r>
          </a:p>
        </p:txBody>
      </p:sp>
      <p:sp>
        <p:nvSpPr>
          <p:cNvPr id="22" name="TextBox 21">
            <a:extLst>
              <a:ext uri="{FF2B5EF4-FFF2-40B4-BE49-F238E27FC236}">
                <a16:creationId xmlns:a16="http://schemas.microsoft.com/office/drawing/2014/main" id="{34AC011E-C5BF-477E-BAFC-FDE055DB38BA}"/>
              </a:ext>
            </a:extLst>
          </p:cNvPr>
          <p:cNvSpPr txBox="1"/>
          <p:nvPr/>
        </p:nvSpPr>
        <p:spPr>
          <a:xfrm>
            <a:off x="3173155" y="709059"/>
            <a:ext cx="7910284" cy="892552"/>
          </a:xfrm>
          <a:prstGeom prst="rect">
            <a:avLst/>
          </a:prstGeom>
          <a:noFill/>
        </p:spPr>
        <p:txBody>
          <a:bodyPr wrap="square">
            <a:spAutoFit/>
          </a:bodyPr>
          <a:lstStyle/>
          <a:p>
            <a:r>
              <a:rPr lang="en-US" sz="2400" i="1" dirty="0">
                <a:solidFill>
                  <a:srgbClr val="FFFFFF"/>
                </a:solidFill>
              </a:rPr>
              <a:t>Test Case</a:t>
            </a:r>
          </a:p>
          <a:p>
            <a:r>
              <a:rPr lang="en-US" sz="2800" b="1" dirty="0">
                <a:solidFill>
                  <a:srgbClr val="4590B8"/>
                </a:solidFill>
              </a:rPr>
              <a:t>20-Hour Cooling </a:t>
            </a:r>
            <a:r>
              <a:rPr lang="en-US" sz="2800" b="1" dirty="0">
                <a:solidFill>
                  <a:schemeClr val="bg1"/>
                </a:solidFill>
              </a:rPr>
              <a:t>-</a:t>
            </a:r>
            <a:r>
              <a:rPr lang="en-US" sz="2800" b="1" dirty="0">
                <a:solidFill>
                  <a:srgbClr val="4590B8"/>
                </a:solidFill>
              </a:rPr>
              <a:t> </a:t>
            </a:r>
            <a:r>
              <a:rPr lang="en-US" sz="2400" dirty="0">
                <a:solidFill>
                  <a:srgbClr val="FFFFFF"/>
                </a:solidFill>
              </a:rPr>
              <a:t>No Fan </a:t>
            </a:r>
            <a:endParaRPr lang="en-US" sz="2400" dirty="0"/>
          </a:p>
        </p:txBody>
      </p:sp>
      <p:sp>
        <p:nvSpPr>
          <p:cNvPr id="24" name="TextBox 23">
            <a:extLst>
              <a:ext uri="{FF2B5EF4-FFF2-40B4-BE49-F238E27FC236}">
                <a16:creationId xmlns:a16="http://schemas.microsoft.com/office/drawing/2014/main" id="{5CD234D5-EBB3-440B-8E47-54E192239304}"/>
              </a:ext>
            </a:extLst>
          </p:cNvPr>
          <p:cNvSpPr txBox="1"/>
          <p:nvPr/>
        </p:nvSpPr>
        <p:spPr>
          <a:xfrm>
            <a:off x="257615" y="5918281"/>
            <a:ext cx="11676769" cy="923330"/>
          </a:xfrm>
          <a:prstGeom prst="rect">
            <a:avLst/>
          </a:prstGeom>
          <a:noFill/>
        </p:spPr>
        <p:txBody>
          <a:bodyPr wrap="square">
            <a:spAutoFit/>
          </a:bodyPr>
          <a:lstStyle/>
          <a:p>
            <a:r>
              <a:rPr lang="en-US" dirty="0"/>
              <a:t>For both tests, ambient temp held at 21.66-24.44</a:t>
            </a:r>
            <a:r>
              <a:rPr lang="en-US" dirty="0">
                <a:effectLst/>
                <a:ea typeface="Calibri" panose="020F0502020204030204" pitchFamily="34" charset="0"/>
              </a:rPr>
              <a:t>°C and humidity At 50-55%.   </a:t>
            </a:r>
            <a:r>
              <a:rPr lang="en-US" u="sng" dirty="0">
                <a:ea typeface="Calibri" panose="020F0502020204030204" pitchFamily="34" charset="0"/>
              </a:rPr>
              <a:t>Only 71,618</a:t>
            </a:r>
            <a:r>
              <a:rPr lang="en-US" u="sng" dirty="0">
                <a:effectLst/>
                <a:ea typeface="Calibri" panose="020F0502020204030204" pitchFamily="34" charset="0"/>
              </a:rPr>
              <a:t> Temp Data Points Charted (~10 Hours) From Test #1 because Temp Spiked To </a:t>
            </a:r>
            <a:r>
              <a:rPr lang="en-US" u="sng" dirty="0">
                <a:ea typeface="Calibri" panose="020F0502020204030204" pitchFamily="34" charset="0"/>
              </a:rPr>
              <a:t>a </a:t>
            </a:r>
            <a:r>
              <a:rPr lang="en-US" u="sng" dirty="0">
                <a:effectLst/>
                <a:ea typeface="Calibri" panose="020F0502020204030204" pitchFamily="34" charset="0"/>
              </a:rPr>
              <a:t>critical </a:t>
            </a:r>
            <a:r>
              <a:rPr lang="en-US" sz="1800" u="sng" dirty="0">
                <a:effectLst/>
                <a:latin typeface="Arial" panose="020B0604020202020204" pitchFamily="34" charset="0"/>
                <a:ea typeface="Calibri" panose="020F0502020204030204" pitchFamily="34" charset="0"/>
              </a:rPr>
              <a:t>87°C; </a:t>
            </a:r>
            <a:r>
              <a:rPr lang="en-US" dirty="0">
                <a:effectLst/>
                <a:ea typeface="Calibri" panose="020F0502020204030204" pitchFamily="34" charset="0"/>
              </a:rPr>
              <a:t>147,499 Temp Data Points From Test #2 Charted (~20 Hours)</a:t>
            </a:r>
            <a:endParaRPr lang="en-US" sz="1800" dirty="0">
              <a:effectLst/>
              <a:latin typeface="Arial" panose="020B0604020202020204" pitchFamily="34" charset="0"/>
              <a:ea typeface="Calibri" panose="020F0502020204030204" pitchFamily="34" charset="0"/>
            </a:endParaRPr>
          </a:p>
          <a:p>
            <a:endParaRPr lang="en-US" sz="1800" u="sng" dirty="0">
              <a:effectLst/>
              <a:latin typeface="Arial" panose="020B0604020202020204" pitchFamily="34" charset="0"/>
              <a:ea typeface="Calibri" panose="020F0502020204030204" pitchFamily="34" charset="0"/>
            </a:endParaRPr>
          </a:p>
        </p:txBody>
      </p:sp>
      <p:sp>
        <p:nvSpPr>
          <p:cNvPr id="25" name="Content Placeholder 2">
            <a:extLst>
              <a:ext uri="{FF2B5EF4-FFF2-40B4-BE49-F238E27FC236}">
                <a16:creationId xmlns:a16="http://schemas.microsoft.com/office/drawing/2014/main" id="{0D0163D4-D18F-4E2C-A8E7-ED1DDD9BC96B}"/>
              </a:ext>
            </a:extLst>
          </p:cNvPr>
          <p:cNvSpPr txBox="1">
            <a:spLocks/>
          </p:cNvSpPr>
          <p:nvPr/>
        </p:nvSpPr>
        <p:spPr>
          <a:xfrm>
            <a:off x="3452546" y="4645947"/>
            <a:ext cx="1902647" cy="594360"/>
          </a:xfrm>
          <a:prstGeom prst="rect">
            <a:avLst/>
          </a:prstGeom>
          <a:solidFill>
            <a:schemeClr val="bg1">
              <a:lumMod val="95000"/>
            </a:schemeClr>
          </a:solidFill>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9063" indent="-119063">
              <a:spcBef>
                <a:spcPts val="0"/>
              </a:spcBef>
              <a:spcAft>
                <a:spcPts val="0"/>
              </a:spcAft>
              <a:buClr>
                <a:srgbClr val="EC7626"/>
              </a:buClr>
            </a:pPr>
            <a:r>
              <a:rPr lang="en-US" sz="1200" dirty="0"/>
              <a:t>Avg CPU Temp:  </a:t>
            </a:r>
            <a:r>
              <a:rPr lang="en-US" sz="1200" dirty="0">
                <a:solidFill>
                  <a:srgbClr val="EC7626"/>
                </a:solidFill>
                <a:highlight>
                  <a:srgbClr val="FFFF00"/>
                </a:highlight>
              </a:rPr>
              <a:t>37.38°C</a:t>
            </a:r>
            <a:r>
              <a:rPr lang="en-US" sz="1200" dirty="0">
                <a:solidFill>
                  <a:srgbClr val="7030A0"/>
                </a:solidFill>
              </a:rPr>
              <a:t> </a:t>
            </a:r>
          </a:p>
          <a:p>
            <a:pPr marL="119063" indent="-119063">
              <a:spcBef>
                <a:spcPts val="0"/>
              </a:spcBef>
              <a:spcAft>
                <a:spcPts val="0"/>
              </a:spcAft>
              <a:buClr>
                <a:srgbClr val="EC7626"/>
              </a:buClr>
            </a:pPr>
            <a:r>
              <a:rPr lang="en-US" sz="1200" dirty="0"/>
              <a:t>Min CPU Temp:  </a:t>
            </a:r>
            <a:r>
              <a:rPr lang="en-US" sz="1200" dirty="0">
                <a:solidFill>
                  <a:srgbClr val="EC7626"/>
                </a:solidFill>
              </a:rPr>
              <a:t>28°C </a:t>
            </a:r>
          </a:p>
          <a:p>
            <a:pPr marL="119063" indent="-119063">
              <a:spcBef>
                <a:spcPts val="0"/>
              </a:spcBef>
              <a:spcAft>
                <a:spcPts val="0"/>
              </a:spcAft>
              <a:buClr>
                <a:srgbClr val="EC7626"/>
              </a:buClr>
            </a:pPr>
            <a:r>
              <a:rPr lang="en-US" sz="1200" dirty="0"/>
              <a:t>Max CPU Temp: </a:t>
            </a:r>
            <a:r>
              <a:rPr lang="en-US" sz="1200" dirty="0">
                <a:solidFill>
                  <a:srgbClr val="EC7626"/>
                </a:solidFill>
              </a:rPr>
              <a:t>87°C</a:t>
            </a:r>
          </a:p>
        </p:txBody>
      </p:sp>
      <p:sp>
        <p:nvSpPr>
          <p:cNvPr id="26" name="Content Placeholder 2">
            <a:extLst>
              <a:ext uri="{FF2B5EF4-FFF2-40B4-BE49-F238E27FC236}">
                <a16:creationId xmlns:a16="http://schemas.microsoft.com/office/drawing/2014/main" id="{65B203AD-3AAB-4A10-A9AD-CB9B860F69F0}"/>
              </a:ext>
            </a:extLst>
          </p:cNvPr>
          <p:cNvSpPr txBox="1">
            <a:spLocks/>
          </p:cNvSpPr>
          <p:nvPr/>
        </p:nvSpPr>
        <p:spPr>
          <a:xfrm>
            <a:off x="9725935" y="5114924"/>
            <a:ext cx="1902647" cy="607347"/>
          </a:xfrm>
          <a:prstGeom prst="rect">
            <a:avLst/>
          </a:prstGeom>
          <a:solidFill>
            <a:schemeClr val="bg1">
              <a:lumMod val="95000"/>
            </a:schemeClr>
          </a:solidFill>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9063" indent="-119063">
              <a:spcBef>
                <a:spcPts val="0"/>
              </a:spcBef>
              <a:spcAft>
                <a:spcPts val="0"/>
              </a:spcAft>
              <a:buClr>
                <a:srgbClr val="EC7626"/>
              </a:buClr>
            </a:pPr>
            <a:r>
              <a:rPr lang="en-US" sz="1200" dirty="0"/>
              <a:t>Avg CPU Temp:  </a:t>
            </a:r>
            <a:r>
              <a:rPr lang="en-US" sz="1200" dirty="0">
                <a:solidFill>
                  <a:srgbClr val="EC7626"/>
                </a:solidFill>
                <a:highlight>
                  <a:srgbClr val="FFFF00"/>
                </a:highlight>
              </a:rPr>
              <a:t>52.88°C</a:t>
            </a:r>
            <a:r>
              <a:rPr lang="en-US" sz="1200" dirty="0">
                <a:solidFill>
                  <a:srgbClr val="7030A0"/>
                </a:solidFill>
              </a:rPr>
              <a:t> </a:t>
            </a:r>
          </a:p>
          <a:p>
            <a:pPr marL="119063" indent="-119063">
              <a:spcBef>
                <a:spcPts val="0"/>
              </a:spcBef>
              <a:spcAft>
                <a:spcPts val="0"/>
              </a:spcAft>
              <a:buClr>
                <a:srgbClr val="EC7626"/>
              </a:buClr>
            </a:pPr>
            <a:r>
              <a:rPr lang="en-US" sz="1200" dirty="0"/>
              <a:t>Min CPU Temp:  </a:t>
            </a:r>
            <a:r>
              <a:rPr lang="en-US" sz="1200" dirty="0">
                <a:solidFill>
                  <a:srgbClr val="EC7626"/>
                </a:solidFill>
              </a:rPr>
              <a:t>32°C </a:t>
            </a:r>
          </a:p>
          <a:p>
            <a:pPr marL="119063" indent="-119063">
              <a:spcBef>
                <a:spcPts val="0"/>
              </a:spcBef>
              <a:spcAft>
                <a:spcPts val="0"/>
              </a:spcAft>
              <a:buClr>
                <a:srgbClr val="EC7626"/>
              </a:buClr>
            </a:pPr>
            <a:r>
              <a:rPr lang="en-US" sz="1200" dirty="0"/>
              <a:t>Max CPU Temp: </a:t>
            </a:r>
            <a:r>
              <a:rPr lang="en-US" sz="1200" dirty="0">
                <a:solidFill>
                  <a:srgbClr val="EC7626"/>
                </a:solidFill>
              </a:rPr>
              <a:t>100°C</a:t>
            </a:r>
          </a:p>
        </p:txBody>
      </p:sp>
      <p:sp>
        <p:nvSpPr>
          <p:cNvPr id="27" name="TextBox 26">
            <a:extLst>
              <a:ext uri="{FF2B5EF4-FFF2-40B4-BE49-F238E27FC236}">
                <a16:creationId xmlns:a16="http://schemas.microsoft.com/office/drawing/2014/main" id="{9F93AC3A-E96A-4368-BC8D-C56A8C85D8F2}"/>
              </a:ext>
            </a:extLst>
          </p:cNvPr>
          <p:cNvSpPr txBox="1"/>
          <p:nvPr/>
        </p:nvSpPr>
        <p:spPr>
          <a:xfrm>
            <a:off x="2638945" y="2255505"/>
            <a:ext cx="1068420" cy="338554"/>
          </a:xfrm>
          <a:prstGeom prst="rect">
            <a:avLst/>
          </a:prstGeom>
          <a:noFill/>
        </p:spPr>
        <p:txBody>
          <a:bodyPr wrap="square" rtlCol="0">
            <a:spAutoFit/>
          </a:bodyPr>
          <a:lstStyle>
            <a:defPPr>
              <a:defRPr lang="en-US"/>
            </a:defPPr>
            <a:lvl1pPr>
              <a:defRPr b="1">
                <a:solidFill>
                  <a:srgbClr val="4590B8"/>
                </a:solidFill>
              </a:defRPr>
            </a:lvl1pPr>
          </a:lstStyle>
          <a:p>
            <a:r>
              <a:rPr lang="en-US" sz="1600" dirty="0">
                <a:solidFill>
                  <a:srgbClr val="1A3260"/>
                </a:solidFill>
              </a:rPr>
              <a:t>Test I</a:t>
            </a:r>
          </a:p>
        </p:txBody>
      </p:sp>
      <p:sp>
        <p:nvSpPr>
          <p:cNvPr id="28" name="TextBox 27">
            <a:extLst>
              <a:ext uri="{FF2B5EF4-FFF2-40B4-BE49-F238E27FC236}">
                <a16:creationId xmlns:a16="http://schemas.microsoft.com/office/drawing/2014/main" id="{36828679-252D-42DC-83F4-D613DBD02166}"/>
              </a:ext>
            </a:extLst>
          </p:cNvPr>
          <p:cNvSpPr txBox="1"/>
          <p:nvPr/>
        </p:nvSpPr>
        <p:spPr>
          <a:xfrm>
            <a:off x="8502789" y="2255505"/>
            <a:ext cx="1068420" cy="338554"/>
          </a:xfrm>
          <a:prstGeom prst="rect">
            <a:avLst/>
          </a:prstGeom>
          <a:noFill/>
        </p:spPr>
        <p:txBody>
          <a:bodyPr wrap="square" rtlCol="0">
            <a:spAutoFit/>
          </a:bodyPr>
          <a:lstStyle/>
          <a:p>
            <a:r>
              <a:rPr lang="en-US" sz="1600" b="1" dirty="0">
                <a:solidFill>
                  <a:srgbClr val="1A3260"/>
                </a:solidFill>
              </a:rPr>
              <a:t>Test II</a:t>
            </a:r>
          </a:p>
        </p:txBody>
      </p:sp>
    </p:spTree>
    <p:extLst>
      <p:ext uri="{BB962C8B-B14F-4D97-AF65-F5344CB8AC3E}">
        <p14:creationId xmlns:p14="http://schemas.microsoft.com/office/powerpoint/2010/main" val="305478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D4E514-05D8-7C9A-5A07-9201A44048B4}"/>
              </a:ext>
            </a:extLst>
          </p:cNvPr>
          <p:cNvPicPr>
            <a:picLocks noChangeAspect="1"/>
          </p:cNvPicPr>
          <p:nvPr/>
        </p:nvPicPr>
        <p:blipFill>
          <a:blip r:embed="rId2"/>
          <a:stretch>
            <a:fillRect/>
          </a:stretch>
        </p:blipFill>
        <p:spPr>
          <a:xfrm>
            <a:off x="6336478" y="2620991"/>
            <a:ext cx="5239512" cy="3418113"/>
          </a:xfrm>
          <a:prstGeom prst="rect">
            <a:avLst/>
          </a:prstGeom>
        </p:spPr>
      </p:pic>
      <p:pic>
        <p:nvPicPr>
          <p:cNvPr id="5" name="Picture 4">
            <a:extLst>
              <a:ext uri="{FF2B5EF4-FFF2-40B4-BE49-F238E27FC236}">
                <a16:creationId xmlns:a16="http://schemas.microsoft.com/office/drawing/2014/main" id="{3875F8FD-AA08-8C86-1AA9-B8FFB633CB17}"/>
              </a:ext>
            </a:extLst>
          </p:cNvPr>
          <p:cNvPicPr>
            <a:picLocks noChangeAspect="1"/>
          </p:cNvPicPr>
          <p:nvPr/>
        </p:nvPicPr>
        <p:blipFill>
          <a:blip r:embed="rId3"/>
          <a:stretch>
            <a:fillRect/>
          </a:stretch>
        </p:blipFill>
        <p:spPr>
          <a:xfrm>
            <a:off x="620358" y="2620991"/>
            <a:ext cx="5239512" cy="3418113"/>
          </a:xfrm>
          <a:prstGeom prst="rect">
            <a:avLst/>
          </a:prstGeom>
        </p:spPr>
      </p:pic>
      <p:sp>
        <p:nvSpPr>
          <p:cNvPr id="20" name="Title 1">
            <a:extLst>
              <a:ext uri="{FF2B5EF4-FFF2-40B4-BE49-F238E27FC236}">
                <a16:creationId xmlns:a16="http://schemas.microsoft.com/office/drawing/2014/main" id="{861106C0-B846-4945-9E97-13B49BA64931}"/>
              </a:ext>
            </a:extLst>
          </p:cNvPr>
          <p:cNvSpPr txBox="1">
            <a:spLocks/>
          </p:cNvSpPr>
          <p:nvPr/>
        </p:nvSpPr>
        <p:spPr>
          <a:xfrm>
            <a:off x="431002" y="603504"/>
            <a:ext cx="2339629" cy="1390142"/>
          </a:xfrm>
          <a:prstGeom prst="rect">
            <a:avLst/>
          </a:prstGeom>
          <a:solidFill>
            <a:srgbClr val="4590B8"/>
          </a:solidFill>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FFFFFF"/>
                </a:solidFill>
              </a:rPr>
              <a:t>Results</a:t>
            </a:r>
          </a:p>
        </p:txBody>
      </p:sp>
      <p:sp>
        <p:nvSpPr>
          <p:cNvPr id="22" name="TextBox 21">
            <a:extLst>
              <a:ext uri="{FF2B5EF4-FFF2-40B4-BE49-F238E27FC236}">
                <a16:creationId xmlns:a16="http://schemas.microsoft.com/office/drawing/2014/main" id="{4CA7630E-C981-4A7F-9C1B-84085D5805D3}"/>
              </a:ext>
            </a:extLst>
          </p:cNvPr>
          <p:cNvSpPr txBox="1"/>
          <p:nvPr/>
        </p:nvSpPr>
        <p:spPr>
          <a:xfrm>
            <a:off x="3173155" y="709059"/>
            <a:ext cx="7910284" cy="892552"/>
          </a:xfrm>
          <a:prstGeom prst="rect">
            <a:avLst/>
          </a:prstGeom>
          <a:noFill/>
        </p:spPr>
        <p:txBody>
          <a:bodyPr wrap="square">
            <a:spAutoFit/>
          </a:bodyPr>
          <a:lstStyle/>
          <a:p>
            <a:r>
              <a:rPr lang="en-US" sz="2400" i="1" dirty="0">
                <a:solidFill>
                  <a:srgbClr val="FFFFFF"/>
                </a:solidFill>
              </a:rPr>
              <a:t>Test Case</a:t>
            </a:r>
          </a:p>
          <a:p>
            <a:r>
              <a:rPr lang="en-US" sz="2800" b="1" dirty="0">
                <a:solidFill>
                  <a:srgbClr val="4590B8"/>
                </a:solidFill>
              </a:rPr>
              <a:t>20-Hour Cooling </a:t>
            </a:r>
            <a:r>
              <a:rPr lang="en-US" sz="2800" b="1" dirty="0">
                <a:solidFill>
                  <a:schemeClr val="bg1"/>
                </a:solidFill>
              </a:rPr>
              <a:t>-</a:t>
            </a:r>
            <a:r>
              <a:rPr lang="en-US" sz="2800" b="1" dirty="0">
                <a:solidFill>
                  <a:srgbClr val="4590B8"/>
                </a:solidFill>
              </a:rPr>
              <a:t> </a:t>
            </a:r>
            <a:r>
              <a:rPr lang="en-US" sz="2400" dirty="0">
                <a:solidFill>
                  <a:srgbClr val="FFFFFF"/>
                </a:solidFill>
              </a:rPr>
              <a:t>Rotary Fan </a:t>
            </a:r>
            <a:endParaRPr lang="en-US" sz="2400" dirty="0"/>
          </a:p>
        </p:txBody>
      </p:sp>
      <p:sp>
        <p:nvSpPr>
          <p:cNvPr id="24" name="TextBox 23">
            <a:extLst>
              <a:ext uri="{FF2B5EF4-FFF2-40B4-BE49-F238E27FC236}">
                <a16:creationId xmlns:a16="http://schemas.microsoft.com/office/drawing/2014/main" id="{38812F9B-730B-4AF4-99F5-8EE5A2B6C534}"/>
              </a:ext>
            </a:extLst>
          </p:cNvPr>
          <p:cNvSpPr txBox="1"/>
          <p:nvPr/>
        </p:nvSpPr>
        <p:spPr>
          <a:xfrm>
            <a:off x="2569160" y="2079324"/>
            <a:ext cx="1068420" cy="461665"/>
          </a:xfrm>
          <a:prstGeom prst="rect">
            <a:avLst/>
          </a:prstGeom>
          <a:solidFill>
            <a:schemeClr val="bg1">
              <a:lumMod val="95000"/>
            </a:schemeClr>
          </a:solidFill>
        </p:spPr>
        <p:txBody>
          <a:bodyPr wrap="square" rtlCol="0">
            <a:spAutoFit/>
          </a:bodyPr>
          <a:lstStyle>
            <a:defPPr>
              <a:defRPr lang="en-US"/>
            </a:defPPr>
            <a:lvl1pPr>
              <a:defRPr b="1">
                <a:solidFill>
                  <a:srgbClr val="4590B8"/>
                </a:solidFill>
              </a:defRPr>
            </a:lvl1pPr>
          </a:lstStyle>
          <a:p>
            <a:r>
              <a:rPr lang="en-US" sz="2400" dirty="0">
                <a:solidFill>
                  <a:srgbClr val="1A3260"/>
                </a:solidFill>
              </a:rPr>
              <a:t>Test I</a:t>
            </a:r>
          </a:p>
        </p:txBody>
      </p:sp>
      <p:sp>
        <p:nvSpPr>
          <p:cNvPr id="25" name="TextBox 24">
            <a:extLst>
              <a:ext uri="{FF2B5EF4-FFF2-40B4-BE49-F238E27FC236}">
                <a16:creationId xmlns:a16="http://schemas.microsoft.com/office/drawing/2014/main" id="{50CA24F0-2F34-4010-9EB0-8C588744A031}"/>
              </a:ext>
            </a:extLst>
          </p:cNvPr>
          <p:cNvSpPr txBox="1"/>
          <p:nvPr/>
        </p:nvSpPr>
        <p:spPr>
          <a:xfrm>
            <a:off x="8554422" y="2079323"/>
            <a:ext cx="1068420" cy="461665"/>
          </a:xfrm>
          <a:prstGeom prst="rect">
            <a:avLst/>
          </a:prstGeom>
          <a:solidFill>
            <a:schemeClr val="bg1">
              <a:lumMod val="95000"/>
            </a:schemeClr>
          </a:solidFill>
        </p:spPr>
        <p:txBody>
          <a:bodyPr wrap="square" rtlCol="0">
            <a:spAutoFit/>
          </a:bodyPr>
          <a:lstStyle/>
          <a:p>
            <a:r>
              <a:rPr lang="en-US" sz="2400" b="1" dirty="0">
                <a:solidFill>
                  <a:srgbClr val="1A3260"/>
                </a:solidFill>
              </a:rPr>
              <a:t>Test II</a:t>
            </a:r>
          </a:p>
        </p:txBody>
      </p:sp>
      <p:sp>
        <p:nvSpPr>
          <p:cNvPr id="26" name="TextBox 25">
            <a:extLst>
              <a:ext uri="{FF2B5EF4-FFF2-40B4-BE49-F238E27FC236}">
                <a16:creationId xmlns:a16="http://schemas.microsoft.com/office/drawing/2014/main" id="{92041B12-8157-4579-AB39-16E6D6AEE9D2}"/>
              </a:ext>
            </a:extLst>
          </p:cNvPr>
          <p:cNvSpPr txBox="1"/>
          <p:nvPr/>
        </p:nvSpPr>
        <p:spPr>
          <a:xfrm>
            <a:off x="525108" y="6085219"/>
            <a:ext cx="12192000" cy="338554"/>
          </a:xfrm>
          <a:prstGeom prst="rect">
            <a:avLst/>
          </a:prstGeom>
          <a:noFill/>
        </p:spPr>
        <p:txBody>
          <a:bodyPr wrap="square">
            <a:spAutoFit/>
          </a:bodyPr>
          <a:lstStyle/>
          <a:p>
            <a:r>
              <a:rPr lang="en-US" sz="1600" dirty="0"/>
              <a:t>Note:   For both tests, ambient temp held At 21.66-24.44</a:t>
            </a:r>
            <a:r>
              <a:rPr lang="en-US" sz="1600" dirty="0">
                <a:effectLst/>
                <a:ea typeface="Calibri" panose="020F0502020204030204" pitchFamily="34" charset="0"/>
              </a:rPr>
              <a:t>°C, humidity At 50-55%, and147,499 Temp Points Charted (~20 Hours)</a:t>
            </a:r>
            <a:endParaRPr lang="en-US" sz="1600" dirty="0">
              <a:effectLst/>
              <a:latin typeface="Arial" panose="020B0604020202020204" pitchFamily="34" charset="0"/>
              <a:ea typeface="Calibri" panose="020F0502020204030204" pitchFamily="34" charset="0"/>
            </a:endParaRPr>
          </a:p>
        </p:txBody>
      </p:sp>
      <p:sp>
        <p:nvSpPr>
          <p:cNvPr id="27" name="Content Placeholder 2">
            <a:extLst>
              <a:ext uri="{FF2B5EF4-FFF2-40B4-BE49-F238E27FC236}">
                <a16:creationId xmlns:a16="http://schemas.microsoft.com/office/drawing/2014/main" id="{5FB30E19-5662-44EA-9833-039A60C4DEB0}"/>
              </a:ext>
            </a:extLst>
          </p:cNvPr>
          <p:cNvSpPr txBox="1">
            <a:spLocks/>
          </p:cNvSpPr>
          <p:nvPr/>
        </p:nvSpPr>
        <p:spPr>
          <a:xfrm>
            <a:off x="3716722" y="4659758"/>
            <a:ext cx="1902647" cy="594360"/>
          </a:xfrm>
          <a:prstGeom prst="rect">
            <a:avLst/>
          </a:prstGeom>
          <a:solidFill>
            <a:schemeClr val="bg1">
              <a:lumMod val="95000"/>
            </a:schemeClr>
          </a:solidFill>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9063" indent="-119063">
              <a:spcBef>
                <a:spcPts val="0"/>
              </a:spcBef>
              <a:spcAft>
                <a:spcPts val="0"/>
              </a:spcAft>
              <a:buClr>
                <a:srgbClr val="92D050"/>
              </a:buClr>
            </a:pPr>
            <a:r>
              <a:rPr lang="en-US" sz="1200" dirty="0"/>
              <a:t>Avg CPU Temp: </a:t>
            </a:r>
            <a:r>
              <a:rPr lang="en-US" sz="1200" dirty="0">
                <a:solidFill>
                  <a:schemeClr val="accent5">
                    <a:lumMod val="75000"/>
                  </a:schemeClr>
                </a:solidFill>
              </a:rPr>
              <a:t> </a:t>
            </a:r>
            <a:r>
              <a:rPr lang="en-US" sz="1200" dirty="0">
                <a:solidFill>
                  <a:schemeClr val="accent5">
                    <a:lumMod val="75000"/>
                  </a:schemeClr>
                </a:solidFill>
                <a:highlight>
                  <a:srgbClr val="FFFF00"/>
                </a:highlight>
              </a:rPr>
              <a:t>30.78°C</a:t>
            </a:r>
            <a:r>
              <a:rPr lang="en-US" sz="1200" dirty="0">
                <a:solidFill>
                  <a:srgbClr val="7030A0"/>
                </a:solidFill>
              </a:rPr>
              <a:t> </a:t>
            </a:r>
          </a:p>
          <a:p>
            <a:pPr marL="119063" indent="-119063">
              <a:spcBef>
                <a:spcPts val="0"/>
              </a:spcBef>
              <a:spcAft>
                <a:spcPts val="0"/>
              </a:spcAft>
              <a:buClr>
                <a:srgbClr val="92D050"/>
              </a:buClr>
            </a:pPr>
            <a:r>
              <a:rPr lang="en-US" sz="1200" dirty="0"/>
              <a:t>Min CPU Temp:  </a:t>
            </a:r>
            <a:r>
              <a:rPr lang="en-US" sz="1200" dirty="0">
                <a:solidFill>
                  <a:schemeClr val="accent5">
                    <a:lumMod val="75000"/>
                  </a:schemeClr>
                </a:solidFill>
              </a:rPr>
              <a:t>27°C</a:t>
            </a:r>
            <a:r>
              <a:rPr lang="en-US" sz="1200" dirty="0">
                <a:solidFill>
                  <a:srgbClr val="92D050"/>
                </a:solidFill>
              </a:rPr>
              <a:t> </a:t>
            </a:r>
          </a:p>
          <a:p>
            <a:pPr marL="119063" indent="-119063">
              <a:spcBef>
                <a:spcPts val="0"/>
              </a:spcBef>
              <a:spcAft>
                <a:spcPts val="0"/>
              </a:spcAft>
              <a:buClr>
                <a:srgbClr val="92D050"/>
              </a:buClr>
            </a:pPr>
            <a:r>
              <a:rPr lang="en-US" sz="1200" dirty="0"/>
              <a:t>Max CPU Temp: </a:t>
            </a:r>
            <a:r>
              <a:rPr lang="en-US" sz="1200" dirty="0">
                <a:solidFill>
                  <a:schemeClr val="accent5">
                    <a:lumMod val="75000"/>
                  </a:schemeClr>
                </a:solidFill>
              </a:rPr>
              <a:t>48°C</a:t>
            </a:r>
          </a:p>
        </p:txBody>
      </p:sp>
      <p:sp>
        <p:nvSpPr>
          <p:cNvPr id="28" name="Content Placeholder 2">
            <a:extLst>
              <a:ext uri="{FF2B5EF4-FFF2-40B4-BE49-F238E27FC236}">
                <a16:creationId xmlns:a16="http://schemas.microsoft.com/office/drawing/2014/main" id="{C596543E-C97E-4E05-BE74-B95A3D656D19}"/>
              </a:ext>
            </a:extLst>
          </p:cNvPr>
          <p:cNvSpPr txBox="1">
            <a:spLocks/>
          </p:cNvSpPr>
          <p:nvPr/>
        </p:nvSpPr>
        <p:spPr>
          <a:xfrm>
            <a:off x="9528092" y="4159794"/>
            <a:ext cx="1902647" cy="594360"/>
          </a:xfrm>
          <a:prstGeom prst="rect">
            <a:avLst/>
          </a:prstGeom>
          <a:solidFill>
            <a:schemeClr val="bg1">
              <a:lumMod val="95000"/>
            </a:schemeClr>
          </a:solidFill>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9063" indent="-119063">
              <a:spcBef>
                <a:spcPts val="0"/>
              </a:spcBef>
              <a:spcAft>
                <a:spcPts val="0"/>
              </a:spcAft>
              <a:buClr>
                <a:srgbClr val="92D050"/>
              </a:buClr>
            </a:pPr>
            <a:r>
              <a:rPr lang="en-US" sz="1200" dirty="0"/>
              <a:t>Avg CPU Temp:  </a:t>
            </a:r>
            <a:r>
              <a:rPr lang="en-US" sz="1200" dirty="0">
                <a:solidFill>
                  <a:schemeClr val="accent5">
                    <a:lumMod val="75000"/>
                  </a:schemeClr>
                </a:solidFill>
                <a:highlight>
                  <a:srgbClr val="FFFF00"/>
                </a:highlight>
              </a:rPr>
              <a:t>33.53°C</a:t>
            </a:r>
            <a:r>
              <a:rPr lang="en-US" sz="1200" dirty="0">
                <a:solidFill>
                  <a:srgbClr val="7030A0"/>
                </a:solidFill>
              </a:rPr>
              <a:t> </a:t>
            </a:r>
          </a:p>
          <a:p>
            <a:pPr marL="119063" indent="-119063">
              <a:spcBef>
                <a:spcPts val="0"/>
              </a:spcBef>
              <a:spcAft>
                <a:spcPts val="0"/>
              </a:spcAft>
              <a:buClr>
                <a:srgbClr val="92D050"/>
              </a:buClr>
            </a:pPr>
            <a:r>
              <a:rPr lang="en-US" sz="1200" dirty="0"/>
              <a:t>Min CPU Temp:  </a:t>
            </a:r>
            <a:r>
              <a:rPr lang="en-US" sz="1200" dirty="0">
                <a:solidFill>
                  <a:schemeClr val="accent5">
                    <a:lumMod val="75000"/>
                  </a:schemeClr>
                </a:solidFill>
              </a:rPr>
              <a:t>31°C</a:t>
            </a:r>
            <a:r>
              <a:rPr lang="en-US" sz="1200" dirty="0">
                <a:solidFill>
                  <a:srgbClr val="92D050"/>
                </a:solidFill>
              </a:rPr>
              <a:t> </a:t>
            </a:r>
          </a:p>
          <a:p>
            <a:pPr marL="119063" indent="-119063">
              <a:spcBef>
                <a:spcPts val="0"/>
              </a:spcBef>
              <a:spcAft>
                <a:spcPts val="0"/>
              </a:spcAft>
              <a:buClr>
                <a:srgbClr val="92D050"/>
              </a:buClr>
            </a:pPr>
            <a:r>
              <a:rPr lang="en-US" sz="1200" dirty="0"/>
              <a:t>Max CPU Temp: </a:t>
            </a:r>
            <a:r>
              <a:rPr lang="en-US" sz="1200" dirty="0">
                <a:solidFill>
                  <a:schemeClr val="accent5">
                    <a:lumMod val="75000"/>
                  </a:schemeClr>
                </a:solidFill>
              </a:rPr>
              <a:t>51°C</a:t>
            </a:r>
          </a:p>
        </p:txBody>
      </p:sp>
    </p:spTree>
    <p:extLst>
      <p:ext uri="{BB962C8B-B14F-4D97-AF65-F5344CB8AC3E}">
        <p14:creationId xmlns:p14="http://schemas.microsoft.com/office/powerpoint/2010/main" val="131340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A111A8-8AED-4B97-68FA-5A15056C4CFE}"/>
              </a:ext>
            </a:extLst>
          </p:cNvPr>
          <p:cNvPicPr>
            <a:picLocks noChangeAspect="1"/>
          </p:cNvPicPr>
          <p:nvPr/>
        </p:nvPicPr>
        <p:blipFill>
          <a:blip r:embed="rId2"/>
          <a:stretch>
            <a:fillRect/>
          </a:stretch>
        </p:blipFill>
        <p:spPr>
          <a:xfrm>
            <a:off x="506493" y="2633472"/>
            <a:ext cx="5239512" cy="3498744"/>
          </a:xfrm>
          <a:prstGeom prst="rect">
            <a:avLst/>
          </a:prstGeom>
        </p:spPr>
      </p:pic>
      <p:pic>
        <p:nvPicPr>
          <p:cNvPr id="6" name="Picture 5">
            <a:extLst>
              <a:ext uri="{FF2B5EF4-FFF2-40B4-BE49-F238E27FC236}">
                <a16:creationId xmlns:a16="http://schemas.microsoft.com/office/drawing/2014/main" id="{4BD07E6F-7294-6777-5396-3556D916DC2B}"/>
              </a:ext>
            </a:extLst>
          </p:cNvPr>
          <p:cNvPicPr>
            <a:picLocks noChangeAspect="1"/>
          </p:cNvPicPr>
          <p:nvPr/>
        </p:nvPicPr>
        <p:blipFill>
          <a:blip r:embed="rId3"/>
          <a:stretch>
            <a:fillRect/>
          </a:stretch>
        </p:blipFill>
        <p:spPr>
          <a:xfrm>
            <a:off x="6468003" y="2633472"/>
            <a:ext cx="5241255" cy="3498744"/>
          </a:xfrm>
          <a:prstGeom prst="rect">
            <a:avLst/>
          </a:prstGeom>
        </p:spPr>
      </p:pic>
      <p:sp>
        <p:nvSpPr>
          <p:cNvPr id="18" name="TextBox 17">
            <a:extLst>
              <a:ext uri="{FF2B5EF4-FFF2-40B4-BE49-F238E27FC236}">
                <a16:creationId xmlns:a16="http://schemas.microsoft.com/office/drawing/2014/main" id="{E3003E12-82E2-4235-B29E-4246F4BA4709}"/>
              </a:ext>
            </a:extLst>
          </p:cNvPr>
          <p:cNvSpPr txBox="1"/>
          <p:nvPr/>
        </p:nvSpPr>
        <p:spPr>
          <a:xfrm>
            <a:off x="3173155" y="709059"/>
            <a:ext cx="7910284" cy="892552"/>
          </a:xfrm>
          <a:prstGeom prst="rect">
            <a:avLst/>
          </a:prstGeom>
          <a:noFill/>
        </p:spPr>
        <p:txBody>
          <a:bodyPr wrap="square">
            <a:spAutoFit/>
          </a:bodyPr>
          <a:lstStyle/>
          <a:p>
            <a:r>
              <a:rPr lang="en-US" sz="2400" i="1" dirty="0">
                <a:solidFill>
                  <a:srgbClr val="FFFFFF"/>
                </a:solidFill>
              </a:rPr>
              <a:t>Test Case</a:t>
            </a:r>
          </a:p>
          <a:p>
            <a:r>
              <a:rPr lang="en-US" sz="2800" b="1" dirty="0">
                <a:solidFill>
                  <a:srgbClr val="4590B8"/>
                </a:solidFill>
              </a:rPr>
              <a:t>20-Hour Cooling </a:t>
            </a:r>
            <a:r>
              <a:rPr lang="en-US" sz="2800" b="1" dirty="0">
                <a:solidFill>
                  <a:schemeClr val="bg1"/>
                </a:solidFill>
              </a:rPr>
              <a:t>-</a:t>
            </a:r>
            <a:r>
              <a:rPr lang="en-US" sz="2800" b="1" dirty="0">
                <a:solidFill>
                  <a:srgbClr val="4590B8"/>
                </a:solidFill>
              </a:rPr>
              <a:t> </a:t>
            </a:r>
            <a:r>
              <a:rPr lang="en-US" sz="2400" dirty="0">
                <a:solidFill>
                  <a:srgbClr val="FFFFFF"/>
                </a:solidFill>
              </a:rPr>
              <a:t>PZ FAN </a:t>
            </a:r>
            <a:endParaRPr lang="en-US" sz="2400" dirty="0"/>
          </a:p>
        </p:txBody>
      </p:sp>
      <p:sp>
        <p:nvSpPr>
          <p:cNvPr id="20" name="Title 1">
            <a:extLst>
              <a:ext uri="{FF2B5EF4-FFF2-40B4-BE49-F238E27FC236}">
                <a16:creationId xmlns:a16="http://schemas.microsoft.com/office/drawing/2014/main" id="{894AF713-19EC-464D-B691-2CD750AF5D5C}"/>
              </a:ext>
            </a:extLst>
          </p:cNvPr>
          <p:cNvSpPr txBox="1">
            <a:spLocks/>
          </p:cNvSpPr>
          <p:nvPr/>
        </p:nvSpPr>
        <p:spPr>
          <a:xfrm>
            <a:off x="431002" y="603504"/>
            <a:ext cx="2339629" cy="1390142"/>
          </a:xfrm>
          <a:prstGeom prst="rect">
            <a:avLst/>
          </a:prstGeom>
          <a:solidFill>
            <a:srgbClr val="4590B8"/>
          </a:solidFill>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FFFFFF"/>
                </a:solidFill>
              </a:rPr>
              <a:t>Results</a:t>
            </a:r>
          </a:p>
        </p:txBody>
      </p:sp>
      <p:sp>
        <p:nvSpPr>
          <p:cNvPr id="22" name="TextBox 21">
            <a:extLst>
              <a:ext uri="{FF2B5EF4-FFF2-40B4-BE49-F238E27FC236}">
                <a16:creationId xmlns:a16="http://schemas.microsoft.com/office/drawing/2014/main" id="{079B324F-8D7F-46CA-87C2-2FE2DEE6A491}"/>
              </a:ext>
            </a:extLst>
          </p:cNvPr>
          <p:cNvSpPr txBox="1"/>
          <p:nvPr/>
        </p:nvSpPr>
        <p:spPr>
          <a:xfrm>
            <a:off x="487008" y="6377765"/>
            <a:ext cx="12192000" cy="338554"/>
          </a:xfrm>
          <a:prstGeom prst="rect">
            <a:avLst/>
          </a:prstGeom>
          <a:noFill/>
        </p:spPr>
        <p:txBody>
          <a:bodyPr wrap="square">
            <a:spAutoFit/>
          </a:bodyPr>
          <a:lstStyle/>
          <a:p>
            <a:r>
              <a:rPr lang="en-US" sz="1600" dirty="0"/>
              <a:t>Note:   For both tests, ambient temp held At 21.66-24.44</a:t>
            </a:r>
            <a:r>
              <a:rPr lang="en-US" sz="1600" dirty="0">
                <a:effectLst/>
                <a:ea typeface="Calibri" panose="020F0502020204030204" pitchFamily="34" charset="0"/>
              </a:rPr>
              <a:t>°C, humidity At 50-55%, and147,499 Temp Points Charted (~20 Hours)</a:t>
            </a:r>
            <a:endParaRPr lang="en-US" sz="1600" dirty="0">
              <a:effectLst/>
              <a:latin typeface="Arial" panose="020B0604020202020204" pitchFamily="34" charset="0"/>
              <a:ea typeface="Calibri" panose="020F0502020204030204" pitchFamily="34" charset="0"/>
            </a:endParaRPr>
          </a:p>
        </p:txBody>
      </p:sp>
      <p:sp>
        <p:nvSpPr>
          <p:cNvPr id="10" name="TextBox 9">
            <a:extLst>
              <a:ext uri="{FF2B5EF4-FFF2-40B4-BE49-F238E27FC236}">
                <a16:creationId xmlns:a16="http://schemas.microsoft.com/office/drawing/2014/main" id="{891923BF-D43B-41D1-A624-A709296C7A00}"/>
              </a:ext>
            </a:extLst>
          </p:cNvPr>
          <p:cNvSpPr txBox="1"/>
          <p:nvPr/>
        </p:nvSpPr>
        <p:spPr>
          <a:xfrm>
            <a:off x="2524477" y="2303911"/>
            <a:ext cx="1068420" cy="338554"/>
          </a:xfrm>
          <a:prstGeom prst="rect">
            <a:avLst/>
          </a:prstGeom>
          <a:noFill/>
        </p:spPr>
        <p:txBody>
          <a:bodyPr wrap="square" rtlCol="0">
            <a:spAutoFit/>
          </a:bodyPr>
          <a:lstStyle>
            <a:defPPr>
              <a:defRPr lang="en-US"/>
            </a:defPPr>
            <a:lvl1pPr>
              <a:defRPr sz="2400" b="1">
                <a:solidFill>
                  <a:srgbClr val="1A3260"/>
                </a:solidFill>
              </a:defRPr>
            </a:lvl1pPr>
          </a:lstStyle>
          <a:p>
            <a:r>
              <a:rPr lang="en-US" sz="1600" dirty="0"/>
              <a:t>Test I</a:t>
            </a:r>
          </a:p>
        </p:txBody>
      </p:sp>
      <p:sp>
        <p:nvSpPr>
          <p:cNvPr id="24" name="TextBox 23">
            <a:extLst>
              <a:ext uri="{FF2B5EF4-FFF2-40B4-BE49-F238E27FC236}">
                <a16:creationId xmlns:a16="http://schemas.microsoft.com/office/drawing/2014/main" id="{9904BA8C-D413-4F76-A881-058ED208A4ED}"/>
              </a:ext>
            </a:extLst>
          </p:cNvPr>
          <p:cNvSpPr txBox="1"/>
          <p:nvPr/>
        </p:nvSpPr>
        <p:spPr>
          <a:xfrm>
            <a:off x="8722373" y="2218646"/>
            <a:ext cx="1068420" cy="338554"/>
          </a:xfrm>
          <a:prstGeom prst="rect">
            <a:avLst/>
          </a:prstGeom>
          <a:noFill/>
        </p:spPr>
        <p:txBody>
          <a:bodyPr wrap="square" rtlCol="0">
            <a:spAutoFit/>
          </a:bodyPr>
          <a:lstStyle/>
          <a:p>
            <a:r>
              <a:rPr lang="en-US" sz="1600" b="1" dirty="0">
                <a:solidFill>
                  <a:srgbClr val="1A3260"/>
                </a:solidFill>
              </a:rPr>
              <a:t>Test II</a:t>
            </a:r>
          </a:p>
        </p:txBody>
      </p:sp>
      <p:sp>
        <p:nvSpPr>
          <p:cNvPr id="25" name="Content Placeholder 2">
            <a:extLst>
              <a:ext uri="{FF2B5EF4-FFF2-40B4-BE49-F238E27FC236}">
                <a16:creationId xmlns:a16="http://schemas.microsoft.com/office/drawing/2014/main" id="{E481815F-10D0-4DB5-9C91-9543387906C4}"/>
              </a:ext>
            </a:extLst>
          </p:cNvPr>
          <p:cNvSpPr txBox="1">
            <a:spLocks/>
          </p:cNvSpPr>
          <p:nvPr/>
        </p:nvSpPr>
        <p:spPr>
          <a:xfrm>
            <a:off x="9622842" y="4236376"/>
            <a:ext cx="1983480" cy="538485"/>
          </a:xfrm>
          <a:prstGeom prst="rect">
            <a:avLst/>
          </a:prstGeom>
          <a:solidFill>
            <a:schemeClr val="bg1">
              <a:lumMod val="95000"/>
            </a:schemeClr>
          </a:solidFill>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9063" indent="-119063">
              <a:spcBef>
                <a:spcPts val="0"/>
              </a:spcBef>
              <a:spcAft>
                <a:spcPts val="0"/>
              </a:spcAft>
              <a:buClr>
                <a:srgbClr val="7030A0"/>
              </a:buClr>
            </a:pPr>
            <a:r>
              <a:rPr lang="en-US" sz="1200" dirty="0">
                <a:ea typeface="Calibri" panose="020F0502020204030204" pitchFamily="34" charset="0"/>
              </a:rPr>
              <a:t>Avg CPU Temp:  </a:t>
            </a:r>
            <a:r>
              <a:rPr lang="en-US" sz="1200" dirty="0">
                <a:solidFill>
                  <a:srgbClr val="7030A0"/>
                </a:solidFill>
                <a:highlight>
                  <a:srgbClr val="FFFF00"/>
                </a:highlight>
                <a:ea typeface="Calibri" panose="020F0502020204030204" pitchFamily="34" charset="0"/>
              </a:rPr>
              <a:t>37.76°C</a:t>
            </a:r>
          </a:p>
          <a:p>
            <a:pPr marL="119063" indent="-119063">
              <a:spcBef>
                <a:spcPts val="0"/>
              </a:spcBef>
              <a:spcAft>
                <a:spcPts val="0"/>
              </a:spcAft>
              <a:buClr>
                <a:srgbClr val="7030A0"/>
              </a:buClr>
            </a:pPr>
            <a:r>
              <a:rPr lang="en-US" sz="1200" dirty="0">
                <a:ea typeface="Calibri" panose="020F0502020204030204" pitchFamily="34" charset="0"/>
              </a:rPr>
              <a:t>Min CPU Temp:  </a:t>
            </a:r>
            <a:r>
              <a:rPr lang="en-US" sz="1200" dirty="0">
                <a:solidFill>
                  <a:srgbClr val="7030A0"/>
                </a:solidFill>
                <a:ea typeface="Calibri" panose="020F0502020204030204" pitchFamily="34" charset="0"/>
              </a:rPr>
              <a:t>31°C</a:t>
            </a:r>
          </a:p>
          <a:p>
            <a:pPr marL="119063" indent="-119063">
              <a:spcBef>
                <a:spcPts val="0"/>
              </a:spcBef>
              <a:spcAft>
                <a:spcPts val="0"/>
              </a:spcAft>
              <a:buClr>
                <a:srgbClr val="7030A0"/>
              </a:buClr>
            </a:pPr>
            <a:r>
              <a:rPr lang="en-US" sz="1200" dirty="0">
                <a:ea typeface="Calibri" panose="020F0502020204030204" pitchFamily="34" charset="0"/>
              </a:rPr>
              <a:t>Max CPU Temp: </a:t>
            </a:r>
            <a:r>
              <a:rPr lang="en-US" sz="1200" dirty="0">
                <a:solidFill>
                  <a:srgbClr val="7030A0"/>
                </a:solidFill>
              </a:rPr>
              <a:t>69</a:t>
            </a:r>
            <a:r>
              <a:rPr lang="en-US" sz="1100" dirty="0">
                <a:solidFill>
                  <a:srgbClr val="7030A0"/>
                </a:solidFill>
              </a:rPr>
              <a:t>°C</a:t>
            </a:r>
          </a:p>
        </p:txBody>
      </p:sp>
      <p:sp>
        <p:nvSpPr>
          <p:cNvPr id="3" name="Content Placeholder 2">
            <a:extLst>
              <a:ext uri="{FF2B5EF4-FFF2-40B4-BE49-F238E27FC236}">
                <a16:creationId xmlns:a16="http://schemas.microsoft.com/office/drawing/2014/main" id="{91981B8D-D670-27D0-B5C3-EEC6793C8EF5}"/>
              </a:ext>
            </a:extLst>
          </p:cNvPr>
          <p:cNvSpPr>
            <a:spLocks noGrp="1"/>
          </p:cNvSpPr>
          <p:nvPr>
            <p:ph idx="1"/>
          </p:nvPr>
        </p:nvSpPr>
        <p:spPr>
          <a:xfrm>
            <a:off x="3592897" y="4578771"/>
            <a:ext cx="1902647" cy="594360"/>
          </a:xfrm>
          <a:solidFill>
            <a:schemeClr val="bg1">
              <a:lumMod val="95000"/>
            </a:schemeClr>
          </a:solidFill>
        </p:spPr>
        <p:txBody>
          <a:bodyPr vert="horz" lIns="91440" tIns="45720" rIns="91440" bIns="45720" rtlCol="0" anchor="ctr">
            <a:normAutofit lnSpcReduction="10000"/>
          </a:bodyPr>
          <a:lstStyle/>
          <a:p>
            <a:pPr marL="119063" indent="-119063">
              <a:spcBef>
                <a:spcPts val="0"/>
              </a:spcBef>
              <a:spcAft>
                <a:spcPts val="0"/>
              </a:spcAft>
              <a:buClr>
                <a:srgbClr val="7030A0"/>
              </a:buClr>
            </a:pPr>
            <a:r>
              <a:rPr lang="en-US" sz="1200" dirty="0"/>
              <a:t>Avg CPU Temp:  </a:t>
            </a:r>
            <a:r>
              <a:rPr lang="en-US" sz="1200" dirty="0">
                <a:solidFill>
                  <a:srgbClr val="7030A0"/>
                </a:solidFill>
                <a:highlight>
                  <a:srgbClr val="FFFF00"/>
                </a:highlight>
              </a:rPr>
              <a:t>35.20°C</a:t>
            </a:r>
            <a:r>
              <a:rPr lang="en-US" sz="1200" dirty="0">
                <a:solidFill>
                  <a:srgbClr val="7030A0"/>
                </a:solidFill>
              </a:rPr>
              <a:t> </a:t>
            </a:r>
          </a:p>
          <a:p>
            <a:pPr marL="119063" indent="-119063">
              <a:spcBef>
                <a:spcPts val="0"/>
              </a:spcBef>
              <a:spcAft>
                <a:spcPts val="0"/>
              </a:spcAft>
              <a:buClr>
                <a:srgbClr val="7030A0"/>
              </a:buClr>
            </a:pPr>
            <a:r>
              <a:rPr lang="en-US" sz="1200" dirty="0"/>
              <a:t>Min CPU Temp:  </a:t>
            </a:r>
            <a:r>
              <a:rPr lang="en-US" sz="1200" dirty="0">
                <a:solidFill>
                  <a:srgbClr val="7030A0"/>
                </a:solidFill>
              </a:rPr>
              <a:t>29°C </a:t>
            </a:r>
          </a:p>
          <a:p>
            <a:pPr marL="119063" indent="-119063">
              <a:spcBef>
                <a:spcPts val="0"/>
              </a:spcBef>
              <a:spcAft>
                <a:spcPts val="0"/>
              </a:spcAft>
              <a:buClr>
                <a:srgbClr val="7030A0"/>
              </a:buClr>
            </a:pPr>
            <a:r>
              <a:rPr lang="en-US" sz="1200" dirty="0"/>
              <a:t>Max CPU Temp: </a:t>
            </a:r>
            <a:r>
              <a:rPr lang="en-US" sz="1200" dirty="0">
                <a:solidFill>
                  <a:srgbClr val="7030A0"/>
                </a:solidFill>
              </a:rPr>
              <a:t>58°C</a:t>
            </a:r>
          </a:p>
        </p:txBody>
      </p:sp>
    </p:spTree>
    <p:extLst>
      <p:ext uri="{BB962C8B-B14F-4D97-AF65-F5344CB8AC3E}">
        <p14:creationId xmlns:p14="http://schemas.microsoft.com/office/powerpoint/2010/main" val="211752402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3FC8A1C-A436-42C0-AC33-FAFFFAF219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2654</Words>
  <Application>Microsoft Office PowerPoint</Application>
  <PresentationFormat>Widescreen</PresentationFormat>
  <Paragraphs>245</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Gill Sans MT</vt:lpstr>
      <vt:lpstr>Wingdings</vt:lpstr>
      <vt:lpstr>Wingdings 2</vt:lpstr>
      <vt:lpstr>Dividend</vt:lpstr>
      <vt:lpstr>HARDWARE COOLING IN COMPUTERS  EVALUATING THE EFFICACY OF A PIEZOELECTRIC FAN FOR THERMAL DISSIPATION OF A CPU IN A DESKTOP COMPUTER  By Matthew Dunaway</vt:lpstr>
      <vt:lpstr>Overview- Project Goals </vt:lpstr>
      <vt:lpstr>Background- Cooling Techniques</vt:lpstr>
      <vt:lpstr>background-Fan Attributes</vt:lpstr>
      <vt:lpstr>Research Review of piezoelectric fans</vt:lpstr>
      <vt:lpstr>Test Setup</vt:lpstr>
      <vt:lpstr>PowerPoint Presentation</vt:lpstr>
      <vt:lpstr>PowerPoint Presentation</vt:lpstr>
      <vt:lpstr>PowerPoint Presentation</vt:lpstr>
      <vt:lpstr>Test Case 20-Hour Cooling </vt:lpstr>
      <vt:lpstr>Test Case 20-Hour Cooling </vt:lpstr>
      <vt:lpstr>PowerPoint Presentation</vt:lpstr>
      <vt:lpstr>PowerPoint Presentation</vt:lpstr>
      <vt:lpstr>Conclusion</vt:lpstr>
      <vt:lpstr>Recommendations</vt:lpstr>
      <vt:lpstr>Acknowledgement</vt:lpstr>
      <vt:lpstr>References</vt:lpstr>
      <vt:lpstr>References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2021-12-03T22:12:21Z</dcterms:created>
  <dcterms:modified xsi:type="dcterms:W3CDTF">2022-12-07T15:42:15Z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