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79" r:id="rId3"/>
    <p:sldId id="280" r:id="rId4"/>
    <p:sldId id="323" r:id="rId5"/>
    <p:sldId id="325" r:id="rId6"/>
    <p:sldId id="326" r:id="rId7"/>
    <p:sldId id="327" r:id="rId8"/>
    <p:sldId id="270" r:id="rId9"/>
    <p:sldId id="328" r:id="rId10"/>
    <p:sldId id="271" r:id="rId11"/>
    <p:sldId id="324" r:id="rId12"/>
    <p:sldId id="281" r:id="rId13"/>
    <p:sldId id="277" r:id="rId14"/>
    <p:sldId id="283" r:id="rId15"/>
    <p:sldId id="286" r:id="rId16"/>
    <p:sldId id="282" r:id="rId17"/>
    <p:sldId id="262" r:id="rId18"/>
    <p:sldId id="284" r:id="rId19"/>
    <p:sldId id="287" r:id="rId20"/>
    <p:sldId id="288" r:id="rId21"/>
    <p:sldId id="276" r:id="rId22"/>
    <p:sldId id="294" r:id="rId23"/>
    <p:sldId id="298" r:id="rId24"/>
    <p:sldId id="295" r:id="rId25"/>
    <p:sldId id="289" r:id="rId26"/>
    <p:sldId id="290" r:id="rId27"/>
    <p:sldId id="258" r:id="rId28"/>
    <p:sldId id="259" r:id="rId29"/>
    <p:sldId id="257" r:id="rId30"/>
    <p:sldId id="260" r:id="rId31"/>
    <p:sldId id="275" r:id="rId32"/>
    <p:sldId id="291" r:id="rId33"/>
    <p:sldId id="293" r:id="rId34"/>
    <p:sldId id="302" r:id="rId35"/>
    <p:sldId id="301" r:id="rId36"/>
    <p:sldId id="307" r:id="rId37"/>
    <p:sldId id="303" r:id="rId38"/>
    <p:sldId id="296" r:id="rId39"/>
    <p:sldId id="300" r:id="rId40"/>
    <p:sldId id="304" r:id="rId41"/>
    <p:sldId id="306" r:id="rId42"/>
    <p:sldId id="310" r:id="rId43"/>
    <p:sldId id="309" r:id="rId44"/>
    <p:sldId id="308" r:id="rId45"/>
    <p:sldId id="305" r:id="rId46"/>
    <p:sldId id="311" r:id="rId47"/>
    <p:sldId id="313" r:id="rId48"/>
    <p:sldId id="312" r:id="rId49"/>
    <p:sldId id="314" r:id="rId50"/>
    <p:sldId id="315" r:id="rId51"/>
    <p:sldId id="285" r:id="rId52"/>
    <p:sldId id="320" r:id="rId53"/>
    <p:sldId id="316" r:id="rId54"/>
    <p:sldId id="317" r:id="rId55"/>
    <p:sldId id="321" r:id="rId56"/>
    <p:sldId id="318" r:id="rId57"/>
    <p:sldId id="322" r:id="rId58"/>
    <p:sldId id="299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0287E3A-0FB9-4451-A4AB-7C18A4580FC2}">
          <p14:sldIdLst>
            <p14:sldId id="256"/>
            <p14:sldId id="279"/>
          </p14:sldIdLst>
        </p14:section>
        <p14:section name="Background" id="{4864E638-455F-4CE1-BD3E-2DD3DD0743D3}">
          <p14:sldIdLst>
            <p14:sldId id="280"/>
            <p14:sldId id="323"/>
            <p14:sldId id="325"/>
            <p14:sldId id="326"/>
            <p14:sldId id="327"/>
            <p14:sldId id="270"/>
            <p14:sldId id="328"/>
            <p14:sldId id="271"/>
            <p14:sldId id="324"/>
          </p14:sldIdLst>
        </p14:section>
        <p14:section name="Approach" id="{CB585112-9A0C-430E-8A80-8410F2B25125}">
          <p14:sldIdLst>
            <p14:sldId id="281"/>
            <p14:sldId id="277"/>
            <p14:sldId id="283"/>
            <p14:sldId id="286"/>
            <p14:sldId id="282"/>
            <p14:sldId id="262"/>
            <p14:sldId id="284"/>
            <p14:sldId id="287"/>
            <p14:sldId id="288"/>
          </p14:sldIdLst>
        </p14:section>
        <p14:section name="Experiments" id="{A3E032EB-78DC-47CE-8106-8493B60CF102}">
          <p14:sldIdLst>
            <p14:sldId id="276"/>
            <p14:sldId id="294"/>
            <p14:sldId id="298"/>
            <p14:sldId id="295"/>
            <p14:sldId id="289"/>
            <p14:sldId id="290"/>
            <p14:sldId id="258"/>
            <p14:sldId id="259"/>
            <p14:sldId id="257"/>
            <p14:sldId id="260"/>
            <p14:sldId id="275"/>
          </p14:sldIdLst>
        </p14:section>
        <p14:section name="4-Class Model" id="{3D3FD3F9-A25A-4C36-955A-6F5C208B57E1}">
          <p14:sldIdLst>
            <p14:sldId id="291"/>
            <p14:sldId id="293"/>
            <p14:sldId id="302"/>
            <p14:sldId id="301"/>
            <p14:sldId id="307"/>
            <p14:sldId id="303"/>
            <p14:sldId id="296"/>
            <p14:sldId id="300"/>
          </p14:sldIdLst>
        </p14:section>
        <p14:section name="3-Class Model" id="{7DFFB059-965C-4BA0-B0A8-FEDD1ED4DA27}">
          <p14:sldIdLst>
            <p14:sldId id="304"/>
            <p14:sldId id="306"/>
            <p14:sldId id="310"/>
            <p14:sldId id="309"/>
            <p14:sldId id="308"/>
          </p14:sldIdLst>
        </p14:section>
        <p14:section name="2-Class Models" id="{B5886A3D-E658-485D-932B-B2B57076D977}">
          <p14:sldIdLst>
            <p14:sldId id="305"/>
            <p14:sldId id="311"/>
            <p14:sldId id="313"/>
            <p14:sldId id="312"/>
            <p14:sldId id="314"/>
            <p14:sldId id="315"/>
          </p14:sldIdLst>
        </p14:section>
        <p14:section name="Discussion" id="{6286E44B-71A2-46F8-A138-61EBB8DE46EA}">
          <p14:sldIdLst>
            <p14:sldId id="285"/>
            <p14:sldId id="320"/>
            <p14:sldId id="316"/>
            <p14:sldId id="317"/>
            <p14:sldId id="321"/>
            <p14:sldId id="318"/>
            <p14:sldId id="322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360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39A10-1865-4B0B-BF01-4DABC2481897}" v="3" dt="2017-04-29T17:07:05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 autoAdjust="0"/>
    <p:restoredTop sz="82729" autoAdjust="0"/>
  </p:normalViewPr>
  <p:slideViewPr>
    <p:cSldViewPr snapToGrid="0">
      <p:cViewPr varScale="1">
        <p:scale>
          <a:sx n="76" d="100"/>
          <a:sy n="76" d="100"/>
        </p:scale>
        <p:origin x="11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6CAF1-5167-4F02-8534-31CF95FEDDB8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A95118-1147-40AF-85AA-E400FA72F45E}">
      <dgm:prSet phldrT="[Text]" custT="1"/>
      <dgm:spPr/>
      <dgm:t>
        <a:bodyPr/>
        <a:lstStyle/>
        <a:p>
          <a:r>
            <a:rPr lang="en-US" sz="1200" dirty="0" smtClean="0"/>
            <a:t>Depth 1</a:t>
          </a:r>
          <a:endParaRPr lang="en-US" sz="1200" dirty="0"/>
        </a:p>
      </dgm:t>
    </dgm:pt>
    <dgm:pt modelId="{32CC4181-F4D7-4CB8-A3E2-EDCF5B1EBAEE}" type="parTrans" cxnId="{A74EEEF8-1F63-44E6-BBBA-BB63003F2FDD}">
      <dgm:prSet/>
      <dgm:spPr/>
      <dgm:t>
        <a:bodyPr/>
        <a:lstStyle/>
        <a:p>
          <a:endParaRPr lang="en-US"/>
        </a:p>
      </dgm:t>
    </dgm:pt>
    <dgm:pt modelId="{93B22D78-1976-49A4-8427-C5D71B093FF2}" type="sibTrans" cxnId="{A74EEEF8-1F63-44E6-BBBA-BB63003F2FDD}">
      <dgm:prSet/>
      <dgm:spPr/>
      <dgm:t>
        <a:bodyPr/>
        <a:lstStyle/>
        <a:p>
          <a:endParaRPr lang="en-US"/>
        </a:p>
      </dgm:t>
    </dgm:pt>
    <dgm:pt modelId="{1FAB85C8-44B8-4831-9441-DC86E4ABC9F3}">
      <dgm:prSet phldrT="[Text]" custT="1"/>
      <dgm:spPr/>
      <dgm:t>
        <a:bodyPr/>
        <a:lstStyle/>
        <a:p>
          <a:r>
            <a:rPr lang="en-US" sz="1200" dirty="0" smtClean="0"/>
            <a:t>Convolution</a:t>
          </a:r>
          <a:endParaRPr lang="en-US" sz="1200" dirty="0"/>
        </a:p>
      </dgm:t>
    </dgm:pt>
    <dgm:pt modelId="{FFC6EB22-32D5-4DE5-BDF9-54FD7D755AE6}" type="parTrans" cxnId="{D2FFF694-A7F0-47BD-9B39-C54F7CF8FB65}">
      <dgm:prSet/>
      <dgm:spPr/>
      <dgm:t>
        <a:bodyPr/>
        <a:lstStyle/>
        <a:p>
          <a:endParaRPr lang="en-US"/>
        </a:p>
      </dgm:t>
    </dgm:pt>
    <dgm:pt modelId="{D0C05962-DFD4-4C5C-BBDB-59EE5D61A5BC}" type="sibTrans" cxnId="{D2FFF694-A7F0-47BD-9B39-C54F7CF8FB65}">
      <dgm:prSet/>
      <dgm:spPr/>
      <dgm:t>
        <a:bodyPr/>
        <a:lstStyle/>
        <a:p>
          <a:endParaRPr lang="en-US"/>
        </a:p>
      </dgm:t>
    </dgm:pt>
    <dgm:pt modelId="{1CC4494B-9C77-4BD9-B02B-F887FF0483A6}">
      <dgm:prSet phldrT="[Text]" custT="1"/>
      <dgm:spPr/>
      <dgm:t>
        <a:bodyPr/>
        <a:lstStyle/>
        <a:p>
          <a:r>
            <a:rPr lang="en-US" sz="1200" dirty="0" smtClean="0"/>
            <a:t>Activation</a:t>
          </a:r>
          <a:endParaRPr lang="en-US" sz="1200" dirty="0"/>
        </a:p>
      </dgm:t>
    </dgm:pt>
    <dgm:pt modelId="{E066E6B9-4C4A-4C96-B81F-855F526A57C2}" type="parTrans" cxnId="{55ED8F32-6AD5-452C-9BB5-6C903A109A60}">
      <dgm:prSet/>
      <dgm:spPr/>
      <dgm:t>
        <a:bodyPr/>
        <a:lstStyle/>
        <a:p>
          <a:endParaRPr lang="en-US"/>
        </a:p>
      </dgm:t>
    </dgm:pt>
    <dgm:pt modelId="{F2140340-4DFB-4DE4-A2E8-8D53E57C3EEF}" type="sibTrans" cxnId="{55ED8F32-6AD5-452C-9BB5-6C903A109A60}">
      <dgm:prSet/>
      <dgm:spPr/>
      <dgm:t>
        <a:bodyPr/>
        <a:lstStyle/>
        <a:p>
          <a:endParaRPr lang="en-US"/>
        </a:p>
      </dgm:t>
    </dgm:pt>
    <dgm:pt modelId="{BE1B8F1D-75AE-4C55-8682-E157255DFABC}">
      <dgm:prSet phldrT="[Text]" custT="1"/>
      <dgm:spPr/>
      <dgm:t>
        <a:bodyPr/>
        <a:lstStyle/>
        <a:p>
          <a:r>
            <a:rPr lang="en-US" sz="1200" dirty="0" smtClean="0"/>
            <a:t>Depth 2</a:t>
          </a:r>
          <a:endParaRPr lang="en-US" sz="1200" dirty="0"/>
        </a:p>
      </dgm:t>
    </dgm:pt>
    <dgm:pt modelId="{9244FAEC-0A77-440D-A4AC-452F4FEAF302}" type="parTrans" cxnId="{578C4E9A-E4B4-4E87-A72C-BD9B43C5DE38}">
      <dgm:prSet/>
      <dgm:spPr/>
      <dgm:t>
        <a:bodyPr/>
        <a:lstStyle/>
        <a:p>
          <a:endParaRPr lang="en-US"/>
        </a:p>
      </dgm:t>
    </dgm:pt>
    <dgm:pt modelId="{10120A28-9BAF-42B5-8EBB-1554B388C000}" type="sibTrans" cxnId="{578C4E9A-E4B4-4E87-A72C-BD9B43C5DE38}">
      <dgm:prSet/>
      <dgm:spPr/>
      <dgm:t>
        <a:bodyPr/>
        <a:lstStyle/>
        <a:p>
          <a:endParaRPr lang="en-US"/>
        </a:p>
      </dgm:t>
    </dgm:pt>
    <dgm:pt modelId="{47C3E4B8-D9D3-4B45-B58A-56EC521AE607}">
      <dgm:prSet phldrT="[Text]" custT="1"/>
      <dgm:spPr/>
      <dgm:t>
        <a:bodyPr/>
        <a:lstStyle/>
        <a:p>
          <a:r>
            <a:rPr lang="en-US" sz="1200" dirty="0" smtClean="0"/>
            <a:t>Convolution</a:t>
          </a:r>
          <a:endParaRPr lang="en-US" sz="1200" dirty="0"/>
        </a:p>
      </dgm:t>
    </dgm:pt>
    <dgm:pt modelId="{CEC7468B-AF1E-40F9-8946-0400811D32E4}" type="parTrans" cxnId="{28D68E70-DD31-4A99-BFF7-41CDCD105D79}">
      <dgm:prSet/>
      <dgm:spPr/>
      <dgm:t>
        <a:bodyPr/>
        <a:lstStyle/>
        <a:p>
          <a:endParaRPr lang="en-US"/>
        </a:p>
      </dgm:t>
    </dgm:pt>
    <dgm:pt modelId="{97136493-78FB-42DE-AC7B-91752490CF5F}" type="sibTrans" cxnId="{28D68E70-DD31-4A99-BFF7-41CDCD105D79}">
      <dgm:prSet/>
      <dgm:spPr/>
      <dgm:t>
        <a:bodyPr/>
        <a:lstStyle/>
        <a:p>
          <a:endParaRPr lang="en-US"/>
        </a:p>
      </dgm:t>
    </dgm:pt>
    <dgm:pt modelId="{449875D7-386C-4F84-BF72-5E722F90AD70}">
      <dgm:prSet phldrT="[Text]" custT="1"/>
      <dgm:spPr/>
      <dgm:t>
        <a:bodyPr/>
        <a:lstStyle/>
        <a:p>
          <a:r>
            <a:rPr lang="en-US" sz="1200" dirty="0" smtClean="0"/>
            <a:t>Depth 3</a:t>
          </a:r>
          <a:endParaRPr lang="en-US" sz="1200" dirty="0"/>
        </a:p>
      </dgm:t>
    </dgm:pt>
    <dgm:pt modelId="{72BDB602-8E1F-4E84-9F92-857029F41C98}" type="parTrans" cxnId="{8277DB1C-D227-43FF-BDDB-292AC6AF5E77}">
      <dgm:prSet/>
      <dgm:spPr/>
      <dgm:t>
        <a:bodyPr/>
        <a:lstStyle/>
        <a:p>
          <a:endParaRPr lang="en-US"/>
        </a:p>
      </dgm:t>
    </dgm:pt>
    <dgm:pt modelId="{59F178D5-BC2C-4CCC-A136-94D1167A0DD8}" type="sibTrans" cxnId="{8277DB1C-D227-43FF-BDDB-292AC6AF5E77}">
      <dgm:prSet/>
      <dgm:spPr/>
      <dgm:t>
        <a:bodyPr/>
        <a:lstStyle/>
        <a:p>
          <a:endParaRPr lang="en-US"/>
        </a:p>
      </dgm:t>
    </dgm:pt>
    <dgm:pt modelId="{99930BAC-CF8A-4A1E-84E5-211C4BE4CF8E}">
      <dgm:prSet phldrT="[Text]" custT="1"/>
      <dgm:spPr/>
      <dgm:t>
        <a:bodyPr/>
        <a:lstStyle/>
        <a:p>
          <a:r>
            <a:rPr lang="en-US" sz="1200" dirty="0" smtClean="0"/>
            <a:t>Convolution</a:t>
          </a:r>
          <a:endParaRPr lang="en-US" sz="1200" dirty="0"/>
        </a:p>
      </dgm:t>
    </dgm:pt>
    <dgm:pt modelId="{ADAE7010-DC34-4913-931E-D7C34323936B}" type="parTrans" cxnId="{E164ACCA-617C-429B-9457-425F8BD7F2AD}">
      <dgm:prSet/>
      <dgm:spPr/>
      <dgm:t>
        <a:bodyPr/>
        <a:lstStyle/>
        <a:p>
          <a:endParaRPr lang="en-US"/>
        </a:p>
      </dgm:t>
    </dgm:pt>
    <dgm:pt modelId="{864600DA-660E-4EC0-B895-E95676740B60}" type="sibTrans" cxnId="{E164ACCA-617C-429B-9457-425F8BD7F2AD}">
      <dgm:prSet/>
      <dgm:spPr/>
      <dgm:t>
        <a:bodyPr/>
        <a:lstStyle/>
        <a:p>
          <a:endParaRPr lang="en-US"/>
        </a:p>
      </dgm:t>
    </dgm:pt>
    <dgm:pt modelId="{07068CFA-03F3-47F2-9AB6-F3CC5C4DC42C}">
      <dgm:prSet phldrT="[Text]" custT="1"/>
      <dgm:spPr/>
      <dgm:t>
        <a:bodyPr/>
        <a:lstStyle/>
        <a:p>
          <a:r>
            <a:rPr lang="en-US" sz="1200" dirty="0" smtClean="0"/>
            <a:t>Pooling</a:t>
          </a:r>
          <a:endParaRPr lang="en-US" sz="1200" dirty="0"/>
        </a:p>
      </dgm:t>
    </dgm:pt>
    <dgm:pt modelId="{BFB68099-824A-4E56-9D81-8D86FE342B61}" type="parTrans" cxnId="{D2CA2DB2-5EEC-40DF-B13E-636E1CD8057B}">
      <dgm:prSet/>
      <dgm:spPr/>
      <dgm:t>
        <a:bodyPr/>
        <a:lstStyle/>
        <a:p>
          <a:endParaRPr lang="en-US"/>
        </a:p>
      </dgm:t>
    </dgm:pt>
    <dgm:pt modelId="{5787AC92-088C-4385-B4BF-C11362B55684}" type="sibTrans" cxnId="{D2CA2DB2-5EEC-40DF-B13E-636E1CD8057B}">
      <dgm:prSet/>
      <dgm:spPr/>
      <dgm:t>
        <a:bodyPr/>
        <a:lstStyle/>
        <a:p>
          <a:endParaRPr lang="en-US"/>
        </a:p>
      </dgm:t>
    </dgm:pt>
    <dgm:pt modelId="{C7CAEA42-4532-4467-A74D-0B6B7E0D4FDE}">
      <dgm:prSet custT="1"/>
      <dgm:spPr/>
      <dgm:t>
        <a:bodyPr/>
        <a:lstStyle/>
        <a:p>
          <a:r>
            <a:rPr lang="en-US" sz="1200" dirty="0" smtClean="0"/>
            <a:t>Activation</a:t>
          </a:r>
          <a:endParaRPr lang="en-US" sz="1200" dirty="0"/>
        </a:p>
      </dgm:t>
    </dgm:pt>
    <dgm:pt modelId="{9F1E7588-F2EE-40A3-8606-73F9B4158520}" type="parTrans" cxnId="{CADE9874-E7D5-4C37-A483-35B503C776AE}">
      <dgm:prSet/>
      <dgm:spPr/>
      <dgm:t>
        <a:bodyPr/>
        <a:lstStyle/>
        <a:p>
          <a:endParaRPr lang="en-US"/>
        </a:p>
      </dgm:t>
    </dgm:pt>
    <dgm:pt modelId="{E87DC910-2EFD-450E-A59F-985D9585C587}" type="sibTrans" cxnId="{CADE9874-E7D5-4C37-A483-35B503C776AE}">
      <dgm:prSet/>
      <dgm:spPr/>
      <dgm:t>
        <a:bodyPr/>
        <a:lstStyle/>
        <a:p>
          <a:endParaRPr lang="en-US"/>
        </a:p>
      </dgm:t>
    </dgm:pt>
    <dgm:pt modelId="{04385AF0-CF30-43B5-BB87-107FAEDD5ABA}">
      <dgm:prSet custT="1"/>
      <dgm:spPr/>
      <dgm:t>
        <a:bodyPr/>
        <a:lstStyle/>
        <a:p>
          <a:r>
            <a:rPr lang="en-US" sz="1200" dirty="0" smtClean="0"/>
            <a:t>Pooling</a:t>
          </a:r>
          <a:endParaRPr lang="en-US" sz="1200" dirty="0"/>
        </a:p>
      </dgm:t>
    </dgm:pt>
    <dgm:pt modelId="{725EC31E-D9B0-443D-A343-AE4C1815A415}" type="parTrans" cxnId="{8C0AAF15-891C-4CAC-B3CF-56CCF467197B}">
      <dgm:prSet/>
      <dgm:spPr/>
      <dgm:t>
        <a:bodyPr/>
        <a:lstStyle/>
        <a:p>
          <a:endParaRPr lang="en-US"/>
        </a:p>
      </dgm:t>
    </dgm:pt>
    <dgm:pt modelId="{12C8D825-B3ED-4DC6-89D7-0E6A49884B4E}" type="sibTrans" cxnId="{8C0AAF15-891C-4CAC-B3CF-56CCF467197B}">
      <dgm:prSet/>
      <dgm:spPr/>
      <dgm:t>
        <a:bodyPr/>
        <a:lstStyle/>
        <a:p>
          <a:endParaRPr lang="en-US"/>
        </a:p>
      </dgm:t>
    </dgm:pt>
    <dgm:pt modelId="{7DBCB8CE-5228-4417-B852-EA2E399DBC56}">
      <dgm:prSet custT="1"/>
      <dgm:spPr/>
      <dgm:t>
        <a:bodyPr/>
        <a:lstStyle/>
        <a:p>
          <a:r>
            <a:rPr lang="en-US" sz="1200" dirty="0" smtClean="0"/>
            <a:t>Activation</a:t>
          </a:r>
          <a:endParaRPr lang="en-US" sz="1200" dirty="0"/>
        </a:p>
      </dgm:t>
    </dgm:pt>
    <dgm:pt modelId="{0DCAE843-1B96-4672-BBFF-7EEA8FEE7FDE}" type="parTrans" cxnId="{3E37FDD2-BE03-4C4E-8DD2-E02AFD345917}">
      <dgm:prSet/>
      <dgm:spPr/>
      <dgm:t>
        <a:bodyPr/>
        <a:lstStyle/>
        <a:p>
          <a:endParaRPr lang="en-US"/>
        </a:p>
      </dgm:t>
    </dgm:pt>
    <dgm:pt modelId="{7F3021C0-A75D-4D1C-9554-81EABA96D2C6}" type="sibTrans" cxnId="{3E37FDD2-BE03-4C4E-8DD2-E02AFD345917}">
      <dgm:prSet/>
      <dgm:spPr/>
      <dgm:t>
        <a:bodyPr/>
        <a:lstStyle/>
        <a:p>
          <a:endParaRPr lang="en-US"/>
        </a:p>
      </dgm:t>
    </dgm:pt>
    <dgm:pt modelId="{BF80E253-1179-420A-8EDE-2A404DAFDCB9}">
      <dgm:prSet custT="1"/>
      <dgm:spPr/>
      <dgm:t>
        <a:bodyPr/>
        <a:lstStyle/>
        <a:p>
          <a:r>
            <a:rPr lang="en-US" sz="1200" dirty="0" smtClean="0"/>
            <a:t>Pooling</a:t>
          </a:r>
          <a:endParaRPr lang="en-US" sz="1200" dirty="0"/>
        </a:p>
      </dgm:t>
    </dgm:pt>
    <dgm:pt modelId="{04D5FADE-DAF5-4A79-A721-130B8178D736}" type="parTrans" cxnId="{85E59D28-2FAE-4A76-98B1-85BFDC4CC17F}">
      <dgm:prSet/>
      <dgm:spPr/>
      <dgm:t>
        <a:bodyPr/>
        <a:lstStyle/>
        <a:p>
          <a:endParaRPr lang="en-US"/>
        </a:p>
      </dgm:t>
    </dgm:pt>
    <dgm:pt modelId="{F6C8FF62-792B-4D8E-BE66-68CE22A48395}" type="sibTrans" cxnId="{85E59D28-2FAE-4A76-98B1-85BFDC4CC17F}">
      <dgm:prSet/>
      <dgm:spPr/>
      <dgm:t>
        <a:bodyPr/>
        <a:lstStyle/>
        <a:p>
          <a:endParaRPr lang="en-US"/>
        </a:p>
      </dgm:t>
    </dgm:pt>
    <dgm:pt modelId="{B9641D96-5541-4419-8FC4-FF1811017B20}" type="pres">
      <dgm:prSet presAssocID="{5716CAF1-5167-4F02-8534-31CF95FEDD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96826-3EDF-48A9-A04A-8A489B8302EA}" type="pres">
      <dgm:prSet presAssocID="{449875D7-386C-4F84-BF72-5E722F90AD70}" presName="boxAndChildren" presStyleCnt="0"/>
      <dgm:spPr/>
    </dgm:pt>
    <dgm:pt modelId="{981EC553-59EC-4617-9E30-3D09ED5EF1BD}" type="pres">
      <dgm:prSet presAssocID="{449875D7-386C-4F84-BF72-5E722F90AD70}" presName="parentTextBox" presStyleLbl="node1" presStyleIdx="0" presStyleCnt="3"/>
      <dgm:spPr/>
      <dgm:t>
        <a:bodyPr/>
        <a:lstStyle/>
        <a:p>
          <a:endParaRPr lang="en-US"/>
        </a:p>
      </dgm:t>
    </dgm:pt>
    <dgm:pt modelId="{288A044A-6651-4D72-84A3-CE5216496329}" type="pres">
      <dgm:prSet presAssocID="{449875D7-386C-4F84-BF72-5E722F90AD70}" presName="entireBox" presStyleLbl="node1" presStyleIdx="0" presStyleCnt="3"/>
      <dgm:spPr/>
      <dgm:t>
        <a:bodyPr/>
        <a:lstStyle/>
        <a:p>
          <a:endParaRPr lang="en-US"/>
        </a:p>
      </dgm:t>
    </dgm:pt>
    <dgm:pt modelId="{87618BFF-CEF3-4A5A-ACD9-CA264C75A32F}" type="pres">
      <dgm:prSet presAssocID="{449875D7-386C-4F84-BF72-5E722F90AD70}" presName="descendantBox" presStyleCnt="0"/>
      <dgm:spPr/>
    </dgm:pt>
    <dgm:pt modelId="{1972B3CB-1231-4DA9-9D8F-9B96ECB2FF82}" type="pres">
      <dgm:prSet presAssocID="{99930BAC-CF8A-4A1E-84E5-211C4BE4CF8E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A0B01-BD01-4907-ACF7-FF4E9F34A74B}" type="pres">
      <dgm:prSet presAssocID="{7DBCB8CE-5228-4417-B852-EA2E399DBC56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04BB3-7112-4DD2-989D-3EFAFC4BC3D5}" type="pres">
      <dgm:prSet presAssocID="{BF80E253-1179-420A-8EDE-2A404DAFDCB9}" presName="childTextBox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F5927-135A-47B2-941F-AFCB1609D6D5}" type="pres">
      <dgm:prSet presAssocID="{10120A28-9BAF-42B5-8EBB-1554B388C000}" presName="sp" presStyleCnt="0"/>
      <dgm:spPr/>
    </dgm:pt>
    <dgm:pt modelId="{1391DCDD-6480-4D81-9520-87639C1B6882}" type="pres">
      <dgm:prSet presAssocID="{BE1B8F1D-75AE-4C55-8682-E157255DFABC}" presName="arrowAndChildren" presStyleCnt="0"/>
      <dgm:spPr/>
    </dgm:pt>
    <dgm:pt modelId="{BD5EC75A-B4DB-4164-9603-80DEF91F2EA7}" type="pres">
      <dgm:prSet presAssocID="{BE1B8F1D-75AE-4C55-8682-E157255DFABC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5E00F274-B5BE-4025-BF2A-844CE98F9616}" type="pres">
      <dgm:prSet presAssocID="{BE1B8F1D-75AE-4C55-8682-E157255DFABC}" presName="arrow" presStyleLbl="node1" presStyleIdx="1" presStyleCnt="3" custLinFactNeighborX="-477"/>
      <dgm:spPr/>
      <dgm:t>
        <a:bodyPr/>
        <a:lstStyle/>
        <a:p>
          <a:endParaRPr lang="en-US"/>
        </a:p>
      </dgm:t>
    </dgm:pt>
    <dgm:pt modelId="{89E5DEEF-EDD6-4DA0-8736-5489F927A029}" type="pres">
      <dgm:prSet presAssocID="{BE1B8F1D-75AE-4C55-8682-E157255DFABC}" presName="descendantArrow" presStyleCnt="0"/>
      <dgm:spPr/>
    </dgm:pt>
    <dgm:pt modelId="{8972CD93-4CAE-4F9E-95B1-6A96681E653F}" type="pres">
      <dgm:prSet presAssocID="{47C3E4B8-D9D3-4B45-B58A-56EC521AE607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4DCB3-45CD-4B21-8D3B-1C4FED186BCB}" type="pres">
      <dgm:prSet presAssocID="{C7CAEA42-4532-4467-A74D-0B6B7E0D4FDE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433FF-7B42-4609-BF94-4FCEA09CAE6C}" type="pres">
      <dgm:prSet presAssocID="{04385AF0-CF30-43B5-BB87-107FAEDD5ABA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A2550-56D5-4AEC-BFE7-C47E25E16C22}" type="pres">
      <dgm:prSet presAssocID="{93B22D78-1976-49A4-8427-C5D71B093FF2}" presName="sp" presStyleCnt="0"/>
      <dgm:spPr/>
    </dgm:pt>
    <dgm:pt modelId="{ED5F72C6-A356-45C2-AD68-205736A3B880}" type="pres">
      <dgm:prSet presAssocID="{54A95118-1147-40AF-85AA-E400FA72F45E}" presName="arrowAndChildren" presStyleCnt="0"/>
      <dgm:spPr/>
    </dgm:pt>
    <dgm:pt modelId="{92C4A139-BE29-4E64-BAD8-21F14EB293BB}" type="pres">
      <dgm:prSet presAssocID="{54A95118-1147-40AF-85AA-E400FA72F45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35F68E87-C511-4572-90A2-61C7C3058A37}" type="pres">
      <dgm:prSet presAssocID="{54A95118-1147-40AF-85AA-E400FA72F45E}" presName="arrow" presStyleLbl="node1" presStyleIdx="2" presStyleCnt="3" custLinFactNeighborX="4286" custLinFactNeighborY="-1913"/>
      <dgm:spPr/>
      <dgm:t>
        <a:bodyPr/>
        <a:lstStyle/>
        <a:p>
          <a:endParaRPr lang="en-US"/>
        </a:p>
      </dgm:t>
    </dgm:pt>
    <dgm:pt modelId="{0206F521-1E90-445D-9507-160553F830F2}" type="pres">
      <dgm:prSet presAssocID="{54A95118-1147-40AF-85AA-E400FA72F45E}" presName="descendantArrow" presStyleCnt="0"/>
      <dgm:spPr/>
    </dgm:pt>
    <dgm:pt modelId="{E243ECAA-644C-47CB-B459-D223F0C30CFC}" type="pres">
      <dgm:prSet presAssocID="{1FAB85C8-44B8-4831-9441-DC86E4ABC9F3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63632-BAD2-42EE-8D71-B90C45543AAE}" type="pres">
      <dgm:prSet presAssocID="{1CC4494B-9C77-4BD9-B02B-F887FF0483A6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9FF1E-9C9A-4E36-B9DE-E67C17749888}" type="pres">
      <dgm:prSet presAssocID="{07068CFA-03F3-47F2-9AB6-F3CC5C4DC42C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406376-1DD7-4A38-9B5F-5617A4D2CF67}" type="presOf" srcId="{449875D7-386C-4F84-BF72-5E722F90AD70}" destId="{981EC553-59EC-4617-9E30-3D09ED5EF1BD}" srcOrd="0" destOrd="0" presId="urn:microsoft.com/office/officeart/2005/8/layout/process4"/>
    <dgm:cxn modelId="{CEC6C1F8-C8CE-47BB-B4A3-28082649E8AF}" type="presOf" srcId="{54A95118-1147-40AF-85AA-E400FA72F45E}" destId="{35F68E87-C511-4572-90A2-61C7C3058A37}" srcOrd="1" destOrd="0" presId="urn:microsoft.com/office/officeart/2005/8/layout/process4"/>
    <dgm:cxn modelId="{E164ACCA-617C-429B-9457-425F8BD7F2AD}" srcId="{449875D7-386C-4F84-BF72-5E722F90AD70}" destId="{99930BAC-CF8A-4A1E-84E5-211C4BE4CF8E}" srcOrd="0" destOrd="0" parTransId="{ADAE7010-DC34-4913-931E-D7C34323936B}" sibTransId="{864600DA-660E-4EC0-B895-E95676740B60}"/>
    <dgm:cxn modelId="{8C0AAF15-891C-4CAC-B3CF-56CCF467197B}" srcId="{BE1B8F1D-75AE-4C55-8682-E157255DFABC}" destId="{04385AF0-CF30-43B5-BB87-107FAEDD5ABA}" srcOrd="2" destOrd="0" parTransId="{725EC31E-D9B0-443D-A343-AE4C1815A415}" sibTransId="{12C8D825-B3ED-4DC6-89D7-0E6A49884B4E}"/>
    <dgm:cxn modelId="{CADE9874-E7D5-4C37-A483-35B503C776AE}" srcId="{BE1B8F1D-75AE-4C55-8682-E157255DFABC}" destId="{C7CAEA42-4532-4467-A74D-0B6B7E0D4FDE}" srcOrd="1" destOrd="0" parTransId="{9F1E7588-F2EE-40A3-8606-73F9B4158520}" sibTransId="{E87DC910-2EFD-450E-A59F-985D9585C587}"/>
    <dgm:cxn modelId="{3E37FDD2-BE03-4C4E-8DD2-E02AFD345917}" srcId="{449875D7-386C-4F84-BF72-5E722F90AD70}" destId="{7DBCB8CE-5228-4417-B852-EA2E399DBC56}" srcOrd="1" destOrd="0" parTransId="{0DCAE843-1B96-4672-BBFF-7EEA8FEE7FDE}" sibTransId="{7F3021C0-A75D-4D1C-9554-81EABA96D2C6}"/>
    <dgm:cxn modelId="{840AFF69-577C-459F-B0D9-702C554D0D64}" type="presOf" srcId="{5716CAF1-5167-4F02-8534-31CF95FEDDB8}" destId="{B9641D96-5541-4419-8FC4-FF1811017B20}" srcOrd="0" destOrd="0" presId="urn:microsoft.com/office/officeart/2005/8/layout/process4"/>
    <dgm:cxn modelId="{A41ECE54-FCCE-422E-8E70-29EAAD05C7C7}" type="presOf" srcId="{99930BAC-CF8A-4A1E-84E5-211C4BE4CF8E}" destId="{1972B3CB-1231-4DA9-9D8F-9B96ECB2FF82}" srcOrd="0" destOrd="0" presId="urn:microsoft.com/office/officeart/2005/8/layout/process4"/>
    <dgm:cxn modelId="{5DF60D46-EC02-486A-99FA-572AD1CB0B3B}" type="presOf" srcId="{1FAB85C8-44B8-4831-9441-DC86E4ABC9F3}" destId="{E243ECAA-644C-47CB-B459-D223F0C30CFC}" srcOrd="0" destOrd="0" presId="urn:microsoft.com/office/officeart/2005/8/layout/process4"/>
    <dgm:cxn modelId="{2C33EA65-227C-4845-8FC5-12B1332CF18F}" type="presOf" srcId="{07068CFA-03F3-47F2-9AB6-F3CC5C4DC42C}" destId="{C459FF1E-9C9A-4E36-B9DE-E67C17749888}" srcOrd="0" destOrd="0" presId="urn:microsoft.com/office/officeart/2005/8/layout/process4"/>
    <dgm:cxn modelId="{2A244839-D301-47C6-B90C-5098EA7F635D}" type="presOf" srcId="{449875D7-386C-4F84-BF72-5E722F90AD70}" destId="{288A044A-6651-4D72-84A3-CE5216496329}" srcOrd="1" destOrd="0" presId="urn:microsoft.com/office/officeart/2005/8/layout/process4"/>
    <dgm:cxn modelId="{8277DB1C-D227-43FF-BDDB-292AC6AF5E77}" srcId="{5716CAF1-5167-4F02-8534-31CF95FEDDB8}" destId="{449875D7-386C-4F84-BF72-5E722F90AD70}" srcOrd="2" destOrd="0" parTransId="{72BDB602-8E1F-4E84-9F92-857029F41C98}" sibTransId="{59F178D5-BC2C-4CCC-A136-94D1167A0DD8}"/>
    <dgm:cxn modelId="{5495EFB9-F8D6-4D0A-8FAE-DEE58F0B063E}" type="presOf" srcId="{7DBCB8CE-5228-4417-B852-EA2E399DBC56}" destId="{DB0A0B01-BD01-4907-ACF7-FF4E9F34A74B}" srcOrd="0" destOrd="0" presId="urn:microsoft.com/office/officeart/2005/8/layout/process4"/>
    <dgm:cxn modelId="{DBA42B1E-D806-495E-B127-5474A46C49E6}" type="presOf" srcId="{BE1B8F1D-75AE-4C55-8682-E157255DFABC}" destId="{5E00F274-B5BE-4025-BF2A-844CE98F9616}" srcOrd="1" destOrd="0" presId="urn:microsoft.com/office/officeart/2005/8/layout/process4"/>
    <dgm:cxn modelId="{28D68E70-DD31-4A99-BFF7-41CDCD105D79}" srcId="{BE1B8F1D-75AE-4C55-8682-E157255DFABC}" destId="{47C3E4B8-D9D3-4B45-B58A-56EC521AE607}" srcOrd="0" destOrd="0" parTransId="{CEC7468B-AF1E-40F9-8946-0400811D32E4}" sibTransId="{97136493-78FB-42DE-AC7B-91752490CF5F}"/>
    <dgm:cxn modelId="{A74EEEF8-1F63-44E6-BBBA-BB63003F2FDD}" srcId="{5716CAF1-5167-4F02-8534-31CF95FEDDB8}" destId="{54A95118-1147-40AF-85AA-E400FA72F45E}" srcOrd="0" destOrd="0" parTransId="{32CC4181-F4D7-4CB8-A3E2-EDCF5B1EBAEE}" sibTransId="{93B22D78-1976-49A4-8427-C5D71B093FF2}"/>
    <dgm:cxn modelId="{F0F23546-46E8-4A03-A13B-A2787F7DA40F}" type="presOf" srcId="{C7CAEA42-4532-4467-A74D-0B6B7E0D4FDE}" destId="{6A94DCB3-45CD-4B21-8D3B-1C4FED186BCB}" srcOrd="0" destOrd="0" presId="urn:microsoft.com/office/officeart/2005/8/layout/process4"/>
    <dgm:cxn modelId="{D2FFF694-A7F0-47BD-9B39-C54F7CF8FB65}" srcId="{54A95118-1147-40AF-85AA-E400FA72F45E}" destId="{1FAB85C8-44B8-4831-9441-DC86E4ABC9F3}" srcOrd="0" destOrd="0" parTransId="{FFC6EB22-32D5-4DE5-BDF9-54FD7D755AE6}" sibTransId="{D0C05962-DFD4-4C5C-BBDB-59EE5D61A5BC}"/>
    <dgm:cxn modelId="{578C4E9A-E4B4-4E87-A72C-BD9B43C5DE38}" srcId="{5716CAF1-5167-4F02-8534-31CF95FEDDB8}" destId="{BE1B8F1D-75AE-4C55-8682-E157255DFABC}" srcOrd="1" destOrd="0" parTransId="{9244FAEC-0A77-440D-A4AC-452F4FEAF302}" sibTransId="{10120A28-9BAF-42B5-8EBB-1554B388C000}"/>
    <dgm:cxn modelId="{2D0106D8-A0A1-42F6-B270-378E971AAAB6}" type="presOf" srcId="{04385AF0-CF30-43B5-BB87-107FAEDD5ABA}" destId="{600433FF-7B42-4609-BF94-4FCEA09CAE6C}" srcOrd="0" destOrd="0" presId="urn:microsoft.com/office/officeart/2005/8/layout/process4"/>
    <dgm:cxn modelId="{88E38D21-5C66-4E85-A8B9-705EFAC3422C}" type="presOf" srcId="{47C3E4B8-D9D3-4B45-B58A-56EC521AE607}" destId="{8972CD93-4CAE-4F9E-95B1-6A96681E653F}" srcOrd="0" destOrd="0" presId="urn:microsoft.com/office/officeart/2005/8/layout/process4"/>
    <dgm:cxn modelId="{4082555E-A1C9-43A6-BAE2-AAD60297A502}" type="presOf" srcId="{BF80E253-1179-420A-8EDE-2A404DAFDCB9}" destId="{FED04BB3-7112-4DD2-989D-3EFAFC4BC3D5}" srcOrd="0" destOrd="0" presId="urn:microsoft.com/office/officeart/2005/8/layout/process4"/>
    <dgm:cxn modelId="{E67E2A47-2D34-4489-90F4-90082556D386}" type="presOf" srcId="{1CC4494B-9C77-4BD9-B02B-F887FF0483A6}" destId="{DFC63632-BAD2-42EE-8D71-B90C45543AAE}" srcOrd="0" destOrd="0" presId="urn:microsoft.com/office/officeart/2005/8/layout/process4"/>
    <dgm:cxn modelId="{55ED8F32-6AD5-452C-9BB5-6C903A109A60}" srcId="{54A95118-1147-40AF-85AA-E400FA72F45E}" destId="{1CC4494B-9C77-4BD9-B02B-F887FF0483A6}" srcOrd="1" destOrd="0" parTransId="{E066E6B9-4C4A-4C96-B81F-855F526A57C2}" sibTransId="{F2140340-4DFB-4DE4-A2E8-8D53E57C3EEF}"/>
    <dgm:cxn modelId="{D2CA2DB2-5EEC-40DF-B13E-636E1CD8057B}" srcId="{54A95118-1147-40AF-85AA-E400FA72F45E}" destId="{07068CFA-03F3-47F2-9AB6-F3CC5C4DC42C}" srcOrd="2" destOrd="0" parTransId="{BFB68099-824A-4E56-9D81-8D86FE342B61}" sibTransId="{5787AC92-088C-4385-B4BF-C11362B55684}"/>
    <dgm:cxn modelId="{DCB7AAB1-FB25-49C3-8A59-06B2577739D0}" type="presOf" srcId="{54A95118-1147-40AF-85AA-E400FA72F45E}" destId="{92C4A139-BE29-4E64-BAD8-21F14EB293BB}" srcOrd="0" destOrd="0" presId="urn:microsoft.com/office/officeart/2005/8/layout/process4"/>
    <dgm:cxn modelId="{D6C94CB7-CE35-4B2D-A1BF-AC70CF08D99C}" type="presOf" srcId="{BE1B8F1D-75AE-4C55-8682-E157255DFABC}" destId="{BD5EC75A-B4DB-4164-9603-80DEF91F2EA7}" srcOrd="0" destOrd="0" presId="urn:microsoft.com/office/officeart/2005/8/layout/process4"/>
    <dgm:cxn modelId="{85E59D28-2FAE-4A76-98B1-85BFDC4CC17F}" srcId="{449875D7-386C-4F84-BF72-5E722F90AD70}" destId="{BF80E253-1179-420A-8EDE-2A404DAFDCB9}" srcOrd="2" destOrd="0" parTransId="{04D5FADE-DAF5-4A79-A721-130B8178D736}" sibTransId="{F6C8FF62-792B-4D8E-BE66-68CE22A48395}"/>
    <dgm:cxn modelId="{82C45073-2715-4428-86A6-35125246B3A3}" type="presParOf" srcId="{B9641D96-5541-4419-8FC4-FF1811017B20}" destId="{C5496826-3EDF-48A9-A04A-8A489B8302EA}" srcOrd="0" destOrd="0" presId="urn:microsoft.com/office/officeart/2005/8/layout/process4"/>
    <dgm:cxn modelId="{AEA3057F-A59B-47DF-AA76-95A016F02BF7}" type="presParOf" srcId="{C5496826-3EDF-48A9-A04A-8A489B8302EA}" destId="{981EC553-59EC-4617-9E30-3D09ED5EF1BD}" srcOrd="0" destOrd="0" presId="urn:microsoft.com/office/officeart/2005/8/layout/process4"/>
    <dgm:cxn modelId="{C7B104C0-5FA9-45FE-A61A-EFC58C812853}" type="presParOf" srcId="{C5496826-3EDF-48A9-A04A-8A489B8302EA}" destId="{288A044A-6651-4D72-84A3-CE5216496329}" srcOrd="1" destOrd="0" presId="urn:microsoft.com/office/officeart/2005/8/layout/process4"/>
    <dgm:cxn modelId="{49DC1C83-D3CE-4ED5-83A7-230035A9BCC1}" type="presParOf" srcId="{C5496826-3EDF-48A9-A04A-8A489B8302EA}" destId="{87618BFF-CEF3-4A5A-ACD9-CA264C75A32F}" srcOrd="2" destOrd="0" presId="urn:microsoft.com/office/officeart/2005/8/layout/process4"/>
    <dgm:cxn modelId="{3408B4F3-4B26-40CD-88B4-F0FDB02A32EA}" type="presParOf" srcId="{87618BFF-CEF3-4A5A-ACD9-CA264C75A32F}" destId="{1972B3CB-1231-4DA9-9D8F-9B96ECB2FF82}" srcOrd="0" destOrd="0" presId="urn:microsoft.com/office/officeart/2005/8/layout/process4"/>
    <dgm:cxn modelId="{BBF34D6A-24C9-4753-A968-87E0CF778E0E}" type="presParOf" srcId="{87618BFF-CEF3-4A5A-ACD9-CA264C75A32F}" destId="{DB0A0B01-BD01-4907-ACF7-FF4E9F34A74B}" srcOrd="1" destOrd="0" presId="urn:microsoft.com/office/officeart/2005/8/layout/process4"/>
    <dgm:cxn modelId="{DC3182EF-5736-44D3-BB22-DC5E1FA775A6}" type="presParOf" srcId="{87618BFF-CEF3-4A5A-ACD9-CA264C75A32F}" destId="{FED04BB3-7112-4DD2-989D-3EFAFC4BC3D5}" srcOrd="2" destOrd="0" presId="urn:microsoft.com/office/officeart/2005/8/layout/process4"/>
    <dgm:cxn modelId="{A93648A6-AB7D-4A9D-9176-D5650AE6147B}" type="presParOf" srcId="{B9641D96-5541-4419-8FC4-FF1811017B20}" destId="{A5CF5927-135A-47B2-941F-AFCB1609D6D5}" srcOrd="1" destOrd="0" presId="urn:microsoft.com/office/officeart/2005/8/layout/process4"/>
    <dgm:cxn modelId="{E5847B3F-37D7-4711-9D32-9DD005134EBC}" type="presParOf" srcId="{B9641D96-5541-4419-8FC4-FF1811017B20}" destId="{1391DCDD-6480-4D81-9520-87639C1B6882}" srcOrd="2" destOrd="0" presId="urn:microsoft.com/office/officeart/2005/8/layout/process4"/>
    <dgm:cxn modelId="{56F68F6C-4290-4644-B039-9E6C9B4D64F2}" type="presParOf" srcId="{1391DCDD-6480-4D81-9520-87639C1B6882}" destId="{BD5EC75A-B4DB-4164-9603-80DEF91F2EA7}" srcOrd="0" destOrd="0" presId="urn:microsoft.com/office/officeart/2005/8/layout/process4"/>
    <dgm:cxn modelId="{367AA94B-1449-47D3-BB90-41EB0F2F915B}" type="presParOf" srcId="{1391DCDD-6480-4D81-9520-87639C1B6882}" destId="{5E00F274-B5BE-4025-BF2A-844CE98F9616}" srcOrd="1" destOrd="0" presId="urn:microsoft.com/office/officeart/2005/8/layout/process4"/>
    <dgm:cxn modelId="{DA2A548B-0432-467B-9441-1418C374C86B}" type="presParOf" srcId="{1391DCDD-6480-4D81-9520-87639C1B6882}" destId="{89E5DEEF-EDD6-4DA0-8736-5489F927A029}" srcOrd="2" destOrd="0" presId="urn:microsoft.com/office/officeart/2005/8/layout/process4"/>
    <dgm:cxn modelId="{00992DFE-BFDE-46AD-88E8-10BE06FDF9D9}" type="presParOf" srcId="{89E5DEEF-EDD6-4DA0-8736-5489F927A029}" destId="{8972CD93-4CAE-4F9E-95B1-6A96681E653F}" srcOrd="0" destOrd="0" presId="urn:microsoft.com/office/officeart/2005/8/layout/process4"/>
    <dgm:cxn modelId="{90136D5A-3C3D-4D06-A4A6-BBFACA018DED}" type="presParOf" srcId="{89E5DEEF-EDD6-4DA0-8736-5489F927A029}" destId="{6A94DCB3-45CD-4B21-8D3B-1C4FED186BCB}" srcOrd="1" destOrd="0" presId="urn:microsoft.com/office/officeart/2005/8/layout/process4"/>
    <dgm:cxn modelId="{97C180FC-70F5-4685-A1BD-9A3200FC3243}" type="presParOf" srcId="{89E5DEEF-EDD6-4DA0-8736-5489F927A029}" destId="{600433FF-7B42-4609-BF94-4FCEA09CAE6C}" srcOrd="2" destOrd="0" presId="urn:microsoft.com/office/officeart/2005/8/layout/process4"/>
    <dgm:cxn modelId="{60153DB5-A34B-4610-8C0C-7002F161A9BD}" type="presParOf" srcId="{B9641D96-5541-4419-8FC4-FF1811017B20}" destId="{C48A2550-56D5-4AEC-BFE7-C47E25E16C22}" srcOrd="3" destOrd="0" presId="urn:microsoft.com/office/officeart/2005/8/layout/process4"/>
    <dgm:cxn modelId="{82771EB7-5292-47E5-9573-8A9AFD960EC0}" type="presParOf" srcId="{B9641D96-5541-4419-8FC4-FF1811017B20}" destId="{ED5F72C6-A356-45C2-AD68-205736A3B880}" srcOrd="4" destOrd="0" presId="urn:microsoft.com/office/officeart/2005/8/layout/process4"/>
    <dgm:cxn modelId="{9194E054-1535-4FBD-BA2A-B1A0197D8501}" type="presParOf" srcId="{ED5F72C6-A356-45C2-AD68-205736A3B880}" destId="{92C4A139-BE29-4E64-BAD8-21F14EB293BB}" srcOrd="0" destOrd="0" presId="urn:microsoft.com/office/officeart/2005/8/layout/process4"/>
    <dgm:cxn modelId="{45050823-7B5F-4344-9737-1A73A1AB5506}" type="presParOf" srcId="{ED5F72C6-A356-45C2-AD68-205736A3B880}" destId="{35F68E87-C511-4572-90A2-61C7C3058A37}" srcOrd="1" destOrd="0" presId="urn:microsoft.com/office/officeart/2005/8/layout/process4"/>
    <dgm:cxn modelId="{502AD559-C094-4B4D-9960-31A58F20F16B}" type="presParOf" srcId="{ED5F72C6-A356-45C2-AD68-205736A3B880}" destId="{0206F521-1E90-445D-9507-160553F830F2}" srcOrd="2" destOrd="0" presId="urn:microsoft.com/office/officeart/2005/8/layout/process4"/>
    <dgm:cxn modelId="{2AF7DD8E-4406-406E-A8EB-287D1CFDA3A2}" type="presParOf" srcId="{0206F521-1E90-445D-9507-160553F830F2}" destId="{E243ECAA-644C-47CB-B459-D223F0C30CFC}" srcOrd="0" destOrd="0" presId="urn:microsoft.com/office/officeart/2005/8/layout/process4"/>
    <dgm:cxn modelId="{067210D0-21B8-4E1B-B0C9-73F26CCFAD63}" type="presParOf" srcId="{0206F521-1E90-445D-9507-160553F830F2}" destId="{DFC63632-BAD2-42EE-8D71-B90C45543AAE}" srcOrd="1" destOrd="0" presId="urn:microsoft.com/office/officeart/2005/8/layout/process4"/>
    <dgm:cxn modelId="{2908FA4D-EB6E-49C7-846B-11135795CF7A}" type="presParOf" srcId="{0206F521-1E90-445D-9507-160553F830F2}" destId="{C459FF1E-9C9A-4E36-B9DE-E67C1774988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00209-3D1A-4FB4-96E2-1F7C67BF4FB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42112C-92F2-4800-92F2-E5691DCC0EE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True Positive</a:t>
          </a:r>
        </a:p>
      </dgm:t>
    </dgm:pt>
    <dgm:pt modelId="{3086FA88-4A17-4626-B441-B3E6FDDA13A4}" type="parTrans" cxnId="{5285D13B-F96D-4A63-AB90-5F5836AE4D13}">
      <dgm:prSet/>
      <dgm:spPr/>
      <dgm:t>
        <a:bodyPr/>
        <a:lstStyle/>
        <a:p>
          <a:endParaRPr lang="en-US"/>
        </a:p>
      </dgm:t>
    </dgm:pt>
    <dgm:pt modelId="{BEE780D5-EDEE-4ED8-AE21-4364EF7BC7D7}" type="sibTrans" cxnId="{5285D13B-F96D-4A63-AB90-5F5836AE4D13}">
      <dgm:prSet/>
      <dgm:spPr/>
      <dgm:t>
        <a:bodyPr/>
        <a:lstStyle/>
        <a:p>
          <a:endParaRPr lang="en-US"/>
        </a:p>
      </dgm:t>
    </dgm:pt>
    <dgm:pt modelId="{86C5D428-7153-4BBD-A769-43EE53AA2312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False Negative</a:t>
          </a:r>
        </a:p>
      </dgm:t>
    </dgm:pt>
    <dgm:pt modelId="{6E897400-6785-4D90-9560-50753BEE33CB}" type="parTrans" cxnId="{99DE5A3D-E4A8-404F-B823-84A019153370}">
      <dgm:prSet/>
      <dgm:spPr/>
      <dgm:t>
        <a:bodyPr/>
        <a:lstStyle/>
        <a:p>
          <a:endParaRPr lang="en-US"/>
        </a:p>
      </dgm:t>
    </dgm:pt>
    <dgm:pt modelId="{3EF630B5-641C-4FF1-81AD-27D1962BA835}" type="sibTrans" cxnId="{99DE5A3D-E4A8-404F-B823-84A019153370}">
      <dgm:prSet/>
      <dgm:spPr/>
      <dgm:t>
        <a:bodyPr/>
        <a:lstStyle/>
        <a:p>
          <a:endParaRPr lang="en-US"/>
        </a:p>
      </dgm:t>
    </dgm:pt>
    <dgm:pt modelId="{7FBCCAA7-A3D5-4B94-9601-054969DDFE0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True Negative </a:t>
          </a:r>
        </a:p>
      </dgm:t>
    </dgm:pt>
    <dgm:pt modelId="{E90B5126-0FDB-402C-9E08-3CBE7CF59E89}" type="parTrans" cxnId="{59B0DDA0-8656-4B89-BF36-0C9ADDDA3735}">
      <dgm:prSet/>
      <dgm:spPr/>
      <dgm:t>
        <a:bodyPr/>
        <a:lstStyle/>
        <a:p>
          <a:endParaRPr lang="en-US"/>
        </a:p>
      </dgm:t>
    </dgm:pt>
    <dgm:pt modelId="{372A521C-FD29-4BF7-88FC-84B2C1979CE7}" type="sibTrans" cxnId="{59B0DDA0-8656-4B89-BF36-0C9ADDDA3735}">
      <dgm:prSet/>
      <dgm:spPr/>
      <dgm:t>
        <a:bodyPr/>
        <a:lstStyle/>
        <a:p>
          <a:endParaRPr lang="en-US"/>
        </a:p>
      </dgm:t>
    </dgm:pt>
    <dgm:pt modelId="{2B027943-4439-4E2C-8A30-E6B0324F017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False Positive </a:t>
          </a:r>
        </a:p>
      </dgm:t>
    </dgm:pt>
    <dgm:pt modelId="{B917842C-4343-4024-A824-7898B93E8703}" type="parTrans" cxnId="{98A04FAB-EE7D-4E78-B91D-32D273BE6BDD}">
      <dgm:prSet/>
      <dgm:spPr/>
      <dgm:t>
        <a:bodyPr/>
        <a:lstStyle/>
        <a:p>
          <a:endParaRPr lang="en-US"/>
        </a:p>
      </dgm:t>
    </dgm:pt>
    <dgm:pt modelId="{CE7AB4F7-4785-46D0-8720-024098486C9F}" type="sibTrans" cxnId="{98A04FAB-EE7D-4E78-B91D-32D273BE6BDD}">
      <dgm:prSet/>
      <dgm:spPr/>
      <dgm:t>
        <a:bodyPr/>
        <a:lstStyle/>
        <a:p>
          <a:endParaRPr lang="en-US"/>
        </a:p>
      </dgm:t>
    </dgm:pt>
    <dgm:pt modelId="{6B6B912A-FC6C-49BE-9390-B5CAFC07CF87}" type="pres">
      <dgm:prSet presAssocID="{91C00209-3D1A-4FB4-96E2-1F7C67BF4F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2B576E-6C89-41CE-A91F-3A001BC07047}" type="pres">
      <dgm:prSet presAssocID="{CD42112C-92F2-4800-92F2-E5691DCC0EE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61008-ED85-4820-A17D-8B8B791FC0C6}" type="pres">
      <dgm:prSet presAssocID="{BEE780D5-EDEE-4ED8-AE21-4364EF7BC7D7}" presName="sibTrans" presStyleCnt="0"/>
      <dgm:spPr/>
    </dgm:pt>
    <dgm:pt modelId="{BC7F69B5-3030-45DC-B602-99FA15E08809}" type="pres">
      <dgm:prSet presAssocID="{86C5D428-7153-4BBD-A769-43EE53AA23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9CB0C-A6EE-43D1-8DC3-CA949CE7E3AA}" type="pres">
      <dgm:prSet presAssocID="{3EF630B5-641C-4FF1-81AD-27D1962BA835}" presName="sibTrans" presStyleCnt="0"/>
      <dgm:spPr/>
    </dgm:pt>
    <dgm:pt modelId="{49A4A235-309D-413F-91AF-6D5D57E9DF96}" type="pres">
      <dgm:prSet presAssocID="{2B027943-4439-4E2C-8A30-E6B0324F01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B3194-7222-4B32-AEAA-14885B238AD6}" type="pres">
      <dgm:prSet presAssocID="{CE7AB4F7-4785-46D0-8720-024098486C9F}" presName="sibTrans" presStyleCnt="0"/>
      <dgm:spPr/>
    </dgm:pt>
    <dgm:pt modelId="{5B96461E-E2CB-402F-809D-66DC8FA9CA62}" type="pres">
      <dgm:prSet presAssocID="{7FBCCAA7-A3D5-4B94-9601-054969DDFE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3E9B5-F028-41ED-A46B-C8C6AAE38F72}" type="presOf" srcId="{7FBCCAA7-A3D5-4B94-9601-054969DDFE00}" destId="{5B96461E-E2CB-402F-809D-66DC8FA9CA62}" srcOrd="0" destOrd="0" presId="urn:microsoft.com/office/officeart/2005/8/layout/default"/>
    <dgm:cxn modelId="{59B0DDA0-8656-4B89-BF36-0C9ADDDA3735}" srcId="{91C00209-3D1A-4FB4-96E2-1F7C67BF4FB8}" destId="{7FBCCAA7-A3D5-4B94-9601-054969DDFE00}" srcOrd="3" destOrd="0" parTransId="{E90B5126-0FDB-402C-9E08-3CBE7CF59E89}" sibTransId="{372A521C-FD29-4BF7-88FC-84B2C1979CE7}"/>
    <dgm:cxn modelId="{A0C95FD2-7359-4CCB-ACA2-D80441F2C281}" type="presOf" srcId="{86C5D428-7153-4BBD-A769-43EE53AA2312}" destId="{BC7F69B5-3030-45DC-B602-99FA15E08809}" srcOrd="0" destOrd="0" presId="urn:microsoft.com/office/officeart/2005/8/layout/default"/>
    <dgm:cxn modelId="{99DE5A3D-E4A8-404F-B823-84A019153370}" srcId="{91C00209-3D1A-4FB4-96E2-1F7C67BF4FB8}" destId="{86C5D428-7153-4BBD-A769-43EE53AA2312}" srcOrd="1" destOrd="0" parTransId="{6E897400-6785-4D90-9560-50753BEE33CB}" sibTransId="{3EF630B5-641C-4FF1-81AD-27D1962BA835}"/>
    <dgm:cxn modelId="{5285D13B-F96D-4A63-AB90-5F5836AE4D13}" srcId="{91C00209-3D1A-4FB4-96E2-1F7C67BF4FB8}" destId="{CD42112C-92F2-4800-92F2-E5691DCC0EE4}" srcOrd="0" destOrd="0" parTransId="{3086FA88-4A17-4626-B441-B3E6FDDA13A4}" sibTransId="{BEE780D5-EDEE-4ED8-AE21-4364EF7BC7D7}"/>
    <dgm:cxn modelId="{DEB3B780-DEB5-4C58-9755-A5578AF3360D}" type="presOf" srcId="{91C00209-3D1A-4FB4-96E2-1F7C67BF4FB8}" destId="{6B6B912A-FC6C-49BE-9390-B5CAFC07CF87}" srcOrd="0" destOrd="0" presId="urn:microsoft.com/office/officeart/2005/8/layout/default"/>
    <dgm:cxn modelId="{948F04B7-066C-41B0-9EB2-4A9E74DADC7F}" type="presOf" srcId="{CD42112C-92F2-4800-92F2-E5691DCC0EE4}" destId="{B22B576E-6C89-41CE-A91F-3A001BC07047}" srcOrd="0" destOrd="0" presId="urn:microsoft.com/office/officeart/2005/8/layout/default"/>
    <dgm:cxn modelId="{4865D476-FB17-4331-BD61-A91A0E8028EA}" type="presOf" srcId="{2B027943-4439-4E2C-8A30-E6B0324F017E}" destId="{49A4A235-309D-413F-91AF-6D5D57E9DF96}" srcOrd="0" destOrd="0" presId="urn:microsoft.com/office/officeart/2005/8/layout/default"/>
    <dgm:cxn modelId="{98A04FAB-EE7D-4E78-B91D-32D273BE6BDD}" srcId="{91C00209-3D1A-4FB4-96E2-1F7C67BF4FB8}" destId="{2B027943-4439-4E2C-8A30-E6B0324F017E}" srcOrd="2" destOrd="0" parTransId="{B917842C-4343-4024-A824-7898B93E8703}" sibTransId="{CE7AB4F7-4785-46D0-8720-024098486C9F}"/>
    <dgm:cxn modelId="{D8B914DB-ABBA-427F-8DE2-13409A9F5249}" type="presParOf" srcId="{6B6B912A-FC6C-49BE-9390-B5CAFC07CF87}" destId="{B22B576E-6C89-41CE-A91F-3A001BC07047}" srcOrd="0" destOrd="0" presId="urn:microsoft.com/office/officeart/2005/8/layout/default"/>
    <dgm:cxn modelId="{F0DE61BA-8E52-42D9-8B33-6DB17252FFD7}" type="presParOf" srcId="{6B6B912A-FC6C-49BE-9390-B5CAFC07CF87}" destId="{14061008-ED85-4820-A17D-8B8B791FC0C6}" srcOrd="1" destOrd="0" presId="urn:microsoft.com/office/officeart/2005/8/layout/default"/>
    <dgm:cxn modelId="{D46ECF70-9A88-4532-9B42-BB38397A3B47}" type="presParOf" srcId="{6B6B912A-FC6C-49BE-9390-B5CAFC07CF87}" destId="{BC7F69B5-3030-45DC-B602-99FA15E08809}" srcOrd="2" destOrd="0" presId="urn:microsoft.com/office/officeart/2005/8/layout/default"/>
    <dgm:cxn modelId="{6DEBDFCC-C45B-410C-ABF9-4FE04C22B8A7}" type="presParOf" srcId="{6B6B912A-FC6C-49BE-9390-B5CAFC07CF87}" destId="{2849CB0C-A6EE-43D1-8DC3-CA949CE7E3AA}" srcOrd="3" destOrd="0" presId="urn:microsoft.com/office/officeart/2005/8/layout/default"/>
    <dgm:cxn modelId="{70DC5674-FEFF-497B-901C-60277D1EBDDB}" type="presParOf" srcId="{6B6B912A-FC6C-49BE-9390-B5CAFC07CF87}" destId="{49A4A235-309D-413F-91AF-6D5D57E9DF96}" srcOrd="4" destOrd="0" presId="urn:microsoft.com/office/officeart/2005/8/layout/default"/>
    <dgm:cxn modelId="{75866874-B62B-4E4B-A813-E2D176A199BE}" type="presParOf" srcId="{6B6B912A-FC6C-49BE-9390-B5CAFC07CF87}" destId="{19CB3194-7222-4B32-AEAA-14885B238AD6}" srcOrd="5" destOrd="0" presId="urn:microsoft.com/office/officeart/2005/8/layout/default"/>
    <dgm:cxn modelId="{1A38514D-B565-4E05-AF79-65B2EFBED29D}" type="presParOf" srcId="{6B6B912A-FC6C-49BE-9390-B5CAFC07CF87}" destId="{5B96461E-E2CB-402F-809D-66DC8FA9CA62}" srcOrd="6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A044A-6651-4D72-84A3-CE5216496329}">
      <dsp:nvSpPr>
        <dsp:cNvPr id="0" name=""/>
        <dsp:cNvSpPr/>
      </dsp:nvSpPr>
      <dsp:spPr>
        <a:xfrm>
          <a:off x="0" y="1540840"/>
          <a:ext cx="3048000" cy="5057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Depth 3</a:t>
          </a:r>
          <a:endParaRPr lang="en-US" sz="1200" kern="1200" dirty="0"/>
        </a:p>
      </dsp:txBody>
      <dsp:txXfrm>
        <a:off x="0" y="1540840"/>
        <a:ext cx="3048000" cy="273098"/>
      </dsp:txXfrm>
    </dsp:sp>
    <dsp:sp modelId="{1972B3CB-1231-4DA9-9D8F-9B96ECB2FF82}">
      <dsp:nvSpPr>
        <dsp:cNvPr id="0" name=""/>
        <dsp:cNvSpPr/>
      </dsp:nvSpPr>
      <dsp:spPr>
        <a:xfrm>
          <a:off x="1488" y="1803824"/>
          <a:ext cx="1015007" cy="232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Convolution</a:t>
          </a:r>
          <a:endParaRPr lang="en-US" sz="1200" kern="1200" dirty="0"/>
        </a:p>
      </dsp:txBody>
      <dsp:txXfrm>
        <a:off x="1488" y="1803824"/>
        <a:ext cx="1015007" cy="232639"/>
      </dsp:txXfrm>
    </dsp:sp>
    <dsp:sp modelId="{DB0A0B01-BD01-4907-ACF7-FF4E9F34A74B}">
      <dsp:nvSpPr>
        <dsp:cNvPr id="0" name=""/>
        <dsp:cNvSpPr/>
      </dsp:nvSpPr>
      <dsp:spPr>
        <a:xfrm>
          <a:off x="1016496" y="1803824"/>
          <a:ext cx="1015007" cy="232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Activation</a:t>
          </a:r>
          <a:endParaRPr lang="en-US" sz="1200" kern="1200" dirty="0"/>
        </a:p>
      </dsp:txBody>
      <dsp:txXfrm>
        <a:off x="1016496" y="1803824"/>
        <a:ext cx="1015007" cy="232639"/>
      </dsp:txXfrm>
    </dsp:sp>
    <dsp:sp modelId="{FED04BB3-7112-4DD2-989D-3EFAFC4BC3D5}">
      <dsp:nvSpPr>
        <dsp:cNvPr id="0" name=""/>
        <dsp:cNvSpPr/>
      </dsp:nvSpPr>
      <dsp:spPr>
        <a:xfrm>
          <a:off x="2031503" y="1803824"/>
          <a:ext cx="1015007" cy="232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Pooling</a:t>
          </a:r>
          <a:endParaRPr lang="en-US" sz="1200" kern="1200" dirty="0"/>
        </a:p>
      </dsp:txBody>
      <dsp:txXfrm>
        <a:off x="2031503" y="1803824"/>
        <a:ext cx="1015007" cy="232639"/>
      </dsp:txXfrm>
    </dsp:sp>
    <dsp:sp modelId="{5E00F274-B5BE-4025-BF2A-844CE98F9616}">
      <dsp:nvSpPr>
        <dsp:cNvPr id="0" name=""/>
        <dsp:cNvSpPr/>
      </dsp:nvSpPr>
      <dsp:spPr>
        <a:xfrm rot="10800000">
          <a:off x="0" y="770601"/>
          <a:ext cx="3048000" cy="77782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Depth 2</a:t>
          </a:r>
          <a:endParaRPr lang="en-US" sz="1200" kern="1200" dirty="0"/>
        </a:p>
      </dsp:txBody>
      <dsp:txXfrm rot="-10800000">
        <a:off x="0" y="770601"/>
        <a:ext cx="3048000" cy="273016"/>
      </dsp:txXfrm>
    </dsp:sp>
    <dsp:sp modelId="{8972CD93-4CAE-4F9E-95B1-6A96681E653F}">
      <dsp:nvSpPr>
        <dsp:cNvPr id="0" name=""/>
        <dsp:cNvSpPr/>
      </dsp:nvSpPr>
      <dsp:spPr>
        <a:xfrm>
          <a:off x="1488" y="1043618"/>
          <a:ext cx="1015007" cy="232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Convolution</a:t>
          </a:r>
          <a:endParaRPr lang="en-US" sz="1200" kern="1200" dirty="0"/>
        </a:p>
      </dsp:txBody>
      <dsp:txXfrm>
        <a:off x="1488" y="1043618"/>
        <a:ext cx="1015007" cy="232569"/>
      </dsp:txXfrm>
    </dsp:sp>
    <dsp:sp modelId="{6A94DCB3-45CD-4B21-8D3B-1C4FED186BCB}">
      <dsp:nvSpPr>
        <dsp:cNvPr id="0" name=""/>
        <dsp:cNvSpPr/>
      </dsp:nvSpPr>
      <dsp:spPr>
        <a:xfrm>
          <a:off x="1016496" y="1043618"/>
          <a:ext cx="1015007" cy="232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Activation</a:t>
          </a:r>
          <a:endParaRPr lang="en-US" sz="1200" kern="1200" dirty="0"/>
        </a:p>
      </dsp:txBody>
      <dsp:txXfrm>
        <a:off x="1016496" y="1043618"/>
        <a:ext cx="1015007" cy="232569"/>
      </dsp:txXfrm>
    </dsp:sp>
    <dsp:sp modelId="{600433FF-7B42-4609-BF94-4FCEA09CAE6C}">
      <dsp:nvSpPr>
        <dsp:cNvPr id="0" name=""/>
        <dsp:cNvSpPr/>
      </dsp:nvSpPr>
      <dsp:spPr>
        <a:xfrm>
          <a:off x="2031503" y="1043618"/>
          <a:ext cx="1015007" cy="232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Pooling</a:t>
          </a:r>
          <a:endParaRPr lang="en-US" sz="1200" kern="1200" dirty="0"/>
        </a:p>
      </dsp:txBody>
      <dsp:txXfrm>
        <a:off x="2031503" y="1043618"/>
        <a:ext cx="1015007" cy="232569"/>
      </dsp:txXfrm>
    </dsp:sp>
    <dsp:sp modelId="{35F68E87-C511-4572-90A2-61C7C3058A37}">
      <dsp:nvSpPr>
        <dsp:cNvPr id="0" name=""/>
        <dsp:cNvSpPr/>
      </dsp:nvSpPr>
      <dsp:spPr>
        <a:xfrm rot="10800000">
          <a:off x="0" y="0"/>
          <a:ext cx="3048000" cy="77782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Depth 1</a:t>
          </a:r>
          <a:endParaRPr lang="en-US" sz="1200" kern="1200" dirty="0"/>
        </a:p>
      </dsp:txBody>
      <dsp:txXfrm rot="-10800000">
        <a:off x="0" y="0"/>
        <a:ext cx="3048000" cy="273016"/>
      </dsp:txXfrm>
    </dsp:sp>
    <dsp:sp modelId="{E243ECAA-644C-47CB-B459-D223F0C30CFC}">
      <dsp:nvSpPr>
        <dsp:cNvPr id="0" name=""/>
        <dsp:cNvSpPr/>
      </dsp:nvSpPr>
      <dsp:spPr>
        <a:xfrm>
          <a:off x="1488" y="273378"/>
          <a:ext cx="1015007" cy="232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Convolution</a:t>
          </a:r>
          <a:endParaRPr lang="en-US" sz="1200" kern="1200" dirty="0"/>
        </a:p>
      </dsp:txBody>
      <dsp:txXfrm>
        <a:off x="1488" y="273378"/>
        <a:ext cx="1015007" cy="232569"/>
      </dsp:txXfrm>
    </dsp:sp>
    <dsp:sp modelId="{DFC63632-BAD2-42EE-8D71-B90C45543AAE}">
      <dsp:nvSpPr>
        <dsp:cNvPr id="0" name=""/>
        <dsp:cNvSpPr/>
      </dsp:nvSpPr>
      <dsp:spPr>
        <a:xfrm>
          <a:off x="1016496" y="273378"/>
          <a:ext cx="1015007" cy="232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Activation</a:t>
          </a:r>
          <a:endParaRPr lang="en-US" sz="1200" kern="1200" dirty="0"/>
        </a:p>
      </dsp:txBody>
      <dsp:txXfrm>
        <a:off x="1016496" y="273378"/>
        <a:ext cx="1015007" cy="232569"/>
      </dsp:txXfrm>
    </dsp:sp>
    <dsp:sp modelId="{C459FF1E-9C9A-4E36-B9DE-E67C17749888}">
      <dsp:nvSpPr>
        <dsp:cNvPr id="0" name=""/>
        <dsp:cNvSpPr/>
      </dsp:nvSpPr>
      <dsp:spPr>
        <a:xfrm>
          <a:off x="2031503" y="273378"/>
          <a:ext cx="1015007" cy="232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Pooling</a:t>
          </a:r>
          <a:endParaRPr lang="en-US" sz="1200" kern="1200" dirty="0"/>
        </a:p>
      </dsp:txBody>
      <dsp:txXfrm>
        <a:off x="2031503" y="273378"/>
        <a:ext cx="1015007" cy="232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B576E-6C89-41CE-A91F-3A001BC07047}">
      <dsp:nvSpPr>
        <dsp:cNvPr id="0" name=""/>
        <dsp:cNvSpPr/>
      </dsp:nvSpPr>
      <dsp:spPr>
        <a:xfrm>
          <a:off x="551" y="463113"/>
          <a:ext cx="2152135" cy="1291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True Positive</a:t>
          </a:r>
        </a:p>
      </dsp:txBody>
      <dsp:txXfrm>
        <a:off x="551" y="463113"/>
        <a:ext cx="2152135" cy="1291281"/>
      </dsp:txXfrm>
    </dsp:sp>
    <dsp:sp modelId="{BC7F69B5-3030-45DC-B602-99FA15E08809}">
      <dsp:nvSpPr>
        <dsp:cNvPr id="0" name=""/>
        <dsp:cNvSpPr/>
      </dsp:nvSpPr>
      <dsp:spPr>
        <a:xfrm>
          <a:off x="2367901" y="463113"/>
          <a:ext cx="2152135" cy="1291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False Negative</a:t>
          </a:r>
        </a:p>
      </dsp:txBody>
      <dsp:txXfrm>
        <a:off x="2367901" y="463113"/>
        <a:ext cx="2152135" cy="1291281"/>
      </dsp:txXfrm>
    </dsp:sp>
    <dsp:sp modelId="{49A4A235-309D-413F-91AF-6D5D57E9DF96}">
      <dsp:nvSpPr>
        <dsp:cNvPr id="0" name=""/>
        <dsp:cNvSpPr/>
      </dsp:nvSpPr>
      <dsp:spPr>
        <a:xfrm>
          <a:off x="551" y="1969608"/>
          <a:ext cx="2152135" cy="1291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False Positive </a:t>
          </a:r>
        </a:p>
      </dsp:txBody>
      <dsp:txXfrm>
        <a:off x="551" y="1969608"/>
        <a:ext cx="2152135" cy="1291281"/>
      </dsp:txXfrm>
    </dsp:sp>
    <dsp:sp modelId="{5B96461E-E2CB-402F-809D-66DC8FA9CA62}">
      <dsp:nvSpPr>
        <dsp:cNvPr id="0" name=""/>
        <dsp:cNvSpPr/>
      </dsp:nvSpPr>
      <dsp:spPr>
        <a:xfrm>
          <a:off x="2367901" y="1969608"/>
          <a:ext cx="2152135" cy="1291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True Negative </a:t>
          </a:r>
        </a:p>
      </dsp:txBody>
      <dsp:txXfrm>
        <a:off x="2367901" y="1969608"/>
        <a:ext cx="2152135" cy="1291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36A0-A455-4A07-8D89-E7E763CAE55E}" type="datetimeFigureOut">
              <a:rPr lang="en-US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5A505-2A0F-415F-872C-F471404EAB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9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7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3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5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(notes on 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5A505-2A0F-415F-872C-F471404EAB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i.uu.nl/Research/Databases/DRIVE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cine.uiowa.edu/eye/rite-dataset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" TargetMode="External"/><Relationship Id="rId2" Type="http://schemas.openxmlformats.org/officeDocument/2006/relationships/hyperlink" Target="http://caffe.berkeleyvisio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hyperlink" Target="http://www.cs.rug.nl/~imaging/databases/retina_database/retinalfeatures_databa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1142999"/>
            <a:ext cx="8719457" cy="1219200"/>
          </a:xfrm>
        </p:spPr>
        <p:txBody>
          <a:bodyPr/>
          <a:lstStyle/>
          <a:p>
            <a:r>
              <a:rPr lang="en-US" sz="3200"/>
              <a:t>Retinal Vessel Segmentation and Classification using Fully Convolutional Neural Networks</a:t>
            </a:r>
            <a:endParaRPr lang="en-US" sz="320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2" y="2880930"/>
            <a:ext cx="6193969" cy="111768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Trebuchet MS"/>
              </a:rPr>
              <a:t>By Michael </a:t>
            </a:r>
            <a:r>
              <a:rPr lang="en-US" dirty="0" smtClean="0">
                <a:solidFill>
                  <a:srgbClr val="FFFFFF"/>
                </a:solidFill>
                <a:latin typeface="Trebuchet MS"/>
              </a:rPr>
              <a:t>DeMauro</a:t>
            </a:r>
          </a:p>
          <a:p>
            <a:r>
              <a:rPr lang="en-US" dirty="0" smtClean="0">
                <a:solidFill>
                  <a:srgbClr val="FFFFFF"/>
                </a:solidFill>
                <a:latin typeface="Trebuchet MS"/>
              </a:rPr>
              <a:t>Directed by Dr. Michael J. </a:t>
            </a:r>
            <a:r>
              <a:rPr lang="en-US" dirty="0" err="1" smtClean="0">
                <a:solidFill>
                  <a:srgbClr val="FFFFFF"/>
                </a:solidFill>
                <a:latin typeface="Trebuchet MS"/>
              </a:rPr>
              <a:t>Reale</a:t>
            </a:r>
            <a:endParaRPr lang="en-US" dirty="0">
              <a:solidFill>
                <a:srgbClr val="FFFFFF"/>
              </a:solidFill>
              <a:latin typeface="Trebuchet MS"/>
            </a:endParaRPr>
          </a:p>
          <a:p>
            <a:r>
              <a:rPr lang="en-US" dirty="0">
                <a:solidFill>
                  <a:srgbClr val="FFFFFF"/>
                </a:solidFill>
                <a:latin typeface="Trebuchet MS"/>
              </a:rPr>
              <a:t>May 2017</a:t>
            </a:r>
          </a:p>
          <a:p>
            <a:r>
              <a:rPr lang="en-US" dirty="0">
                <a:latin typeface="Trebuchet MS"/>
              </a:rPr>
              <a:t>State University of New York Polytechnic Institute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FCNNs applied to Retinal Images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243" y="2148041"/>
            <a:ext cx="7922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 err="1"/>
              <a:t>Maninis</a:t>
            </a:r>
            <a:r>
              <a:rPr lang="en-US" sz="1600" dirty="0"/>
              <a:t> et al. showed that </a:t>
            </a:r>
            <a:r>
              <a:rPr lang="en-US" sz="1600" dirty="0" smtClean="0"/>
              <a:t>an </a:t>
            </a:r>
            <a:r>
              <a:rPr lang="en-US" sz="1600" dirty="0" err="1" smtClean="0"/>
              <a:t>fCNN</a:t>
            </a:r>
            <a:r>
              <a:rPr lang="en-US" sz="1600" dirty="0" smtClean="0"/>
              <a:t> </a:t>
            </a:r>
            <a:r>
              <a:rPr lang="en-US" sz="1600" dirty="0"/>
              <a:t>can be highly accurate for binary </a:t>
            </a:r>
            <a:r>
              <a:rPr lang="en-US" sz="1600" dirty="0" smtClean="0"/>
              <a:t>vessel segmentation </a:t>
            </a:r>
            <a:r>
              <a:rPr lang="en-US" sz="1600" dirty="0"/>
              <a:t>[7].</a:t>
            </a:r>
            <a:endParaRPr lang="en-US" sz="1600" dirty="0" smtClean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 smtClean="0"/>
              <a:t>Initialized </a:t>
            </a:r>
            <a:r>
              <a:rPr lang="en-US" sz="1600" dirty="0"/>
              <a:t>from the VGG[13] model </a:t>
            </a:r>
            <a:r>
              <a:rPr lang="en-US" sz="1600" dirty="0" smtClean="0"/>
              <a:t>architecture and weights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/>
              <a:t>Two separate models differ by depth: 1 for vessels, 1 for optic </a:t>
            </a:r>
            <a:r>
              <a:rPr lang="en-US" sz="1600" dirty="0" smtClean="0"/>
              <a:t>disc</a:t>
            </a:r>
          </a:p>
        </p:txBody>
      </p:sp>
      <p:sp>
        <p:nvSpPr>
          <p:cNvPr id="4" name="Rectangle 3"/>
          <p:cNvSpPr/>
          <p:nvPr/>
        </p:nvSpPr>
        <p:spPr>
          <a:xfrm>
            <a:off x="673099" y="3173170"/>
            <a:ext cx="7641771" cy="3331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3" y="3292913"/>
            <a:ext cx="7233721" cy="3124199"/>
          </a:xfrm>
        </p:spPr>
      </p:pic>
    </p:spTree>
    <p:extLst>
      <p:ext uri="{BB962C8B-B14F-4D97-AF65-F5344CB8AC3E}">
        <p14:creationId xmlns:p14="http://schemas.microsoft.com/office/powerpoint/2010/main" val="31299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Retinal Vessel Segmentation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98" y="2928572"/>
            <a:ext cx="7000875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243" y="2220686"/>
            <a:ext cx="8154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Results from </a:t>
            </a:r>
            <a:r>
              <a:rPr lang="en-US" sz="2000" dirty="0" err="1" smtClean="0"/>
              <a:t>Maninis</a:t>
            </a:r>
            <a:r>
              <a:rPr lang="en-US" sz="2000" dirty="0" smtClean="0"/>
              <a:t> et al. using CNN [7] shows </a:t>
            </a:r>
            <a:r>
              <a:rPr lang="en-US" sz="2000" dirty="0"/>
              <a:t>high precision and recall for segmentation in comparison to many other techniques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15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	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4232175"/>
            <a:ext cx="8508926" cy="2016229"/>
          </a:xfrm>
        </p:spPr>
        <p:txBody>
          <a:bodyPr>
            <a:normAutofit/>
          </a:bodyPr>
          <a:lstStyle/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/>
              <a:t>Experimental Goals</a:t>
            </a:r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 smtClean="0"/>
              <a:t>Model Architecture</a:t>
            </a:r>
            <a:endParaRPr lang="en-US" dirty="0"/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352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plit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746" y="4581525"/>
            <a:ext cx="3195941" cy="19283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3" y="2336800"/>
            <a:ext cx="7317032" cy="3598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Primary goal: accurately classify retinal vessels as artery or vein.</a:t>
            </a:r>
          </a:p>
          <a:p>
            <a:pPr>
              <a:lnSpc>
                <a:spcPct val="80000"/>
              </a:lnSpc>
            </a:pPr>
            <a:r>
              <a:rPr lang="en-US" sz="2000"/>
              <a:t>Extend the separation of foreground (vessel) and background (non-vessel) to sub-classes of foreground</a:t>
            </a:r>
          </a:p>
          <a:p>
            <a:pPr lvl="1">
              <a:lnSpc>
                <a:spcPct val="80000"/>
              </a:lnSpc>
            </a:pPr>
            <a:r>
              <a:rPr lang="en-US"/>
              <a:t>Significance of detecting background as a distinct class</a:t>
            </a:r>
          </a:p>
          <a:p>
            <a:pPr>
              <a:lnSpc>
                <a:spcPct val="80000"/>
              </a:lnSpc>
            </a:pPr>
            <a:r>
              <a:rPr lang="en-US" sz="2000"/>
              <a:t>Overlapping vessel areas are a difficulty</a:t>
            </a:r>
          </a:p>
          <a:p>
            <a:pPr lvl="1">
              <a:lnSpc>
                <a:spcPct val="80000"/>
              </a:lnSpc>
            </a:pPr>
            <a:r>
              <a:rPr lang="en-US"/>
              <a:t>Identifying overlaps can simplify separation of vessels</a:t>
            </a:r>
          </a:p>
          <a:p>
            <a:pPr lvl="1">
              <a:lnSpc>
                <a:spcPct val="80000"/>
              </a:lnSpc>
            </a:pPr>
            <a:r>
              <a:rPr lang="en-US"/>
              <a:t>Does detecting overlap detract from classifying artery versus vein?</a:t>
            </a:r>
          </a:p>
          <a:p>
            <a:pPr>
              <a:lnSpc>
                <a:spcPct val="80000"/>
              </a:lnSpc>
            </a:pPr>
            <a:endParaRPr lang="en-US" sz="1900"/>
          </a:p>
          <a:p>
            <a:pPr>
              <a:lnSpc>
                <a:spcPct val="8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053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3" y="2336873"/>
            <a:ext cx="8270900" cy="42961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Extend base DRIU model and fine-tune for various </a:t>
            </a:r>
            <a:r>
              <a:rPr lang="en-US" dirty="0" smtClean="0"/>
              <a:t>scenarios</a:t>
            </a:r>
            <a:endParaRPr lang="en-US" dirty="0"/>
          </a:p>
          <a:p>
            <a:r>
              <a:rPr lang="en-US" dirty="0"/>
              <a:t>4-Class Model – [background, artery, vein, overlap]</a:t>
            </a:r>
          </a:p>
          <a:p>
            <a:pPr lvl="1"/>
            <a:r>
              <a:rPr lang="en-US" dirty="0"/>
              <a:t>Initial proof of </a:t>
            </a:r>
            <a:r>
              <a:rPr lang="en-US" dirty="0" smtClean="0"/>
              <a:t>concept.</a:t>
            </a:r>
          </a:p>
          <a:p>
            <a:pPr lvl="1"/>
            <a:r>
              <a:rPr lang="en-US" dirty="0" smtClean="0"/>
              <a:t>Compare to base model to determine loss of foreground-background segmentation ability</a:t>
            </a:r>
            <a:endParaRPr lang="en-US" dirty="0"/>
          </a:p>
          <a:p>
            <a:r>
              <a:rPr lang="en-US" dirty="0"/>
              <a:t>3-Class Model – [artery, vein, overlap]</a:t>
            </a:r>
          </a:p>
          <a:p>
            <a:pPr lvl="1"/>
            <a:r>
              <a:rPr lang="en-US" dirty="0"/>
              <a:t>Measure the impact of excluding </a:t>
            </a:r>
            <a:r>
              <a:rPr lang="en-US" dirty="0" smtClean="0"/>
              <a:t>the background </a:t>
            </a:r>
            <a:r>
              <a:rPr lang="en-US" dirty="0"/>
              <a:t>class</a:t>
            </a:r>
          </a:p>
          <a:p>
            <a:r>
              <a:rPr lang="en-US" dirty="0"/>
              <a:t>2-Class Models – [artery, vein]</a:t>
            </a:r>
          </a:p>
          <a:p>
            <a:pPr lvl="1"/>
            <a:r>
              <a:rPr lang="en-US" dirty="0"/>
              <a:t>Normal</a:t>
            </a:r>
          </a:p>
          <a:p>
            <a:pPr lvl="2"/>
            <a:r>
              <a:rPr lang="en-US" dirty="0" smtClean="0"/>
              <a:t>Determine the effect of combining overlap with both artery and vein prior to training.</a:t>
            </a:r>
            <a:endParaRPr lang="en-US" dirty="0"/>
          </a:p>
          <a:p>
            <a:pPr lvl="1"/>
            <a:r>
              <a:rPr lang="en-US" dirty="0"/>
              <a:t>Augmented</a:t>
            </a:r>
          </a:p>
          <a:p>
            <a:pPr lvl="2"/>
            <a:r>
              <a:rPr lang="en-US" dirty="0"/>
              <a:t>Measure the effect of applying rotation and mirroring prior to </a:t>
            </a:r>
            <a:r>
              <a:rPr lang="en-US" dirty="0" smtClean="0"/>
              <a:t>training.</a:t>
            </a:r>
            <a:endParaRPr lang="en-US" dirty="0"/>
          </a:p>
          <a:p>
            <a:pPr lvl="1"/>
            <a:r>
              <a:rPr lang="en-US" dirty="0"/>
              <a:t>Overlap Control </a:t>
            </a:r>
          </a:p>
          <a:p>
            <a:pPr lvl="2"/>
            <a:r>
              <a:rPr lang="en-US" dirty="0" smtClean="0"/>
              <a:t>Measure the difference of providing artery/vein labels instead of overlap.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Model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8585" y="3037115"/>
            <a:ext cx="7641771" cy="3331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457" y="6368143"/>
            <a:ext cx="82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Original image from: K </a:t>
            </a:r>
            <a:r>
              <a:rPr lang="en-US" sz="1200" dirty="0"/>
              <a:t>K </a:t>
            </a:r>
            <a:r>
              <a:rPr lang="en-US" sz="1200" dirty="0" err="1"/>
              <a:t>Maninis</a:t>
            </a:r>
            <a:r>
              <a:rPr lang="en-US" sz="1200" dirty="0"/>
              <a:t>, J Pont-</a:t>
            </a:r>
            <a:r>
              <a:rPr lang="en-US" sz="1200" dirty="0" err="1"/>
              <a:t>Tuset</a:t>
            </a:r>
            <a:r>
              <a:rPr lang="en-US" sz="1200" dirty="0"/>
              <a:t>, P </a:t>
            </a:r>
            <a:r>
              <a:rPr lang="en-US" sz="1200" dirty="0" err="1" smtClean="0"/>
              <a:t>Arbelaez</a:t>
            </a:r>
            <a:r>
              <a:rPr lang="en-US" sz="1200" dirty="0"/>
              <a:t>, and L Van </a:t>
            </a:r>
            <a:r>
              <a:rPr lang="en-US" sz="1200" dirty="0" err="1"/>
              <a:t>Gool</a:t>
            </a:r>
            <a:r>
              <a:rPr lang="en-US" sz="1200" dirty="0"/>
              <a:t>. Deep Retinal Image Understanding. Medical Image Computing and Computer-Assisted Intervention (MICCAI), 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457" y="2141724"/>
            <a:ext cx="795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Adapted DRIU model to output multiple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Retained first 4 depths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multiple classes to output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6" y="3264934"/>
            <a:ext cx="7056934" cy="2928388"/>
          </a:xfrm>
        </p:spPr>
      </p:pic>
    </p:spTree>
    <p:extLst>
      <p:ext uri="{BB962C8B-B14F-4D97-AF65-F5344CB8AC3E}">
        <p14:creationId xmlns:p14="http://schemas.microsoft.com/office/powerpoint/2010/main" val="9683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62" name="Picture 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65" name="Picture 7"/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66" name="Picture 8"/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67" name="Rectangle 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0702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8" name="Picture 7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975286" cy="321164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0318" y="2049422"/>
            <a:ext cx="2518859" cy="260347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5294266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Input Data -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33400" y="2336800"/>
            <a:ext cx="5297488" cy="2966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/>
              <a:t>Initially created for comparing segmentation algorithms. </a:t>
            </a:r>
            <a:endParaRPr lang="en-US" sz="1800">
              <a:solidFill>
                <a:srgbClr val="FFFFFF"/>
              </a:solidFill>
              <a:latin typeface="Trebuchet MS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/>
              <a:t>Diabetic retinopathy screening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/>
              <a:t>45 degrees FOV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/>
              <a:t>40 images total 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/>
              <a:t>20 training images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/>
              <a:t>20 test images.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/>
              <a:t>Manually created ground truth segmentations by expert ophthalmologist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638" y="6320518"/>
            <a:ext cx="860997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DRIVE </a:t>
            </a:r>
            <a:r>
              <a:rPr lang="en-US" sz="1200" dirty="0"/>
              <a:t>dataset available here: </a:t>
            </a:r>
            <a:r>
              <a:rPr lang="en-US" sz="1200" dirty="0">
                <a:hlinkClick r:id="rId8"/>
              </a:rPr>
              <a:t>http://www.isi.uu.nl/Research/Databases/DRIVE</a:t>
            </a:r>
            <a:endParaRPr lang="en-US" sz="1200" b="1" dirty="0">
              <a:solidFill>
                <a:srgbClr val="FFFFFF"/>
              </a:solidFill>
              <a:latin typeface="Trebuchet MS"/>
              <a:ea typeface="Verdana"/>
              <a:cs typeface="Verdana"/>
              <a:hlinkClick r:id="" action="ppaction://noactio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9403" y="480695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ea typeface="verdana"/>
                <a:cs typeface="verdana"/>
              </a:rPr>
              <a:t>DRIVE: </a:t>
            </a:r>
            <a:r>
              <a:rPr lang="en-US" dirty="0">
                <a:latin typeface="Trebuchet MS"/>
                <a:ea typeface="verdana"/>
                <a:cs typeface="verdana"/>
              </a:rPr>
              <a:t>Digital Retinal Images for Vessel </a:t>
            </a:r>
            <a:r>
              <a:rPr lang="en-US" dirty="0" smtClean="0">
                <a:latin typeface="Trebuchet MS"/>
                <a:ea typeface="verdana"/>
                <a:cs typeface="verdana"/>
              </a:rPr>
              <a:t>Extraction</a:t>
            </a:r>
            <a:r>
              <a:rPr lang="en-US" dirty="0"/>
              <a:t> </a:t>
            </a:r>
            <a:r>
              <a:rPr lang="en-US" dirty="0" smtClean="0"/>
              <a:t>[14]</a:t>
            </a:r>
            <a:endParaRPr lang="en-US" dirty="0">
              <a:solidFill>
                <a:srgbClr val="FFFFFF"/>
              </a:solidFill>
              <a:latin typeface="Trebuchet MS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60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0702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975286" cy="321164"/>
          </a:xfrm>
          <a:prstGeom prst="rect">
            <a:avLst/>
          </a:prstGeom>
        </p:spPr>
      </p:pic>
      <p:pic>
        <p:nvPicPr>
          <p:cNvPr id="4" name="Picture 3" descr="01_test.png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140318" y="2049376"/>
            <a:ext cx="2518859" cy="26035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5063618" cy="1080938"/>
          </a:xfrm>
        </p:spPr>
        <p:txBody>
          <a:bodyPr>
            <a:normAutofit/>
          </a:bodyPr>
          <a:lstStyle/>
          <a:p>
            <a:r>
              <a:rPr lang="en-US" dirty="0" smtClean="0"/>
              <a:t>Classes Ground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00"/>
            <a:ext cx="5324474" cy="3571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/>
              <a:t>Many data sets available for segmentation, few for classification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Sparse classification – few pixels 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Estrada </a:t>
            </a:r>
            <a:r>
              <a:rPr lang="en-US" sz="1800" dirty="0"/>
              <a:t>et al.</a:t>
            </a:r>
          </a:p>
          <a:p>
            <a:pPr lvl="1">
              <a:lnSpc>
                <a:spcPct val="70000"/>
              </a:lnSpc>
            </a:pPr>
            <a:r>
              <a:rPr lang="en-US" sz="1800" dirty="0" err="1"/>
              <a:t>Zamperini</a:t>
            </a:r>
            <a:r>
              <a:rPr lang="en-US" sz="1800" dirty="0"/>
              <a:t> et al</a:t>
            </a:r>
            <a:r>
              <a:rPr lang="en-US" sz="1800" dirty="0" smtClean="0"/>
              <a:t>. </a:t>
            </a:r>
            <a:endParaRPr lang="en-US" sz="1600" dirty="0"/>
          </a:p>
          <a:p>
            <a:pPr lvl="1">
              <a:lnSpc>
                <a:spcPct val="70000"/>
              </a:lnSpc>
            </a:pPr>
            <a:r>
              <a:rPr lang="en-US" sz="1800" dirty="0" err="1"/>
              <a:t>Saez</a:t>
            </a:r>
            <a:r>
              <a:rPr lang="en-US" sz="1800" dirty="0"/>
              <a:t> et al.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Dense classification - a</a:t>
            </a:r>
            <a:r>
              <a:rPr lang="en-US" sz="1800" dirty="0"/>
              <a:t>ll</a:t>
            </a:r>
            <a:r>
              <a:rPr lang="en-US" sz="2000" dirty="0"/>
              <a:t> pixels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Hu</a:t>
            </a:r>
            <a:r>
              <a:rPr lang="en-US" sz="1800" dirty="0"/>
              <a:t>, Abramoff, Garvin – RITE (DRIVE</a:t>
            </a:r>
            <a:r>
              <a:rPr lang="en-US" sz="1800" dirty="0" smtClean="0"/>
              <a:t>)</a:t>
            </a:r>
            <a:endParaRPr lang="en-US" sz="1800" dirty="0"/>
          </a:p>
          <a:p>
            <a:pPr lvl="2">
              <a:lnSpc>
                <a:spcPct val="70000"/>
              </a:lnSpc>
            </a:pPr>
            <a:r>
              <a:rPr lang="en-US" dirty="0"/>
              <a:t>Contains overlap class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Qureshi et al. - University of Lincoln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Overlaps are classified as </a:t>
            </a:r>
            <a:r>
              <a:rPr lang="en-US" dirty="0" smtClean="0"/>
              <a:t>artery/vein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1639" y="6312285"/>
            <a:ext cx="8331006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RITE </a:t>
            </a:r>
            <a:r>
              <a:rPr lang="en-US" sz="1200" dirty="0"/>
              <a:t>dataset available here: </a:t>
            </a:r>
            <a:r>
              <a:rPr lang="en-US" sz="1200" dirty="0" smtClean="0">
                <a:hlinkClick r:id="rId6"/>
              </a:rPr>
              <a:t>https://medicine.uiowa.edu/eye/rite-dataset</a:t>
            </a:r>
            <a:endParaRPr lang="en-US" sz="1200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6582" y="4755118"/>
            <a:ext cx="316633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rebuchet MS"/>
                <a:ea typeface="Verdana"/>
                <a:cs typeface="Verdana"/>
              </a:rPr>
              <a:t>RITE: Retinal Images vessel Tree </a:t>
            </a:r>
            <a:r>
              <a:rPr lang="en-US" dirty="0" smtClean="0">
                <a:solidFill>
                  <a:srgbClr val="FFFFFF"/>
                </a:solidFill>
                <a:latin typeface="Trebuchet MS"/>
                <a:ea typeface="Verdana"/>
                <a:cs typeface="Verdana"/>
              </a:rPr>
              <a:t>Extraction [3]</a:t>
            </a:r>
            <a:endParaRPr lang="en-US" dirty="0">
              <a:latin typeface="Trebuchet MS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505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0702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975286" cy="321164"/>
          </a:xfrm>
          <a:prstGeom prst="rect">
            <a:avLst/>
          </a:prstGeom>
        </p:spPr>
      </p:pic>
      <p:pic>
        <p:nvPicPr>
          <p:cNvPr id="4" name="Picture 3" descr="01_test.png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140318" y="2049376"/>
            <a:ext cx="2518858" cy="26035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5294266" cy="1080938"/>
          </a:xfrm>
        </p:spPr>
        <p:txBody>
          <a:bodyPr>
            <a:normAutofit/>
          </a:bodyPr>
          <a:lstStyle/>
          <a:p>
            <a:r>
              <a:rPr lang="en-US" dirty="0"/>
              <a:t>Classes 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00"/>
            <a:ext cx="5324474" cy="3571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(DRIVE)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Qureshi et al.</a:t>
            </a:r>
          </a:p>
          <a:p>
            <a:pPr lvl="1">
              <a:lnSpc>
                <a:spcPct val="70000"/>
              </a:lnSpc>
            </a:pPr>
            <a:r>
              <a:rPr lang="en-US" sz="1600" dirty="0" smtClean="0"/>
              <a:t>University </a:t>
            </a:r>
            <a:r>
              <a:rPr lang="en-US" sz="1600" dirty="0"/>
              <a:t>of Lincoln 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Sunderland Eye Infirmary</a:t>
            </a:r>
          </a:p>
          <a:p>
            <a:pPr>
              <a:lnSpc>
                <a:spcPct val="70000"/>
              </a:lnSpc>
            </a:pPr>
            <a:r>
              <a:rPr lang="en-US" dirty="0"/>
              <a:t>Overlaps are classified as artery/vein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(no green pixels</a:t>
            </a:r>
            <a:r>
              <a:rPr lang="en-US" sz="1800" dirty="0" smtClean="0"/>
              <a:t>)</a:t>
            </a:r>
          </a:p>
          <a:p>
            <a:pPr>
              <a:lnSpc>
                <a:spcPct val="70000"/>
              </a:lnSpc>
            </a:pPr>
            <a:r>
              <a:rPr lang="en-US" sz="2200" dirty="0" smtClean="0"/>
              <a:t>Unknown pixels (white/yellow) ignored in training and evaluation.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74842" y="5991225"/>
            <a:ext cx="858605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latin typeface="Trebuchet MS"/>
                <a:ea typeface="Source Sans Pro"/>
                <a:cs typeface="Source Sans Pro"/>
              </a:rPr>
              <a:t>Touseef</a:t>
            </a:r>
            <a:r>
              <a:rPr lang="en-US" sz="1200" b="1">
                <a:latin typeface="Trebuchet MS"/>
                <a:ea typeface="Source Sans Pro"/>
                <a:cs typeface="Source Sans Pro"/>
              </a:rPr>
              <a:t> Ahmad Qureshi, </a:t>
            </a:r>
            <a:r>
              <a:rPr lang="en-US" sz="1200" b="1" err="1">
                <a:latin typeface="Trebuchet MS"/>
                <a:ea typeface="Source Sans Pro"/>
                <a:cs typeface="Source Sans Pro"/>
              </a:rPr>
              <a:t>Maged</a:t>
            </a:r>
            <a:r>
              <a:rPr lang="en-US" sz="1200" b="1">
                <a:latin typeface="Trebuchet MS"/>
                <a:ea typeface="Source Sans Pro"/>
                <a:cs typeface="Source Sans Pro"/>
              </a:rPr>
              <a:t> Habib, Andrew Hunter, and Bashir Al-</a:t>
            </a:r>
            <a:r>
              <a:rPr lang="en-US" sz="1200" b="1" err="1">
                <a:latin typeface="Trebuchet MS"/>
                <a:ea typeface="Source Sans Pro"/>
                <a:cs typeface="Source Sans Pro"/>
              </a:rPr>
              <a:t>diri</a:t>
            </a:r>
            <a:r>
              <a:rPr lang="en-US" sz="1200" b="1">
                <a:latin typeface="Trebuchet MS"/>
                <a:ea typeface="Source Sans Pro"/>
                <a:cs typeface="Source Sans Pro"/>
              </a:rPr>
              <a:t>. A Manually-Labeled , Artery / Vein Classified Benchmark for the DRIVE Dataset Sunderland Eye Infirmary , UK. pages 2–5, 2013.</a:t>
            </a:r>
            <a:endParaRPr lang="en-US" sz="1200" b="1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282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pic>
        <p:nvPicPr>
          <p:cNvPr id="4" name="Picture 3" descr="01_test.png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883987" y="428625"/>
            <a:ext cx="5381625" cy="55626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00"/>
            <a:ext cx="5324474" cy="3571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3">
              <a:lnSpc>
                <a:spcPct val="70000"/>
              </a:lnSpc>
            </a:pPr>
            <a:endParaRPr lang="en-US" sz="1500" dirty="0"/>
          </a:p>
          <a:p>
            <a:pPr lvl="2">
              <a:lnSpc>
                <a:spcPct val="70000"/>
              </a:lnSpc>
            </a:pP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274842" y="5991225"/>
            <a:ext cx="858605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Hu Q, </a:t>
            </a:r>
            <a:r>
              <a:rPr lang="en-US" sz="1200" b="1" dirty="0" err="1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Abràmoff</a:t>
            </a:r>
            <a:r>
              <a:rPr lang="en-US" sz="1200" b="1" dirty="0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 MD, Garvin MK. Automated separation of binary overlapping trees in low-contrast color retinal images. Med Image </a:t>
            </a:r>
            <a:r>
              <a:rPr lang="en-US" sz="1200" b="1" dirty="0" err="1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Comput</a:t>
            </a:r>
            <a:r>
              <a:rPr lang="en-US" sz="1200" b="1" dirty="0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Comput</a:t>
            </a:r>
            <a:r>
              <a:rPr lang="en-US" sz="1200" b="1" dirty="0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 Assist </a:t>
            </a:r>
            <a:r>
              <a:rPr lang="en-US" sz="1200" b="1" dirty="0" err="1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Interv</a:t>
            </a:r>
            <a:r>
              <a:rPr lang="en-US" sz="1200" b="1" dirty="0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. 2013;16(</a:t>
            </a:r>
            <a:r>
              <a:rPr lang="en-US" sz="1200" b="1" dirty="0" err="1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Pt</a:t>
            </a:r>
            <a:r>
              <a:rPr lang="en-US" sz="1200" b="1" dirty="0">
                <a:solidFill>
                  <a:srgbClr val="FFFFFF"/>
                </a:solidFill>
                <a:latin typeface="Trebuchet MS"/>
                <a:ea typeface="Source Sans Pro"/>
                <a:cs typeface="Source Sans Pro"/>
              </a:rPr>
              <a:t> 2):436-43. PubMed PMID: 24579170</a:t>
            </a:r>
            <a:endParaRPr lang="en-US" sz="1200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343" y="64185"/>
            <a:ext cx="889891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rebuchet MS"/>
                <a:ea typeface="Verdana"/>
                <a:cs typeface="Verdana"/>
              </a:rPr>
              <a:t>RITE: Retinal Images vessel Tree </a:t>
            </a:r>
            <a:r>
              <a:rPr lang="en-US" dirty="0" smtClean="0">
                <a:solidFill>
                  <a:srgbClr val="FFFFFF"/>
                </a:solidFill>
                <a:latin typeface="Trebuchet MS"/>
                <a:ea typeface="Verdana"/>
                <a:cs typeface="Verdana"/>
              </a:rPr>
              <a:t>Extraction [3]</a:t>
            </a:r>
            <a:endParaRPr lang="en-US" dirty="0">
              <a:latin typeface="Trebuchet MS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780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4" y="2336874"/>
            <a:ext cx="841604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Background</a:t>
            </a:r>
          </a:p>
          <a:p>
            <a:pPr lvl="1"/>
            <a:r>
              <a:rPr lang="en-US"/>
              <a:t>Retinal image processing </a:t>
            </a:r>
          </a:p>
          <a:p>
            <a:pPr lvl="1"/>
            <a:r>
              <a:rPr lang="en-US"/>
              <a:t>Convolutional neural networks (CNNs)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Approach</a:t>
            </a:r>
          </a:p>
          <a:p>
            <a:pPr lvl="1"/>
            <a:r>
              <a:rPr lang="en-US"/>
              <a:t>CNNs for classifying vessels – artery/vein/overlap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Experiments</a:t>
            </a:r>
          </a:p>
          <a:p>
            <a:pPr lvl="1"/>
            <a:r>
              <a:rPr lang="en-US"/>
              <a:t>Variations on a CNN model and test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Discussion</a:t>
            </a:r>
          </a:p>
          <a:p>
            <a:pPr lvl="1"/>
            <a:r>
              <a:rPr lang="en-US"/>
              <a:t>Information gained, issues encountered, next steps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pic>
        <p:nvPicPr>
          <p:cNvPr id="4" name="Picture 3" descr="01_test.png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891570" y="439057"/>
            <a:ext cx="5381625" cy="55626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42" y="137886"/>
            <a:ext cx="8716758" cy="2866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en-US" sz="2000" dirty="0" smtClean="0"/>
              <a:t>Qureshi et </a:t>
            </a:r>
            <a:r>
              <a:rPr lang="en-US" sz="2000" dirty="0"/>
              <a:t>al. - University of Lincoln [10]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842" y="5991225"/>
            <a:ext cx="858605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 err="1">
                <a:latin typeface="Trebuchet MS"/>
                <a:ea typeface="Source Sans Pro"/>
                <a:cs typeface="Source Sans Pro"/>
              </a:rPr>
              <a:t>Touseef</a:t>
            </a:r>
            <a:r>
              <a:rPr lang="en-US" sz="1200" b="1" dirty="0">
                <a:latin typeface="Trebuchet MS"/>
                <a:ea typeface="Source Sans Pro"/>
                <a:cs typeface="Source Sans Pro"/>
              </a:rPr>
              <a:t> Ahmad Qureshi, </a:t>
            </a:r>
            <a:r>
              <a:rPr lang="en-US" sz="1200" b="1" dirty="0" err="1">
                <a:latin typeface="Trebuchet MS"/>
                <a:ea typeface="Source Sans Pro"/>
                <a:cs typeface="Source Sans Pro"/>
              </a:rPr>
              <a:t>Maged</a:t>
            </a:r>
            <a:r>
              <a:rPr lang="en-US" sz="1200" b="1" dirty="0">
                <a:latin typeface="Trebuchet MS"/>
                <a:ea typeface="Source Sans Pro"/>
                <a:cs typeface="Source Sans Pro"/>
              </a:rPr>
              <a:t> Habib, Andrew Hunter, and Bashir Al-</a:t>
            </a:r>
            <a:r>
              <a:rPr lang="en-US" sz="1200" b="1" dirty="0" err="1">
                <a:latin typeface="Trebuchet MS"/>
                <a:ea typeface="Source Sans Pro"/>
                <a:cs typeface="Source Sans Pro"/>
              </a:rPr>
              <a:t>diri</a:t>
            </a:r>
            <a:r>
              <a:rPr lang="en-US" sz="1200" b="1" dirty="0">
                <a:latin typeface="Trebuchet MS"/>
                <a:ea typeface="Source Sans Pro"/>
                <a:cs typeface="Source Sans Pro"/>
              </a:rPr>
              <a:t>. A Manually-Labeled , Artery / Vein Classified Benchmark for the DRIVE Dataset Sunderland Eye Infirmary , UK. pages 2–5, 2013.</a:t>
            </a:r>
            <a:endParaRPr lang="en-US" sz="1200" b="1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36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531" y="4232275"/>
            <a:ext cx="8539407" cy="2266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Specifications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Process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Learning Method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Evaluation Metrics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Models and Test </a:t>
            </a:r>
            <a:r>
              <a:rPr lang="en-US" dirty="0" smtClean="0"/>
              <a:t>Results</a:t>
            </a:r>
            <a:endParaRPr lang="en-US" dirty="0">
              <a:solidFill>
                <a:schemeClr val="tx1"/>
              </a:solidFill>
            </a:endParaRPr>
          </a:p>
          <a:p>
            <a:pPr marL="914389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2" y="2336872"/>
            <a:ext cx="8045929" cy="3127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Implemented and run in </a:t>
            </a:r>
            <a:r>
              <a:rPr lang="en-US" dirty="0" smtClean="0"/>
              <a:t>Caffe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from a </a:t>
            </a:r>
            <a:r>
              <a:rPr lang="en-US" dirty="0" smtClean="0"/>
              <a:t>Slurm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script </a:t>
            </a:r>
            <a:endParaRPr lang="en-US" dirty="0" smtClean="0"/>
          </a:p>
          <a:p>
            <a:pPr lvl="1"/>
            <a:r>
              <a:rPr lang="en-US" dirty="0" smtClean="0"/>
              <a:t>Models trained using a </a:t>
            </a:r>
            <a:r>
              <a:rPr lang="en-US" dirty="0"/>
              <a:t>single shared </a:t>
            </a:r>
            <a:r>
              <a:rPr lang="en-US" dirty="0" smtClean="0"/>
              <a:t>node on XSEDE Bridges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NVIDIA </a:t>
            </a:r>
            <a:r>
              <a:rPr lang="en-US" dirty="0"/>
              <a:t>Tesla K80 </a:t>
            </a:r>
            <a:r>
              <a:rPr lang="en-US" dirty="0" smtClean="0"/>
              <a:t>GPU, utilizing CUDA[8]</a:t>
            </a:r>
          </a:p>
          <a:p>
            <a:r>
              <a:rPr lang="en-US" dirty="0" smtClean="0"/>
              <a:t>Additional custom framework in Python 2.7</a:t>
            </a:r>
          </a:p>
          <a:p>
            <a:pPr lvl="1"/>
            <a:r>
              <a:rPr lang="en-US" dirty="0" smtClean="0"/>
              <a:t>Extended </a:t>
            </a:r>
            <a:r>
              <a:rPr lang="en-US" dirty="0" err="1" smtClean="0"/>
              <a:t>Caffe</a:t>
            </a:r>
            <a:r>
              <a:rPr lang="en-US" dirty="0" smtClean="0"/>
              <a:t> for dense label inputs (ground truth)</a:t>
            </a:r>
          </a:p>
          <a:p>
            <a:pPr lvl="1"/>
            <a:r>
              <a:rPr lang="en-US" dirty="0" smtClean="0"/>
              <a:t>Automated testing and evaluation</a:t>
            </a:r>
          </a:p>
          <a:p>
            <a:pPr lvl="1"/>
            <a:r>
              <a:rPr lang="en-US" dirty="0" smtClean="0"/>
              <a:t>Libraries</a:t>
            </a:r>
          </a:p>
          <a:p>
            <a:pPr lvl="2"/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591" y="5672543"/>
            <a:ext cx="87412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/>
              <a:t>1 </a:t>
            </a:r>
            <a:r>
              <a:rPr lang="en-US" sz="1200" dirty="0" smtClean="0"/>
              <a:t>Release</a:t>
            </a:r>
            <a:r>
              <a:rPr lang="en-US" sz="1200" dirty="0"/>
              <a:t>: rc5. More information available at: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caffe.berkeleyvision.org</a:t>
            </a:r>
            <a:endParaRPr lang="en-US" sz="1200" dirty="0" smtClean="0"/>
          </a:p>
          <a:p>
            <a:r>
              <a:rPr lang="en-US" sz="1200" baseline="30000" dirty="0" smtClean="0"/>
              <a:t>2 </a:t>
            </a:r>
            <a:r>
              <a:rPr lang="en-US" sz="1200" dirty="0" smtClean="0"/>
              <a:t>More information on </a:t>
            </a:r>
            <a:r>
              <a:rPr lang="en-US" sz="1200" dirty="0" err="1" smtClean="0"/>
              <a:t>Slurm</a:t>
            </a:r>
            <a:r>
              <a:rPr lang="en-US" sz="1200" dirty="0" smtClean="0"/>
              <a:t> available here: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://slurm.schedmd.com</a:t>
            </a:r>
            <a:endParaRPr lang="en-US" sz="1200" baseline="30000" dirty="0" smtClean="0"/>
          </a:p>
          <a:p>
            <a:r>
              <a:rPr lang="en-US" sz="1200" baseline="30000" dirty="0" smtClean="0"/>
              <a:t>3</a:t>
            </a:r>
            <a:r>
              <a:rPr lang="en-US" sz="1200" dirty="0" smtClean="0"/>
              <a:t> This </a:t>
            </a:r>
            <a:r>
              <a:rPr lang="en-US" sz="1200" dirty="0"/>
              <a:t>work used the Extreme Science and Engineering Discovery Environment (XSEDE), which is supported by National Science Foundation grant number OCI-1053575. Specifically, it used the Bridges system, which is supported by NSF award number ACI-1445606, at the Pittsburgh Supercomputing Center (PSC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06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2" y="2336872"/>
            <a:ext cx="7403671" cy="420544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Training</a:t>
            </a:r>
            <a:endParaRPr lang="en-US" dirty="0"/>
          </a:p>
          <a:p>
            <a:pPr lvl="1"/>
            <a:r>
              <a:rPr lang="en-US" dirty="0"/>
              <a:t>Each model is trained for 20,000 iterations</a:t>
            </a:r>
          </a:p>
          <a:p>
            <a:pPr lvl="1"/>
            <a:r>
              <a:rPr lang="en-US" dirty="0"/>
              <a:t>20 training images are repeatedly cycled with no batching</a:t>
            </a:r>
          </a:p>
          <a:p>
            <a:pPr lvl="1"/>
            <a:r>
              <a:rPr lang="en-US" dirty="0"/>
              <a:t>Thus 1,000 epochs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Each test image is individually tested and outputs a number of greyscale score images per class/channel.</a:t>
            </a:r>
          </a:p>
          <a:p>
            <a:pPr lvl="1"/>
            <a:r>
              <a:rPr lang="en-US" dirty="0"/>
              <a:t>Score data (floating point) stored in a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file (.</a:t>
            </a:r>
            <a:r>
              <a:rPr lang="en-US" dirty="0" err="1" smtClean="0"/>
              <a:t>npz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/>
              <a:t>indexed by image name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 smtClean="0"/>
              <a:t>Concatenate scores and ground truth for </a:t>
            </a:r>
            <a:r>
              <a:rPr lang="en-US" dirty="0"/>
              <a:t>each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/>
              <a:t>Calculate and plot precision-recall </a:t>
            </a:r>
            <a:r>
              <a:rPr lang="en-US" dirty="0" smtClean="0"/>
              <a:t>curve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smtClean="0"/>
              <a:t>prediction using </a:t>
            </a:r>
            <a:r>
              <a:rPr lang="en-US" dirty="0" err="1" smtClean="0"/>
              <a:t>argmax</a:t>
            </a:r>
            <a:r>
              <a:rPr lang="en-US" dirty="0" smtClean="0"/>
              <a:t> (</a:t>
            </a:r>
            <a:r>
              <a:rPr lang="en-US" dirty="0"/>
              <a:t>class </a:t>
            </a:r>
            <a:r>
              <a:rPr lang="en-US" dirty="0" smtClean="0"/>
              <a:t>label of maximum score - </a:t>
            </a:r>
            <a:r>
              <a:rPr lang="en-US" dirty="0"/>
              <a:t>per pixel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Multiple class images </a:t>
            </a:r>
            <a:r>
              <a:rPr lang="en-US" dirty="0" smtClean="0"/>
              <a:t>reduced to </a:t>
            </a:r>
            <a:r>
              <a:rPr lang="en-US" dirty="0"/>
              <a:t>a </a:t>
            </a:r>
            <a:r>
              <a:rPr lang="en-US" dirty="0" smtClean="0"/>
              <a:t>prediction </a:t>
            </a:r>
            <a:r>
              <a:rPr lang="en-US" dirty="0"/>
              <a:t>image</a:t>
            </a:r>
          </a:p>
          <a:p>
            <a:pPr lvl="2"/>
            <a:r>
              <a:rPr lang="en-US" dirty="0"/>
              <a:t>Calculate </a:t>
            </a:r>
            <a:r>
              <a:rPr lang="en-US" dirty="0" smtClean="0"/>
              <a:t>metrics: average </a:t>
            </a:r>
            <a:r>
              <a:rPr lang="en-US" dirty="0"/>
              <a:t>cross entropy, precision, recall, F1-score, accuracy</a:t>
            </a:r>
          </a:p>
          <a:p>
            <a:pPr lvl="1"/>
            <a:r>
              <a:rPr lang="en-US" dirty="0"/>
              <a:t>Generate </a:t>
            </a:r>
            <a:r>
              <a:rPr lang="en-US" dirty="0" smtClean="0"/>
              <a:t>renderings for scores and predictions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434943" cy="685720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838200" cy="6857209"/>
          </a:xfrm>
          <a:prstGeom prst="rect">
            <a:avLst/>
          </a:prstGeom>
        </p:spPr>
        <p:txBody>
          <a:bodyPr vert="vert270" anchor="ctr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Process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242" y="2336873"/>
                <a:ext cx="7316587" cy="3599316"/>
              </a:xfr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/>
              <a:p>
                <a:r>
                  <a:rPr lang="en-US" dirty="0" smtClean="0"/>
                  <a:t>Weights initialized from DRIU model then fine-tuned.</a:t>
                </a:r>
              </a:p>
              <a:p>
                <a:r>
                  <a:rPr lang="en-US" dirty="0" smtClean="0"/>
                  <a:t>Stochastic </a:t>
                </a:r>
                <a:r>
                  <a:rPr lang="en-US" dirty="0"/>
                  <a:t>gradient </a:t>
                </a:r>
                <a:r>
                  <a:rPr lang="en-US" dirty="0" smtClean="0"/>
                  <a:t>descent solves for weights (W) by iteratively updating:</a:t>
                </a:r>
              </a:p>
              <a:p>
                <a:pPr marL="457189" lvl="1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3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3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3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3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3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300" baseline="-25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Each update (V) is a linear combination of the previous update and the negative weight gradient:</a:t>
                </a:r>
                <a:endParaRPr lang="en-US" baseline="-25000" dirty="0" smtClean="0"/>
              </a:p>
              <a:p>
                <a:pPr marL="457189" lvl="1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600" baseline="-25000" dirty="0" smtClean="0"/>
              </a:p>
              <a:p>
                <a:r>
                  <a:rPr lang="en-US" dirty="0" smtClean="0"/>
                  <a:t>Retains </a:t>
                </a:r>
                <a:r>
                  <a:rPr lang="en-US" dirty="0"/>
                  <a:t>same parameters as </a:t>
                </a:r>
                <a:r>
                  <a:rPr lang="en-US" dirty="0" smtClean="0"/>
                  <a:t>DRIU.</a:t>
                </a:r>
                <a:endParaRPr lang="en-US" dirty="0"/>
              </a:p>
              <a:p>
                <a:pPr lvl="1"/>
                <a:r>
                  <a:rPr lang="en-US" dirty="0" smtClean="0"/>
                  <a:t>Momentum (µ) </a:t>
                </a:r>
                <a:r>
                  <a:rPr lang="en-US" dirty="0"/>
                  <a:t>= 0.9</a:t>
                </a:r>
              </a:p>
              <a:p>
                <a:pPr lvl="1"/>
                <a:r>
                  <a:rPr lang="en-US" dirty="0" smtClean="0"/>
                  <a:t>Learning Rate (α) </a:t>
                </a:r>
                <a:r>
                  <a:rPr lang="en-US" dirty="0"/>
                  <a:t>= 10</a:t>
                </a:r>
                <a:r>
                  <a:rPr lang="en-US" baseline="30000" dirty="0"/>
                  <a:t>−</a:t>
                </a:r>
                <a:r>
                  <a:rPr lang="en-US" baseline="30000" dirty="0" smtClean="0"/>
                  <a:t>8</a:t>
                </a:r>
              </a:p>
              <a:p>
                <a:endParaRPr lang="en-US" baseline="30000" dirty="0"/>
              </a:p>
              <a:p>
                <a:pPr marL="457189" lvl="1" indent="0" algn="ctr">
                  <a:lnSpc>
                    <a:spcPct val="170000"/>
                  </a:lnSpc>
                  <a:buNone/>
                </a:pPr>
                <a:endParaRPr lang="en-US" baseline="-2500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242" y="2336873"/>
                <a:ext cx="7316587" cy="3599316"/>
              </a:xfrm>
              <a:blipFill rotWithShape="0">
                <a:blip r:embed="rId3"/>
                <a:stretch>
                  <a:fillRect l="-667" t="-321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2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242" y="2336873"/>
                <a:ext cx="7316587" cy="3599316"/>
              </a:xfrm>
            </p:spPr>
            <p:txBody>
              <a:bodyPr vert="horz" lIns="91440" tIns="45720" rIns="91440" bIns="45720" rtlCol="0" anchor="t">
                <a:normAutofit fontScale="92500"/>
              </a:bodyPr>
              <a:lstStyle/>
              <a:p>
                <a:r>
                  <a:rPr lang="en-US" dirty="0" smtClean="0"/>
                  <a:t>Minimizes cross entropy loss: sum of binomials.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800" baseline="-25000" dirty="0"/>
                            <m:t>i</m:t>
                          </m:r>
                          <m:r>
                            <m:rPr>
                              <m:nor/>
                            </m:rPr>
                            <a:rPr lang="en-US" sz="2800" baseline="-25000" dirty="0"/>
                            <m:t>=(</m:t>
                          </m:r>
                          <m:r>
                            <m:rPr>
                              <m:nor/>
                            </m:rPr>
                            <a:rPr lang="en-US" sz="2800" baseline="-25000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sz="2800" baseline="-250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2800" baseline="-25000" dirty="0"/>
                            <m:t>y</m:t>
                          </m:r>
                          <m:r>
                            <m:rPr>
                              <m:nor/>
                            </m:rPr>
                            <a:rPr lang="en-US" sz="2800" baseline="-250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2800" baseline="-25000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sz="2800" baseline="-25000" dirty="0"/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m:rPr>
                              <m:nor/>
                            </m:rPr>
                            <a:rPr lang="en-US" sz="2800" dirty="0"/>
                            <m:t>+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r>
                  <a:rPr lang="en-US" dirty="0" smtClean="0"/>
                  <a:t>Each binomial distribution represents the probability of a pixel belonging to a specific class or not.</a:t>
                </a:r>
              </a:p>
              <a:p>
                <a:r>
                  <a:rPr lang="en-US" dirty="0" smtClean="0"/>
                  <a:t>The sigmoid of each score (Q) is used and the ground truth (P) is a binary value. </a:t>
                </a:r>
              </a:p>
              <a:p>
                <a:r>
                  <a:rPr lang="en-US" dirty="0" smtClean="0"/>
                  <a:t>A score exists for each pixel (x, y) and class (c).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242" y="2336873"/>
                <a:ext cx="7316587" cy="3599316"/>
              </a:xfrm>
              <a:blipFill rotWithShape="0">
                <a:blip r:embed="rId3"/>
                <a:stretch>
                  <a:fillRect l="-1000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6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 – Quick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3793" y="4232275"/>
            <a:ext cx="3957149" cy="1703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  <a:endParaRPr lang="en-US" dirty="0">
              <a:solidFill>
                <a:srgbClr val="FFFFFF"/>
              </a:solidFill>
              <a:latin typeface="Trebuchet MS"/>
            </a:endParaRPr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/>
              <a:t>Precision-Recall</a:t>
            </a:r>
            <a:endParaRPr lang="en-US" dirty="0">
              <a:solidFill>
                <a:schemeClr val="tx1"/>
              </a:solidFill>
            </a:endParaRPr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 err="1"/>
              <a:t>Jaccard</a:t>
            </a:r>
            <a:r>
              <a:rPr lang="en-US" dirty="0"/>
              <a:t> Similarity (Intersection over Union)</a:t>
            </a:r>
          </a:p>
        </p:txBody>
      </p:sp>
    </p:spTree>
    <p:extLst>
      <p:ext uri="{BB962C8B-B14F-4D97-AF65-F5344CB8AC3E}">
        <p14:creationId xmlns:p14="http://schemas.microsoft.com/office/powerpoint/2010/main" val="31445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5" y="2192060"/>
            <a:ext cx="2481943" cy="4437345"/>
          </a:xfrm>
          <a:prstGeom prst="rect">
            <a:avLst/>
          </a:prstGeom>
          <a:solidFill>
            <a:srgbClr val="9D360E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6709" y="2292809"/>
            <a:ext cx="8763000" cy="1493639"/>
          </a:xfrm>
          <a:prstGeom prst="rect">
            <a:avLst/>
          </a:prstGeom>
          <a:solidFill>
            <a:schemeClr val="accent1">
              <a:alpha val="50196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Metrics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Confusion Matrix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74585216"/>
              </p:ext>
            </p:extLst>
          </p:nvPr>
        </p:nvGraphicFramePr>
        <p:xfrm>
          <a:off x="328410" y="1933577"/>
          <a:ext cx="4520589" cy="372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66768" y="2621919"/>
                <a:ext cx="4007776" cy="878959"/>
              </a:xfrm>
              <a:prstGeom prst="rect">
                <a:avLst/>
              </a:prstGeom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2800">
                    <a:solidFill>
                      <a:srgbClr val="FFFFFF"/>
                    </a:solidFill>
                  </a:rPr>
                  <a:t>Recall</a:t>
                </a:r>
                <a:r>
                  <a:rPr lang="en-US" sz="3600">
                    <a:solidFill>
                      <a:srgbClr val="FFFFFF"/>
                    </a:solidFill>
                  </a:rPr>
                  <a:t> </a:t>
                </a:r>
                <a:r>
                  <a:rPr lang="en-US" sz="2800">
                    <a:solidFill>
                      <a:srgbClr val="FFFFFF"/>
                    </a:solidFill>
                  </a:rPr>
                  <a:t>=</a:t>
                </a:r>
                <a:r>
                  <a:rPr lang="en-US" sz="360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36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6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36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768" y="2621919"/>
                <a:ext cx="4007776" cy="878959"/>
              </a:xfrm>
              <a:prstGeom prst="rect">
                <a:avLst/>
              </a:prstGeom>
              <a:blipFill>
                <a:blip r:embed="rId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9105" y="5493208"/>
                <a:ext cx="4637315" cy="878959"/>
              </a:xfrm>
              <a:prstGeom prst="rect">
                <a:avLst/>
              </a:prstGeom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2800">
                    <a:solidFill>
                      <a:srgbClr val="000000"/>
                    </a:solidFill>
                  </a:rPr>
                  <a:t>Precision  =</a:t>
                </a:r>
                <a:r>
                  <a:rPr lang="en-US" sz="2800">
                    <a:solidFill>
                      <a:srgbClr val="000000"/>
                    </a:solidFill>
                    <a:latin typeface="Trebuchet MS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3600">
                    <a:solidFill>
                      <a:srgbClr val="000000"/>
                    </a:solidFill>
                  </a:rPr>
                  <a:t> </a:t>
                </a:r>
                <a:endParaRPr lang="en-US" sz="3600">
                  <a:solidFill>
                    <a:srgbClr val="000000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05" y="5493208"/>
                <a:ext cx="4637315" cy="878959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031892" y="4455158"/>
            <a:ext cx="39778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dirty="0"/>
              <a:t>Does the </a:t>
            </a:r>
            <a:r>
              <a:rPr lang="en-US"/>
              <a:t>model under-predict the positive class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31892" y="5725629"/>
            <a:ext cx="3842657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Does the </a:t>
            </a:r>
            <a:r>
              <a:rPr lang="en-US">
                <a:solidFill>
                  <a:schemeClr val="bg1"/>
                </a:solidFill>
              </a:rPr>
              <a:t>model over-predict the positive class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Metrics </a:t>
            </a:r>
            <a:r>
              <a:rPr lang="en-US" dirty="0"/>
              <a:t>Precision/Recall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2336800"/>
            <a:ext cx="7447817" cy="4125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Precision</a:t>
            </a:r>
          </a:p>
          <a:p>
            <a:pPr lvl="1"/>
            <a:r>
              <a:rPr lang="en-US"/>
              <a:t>How well the model does not over-predict</a:t>
            </a:r>
          </a:p>
          <a:p>
            <a:r>
              <a:rPr lang="en-US"/>
              <a:t>Recall</a:t>
            </a:r>
          </a:p>
          <a:p>
            <a:pPr lvl="1"/>
            <a:r>
              <a:rPr lang="en-US"/>
              <a:t>How well the model does not under-predict</a:t>
            </a:r>
          </a:p>
          <a:p>
            <a:r>
              <a:rPr lang="en-US"/>
              <a:t>Precision-Recall curve</a:t>
            </a:r>
          </a:p>
          <a:p>
            <a:pPr lvl="1"/>
            <a:r>
              <a:rPr lang="en-US"/>
              <a:t>Binary threshold parameter varied over prediction scores</a:t>
            </a:r>
          </a:p>
          <a:p>
            <a:r>
              <a:rPr lang="en-US"/>
              <a:t>Average Precision</a:t>
            </a:r>
          </a:p>
          <a:p>
            <a:pPr lvl="1"/>
            <a:r>
              <a:rPr lang="en-US"/>
              <a:t>Equivalent to area under Precision-Recall curve</a:t>
            </a:r>
          </a:p>
          <a:p>
            <a:r>
              <a:rPr lang="en-US"/>
              <a:t>F1 Score</a:t>
            </a:r>
          </a:p>
          <a:p>
            <a:pPr lvl="1"/>
            <a:r>
              <a:rPr lang="en-US"/>
              <a:t>Harmonic mean of precision and recall</a:t>
            </a:r>
          </a:p>
          <a:p>
            <a:pPr lvl="1"/>
            <a:endParaRPr lang="en-US"/>
          </a:p>
          <a:p>
            <a:pPr marL="457189" lvl="1" indent="0">
              <a:buNone/>
            </a:pPr>
            <a:endParaRPr lang="en-US"/>
          </a:p>
          <a:p>
            <a:pPr marL="457189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rebuchet MS"/>
                <a:ea typeface="Verdana"/>
                <a:cs typeface="Verdana"/>
              </a:rPr>
              <a:t>1.	Background</a:t>
            </a:r>
            <a:endParaRPr lang="en-US" dirty="0">
              <a:latin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4232175"/>
            <a:ext cx="8410954" cy="2016229"/>
          </a:xfrm>
        </p:spPr>
        <p:txBody>
          <a:bodyPr>
            <a:normAutofit lnSpcReduction="10000"/>
          </a:bodyPr>
          <a:lstStyle/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/>
              <a:t>Retinal fundus </a:t>
            </a:r>
            <a:r>
              <a:rPr lang="en-US" dirty="0" smtClean="0"/>
              <a:t>image processing</a:t>
            </a:r>
            <a:endParaRPr lang="en-US" dirty="0"/>
          </a:p>
          <a:p>
            <a:pPr marL="800081" lvl="1" indent="-342891">
              <a:buFont typeface="Arial" panose="020B0604020202020204" pitchFamily="34" charset="0"/>
              <a:buChar char="•"/>
            </a:pPr>
            <a:r>
              <a:rPr lang="en-US" dirty="0" smtClean="0"/>
              <a:t>Foreground/background segmentation</a:t>
            </a:r>
            <a:endParaRPr lang="en-US" dirty="0"/>
          </a:p>
          <a:p>
            <a:pPr marL="800081" lvl="1" indent="-342891">
              <a:buFont typeface="Arial" panose="020B0604020202020204" pitchFamily="34" charset="0"/>
              <a:buChar char="•"/>
            </a:pPr>
            <a:r>
              <a:rPr lang="en-US" dirty="0"/>
              <a:t>Vessel </a:t>
            </a:r>
            <a:r>
              <a:rPr lang="en-US" dirty="0" smtClean="0"/>
              <a:t>classification</a:t>
            </a:r>
            <a:endParaRPr lang="en-US" dirty="0"/>
          </a:p>
          <a:p>
            <a:pPr marL="342891" indent="-342891" algn="l">
              <a:buFont typeface="Arial" panose="020B0604020202020204" pitchFamily="34" charset="0"/>
              <a:buChar char="•"/>
            </a:pPr>
            <a:r>
              <a:rPr lang="en-US" dirty="0"/>
              <a:t>Artificial neural networks</a:t>
            </a:r>
          </a:p>
          <a:p>
            <a:pPr marL="800081" lvl="1" indent="-342891">
              <a:buFont typeface="Arial" panose="020B0604020202020204" pitchFamily="34" charset="0"/>
              <a:buChar char="•"/>
            </a:pPr>
            <a:r>
              <a:rPr lang="en-US" dirty="0"/>
              <a:t>Convolutional neural networks</a:t>
            </a:r>
          </a:p>
          <a:p>
            <a:pPr marL="800081" lvl="1" indent="-342891">
              <a:buFont typeface="Arial" panose="020B0604020202020204" pitchFamily="34" charset="0"/>
              <a:buChar char="•"/>
            </a:pPr>
            <a:r>
              <a:rPr lang="en-US" dirty="0" err="1"/>
              <a:t>Deconvolution</a:t>
            </a:r>
            <a:r>
              <a:rPr lang="en-US" dirty="0"/>
              <a:t> - fully CNN</a:t>
            </a:r>
          </a:p>
        </p:txBody>
      </p:sp>
    </p:spTree>
    <p:extLst>
      <p:ext uri="{BB962C8B-B14F-4D97-AF65-F5344CB8AC3E}">
        <p14:creationId xmlns:p14="http://schemas.microsoft.com/office/powerpoint/2010/main" val="36732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 – </a:t>
            </a:r>
            <a:r>
              <a:rPr lang="en-US" err="1"/>
              <a:t>Jaccard</a:t>
            </a:r>
            <a:r>
              <a:rPr lang="en-US"/>
              <a:t>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Intersection / Union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Intersection = True Positive</a:t>
            </a:r>
          </a:p>
          <a:p>
            <a:r>
              <a:rPr lang="en-US">
                <a:solidFill>
                  <a:srgbClr val="FFFFFF"/>
                </a:solidFill>
                <a:latin typeface="Trebuchet MS"/>
              </a:rPr>
              <a:t>Union = TP + FP + FN</a:t>
            </a:r>
          </a:p>
        </p:txBody>
      </p:sp>
    </p:spTree>
    <p:extLst>
      <p:ext uri="{BB962C8B-B14F-4D97-AF65-F5344CB8AC3E}">
        <p14:creationId xmlns:p14="http://schemas.microsoft.com/office/powerpoint/2010/main" val="358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</a:t>
            </a:r>
            <a:r>
              <a:rPr lang="en-US" smtClean="0"/>
              <a:t>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44" indent="-285744"/>
            <a:r>
              <a:rPr lang="en-US" dirty="0" smtClean="0"/>
              <a:t>4-class model: </a:t>
            </a:r>
            <a:r>
              <a:rPr lang="en-US" dirty="0"/>
              <a:t>Proof </a:t>
            </a:r>
            <a:r>
              <a:rPr lang="en-US" dirty="0" smtClean="0"/>
              <a:t>of </a:t>
            </a:r>
            <a:r>
              <a:rPr lang="en-US" dirty="0"/>
              <a:t>concept </a:t>
            </a:r>
          </a:p>
          <a:p>
            <a:pPr marL="285744" indent="-285744"/>
            <a:r>
              <a:rPr lang="en-US" dirty="0"/>
              <a:t>3-class model: Background vs. no background </a:t>
            </a:r>
          </a:p>
          <a:p>
            <a:pPr marL="285743" indent="-285744"/>
            <a:r>
              <a:rPr lang="en-US" dirty="0"/>
              <a:t>2-class models: </a:t>
            </a:r>
          </a:p>
          <a:p>
            <a:pPr marL="742932" lvl="1" indent="-285744"/>
            <a:r>
              <a:rPr lang="en-US" dirty="0"/>
              <a:t>Implicit overlap </a:t>
            </a:r>
            <a:r>
              <a:rPr lang="en-US" dirty="0" smtClean="0"/>
              <a:t>classification</a:t>
            </a:r>
            <a:r>
              <a:rPr lang="en-US" dirty="0"/>
              <a:t> </a:t>
            </a:r>
          </a:p>
          <a:p>
            <a:pPr marL="742933" lvl="1" indent="-285744"/>
            <a:r>
              <a:rPr lang="en-US" dirty="0"/>
              <a:t>Data augmentation – mirror/rotate </a:t>
            </a:r>
          </a:p>
          <a:p>
            <a:pPr marL="742932" lvl="1" indent="-285744"/>
            <a:r>
              <a:rPr lang="en-US" dirty="0"/>
              <a:t>Overlap </a:t>
            </a:r>
            <a:r>
              <a:rPr lang="en-US" dirty="0" smtClean="0"/>
              <a:t>control</a:t>
            </a:r>
            <a:endParaRPr lang="en-US" dirty="0"/>
          </a:p>
          <a:p>
            <a:pPr marL="742932" lvl="1" indent="-28574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43" indent="-285744"/>
            <a:r>
              <a:rPr lang="en-US" dirty="0" smtClean="0"/>
              <a:t>Trained on RITE ground truth</a:t>
            </a:r>
          </a:p>
          <a:p>
            <a:pPr marL="285743" indent="-285744"/>
            <a:r>
              <a:rPr lang="en-US" dirty="0" smtClean="0"/>
              <a:t>DRIU scoring </a:t>
            </a:r>
            <a:r>
              <a:rPr lang="en-US" dirty="0"/>
              <a:t>layer weights </a:t>
            </a:r>
            <a:r>
              <a:rPr lang="en-US" dirty="0" smtClean="0"/>
              <a:t>(single channel) are </a:t>
            </a:r>
            <a:r>
              <a:rPr lang="en-US" dirty="0"/>
              <a:t>copied to the vein and artery channels only. </a:t>
            </a:r>
            <a:endParaRPr lang="en-US" dirty="0" smtClean="0"/>
          </a:p>
          <a:p>
            <a:pPr marL="285743" indent="-285744"/>
            <a:r>
              <a:rPr lang="en-US" dirty="0" smtClean="0"/>
              <a:t>The </a:t>
            </a:r>
            <a:r>
              <a:rPr lang="en-US" dirty="0"/>
              <a:t>background and overlap </a:t>
            </a:r>
            <a:r>
              <a:rPr lang="en-US" dirty="0" smtClean="0"/>
              <a:t>score channel </a:t>
            </a:r>
            <a:r>
              <a:rPr lang="en-US" dirty="0"/>
              <a:t>weights are initialized to random values using a Gaussian distribution with a standard deviation of 0.001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8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97" y="2645532"/>
            <a:ext cx="3639000" cy="363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4-Class Model</a:t>
            </a:r>
            <a:br>
              <a:rPr lang="en-US" dirty="0" smtClean="0"/>
            </a:br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0243" y="2336873"/>
            <a:ext cx="4246814" cy="3599316"/>
          </a:xfrm>
        </p:spPr>
        <p:txBody>
          <a:bodyPr/>
          <a:lstStyle/>
          <a:p>
            <a:r>
              <a:rPr lang="en-US" dirty="0"/>
              <a:t>Background is accurately classified</a:t>
            </a:r>
          </a:p>
          <a:p>
            <a:r>
              <a:rPr lang="en-US" dirty="0"/>
              <a:t>Vessels are predicted as background twice as often as background is prediction as vessel</a:t>
            </a:r>
          </a:p>
          <a:p>
            <a:r>
              <a:rPr lang="en-US" dirty="0"/>
              <a:t>Overlap has many false negatives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4-Class Model</a:t>
            </a:r>
            <a:br>
              <a:rPr lang="en-US" dirty="0" smtClean="0"/>
            </a:br>
            <a:r>
              <a:rPr lang="en-US" dirty="0" smtClean="0"/>
              <a:t>Test </a:t>
            </a:r>
            <a:r>
              <a:rPr lang="en-US" dirty="0"/>
              <a:t>Results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0243" y="2336873"/>
            <a:ext cx="427398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Background is accurately classified</a:t>
            </a:r>
          </a:p>
          <a:p>
            <a:r>
              <a:rPr lang="en-US" dirty="0" smtClean="0"/>
              <a:t>Vessels are predicted as background twice as often as background is prediction as vessel</a:t>
            </a:r>
          </a:p>
          <a:p>
            <a:r>
              <a:rPr lang="en-US" dirty="0" smtClean="0"/>
              <a:t>Overlap has many false negatives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30" y="2238901"/>
            <a:ext cx="4163827" cy="41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4-Class Model</a:t>
            </a:r>
            <a:br>
              <a:rPr lang="en-US" dirty="0" smtClean="0"/>
            </a:br>
            <a:r>
              <a:rPr lang="en-US" dirty="0" smtClean="0"/>
              <a:t>Base comparison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72143" y="2336872"/>
            <a:ext cx="8512627" cy="43142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base DRIU model was created for classifying the foreground, i.e. the complement of the background class. </a:t>
            </a:r>
          </a:p>
          <a:p>
            <a:r>
              <a:rPr lang="en-US" dirty="0" smtClean="0"/>
              <a:t>The </a:t>
            </a:r>
            <a:r>
              <a:rPr lang="en-US" dirty="0"/>
              <a:t>optimal F-score from </a:t>
            </a:r>
            <a:r>
              <a:rPr lang="en-US" dirty="0" err="1"/>
              <a:t>Maninis</a:t>
            </a:r>
            <a:r>
              <a:rPr lang="en-US" dirty="0"/>
              <a:t> et al. for the base model was </a:t>
            </a:r>
            <a:r>
              <a:rPr lang="en-US" dirty="0" smtClean="0"/>
              <a:t>0.822 [</a:t>
            </a:r>
            <a:r>
              <a:rPr lang="en-US" dirty="0"/>
              <a:t>7</a:t>
            </a:r>
            <a:r>
              <a:rPr lang="en-US" dirty="0" smtClean="0"/>
              <a:t>].</a:t>
            </a:r>
          </a:p>
          <a:p>
            <a:r>
              <a:rPr lang="en-US" dirty="0" smtClean="0"/>
              <a:t>Foreground considered as union of artery</a:t>
            </a:r>
            <a:r>
              <a:rPr lang="en-US" dirty="0"/>
              <a:t>, vein, and overlap </a:t>
            </a:r>
            <a:r>
              <a:rPr lang="en-US" dirty="0" smtClean="0"/>
              <a:t>prediction.</a:t>
            </a:r>
          </a:p>
          <a:p>
            <a:r>
              <a:rPr lang="en-US" dirty="0" smtClean="0"/>
              <a:t>Metrics of foreground with respect to </a:t>
            </a:r>
            <a:r>
              <a:rPr lang="en-US" dirty="0"/>
              <a:t>the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Precision = 0.8533</a:t>
            </a:r>
          </a:p>
          <a:p>
            <a:pPr lvl="1"/>
            <a:r>
              <a:rPr lang="en-US" dirty="0" smtClean="0"/>
              <a:t>Recall = 0.7590</a:t>
            </a:r>
          </a:p>
          <a:p>
            <a:pPr lvl="1"/>
            <a:r>
              <a:rPr lang="en-US" dirty="0" smtClean="0"/>
              <a:t>F-Score = 0.8033</a:t>
            </a:r>
          </a:p>
          <a:p>
            <a:r>
              <a:rPr lang="en-US" dirty="0" smtClean="0"/>
              <a:t>This indicates </a:t>
            </a:r>
            <a:r>
              <a:rPr lang="en-US" dirty="0"/>
              <a:t>a slight loss of ability to perform foreground-background </a:t>
            </a:r>
            <a:r>
              <a:rPr lang="en-US" dirty="0" smtClean="0"/>
              <a:t>segmentation</a:t>
            </a:r>
            <a:endParaRPr lang="en-US" dirty="0"/>
          </a:p>
          <a:p>
            <a:pPr marL="457189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4-Class Model</a:t>
            </a:r>
            <a:br>
              <a:rPr lang="en-US" dirty="0"/>
            </a:br>
            <a:r>
              <a:rPr lang="en-US" dirty="0" smtClean="0"/>
              <a:t>Background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3" y="2336873"/>
            <a:ext cx="4137957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evaluate the vessel classification without regards to the background, </a:t>
            </a:r>
            <a:r>
              <a:rPr lang="en-US" dirty="0" smtClean="0"/>
              <a:t>a second </a:t>
            </a:r>
            <a:r>
              <a:rPr lang="en-US" dirty="0"/>
              <a:t>maximum likelihood prediction is referenced for comparison of the 4-class model</a:t>
            </a:r>
            <a:r>
              <a:rPr lang="en-US" dirty="0" smtClean="0"/>
              <a:t>.</a:t>
            </a:r>
          </a:p>
          <a:p>
            <a:r>
              <a:rPr lang="en-US" dirty="0"/>
              <a:t>The prediction is masked by the ground truth foreground.</a:t>
            </a:r>
          </a:p>
          <a:p>
            <a:r>
              <a:rPr lang="en-US" dirty="0"/>
              <a:t>Vessel classification including overlap has 77% accuracy.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873"/>
            <a:ext cx="4114805" cy="41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4-Class Model</a:t>
            </a:r>
            <a:br>
              <a:rPr lang="en-US" dirty="0" smtClean="0"/>
            </a:br>
            <a:r>
              <a:rPr lang="en-US" dirty="0"/>
              <a:t>Background Exclusion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0243" y="2336873"/>
            <a:ext cx="427398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0243" y="2336873"/>
            <a:ext cx="41379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 evaluate the vessel classification without regards to the background, a second maximum likelihood prediction is referenced for comparison of the 4-class model.</a:t>
            </a:r>
          </a:p>
          <a:p>
            <a:r>
              <a:rPr lang="en-US" smtClean="0"/>
              <a:t>The prediction is masked by the ground truth foreground.</a:t>
            </a:r>
          </a:p>
          <a:p>
            <a:r>
              <a:rPr lang="en-US" smtClean="0"/>
              <a:t>Vessel classification including overlap has 77% accuracy.</a:t>
            </a:r>
          </a:p>
          <a:p>
            <a:endParaRPr lang="en-US" smtClean="0"/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16235"/>
              </p:ext>
            </p:extLst>
          </p:nvPr>
        </p:nvGraphicFramePr>
        <p:xfrm>
          <a:off x="5676220" y="2336873"/>
          <a:ext cx="3038475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Worksheet" r:id="rId3" imgW="3038543" imgH="4143375" progId="Excel.Sheet.12">
                  <p:embed/>
                </p:oleObj>
              </mc:Choice>
              <mc:Fallback>
                <p:oleObj name="Worksheet" r:id="rId3" imgW="3038543" imgH="4143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220" y="2336873"/>
                        <a:ext cx="3038475" cy="4143375"/>
                      </a:xfrm>
                      <a:prstGeom prst="rect">
                        <a:avLst/>
                      </a:prstGeom>
                      <a:solidFill>
                        <a:schemeClr val="accent1">
                          <a:tint val="2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2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4-Class Model</a:t>
            </a:r>
            <a:br>
              <a:rPr lang="en-US" dirty="0" smtClean="0"/>
            </a:br>
            <a:r>
              <a:rPr lang="en-US" dirty="0" smtClean="0"/>
              <a:t>Example </a:t>
            </a:r>
            <a:r>
              <a:rPr lang="en-US" dirty="0"/>
              <a:t>Score </a:t>
            </a:r>
            <a:r>
              <a:rPr lang="en-US" dirty="0" smtClean="0"/>
              <a:t>Rendering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52" y="2554514"/>
            <a:ext cx="6963553" cy="3598863"/>
          </a:xfrm>
        </p:spPr>
      </p:pic>
      <p:sp>
        <p:nvSpPr>
          <p:cNvPr id="5" name="TextBox 4"/>
          <p:cNvSpPr txBox="1"/>
          <p:nvPr/>
        </p:nvSpPr>
        <p:spPr>
          <a:xfrm>
            <a:off x="119743" y="3200400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743" y="4935966"/>
            <a:ext cx="154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7731" y="21479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6829" y="214795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0314" y="2147951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6563" y="214795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3372" y="6302201"/>
            <a:ext cx="3945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Higher intensity/white represents higher score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7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4-Class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Prediction Rendering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94082"/>
            <a:ext cx="9135265" cy="3147489"/>
          </a:xfrm>
        </p:spPr>
      </p:pic>
      <p:sp>
        <p:nvSpPr>
          <p:cNvPr id="5" name="TextBox 4"/>
          <p:cNvSpPr txBox="1"/>
          <p:nvPr/>
        </p:nvSpPr>
        <p:spPr>
          <a:xfrm>
            <a:off x="510243" y="2556671"/>
            <a:ext cx="22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 (RITE)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4074" y="2556671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Maximum likely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8656" y="2372005"/>
            <a:ext cx="30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 excluded</a:t>
            </a:r>
          </a:p>
          <a:p>
            <a:pPr algn="ctr"/>
            <a:r>
              <a:rPr lang="en-US" sz="1200" dirty="0"/>
              <a:t>(masked by ground truth foreground</a:t>
            </a:r>
            <a:r>
              <a:rPr lang="en-US" sz="12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3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Retinal Vessel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significant motivator common to many studies is to improve diagnosis of diabetic retinopathy.</a:t>
            </a:r>
          </a:p>
          <a:p>
            <a:r>
              <a:rPr lang="en-US" dirty="0" smtClean="0"/>
              <a:t>Imaging the retina is non-invasive and relatively inexpensive.</a:t>
            </a:r>
          </a:p>
          <a:p>
            <a:r>
              <a:rPr lang="en-US" dirty="0" smtClean="0"/>
              <a:t>Many approaches have been devised over the past few decades.</a:t>
            </a:r>
          </a:p>
          <a:p>
            <a:r>
              <a:rPr lang="en-US" dirty="0" smtClean="0"/>
              <a:t>Recently, artificial neural networks have been successfully applied to vessel 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43" indent="-285744"/>
            <a:r>
              <a:rPr lang="en-US" dirty="0" smtClean="0"/>
              <a:t>Training </a:t>
            </a:r>
            <a:r>
              <a:rPr lang="en-US" dirty="0"/>
              <a:t>the model while including the background class </a:t>
            </a:r>
            <a:r>
              <a:rPr lang="en-US" dirty="0" smtClean="0"/>
              <a:t>will affect loss </a:t>
            </a:r>
            <a:r>
              <a:rPr lang="en-US" dirty="0"/>
              <a:t>calculation. </a:t>
            </a:r>
            <a:endParaRPr lang="en-US" dirty="0" smtClean="0"/>
          </a:p>
          <a:p>
            <a:pPr marL="285743" indent="-285744"/>
            <a:r>
              <a:rPr lang="en-US" dirty="0" smtClean="0"/>
              <a:t>The </a:t>
            </a:r>
            <a:r>
              <a:rPr lang="en-US" dirty="0"/>
              <a:t>back-propagation of its differential may also have an effect on the learning of layer weights. </a:t>
            </a:r>
            <a:endParaRPr lang="en-US" dirty="0" smtClean="0"/>
          </a:p>
          <a:p>
            <a:pPr marL="285743" indent="-285744"/>
            <a:r>
              <a:rPr lang="en-US" dirty="0" smtClean="0"/>
              <a:t>The </a:t>
            </a:r>
            <a:r>
              <a:rPr lang="en-US" dirty="0"/>
              <a:t>3-Class model is trained for the purpose of evaluating this impact by excluding the background channel. </a:t>
            </a:r>
            <a:endParaRPr lang="en-US" dirty="0" smtClean="0"/>
          </a:p>
          <a:p>
            <a:pPr marL="285743" indent="-285744"/>
            <a:r>
              <a:rPr lang="en-US" dirty="0" smtClean="0"/>
              <a:t>All </a:t>
            </a:r>
            <a:r>
              <a:rPr lang="en-US" dirty="0"/>
              <a:t>other model parameters remain the same as in the 4-Class model.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5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4-class vs. 3-Class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76" y="2336874"/>
            <a:ext cx="4114808" cy="4114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1" y="2336874"/>
            <a:ext cx="4114805" cy="41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4-class vs. 3-Clas</a:t>
            </a:r>
            <a:r>
              <a:rPr lang="en-US" dirty="0"/>
              <a:t>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15" y="2336873"/>
            <a:ext cx="4169673" cy="416967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2" y="2336873"/>
            <a:ext cx="4169673" cy="41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4-class vs. 3-Class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0243" y="2336873"/>
            <a:ext cx="4246814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F-score and accuracy between this </a:t>
            </a:r>
            <a:r>
              <a:rPr lang="en-US" dirty="0" smtClean="0"/>
              <a:t>4-Class and </a:t>
            </a:r>
            <a:r>
              <a:rPr lang="en-US" dirty="0"/>
              <a:t>the 3-Class model prediction are very close:</a:t>
            </a:r>
          </a:p>
          <a:p>
            <a:pPr lvl="1"/>
            <a:r>
              <a:rPr lang="en-US" dirty="0"/>
              <a:t>overlap and vein classes have less than .01 difference and </a:t>
            </a:r>
            <a:r>
              <a:rPr lang="en-US" dirty="0" smtClean="0"/>
              <a:t>artery </a:t>
            </a:r>
            <a:r>
              <a:rPr lang="en-US" dirty="0"/>
              <a:t>has less than .02 difference.</a:t>
            </a:r>
          </a:p>
          <a:p>
            <a:r>
              <a:rPr lang="en-US" dirty="0"/>
              <a:t>The data indicate a very slight gain in vessel classification ability when excluding the background class from training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0025"/>
              </p:ext>
            </p:extLst>
          </p:nvPr>
        </p:nvGraphicFramePr>
        <p:xfrm>
          <a:off x="5676220" y="2336873"/>
          <a:ext cx="3038475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Worksheet" r:id="rId3" imgW="3038543" imgH="4143375" progId="Excel.Sheet.12">
                  <p:embed/>
                </p:oleObj>
              </mc:Choice>
              <mc:Fallback>
                <p:oleObj name="Worksheet" r:id="rId3" imgW="3038543" imgH="4143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220" y="2336873"/>
                        <a:ext cx="3038475" cy="4143375"/>
                      </a:xfrm>
                      <a:prstGeom prst="rect">
                        <a:avLst/>
                      </a:prstGeom>
                      <a:solidFill>
                        <a:schemeClr val="accent1">
                          <a:tint val="2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7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" y="3955243"/>
            <a:ext cx="1032538" cy="22128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3-Class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414488"/>
            <a:ext cx="1032536" cy="2214710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 smtClean="0"/>
              <a:t>4-Class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9" t="6584" r="81306" b="62873"/>
          <a:stretch/>
        </p:blipFill>
        <p:spPr>
          <a:xfrm>
            <a:off x="1046583" y="1414489"/>
            <a:ext cx="2375210" cy="2214709"/>
          </a:xfrm>
        </p:spPr>
      </p:pic>
      <p:sp>
        <p:nvSpPr>
          <p:cNvPr id="5" name="TextBox 4"/>
          <p:cNvSpPr txBox="1"/>
          <p:nvPr/>
        </p:nvSpPr>
        <p:spPr>
          <a:xfrm>
            <a:off x="1114683" y="1045156"/>
            <a:ext cx="22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 (RITE)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1860" y="104516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Maximum likely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8976" y="860490"/>
            <a:ext cx="30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ackground Excluded</a:t>
            </a:r>
          </a:p>
          <a:p>
            <a:pPr algn="ctr"/>
            <a:r>
              <a:rPr lang="en-US" sz="1200" dirty="0"/>
              <a:t>(masked by ground truth foreground</a:t>
            </a:r>
            <a:r>
              <a:rPr lang="en-US" sz="1200" dirty="0" smtClean="0"/>
              <a:t>)</a:t>
            </a:r>
            <a:endParaRPr lang="en-US" dirty="0" smtClean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2" t="6892" r="48063" b="62565"/>
          <a:stretch/>
        </p:blipFill>
        <p:spPr>
          <a:xfrm>
            <a:off x="3727813" y="1414492"/>
            <a:ext cx="2375210" cy="2214709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7" t="6739" r="14768" b="62718"/>
          <a:stretch/>
        </p:blipFill>
        <p:spPr>
          <a:xfrm>
            <a:off x="6409043" y="1414489"/>
            <a:ext cx="2375210" cy="2214709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6620" r="81294" b="62863"/>
          <a:stretch/>
        </p:blipFill>
        <p:spPr>
          <a:xfrm>
            <a:off x="1045468" y="3955243"/>
            <a:ext cx="2377440" cy="2212848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8" t="6873" r="48047" b="62610"/>
          <a:stretch/>
        </p:blipFill>
        <p:spPr>
          <a:xfrm>
            <a:off x="3726698" y="3955247"/>
            <a:ext cx="2377440" cy="2212848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9" t="6746" r="14756" b="62737"/>
          <a:stretch/>
        </p:blipFill>
        <p:spPr>
          <a:xfrm>
            <a:off x="6407928" y="3955243"/>
            <a:ext cx="2377440" cy="2212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Example Prediction </a:t>
            </a:r>
            <a:r>
              <a:rPr lang="en-US" dirty="0" smtClean="0"/>
              <a:t>Renderings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2-Class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3" y="2336873"/>
            <a:ext cx="7294814" cy="359931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43" indent="-285744"/>
            <a:r>
              <a:rPr lang="en-US" dirty="0" smtClean="0"/>
              <a:t>Normal </a:t>
            </a:r>
            <a:r>
              <a:rPr lang="en-US" dirty="0"/>
              <a:t>model </a:t>
            </a:r>
            <a:endParaRPr lang="en-US" dirty="0" smtClean="0"/>
          </a:p>
          <a:p>
            <a:pPr marL="742932" lvl="1" indent="-285744"/>
            <a:r>
              <a:rPr lang="en-US" dirty="0" smtClean="0"/>
              <a:t>Same </a:t>
            </a:r>
            <a:r>
              <a:rPr lang="en-US" dirty="0"/>
              <a:t>input images as the 4-class model </a:t>
            </a:r>
            <a:r>
              <a:rPr lang="en-US" dirty="0" smtClean="0"/>
              <a:t>(RITE)</a:t>
            </a:r>
          </a:p>
          <a:p>
            <a:pPr marL="742932" lvl="1" indent="-285744"/>
            <a:r>
              <a:rPr lang="en-US" dirty="0" smtClean="0"/>
              <a:t>Different: Adding the </a:t>
            </a:r>
            <a:r>
              <a:rPr lang="en-US" dirty="0"/>
              <a:t>overlap ground truth to both vein and artery classes. </a:t>
            </a:r>
          </a:p>
          <a:p>
            <a:pPr marL="742932" lvl="1" indent="-285744"/>
            <a:r>
              <a:rPr lang="en-US" dirty="0" smtClean="0"/>
              <a:t>Artery </a:t>
            </a:r>
            <a:r>
              <a:rPr lang="en-US" dirty="0"/>
              <a:t>and vein outputs implicitly contain </a:t>
            </a:r>
            <a:r>
              <a:rPr lang="en-US" dirty="0" smtClean="0"/>
              <a:t>overlap</a:t>
            </a:r>
          </a:p>
          <a:p>
            <a:pPr marL="285743" indent="-285744"/>
            <a:r>
              <a:rPr lang="en-US" dirty="0" smtClean="0"/>
              <a:t>Augmented data model</a:t>
            </a:r>
          </a:p>
          <a:p>
            <a:pPr marL="742932" lvl="1" indent="-285744"/>
            <a:r>
              <a:rPr lang="en-US" dirty="0" smtClean="0"/>
              <a:t>Trained </a:t>
            </a:r>
            <a:r>
              <a:rPr lang="en-US" dirty="0"/>
              <a:t>on </a:t>
            </a:r>
            <a:r>
              <a:rPr lang="en-US" dirty="0" smtClean="0"/>
              <a:t>160 images</a:t>
            </a:r>
          </a:p>
          <a:p>
            <a:pPr marL="742932" lvl="1" indent="-285744"/>
            <a:r>
              <a:rPr lang="en-US" dirty="0" smtClean="0"/>
              <a:t>Pre-processed by rotation and mirroring</a:t>
            </a:r>
          </a:p>
          <a:p>
            <a:pPr marL="285743" indent="-285744"/>
            <a:r>
              <a:rPr lang="en-US" dirty="0" smtClean="0"/>
              <a:t>Overlap </a:t>
            </a:r>
            <a:r>
              <a:rPr lang="en-US" dirty="0"/>
              <a:t>control model </a:t>
            </a:r>
            <a:endParaRPr lang="en-US" dirty="0" smtClean="0"/>
          </a:p>
          <a:p>
            <a:pPr marL="742932" lvl="1" indent="-285744"/>
            <a:r>
              <a:rPr lang="en-US" dirty="0" smtClean="0"/>
              <a:t>Trained </a:t>
            </a:r>
            <a:r>
              <a:rPr lang="en-US" dirty="0"/>
              <a:t>using the University of Lincoln </a:t>
            </a:r>
            <a:r>
              <a:rPr lang="en-US" dirty="0" smtClean="0"/>
              <a:t>ground truth[10].</a:t>
            </a:r>
          </a:p>
          <a:p>
            <a:pPr marL="742932" lvl="1" indent="-285744"/>
            <a:r>
              <a:rPr lang="en-US" dirty="0" smtClean="0"/>
              <a:t>Truth has artery/vein label where overlaps exist.</a:t>
            </a:r>
          </a:p>
          <a:p>
            <a:pPr marL="742932" lvl="1" indent="-285744"/>
            <a:r>
              <a:rPr lang="en-US" dirty="0" smtClean="0"/>
              <a:t>Artery </a:t>
            </a:r>
            <a:r>
              <a:rPr lang="en-US" dirty="0"/>
              <a:t>and vein class output have no implicit </a:t>
            </a:r>
            <a:r>
              <a:rPr lang="en-US" dirty="0" smtClean="0"/>
              <a:t>overlap.</a:t>
            </a:r>
          </a:p>
        </p:txBody>
      </p:sp>
    </p:spTree>
    <p:extLst>
      <p:ext uri="{BB962C8B-B14F-4D97-AF65-F5344CB8AC3E}">
        <p14:creationId xmlns:p14="http://schemas.microsoft.com/office/powerpoint/2010/main" val="9506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2-Class </a:t>
            </a:r>
            <a:r>
              <a:rPr lang="en-US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Implicit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3" y="2336873"/>
            <a:ext cx="5109972" cy="41183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Determine the effect of combining overlap </a:t>
            </a:r>
            <a:r>
              <a:rPr lang="en-US" dirty="0" smtClean="0"/>
              <a:t>truth with </a:t>
            </a:r>
            <a:r>
              <a:rPr lang="en-US" dirty="0"/>
              <a:t>both artery and vein prior to training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Overlap truth was excluded from 2-Class model statistics to isolate vein/artery classification.</a:t>
            </a:r>
          </a:p>
          <a:p>
            <a:r>
              <a:rPr lang="en-US" dirty="0" smtClean="0"/>
              <a:t>Notable decrease in average cross entropy indicates scores are closer to truth.</a:t>
            </a:r>
          </a:p>
          <a:p>
            <a:r>
              <a:rPr lang="en-US" dirty="0" smtClean="0"/>
              <a:t>Precision </a:t>
            </a:r>
            <a:r>
              <a:rPr lang="en-US" dirty="0"/>
              <a:t>and recall </a:t>
            </a:r>
            <a:r>
              <a:rPr lang="en-US" dirty="0" smtClean="0"/>
              <a:t>seemingly “swapped” but have lower difference.</a:t>
            </a:r>
          </a:p>
          <a:p>
            <a:r>
              <a:rPr lang="en-US" dirty="0" smtClean="0"/>
              <a:t>Slightly higher F-Score.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462690"/>
              </p:ext>
            </p:extLst>
          </p:nvPr>
        </p:nvGraphicFramePr>
        <p:xfrm>
          <a:off x="5740592" y="2717871"/>
          <a:ext cx="303847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Worksheet" r:id="rId3" imgW="3038543" imgH="3381285" progId="Excel.Sheet.12">
                  <p:embed/>
                </p:oleObj>
              </mc:Choice>
              <mc:Fallback>
                <p:oleObj name="Worksheet" r:id="rId3" imgW="3038543" imgH="3381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0592" y="2717871"/>
                        <a:ext cx="3038475" cy="3381375"/>
                      </a:xfrm>
                      <a:prstGeom prst="rect">
                        <a:avLst/>
                      </a:prstGeom>
                      <a:solidFill>
                        <a:schemeClr val="accent1">
                          <a:tint val="2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3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2-Class </a:t>
            </a:r>
            <a:r>
              <a:rPr lang="en-US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Implicit Overlap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1" y="2860806"/>
            <a:ext cx="3095505" cy="3095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860806"/>
            <a:ext cx="3095505" cy="30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2-Class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dirty="0" smtClean="0"/>
              <a:t>Data Augmentation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89" y="2158865"/>
            <a:ext cx="3963987" cy="3963987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2" y="2158865"/>
            <a:ext cx="3963987" cy="3963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0602" y="6262885"/>
            <a:ext cx="804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increase in precision and recall.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2-Class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dirty="0" smtClean="0"/>
              <a:t>Overlap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3" y="2336873"/>
            <a:ext cx="4061757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Compared to the overlap control model the 3-class model has </a:t>
            </a:r>
          </a:p>
          <a:p>
            <a:pPr lvl="1"/>
            <a:r>
              <a:rPr lang="en-US" dirty="0" smtClean="0"/>
              <a:t>slightly lower F-Scores and accuracy.</a:t>
            </a:r>
          </a:p>
          <a:p>
            <a:pPr lvl="1"/>
            <a:r>
              <a:rPr lang="en-US" dirty="0" smtClean="0"/>
              <a:t>higher average cross entropy.</a:t>
            </a:r>
          </a:p>
          <a:p>
            <a:r>
              <a:rPr lang="en-US" dirty="0" smtClean="0"/>
              <a:t>Indicates a slight loss of classification ability.</a:t>
            </a:r>
          </a:p>
          <a:p>
            <a:r>
              <a:rPr lang="en-US" dirty="0" smtClean="0"/>
              <a:t>Additional overlap class may be beneficial</a:t>
            </a:r>
          </a:p>
          <a:p>
            <a:pPr lvl="1"/>
            <a:r>
              <a:rPr lang="en-US" dirty="0" smtClean="0"/>
              <a:t>Artery-overlapping-vein</a:t>
            </a:r>
          </a:p>
          <a:p>
            <a:pPr lvl="1"/>
            <a:r>
              <a:rPr lang="en-US" dirty="0" smtClean="0"/>
              <a:t>Vein-overlapping-artery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20192"/>
              </p:ext>
            </p:extLst>
          </p:nvPr>
        </p:nvGraphicFramePr>
        <p:xfrm>
          <a:off x="4783873" y="2388693"/>
          <a:ext cx="39147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Worksheet" r:id="rId3" imgW="3914843" imgH="3495585" progId="Excel.Sheet.12">
                  <p:embed/>
                </p:oleObj>
              </mc:Choice>
              <mc:Fallback>
                <p:oleObj name="Worksheet" r:id="rId3" imgW="3914843" imgH="34955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3873" y="2388693"/>
                        <a:ext cx="3914775" cy="3495675"/>
                      </a:xfrm>
                      <a:prstGeom prst="rect">
                        <a:avLst/>
                      </a:prstGeom>
                      <a:solidFill>
                        <a:schemeClr val="accent1">
                          <a:tint val="2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2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Vessel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Separating the types of vasculature (arteries and veins).</a:t>
            </a:r>
          </a:p>
          <a:p>
            <a:r>
              <a:rPr lang="en-US" dirty="0" smtClean="0"/>
              <a:t>Relevant to some studies for measuring</a:t>
            </a:r>
            <a:r>
              <a:rPr lang="en-US" dirty="0"/>
              <a:t> </a:t>
            </a:r>
            <a:r>
              <a:rPr lang="en-US" dirty="0" smtClean="0"/>
              <a:t>arteriolar-</a:t>
            </a:r>
            <a:r>
              <a:rPr lang="en-US" dirty="0" err="1" smtClean="0"/>
              <a:t>venular</a:t>
            </a:r>
            <a:r>
              <a:rPr lang="en-US" dirty="0" smtClean="0"/>
              <a:t>-ratio </a:t>
            </a:r>
            <a:r>
              <a:rPr lang="en-US" dirty="0"/>
              <a:t>(</a:t>
            </a:r>
            <a:r>
              <a:rPr lang="en-US" dirty="0" smtClean="0"/>
              <a:t>AVR) [11,12]</a:t>
            </a:r>
          </a:p>
          <a:p>
            <a:pPr lvl="1"/>
            <a:r>
              <a:rPr lang="en-US" dirty="0" smtClean="0"/>
              <a:t>a diagnostic metric – hypertension and diabetes</a:t>
            </a:r>
          </a:p>
          <a:p>
            <a:r>
              <a:rPr lang="en-US" dirty="0" smtClean="0"/>
              <a:t>Is also relevant to virtual representation of vasculature (e.g. 3D reconstruction)</a:t>
            </a:r>
          </a:p>
          <a:p>
            <a:r>
              <a:rPr lang="en-US" dirty="0" smtClean="0"/>
              <a:t>Identifying vessel class can simplify separation of vessel trees</a:t>
            </a:r>
          </a:p>
        </p:txBody>
      </p:sp>
    </p:spTree>
    <p:extLst>
      <p:ext uri="{BB962C8B-B14F-4D97-AF65-F5344CB8AC3E}">
        <p14:creationId xmlns:p14="http://schemas.microsoft.com/office/powerpoint/2010/main" val="17180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" y="3955243"/>
            <a:ext cx="1032538" cy="22128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2-Class Overlap Control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414488"/>
            <a:ext cx="1032536" cy="2214710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 smtClean="0"/>
              <a:t>3-Class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14683" y="1045156"/>
            <a:ext cx="22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 (RITE)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1860" y="104516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Maximum likely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8976" y="860490"/>
            <a:ext cx="3015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ackground Excluded</a:t>
            </a:r>
          </a:p>
          <a:p>
            <a:pPr algn="ctr"/>
            <a:r>
              <a:rPr lang="en-US" sz="1200" dirty="0"/>
              <a:t>(masked by ground truth foreground</a:t>
            </a:r>
            <a:r>
              <a:rPr lang="en-US" sz="1200" dirty="0" smtClean="0"/>
              <a:t>)</a:t>
            </a:r>
            <a:endParaRPr lang="en-US" dirty="0" smtClean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6623" r="81304" b="62862"/>
          <a:stretch/>
        </p:blipFill>
        <p:spPr>
          <a:xfrm>
            <a:off x="1032538" y="3970283"/>
            <a:ext cx="2374137" cy="2212848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8" t="6874" r="48047" b="62610"/>
          <a:stretch/>
        </p:blipFill>
        <p:spPr>
          <a:xfrm>
            <a:off x="3711536" y="3955243"/>
            <a:ext cx="2377440" cy="2212848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69" t="6748" r="14746" b="62736"/>
          <a:stretch/>
        </p:blipFill>
        <p:spPr>
          <a:xfrm>
            <a:off x="6420857" y="3955243"/>
            <a:ext cx="2377440" cy="2212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Example Prediction </a:t>
            </a:r>
            <a:r>
              <a:rPr lang="en-US" dirty="0" smtClean="0"/>
              <a:t>Renderings</a:t>
            </a:r>
            <a:endParaRPr lang="en-US" dirty="0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6620" r="81294" b="62863"/>
          <a:stretch/>
        </p:blipFill>
        <p:spPr>
          <a:xfrm>
            <a:off x="1045468" y="1510489"/>
            <a:ext cx="2377440" cy="2212848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8" t="6873" r="48047" b="62610"/>
          <a:stretch/>
        </p:blipFill>
        <p:spPr>
          <a:xfrm>
            <a:off x="3726698" y="1510493"/>
            <a:ext cx="2377440" cy="2212848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9" t="6746" r="14756" b="62737"/>
          <a:stretch/>
        </p:blipFill>
        <p:spPr>
          <a:xfrm>
            <a:off x="6407928" y="1510489"/>
            <a:ext cx="2377440" cy="2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	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4232175"/>
            <a:ext cx="8508926" cy="2016229"/>
          </a:xfrm>
        </p:spPr>
        <p:txBody>
          <a:bodyPr>
            <a:normAutofit/>
          </a:bodyPr>
          <a:lstStyle/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  <a:r>
              <a:rPr lang="en-US" dirty="0" smtClean="0"/>
              <a:t>Discontinuity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 smtClean="0"/>
              <a:t>Future Work</a:t>
            </a:r>
          </a:p>
          <a:p>
            <a:pPr marL="1257268" lvl="2" indent="-342891">
              <a:buFont typeface="Arial" panose="020B0604020202020204" pitchFamily="34" charset="0"/>
              <a:buChar char="•"/>
            </a:pPr>
            <a:r>
              <a:rPr lang="en-US" dirty="0" smtClean="0"/>
              <a:t>Improving Classification</a:t>
            </a:r>
          </a:p>
          <a:p>
            <a:pPr marL="1257268" lvl="2" indent="-342891">
              <a:buFont typeface="Arial" panose="020B0604020202020204" pitchFamily="34" charset="0"/>
              <a:buChar char="•"/>
            </a:pPr>
            <a:r>
              <a:rPr lang="en-US" dirty="0" smtClean="0"/>
              <a:t>Patched-based model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 smtClean="0"/>
              <a:t>Alternative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Discontinuity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3157" y="3581400"/>
            <a:ext cx="8318072" cy="27105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Predictions from each model exhibit significant discontinuities in label contiguity. </a:t>
            </a:r>
          </a:p>
          <a:p>
            <a:r>
              <a:rPr lang="en-US" dirty="0" smtClean="0"/>
              <a:t>Is this due only to poor classification ability, or is it a symptom related to something else such as model architecture?</a:t>
            </a:r>
          </a:p>
          <a:p>
            <a:pPr lvl="1"/>
            <a:r>
              <a:rPr lang="en-US" dirty="0" smtClean="0"/>
              <a:t>Size of contiguous labels might be correlated to size of filters at lower depths. </a:t>
            </a:r>
          </a:p>
          <a:p>
            <a:pPr lvl="2"/>
            <a:r>
              <a:rPr lang="en-US" dirty="0" smtClean="0"/>
              <a:t>Would adding deeper layers (and thus coarseness) increase the size of the connected components? Would removing deeper layers reduce the size of connected components?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6" t="30509" r="-90" b="58515"/>
          <a:stretch/>
        </p:blipFill>
        <p:spPr>
          <a:xfrm>
            <a:off x="1278473" y="2509412"/>
            <a:ext cx="635508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Vessel Classification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0242" y="2336872"/>
            <a:ext cx="8359437" cy="4315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Modify Model Architecture</a:t>
            </a:r>
          </a:p>
          <a:p>
            <a:pPr lvl="1"/>
            <a:r>
              <a:rPr lang="en-US" dirty="0" smtClean="0"/>
              <a:t>VGG net introduced smaller kernels but repeats the layer – 3x3 twice is effectively 5x5 (current models use this concept)</a:t>
            </a:r>
          </a:p>
          <a:p>
            <a:pPr lvl="1"/>
            <a:r>
              <a:rPr lang="en-US" dirty="0" smtClean="0"/>
              <a:t>First two layers are down-sampled early (only repeats once)</a:t>
            </a:r>
          </a:p>
          <a:p>
            <a:pPr lvl="1"/>
            <a:r>
              <a:rPr lang="en-US" dirty="0" smtClean="0"/>
              <a:t>This makes for faster computation, but might also be sacrificing accuracy. </a:t>
            </a:r>
          </a:p>
          <a:p>
            <a:pPr lvl="1"/>
            <a:r>
              <a:rPr lang="en-US" dirty="0" smtClean="0"/>
              <a:t>Adding </a:t>
            </a:r>
            <a:r>
              <a:rPr lang="en-US" dirty="0" err="1" smtClean="0"/>
              <a:t>conv</a:t>
            </a:r>
            <a:r>
              <a:rPr lang="en-US" dirty="0" smtClean="0"/>
              <a:t>/</a:t>
            </a:r>
            <a:r>
              <a:rPr lang="en-US" dirty="0" err="1" smtClean="0"/>
              <a:t>relu</a:t>
            </a:r>
            <a:r>
              <a:rPr lang="en-US" dirty="0" smtClean="0"/>
              <a:t> layers prior to pooling will increase effective kernel sizes and potentially decrease occurrences of discontinuity.</a:t>
            </a:r>
            <a:endParaRPr lang="en-US" dirty="0"/>
          </a:p>
          <a:p>
            <a:r>
              <a:rPr lang="en-US" dirty="0" smtClean="0"/>
              <a:t>Loss layer</a:t>
            </a:r>
          </a:p>
          <a:p>
            <a:pPr lvl="1"/>
            <a:r>
              <a:rPr lang="en-US" dirty="0" smtClean="0"/>
              <a:t>Instead of binomial distributions (per number of classes per pixel)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one probability </a:t>
            </a:r>
            <a:r>
              <a:rPr lang="en-US" dirty="0"/>
              <a:t>distribution across the classes (per pixel). </a:t>
            </a:r>
            <a:endParaRPr lang="en-US" dirty="0" smtClean="0"/>
          </a:p>
          <a:p>
            <a:r>
              <a:rPr lang="en-US" dirty="0" smtClean="0"/>
              <a:t>Optic </a:t>
            </a:r>
            <a:r>
              <a:rPr lang="en-US" dirty="0"/>
              <a:t>nerve area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complicated by ambiguities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Maybe these </a:t>
            </a:r>
            <a:r>
              <a:rPr lang="en-US" dirty="0"/>
              <a:t>areas </a:t>
            </a:r>
            <a:r>
              <a:rPr lang="en-US" dirty="0" smtClean="0"/>
              <a:t>are “blurring” class separation. </a:t>
            </a:r>
          </a:p>
          <a:p>
            <a:pPr lvl="1"/>
            <a:r>
              <a:rPr lang="en-US" dirty="0" smtClean="0"/>
              <a:t>Experiment - excluding </a:t>
            </a:r>
            <a:r>
              <a:rPr lang="en-US" dirty="0"/>
              <a:t>these </a:t>
            </a:r>
            <a:r>
              <a:rPr lang="en-US" dirty="0" smtClean="0"/>
              <a:t>areas and other unknown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Discontinuity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3157" y="3581400"/>
            <a:ext cx="8318072" cy="2710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preliminary second-stage model was also created.</a:t>
            </a:r>
            <a:endParaRPr lang="en-US" dirty="0"/>
          </a:p>
          <a:p>
            <a:r>
              <a:rPr lang="en-US" dirty="0" smtClean="0"/>
              <a:t>Inputs for this model are the output scores from the 4-class model.</a:t>
            </a:r>
            <a:endParaRPr lang="en-US" dirty="0"/>
          </a:p>
          <a:p>
            <a:r>
              <a:rPr lang="en-US" dirty="0" smtClean="0"/>
              <a:t>The goal is to have the model “fill in” the discontinuous segments.</a:t>
            </a:r>
          </a:p>
          <a:p>
            <a:r>
              <a:rPr lang="en-US" dirty="0" smtClean="0"/>
              <a:t>Created two separate models, each one trained to detect either artery or vein.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6" t="30509" r="-90" b="58515"/>
          <a:stretch/>
        </p:blipFill>
        <p:spPr>
          <a:xfrm>
            <a:off x="1278473" y="2509412"/>
            <a:ext cx="635508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69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Second-Stage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9356" y="576943"/>
            <a:ext cx="8318072" cy="13824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Input: all 4 channel scores</a:t>
            </a:r>
          </a:p>
          <a:p>
            <a:r>
              <a:rPr lang="en-US" dirty="0" smtClean="0"/>
              <a:t>Example test</a:t>
            </a:r>
          </a:p>
          <a:p>
            <a:pPr lvl="1"/>
            <a:r>
              <a:rPr lang="en-US" dirty="0" smtClean="0"/>
              <a:t>Left: vein channel score only</a:t>
            </a:r>
          </a:p>
          <a:p>
            <a:pPr lvl="1"/>
            <a:r>
              <a:rPr lang="en-US" dirty="0" smtClean="0"/>
              <a:t>Right: output score for vein model </a:t>
            </a:r>
          </a:p>
          <a:p>
            <a:pPr lvl="2"/>
            <a:r>
              <a:rPr lang="en-US" dirty="0" smtClean="0"/>
              <a:t>shows decrease in vein score and increase in artery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10641" r="29762" b="9913"/>
          <a:stretch/>
        </p:blipFill>
        <p:spPr>
          <a:xfrm>
            <a:off x="934785" y="2390487"/>
            <a:ext cx="3450771" cy="3559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0" t="10156" r="29881" b="10156"/>
          <a:stretch/>
        </p:blipFill>
        <p:spPr>
          <a:xfrm>
            <a:off x="4842757" y="2390487"/>
            <a:ext cx="3429000" cy="35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Patch-Based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0242" y="2336873"/>
            <a:ext cx="8359437" cy="3138098"/>
          </a:xfrm>
        </p:spPr>
        <p:txBody>
          <a:bodyPr>
            <a:normAutofit/>
          </a:bodyPr>
          <a:lstStyle/>
          <a:p>
            <a:r>
              <a:rPr lang="en-US" dirty="0" smtClean="0"/>
              <a:t>Preliminary </a:t>
            </a:r>
            <a:r>
              <a:rPr lang="en-US" dirty="0"/>
              <a:t>patch-based model was also implemented. </a:t>
            </a:r>
            <a:endParaRPr lang="en-US" dirty="0" smtClean="0"/>
          </a:p>
          <a:p>
            <a:r>
              <a:rPr lang="en-US" dirty="0" smtClean="0"/>
              <a:t>Patches are 65x65 </a:t>
            </a:r>
            <a:r>
              <a:rPr lang="en-US" dirty="0"/>
              <a:t>pixels in size. </a:t>
            </a:r>
            <a:endParaRPr lang="en-US" dirty="0" smtClean="0"/>
          </a:p>
          <a:p>
            <a:r>
              <a:rPr lang="en-US" dirty="0" smtClean="0"/>
              <a:t>Generated </a:t>
            </a:r>
            <a:r>
              <a:rPr lang="en-US" dirty="0"/>
              <a:t>by centering </a:t>
            </a:r>
            <a:r>
              <a:rPr lang="en-US" dirty="0" smtClean="0"/>
              <a:t>on </a:t>
            </a:r>
            <a:r>
              <a:rPr lang="en-US" dirty="0"/>
              <a:t>points of vessel </a:t>
            </a:r>
            <a:r>
              <a:rPr lang="en-US" dirty="0" smtClean="0"/>
              <a:t>intersections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 patch: </a:t>
            </a:r>
          </a:p>
          <a:p>
            <a:pPr lvl="1"/>
            <a:r>
              <a:rPr lang="en-US" dirty="0" smtClean="0"/>
              <a:t>[truth, background, artery, vein, overlap]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0242" y="6245519"/>
            <a:ext cx="808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Intersection coordinates </a:t>
            </a:r>
            <a:r>
              <a:rPr lang="en-US" sz="1200" b="1" dirty="0"/>
              <a:t>are adopted from a separate study </a:t>
            </a:r>
            <a:r>
              <a:rPr lang="en-US" sz="1200" b="1" dirty="0" smtClean="0"/>
              <a:t>by </a:t>
            </a:r>
            <a:r>
              <a:rPr lang="en-US" sz="1200" b="1" dirty="0" err="1" smtClean="0"/>
              <a:t>Azzopardi</a:t>
            </a:r>
            <a:r>
              <a:rPr lang="en-US" sz="1200" b="1" dirty="0" smtClean="0"/>
              <a:t> et al. [1] </a:t>
            </a:r>
            <a:r>
              <a:rPr lang="en-US" sz="1200" b="1" dirty="0" smtClean="0">
                <a:hlinkClick r:id="rId2"/>
              </a:rPr>
              <a:t>http</a:t>
            </a:r>
            <a:r>
              <a:rPr lang="en-US" sz="1200" b="1" dirty="0">
                <a:hlinkClick r:id="rId2"/>
              </a:rPr>
              <a:t>://www.cs.rug.nl/~imaging/databases/retina_database/retinalfeatures_database.html</a:t>
            </a:r>
            <a:r>
              <a:rPr lang="en-US" sz="1200" b="1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2" t="72224" r="59263" b="16598"/>
          <a:stretch/>
        </p:blipFill>
        <p:spPr>
          <a:xfrm>
            <a:off x="1866998" y="4853179"/>
            <a:ext cx="621792" cy="621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31" y="4839125"/>
            <a:ext cx="619125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66" y="4839125"/>
            <a:ext cx="619125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9" y="4839125"/>
            <a:ext cx="619125" cy="619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32" y="4839125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handful other studies have produced unique datasets for classifying retinal vessels [2, 11, 12, 17].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these are sparse data representations. Nonetheless, these can still be tested against for cross-dataset comparison and validation. </a:t>
            </a:r>
          </a:p>
        </p:txBody>
      </p:sp>
    </p:spTree>
    <p:extLst>
      <p:ext uri="{BB962C8B-B14F-4D97-AF65-F5344CB8AC3E}">
        <p14:creationId xmlns:p14="http://schemas.microsoft.com/office/powerpoint/2010/main" val="41181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4354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35429"/>
            <a:ext cx="9144000" cy="6422571"/>
          </a:xfrm>
        </p:spPr>
        <p:txBody>
          <a:bodyPr>
            <a:normAutofit lnSpcReduction="10000"/>
          </a:bodyPr>
          <a:lstStyle/>
          <a:p>
            <a:r>
              <a:rPr lang="en-US" sz="1000" dirty="0"/>
              <a:t>[1] George </a:t>
            </a:r>
            <a:r>
              <a:rPr lang="en-US" sz="1000" dirty="0" err="1"/>
              <a:t>Azzopardi</a:t>
            </a:r>
            <a:r>
              <a:rPr lang="en-US" sz="1000" dirty="0"/>
              <a:t> and Nicolai </a:t>
            </a:r>
            <a:r>
              <a:rPr lang="en-US" sz="1000" dirty="0" err="1"/>
              <a:t>Petkov</a:t>
            </a:r>
            <a:r>
              <a:rPr lang="en-US" sz="1000" dirty="0"/>
              <a:t>. Detection of retinal vascular bifurcations by trainable V4-like filters. Lecture Notes in Computer Science (including subseries Lecture Notes in Artificial Intelligence and Lecture Notes in Bioinformatics), 6854 LNCS(PART 1):451–459, 2011. </a:t>
            </a:r>
          </a:p>
          <a:p>
            <a:r>
              <a:rPr lang="en-US" sz="1000" dirty="0"/>
              <a:t>[2] Rolando Estrada, Michael </a:t>
            </a:r>
            <a:r>
              <a:rPr lang="en-US" sz="1000" dirty="0" err="1"/>
              <a:t>Allingham</a:t>
            </a:r>
            <a:r>
              <a:rPr lang="en-US" sz="1000" dirty="0"/>
              <a:t>, </a:t>
            </a:r>
            <a:r>
              <a:rPr lang="en-US" sz="1000" dirty="0" err="1"/>
              <a:t>Priyatham</a:t>
            </a:r>
            <a:r>
              <a:rPr lang="en-US" sz="1000" dirty="0"/>
              <a:t> </a:t>
            </a:r>
            <a:r>
              <a:rPr lang="en-US" sz="1000" dirty="0" err="1"/>
              <a:t>Mettu</a:t>
            </a:r>
            <a:r>
              <a:rPr lang="en-US" sz="1000" dirty="0"/>
              <a:t>, Scott Cousins, Carlo </a:t>
            </a:r>
            <a:r>
              <a:rPr lang="en-US" sz="1000" dirty="0" err="1"/>
              <a:t>Tomasi</a:t>
            </a:r>
            <a:r>
              <a:rPr lang="en-US" sz="1000" dirty="0"/>
              <a:t>, and </a:t>
            </a:r>
            <a:r>
              <a:rPr lang="en-US" sz="1000" dirty="0" err="1"/>
              <a:t>Sina</a:t>
            </a:r>
            <a:r>
              <a:rPr lang="en-US" sz="1000" dirty="0"/>
              <a:t> </a:t>
            </a:r>
            <a:r>
              <a:rPr lang="en-US" sz="1000" dirty="0" err="1"/>
              <a:t>Farsiu</a:t>
            </a:r>
            <a:r>
              <a:rPr lang="en-US" sz="1000" dirty="0"/>
              <a:t>. Retinal artery-vein classification via topology estimation. IEEE transactions on medical imaging, 0062(c):1–18, 2015. </a:t>
            </a:r>
          </a:p>
          <a:p>
            <a:r>
              <a:rPr lang="en-US" sz="1000" dirty="0"/>
              <a:t>[3] </a:t>
            </a:r>
            <a:r>
              <a:rPr lang="en-US" sz="1000" dirty="0" err="1"/>
              <a:t>Qiao</a:t>
            </a:r>
            <a:r>
              <a:rPr lang="en-US" sz="1000" dirty="0"/>
              <a:t> Hu, Michael D </a:t>
            </a:r>
            <a:r>
              <a:rPr lang="en-US" sz="1000" dirty="0" err="1"/>
              <a:t>Abr`amoff</a:t>
            </a:r>
            <a:r>
              <a:rPr lang="en-US" sz="1000" dirty="0"/>
              <a:t>, and Mona K Garvin. Automated construction of arterial and venous trees in retinal images. Journal of medical imaging (Bellingham, Wash.), 2(4):044001, 2015. </a:t>
            </a:r>
          </a:p>
          <a:p>
            <a:r>
              <a:rPr lang="en-US" sz="1000" dirty="0"/>
              <a:t>[4] </a:t>
            </a:r>
            <a:r>
              <a:rPr lang="en-US" sz="1000" dirty="0" err="1"/>
              <a:t>Yangqing</a:t>
            </a:r>
            <a:r>
              <a:rPr lang="en-US" sz="1000" dirty="0"/>
              <a:t> </a:t>
            </a:r>
            <a:r>
              <a:rPr lang="en-US" sz="1000" dirty="0" err="1"/>
              <a:t>Jia</a:t>
            </a:r>
            <a:r>
              <a:rPr lang="en-US" sz="1000" dirty="0"/>
              <a:t>, Evan </a:t>
            </a:r>
            <a:r>
              <a:rPr lang="en-US" sz="1000" dirty="0" err="1"/>
              <a:t>Shelhamer</a:t>
            </a:r>
            <a:r>
              <a:rPr lang="en-US" sz="1000" dirty="0"/>
              <a:t>, Jeff Donahue, Sergey </a:t>
            </a:r>
            <a:r>
              <a:rPr lang="en-US" sz="1000" dirty="0" err="1"/>
              <a:t>Karayev</a:t>
            </a:r>
            <a:r>
              <a:rPr lang="en-US" sz="1000" dirty="0"/>
              <a:t>, Jonathan Long, Ross </a:t>
            </a:r>
            <a:r>
              <a:rPr lang="en-US" sz="1000" dirty="0" err="1"/>
              <a:t>Girshick</a:t>
            </a:r>
            <a:r>
              <a:rPr lang="en-US" sz="1000" dirty="0"/>
              <a:t>, Sergio </a:t>
            </a:r>
            <a:r>
              <a:rPr lang="en-US" sz="1000" dirty="0" err="1"/>
              <a:t>Guadarrama</a:t>
            </a:r>
            <a:r>
              <a:rPr lang="en-US" sz="1000" dirty="0"/>
              <a:t>, and Trevor Darrell. </a:t>
            </a:r>
            <a:r>
              <a:rPr lang="en-US" sz="1000" dirty="0" err="1"/>
              <a:t>Caffe</a:t>
            </a:r>
            <a:r>
              <a:rPr lang="en-US" sz="1000" dirty="0"/>
              <a:t>: Convolutional architecture for fast feature embedding. </a:t>
            </a:r>
            <a:r>
              <a:rPr lang="en-US" sz="1000" dirty="0" err="1"/>
              <a:t>arXiv</a:t>
            </a:r>
            <a:r>
              <a:rPr lang="en-US" sz="1000" dirty="0"/>
              <a:t> preprint arXiv:1408.5093, 2014. </a:t>
            </a:r>
          </a:p>
          <a:p>
            <a:r>
              <a:rPr lang="en-US" sz="1000" dirty="0"/>
              <a:t>[5] </a:t>
            </a:r>
            <a:r>
              <a:rPr lang="en-US" sz="1000" dirty="0" err="1"/>
              <a:t>Vinayak</a:t>
            </a:r>
            <a:r>
              <a:rPr lang="en-US" sz="1000" dirty="0"/>
              <a:t> S. Joshi, Joseph M. Reinhardt, Mona K. Garvin, and Michael D. Abramoff. Automated method for identification and artery-venous classification of vessel trees in retinal vessel networks. </a:t>
            </a:r>
            <a:r>
              <a:rPr lang="en-US" sz="1000" dirty="0" err="1"/>
              <a:t>PLoS</a:t>
            </a:r>
            <a:r>
              <a:rPr lang="en-US" sz="1000" dirty="0"/>
              <a:t> ONE, 9(2):1–12, 2014.</a:t>
            </a:r>
          </a:p>
          <a:p>
            <a:r>
              <a:rPr lang="en-US" sz="1000" dirty="0"/>
              <a:t>[6] Jonathan Long, Evan </a:t>
            </a:r>
            <a:r>
              <a:rPr lang="en-US" sz="1000" dirty="0" err="1"/>
              <a:t>Shelhamer</a:t>
            </a:r>
            <a:r>
              <a:rPr lang="en-US" sz="1000" dirty="0"/>
              <a:t>, and Trevor Darrell. Fully Convolutional Networks for Semantic Segmentation ppt. Proceedings of the IEEE Conference on Computer Vision and Pattern Recognition, pages 3431–3440, 2015. </a:t>
            </a:r>
          </a:p>
          <a:p>
            <a:r>
              <a:rPr lang="en-US" sz="1000" dirty="0"/>
              <a:t>[7] K </a:t>
            </a:r>
            <a:r>
              <a:rPr lang="en-US" sz="1000" dirty="0" err="1"/>
              <a:t>K</a:t>
            </a:r>
            <a:r>
              <a:rPr lang="en-US" sz="1000" dirty="0"/>
              <a:t> </a:t>
            </a:r>
            <a:r>
              <a:rPr lang="en-US" sz="1000" dirty="0" err="1"/>
              <a:t>Maninis</a:t>
            </a:r>
            <a:r>
              <a:rPr lang="en-US" sz="1000" dirty="0"/>
              <a:t>, J Pont-</a:t>
            </a:r>
            <a:r>
              <a:rPr lang="en-US" sz="1000" dirty="0" err="1"/>
              <a:t>Tuset</a:t>
            </a:r>
            <a:r>
              <a:rPr lang="en-US" sz="1000" dirty="0"/>
              <a:t>, P </a:t>
            </a:r>
            <a:r>
              <a:rPr lang="en-US" sz="1000" dirty="0" err="1"/>
              <a:t>Arbel´aez</a:t>
            </a:r>
            <a:r>
              <a:rPr lang="en-US" sz="1000" dirty="0"/>
              <a:t>, and L Van </a:t>
            </a:r>
            <a:r>
              <a:rPr lang="en-US" sz="1000" dirty="0" err="1"/>
              <a:t>Gool</a:t>
            </a:r>
            <a:r>
              <a:rPr lang="en-US" sz="1000" dirty="0"/>
              <a:t>. Deep Retinal Image Understanding. Medical Image Computing and Computer-Assisted Intervention (MICCAI), 2016. </a:t>
            </a:r>
          </a:p>
          <a:p>
            <a:r>
              <a:rPr lang="en-US" sz="1000" dirty="0"/>
              <a:t>[8] John </a:t>
            </a:r>
            <a:r>
              <a:rPr lang="en-US" sz="1000" dirty="0" err="1"/>
              <a:t>Nickolls</a:t>
            </a:r>
            <a:r>
              <a:rPr lang="en-US" sz="1000" dirty="0"/>
              <a:t>, Ian Buck, Michael Garland, and Kevin </a:t>
            </a:r>
            <a:r>
              <a:rPr lang="en-US" sz="1000" dirty="0" err="1"/>
              <a:t>Skadron</a:t>
            </a:r>
            <a:r>
              <a:rPr lang="en-US" sz="1000" dirty="0"/>
              <a:t>. Scalable parallel programming with </a:t>
            </a:r>
            <a:r>
              <a:rPr lang="en-US" sz="1000" dirty="0" err="1"/>
              <a:t>cuda</a:t>
            </a:r>
            <a:r>
              <a:rPr lang="en-US" sz="1000" dirty="0"/>
              <a:t>. Queue, 6(2):40–53, March 2008. </a:t>
            </a:r>
          </a:p>
          <a:p>
            <a:r>
              <a:rPr lang="en-US" sz="1000" dirty="0"/>
              <a:t>[9] Nicholas A. Nystrom, Michael J. Levine, Ralph Z. </a:t>
            </a:r>
            <a:r>
              <a:rPr lang="en-US" sz="1000" dirty="0" err="1"/>
              <a:t>Roskies</a:t>
            </a:r>
            <a:r>
              <a:rPr lang="en-US" sz="1000" dirty="0"/>
              <a:t>, and J. Ray Scott. Bridges: A uniquely flexible </a:t>
            </a:r>
            <a:r>
              <a:rPr lang="en-US" sz="1000" dirty="0" err="1"/>
              <a:t>hpc</a:t>
            </a:r>
            <a:r>
              <a:rPr lang="en-US" sz="1000" dirty="0"/>
              <a:t> resource for new communities and data analytics. In Proceedings of the 2015 Annual Conference on Extreme Science and Engineering Discovery Environment - XSEDE15, 2015. </a:t>
            </a:r>
          </a:p>
          <a:p>
            <a:r>
              <a:rPr lang="en-US" sz="1000" dirty="0"/>
              <a:t>[10] </a:t>
            </a:r>
            <a:r>
              <a:rPr lang="en-US" sz="1000" dirty="0" err="1"/>
              <a:t>Touseef</a:t>
            </a:r>
            <a:r>
              <a:rPr lang="en-US" sz="1000" dirty="0"/>
              <a:t> Ahmad Qureshi, </a:t>
            </a:r>
            <a:r>
              <a:rPr lang="en-US" sz="1000" dirty="0" err="1"/>
              <a:t>Maged</a:t>
            </a:r>
            <a:r>
              <a:rPr lang="en-US" sz="1000" dirty="0"/>
              <a:t> Habib, Andrew Hunter, and Bashir Al-</a:t>
            </a:r>
            <a:r>
              <a:rPr lang="en-US" sz="1000" dirty="0" err="1"/>
              <a:t>diri</a:t>
            </a:r>
            <a:r>
              <a:rPr lang="en-US" sz="1000" dirty="0"/>
              <a:t>. A Manually-Labeled , Artery / Vein Classified Benchmark for the DRIVE Dataset Sunderland Eye Infirmary , UK. pages 2–5, 2013.</a:t>
            </a:r>
          </a:p>
          <a:p>
            <a:r>
              <a:rPr lang="en-US" sz="1000" dirty="0"/>
              <a:t>[11] D </a:t>
            </a:r>
            <a:r>
              <a:rPr lang="en-US" sz="1000" dirty="0" err="1"/>
              <a:t>Relan</a:t>
            </a:r>
            <a:r>
              <a:rPr lang="en-US" sz="1000" dirty="0"/>
              <a:t>, T </a:t>
            </a:r>
            <a:r>
              <a:rPr lang="en-US" sz="1000" dirty="0" err="1"/>
              <a:t>Macgillivray</a:t>
            </a:r>
            <a:r>
              <a:rPr lang="en-US" sz="1000" dirty="0"/>
              <a:t>, L </a:t>
            </a:r>
            <a:r>
              <a:rPr lang="en-US" sz="1000" dirty="0" err="1"/>
              <a:t>Ballerini</a:t>
            </a:r>
            <a:r>
              <a:rPr lang="en-US" sz="1000" dirty="0"/>
              <a:t>, and E </a:t>
            </a:r>
            <a:r>
              <a:rPr lang="en-US" sz="1000" dirty="0" err="1"/>
              <a:t>Trucco</a:t>
            </a:r>
            <a:r>
              <a:rPr lang="en-US" sz="1000" dirty="0"/>
              <a:t>. Automatic Retinal vessel </a:t>
            </a:r>
            <a:r>
              <a:rPr lang="en-US" sz="1000" dirty="0" err="1"/>
              <a:t>classi</a:t>
            </a:r>
            <a:r>
              <a:rPr lang="en-US" sz="1000" dirty="0"/>
              <a:t>- </a:t>
            </a:r>
            <a:r>
              <a:rPr lang="en-US" sz="1000" dirty="0" err="1"/>
              <a:t>fication</a:t>
            </a:r>
            <a:r>
              <a:rPr lang="en-US" sz="1000" dirty="0"/>
              <a:t> using a Least Square- Support Vector Machine in VAMPIRE *. 36th Annual International Conference of the IEEE Engineering in </a:t>
            </a:r>
            <a:r>
              <a:rPr lang="en-US" sz="1000" dirty="0" err="1"/>
              <a:t>Medicince</a:t>
            </a:r>
            <a:r>
              <a:rPr lang="en-US" sz="1000" dirty="0"/>
              <a:t> and Biology Society, pages 142–145, 2014. </a:t>
            </a:r>
          </a:p>
          <a:p>
            <a:r>
              <a:rPr lang="en-US" sz="1000" dirty="0"/>
              <a:t>[12] Marc </a:t>
            </a:r>
            <a:r>
              <a:rPr lang="en-US" sz="1000" dirty="0" err="1"/>
              <a:t>Saez</a:t>
            </a:r>
            <a:r>
              <a:rPr lang="en-US" sz="1000" dirty="0"/>
              <a:t>, Sonia Gonzalez-Vazquez, Manuel Gonzalez-</a:t>
            </a:r>
            <a:r>
              <a:rPr lang="en-US" sz="1000" dirty="0" err="1"/>
              <a:t>Penedo</a:t>
            </a:r>
            <a:r>
              <a:rPr lang="en-US" sz="1000" dirty="0"/>
              <a:t>, Maria Antonia </a:t>
            </a:r>
            <a:r>
              <a:rPr lang="en-US" sz="1000" dirty="0" err="1"/>
              <a:t>Barcelo</a:t>
            </a:r>
            <a:r>
              <a:rPr lang="en-US" sz="1000" dirty="0"/>
              <a:t>, Marta Pena-</a:t>
            </a:r>
            <a:r>
              <a:rPr lang="en-US" sz="1000" dirty="0" err="1"/>
              <a:t>Seijo</a:t>
            </a:r>
            <a:r>
              <a:rPr lang="en-US" sz="1000" dirty="0"/>
              <a:t>, Gabriel </a:t>
            </a:r>
            <a:r>
              <a:rPr lang="en-US" sz="1000" dirty="0" err="1"/>
              <a:t>Coll</a:t>
            </a:r>
            <a:r>
              <a:rPr lang="en-US" sz="1000" dirty="0"/>
              <a:t> de </a:t>
            </a:r>
            <a:r>
              <a:rPr lang="en-US" sz="1000" dirty="0" err="1"/>
              <a:t>Tuero</a:t>
            </a:r>
            <a:r>
              <a:rPr lang="en-US" sz="1000" dirty="0"/>
              <a:t>, and Antonio Pose-</a:t>
            </a:r>
            <a:r>
              <a:rPr lang="en-US" sz="1000" dirty="0" err="1"/>
              <a:t>Reino</a:t>
            </a:r>
            <a:r>
              <a:rPr lang="en-US" sz="1000" dirty="0"/>
              <a:t>. Development of an automated system to classify retinal vessels into arteries and veins. Computer Methods and Programs in Biomedicine, 108(1):367–376, 2012. </a:t>
            </a:r>
          </a:p>
          <a:p>
            <a:r>
              <a:rPr lang="en-US" sz="1000" dirty="0"/>
              <a:t>[13] Karen </a:t>
            </a:r>
            <a:r>
              <a:rPr lang="en-US" sz="1000" dirty="0" err="1"/>
              <a:t>Simonyan</a:t>
            </a:r>
            <a:r>
              <a:rPr lang="en-US" sz="1000" dirty="0"/>
              <a:t> and Andrew </a:t>
            </a:r>
            <a:r>
              <a:rPr lang="en-US" sz="1000" dirty="0" err="1"/>
              <a:t>Zisserman</a:t>
            </a:r>
            <a:r>
              <a:rPr lang="en-US" sz="1000" dirty="0"/>
              <a:t>. Very Deep Convolutional Networks for Large-Scale Image Recognition. International Conference on Learning Representations (ICRL), pages 1–14, 2015. </a:t>
            </a:r>
          </a:p>
          <a:p>
            <a:r>
              <a:rPr lang="en-US" sz="1000" dirty="0"/>
              <a:t>[14] Joes </a:t>
            </a:r>
            <a:r>
              <a:rPr lang="en-US" sz="1000" dirty="0" err="1"/>
              <a:t>Staal</a:t>
            </a:r>
            <a:r>
              <a:rPr lang="en-US" sz="1000" dirty="0"/>
              <a:t>, Michael D. </a:t>
            </a:r>
            <a:r>
              <a:rPr lang="en-US" sz="1000" dirty="0" err="1"/>
              <a:t>Abr`amoff</a:t>
            </a:r>
            <a:r>
              <a:rPr lang="en-US" sz="1000" dirty="0"/>
              <a:t>, </a:t>
            </a:r>
            <a:r>
              <a:rPr lang="en-US" sz="1000" dirty="0" err="1"/>
              <a:t>Meindert</a:t>
            </a:r>
            <a:r>
              <a:rPr lang="en-US" sz="1000" dirty="0"/>
              <a:t> </a:t>
            </a:r>
            <a:r>
              <a:rPr lang="en-US" sz="1000" dirty="0" err="1"/>
              <a:t>Niemeijer</a:t>
            </a:r>
            <a:r>
              <a:rPr lang="en-US" sz="1000" dirty="0"/>
              <a:t>, Max A. </a:t>
            </a:r>
            <a:r>
              <a:rPr lang="en-US" sz="1000" dirty="0" err="1"/>
              <a:t>Viergever</a:t>
            </a:r>
            <a:r>
              <a:rPr lang="en-US" sz="1000" dirty="0"/>
              <a:t>, and Bram Van </a:t>
            </a:r>
            <a:r>
              <a:rPr lang="en-US" sz="1000" dirty="0" err="1"/>
              <a:t>Ginneken</a:t>
            </a:r>
            <a:r>
              <a:rPr lang="en-US" sz="1000" dirty="0"/>
              <a:t>. Ridge-based vessel segmentation in color images of the retina. IEEE Transactions on Medical Imaging, 23(4):501–509, 2004. </a:t>
            </a:r>
          </a:p>
          <a:p>
            <a:r>
              <a:rPr lang="en-US" sz="1000" dirty="0"/>
              <a:t>[15] John Towns, Gregory D. Peterson, Ralph </a:t>
            </a:r>
            <a:r>
              <a:rPr lang="en-US" sz="1000" dirty="0" err="1"/>
              <a:t>Roskies</a:t>
            </a:r>
            <a:r>
              <a:rPr lang="en-US" sz="1000" dirty="0"/>
              <a:t>, J. Ray Scott, Nancy </a:t>
            </a:r>
            <a:r>
              <a:rPr lang="en-US" sz="1000" dirty="0" err="1"/>
              <a:t>Wilkens-Diehr</a:t>
            </a:r>
            <a:r>
              <a:rPr lang="en-US" sz="1000" dirty="0"/>
              <a:t>, Timothy </a:t>
            </a:r>
            <a:r>
              <a:rPr lang="en-US" sz="1000" dirty="0" err="1"/>
              <a:t>Cockerill</a:t>
            </a:r>
            <a:r>
              <a:rPr lang="en-US" sz="1000" dirty="0"/>
              <a:t>, </a:t>
            </a:r>
            <a:r>
              <a:rPr lang="en-US" sz="1000" dirty="0" err="1"/>
              <a:t>Maytal</a:t>
            </a:r>
            <a:r>
              <a:rPr lang="en-US" sz="1000" dirty="0"/>
              <a:t> </a:t>
            </a:r>
            <a:r>
              <a:rPr lang="en-US" sz="1000" dirty="0" err="1"/>
              <a:t>Dahan</a:t>
            </a:r>
            <a:r>
              <a:rPr lang="en-US" sz="1000" dirty="0"/>
              <a:t>, Ian Foster, Kelly Gaither, Andrew </a:t>
            </a:r>
            <a:r>
              <a:rPr lang="en-US" sz="1000" dirty="0" err="1"/>
              <a:t>Grimshaw</a:t>
            </a:r>
            <a:r>
              <a:rPr lang="en-US" sz="1000" dirty="0"/>
              <a:t>, and et al. </a:t>
            </a:r>
            <a:r>
              <a:rPr lang="en-US" sz="1000" dirty="0" err="1"/>
              <a:t>Xsede</a:t>
            </a:r>
            <a:r>
              <a:rPr lang="en-US" sz="1000" dirty="0"/>
              <a:t>: Accelerating scientific discovery. Computing in Science &amp; Engineering, Sep 2014. </a:t>
            </a:r>
          </a:p>
          <a:p>
            <a:r>
              <a:rPr lang="en-US" sz="1000" dirty="0"/>
              <a:t>[16] S. G. Vazquez, B. </a:t>
            </a:r>
            <a:r>
              <a:rPr lang="en-US" sz="1000" dirty="0" err="1"/>
              <a:t>Cancela</a:t>
            </a:r>
            <a:r>
              <a:rPr lang="en-US" sz="1000" dirty="0"/>
              <a:t>, N. </a:t>
            </a:r>
            <a:r>
              <a:rPr lang="en-US" sz="1000" dirty="0" err="1"/>
              <a:t>Barreira</a:t>
            </a:r>
            <a:r>
              <a:rPr lang="en-US" sz="1000" dirty="0"/>
              <a:t>, M. G. </a:t>
            </a:r>
            <a:r>
              <a:rPr lang="en-US" sz="1000" dirty="0" err="1"/>
              <a:t>Penedo</a:t>
            </a:r>
            <a:r>
              <a:rPr lang="en-US" sz="1000" dirty="0"/>
              <a:t>, M. Rodriguez-Blanco, M. Pena </a:t>
            </a:r>
            <a:r>
              <a:rPr lang="en-US" sz="1000" dirty="0" err="1"/>
              <a:t>Seijo</a:t>
            </a:r>
            <a:r>
              <a:rPr lang="en-US" sz="1000" dirty="0"/>
              <a:t>, G. </a:t>
            </a:r>
            <a:r>
              <a:rPr lang="en-US" sz="1000" dirty="0" err="1"/>
              <a:t>Coll</a:t>
            </a:r>
            <a:r>
              <a:rPr lang="en-US" sz="1000" dirty="0"/>
              <a:t> De </a:t>
            </a:r>
            <a:r>
              <a:rPr lang="en-US" sz="1000" dirty="0" err="1"/>
              <a:t>Tuero</a:t>
            </a:r>
            <a:r>
              <a:rPr lang="en-US" sz="1000" dirty="0"/>
              <a:t>, M. A. </a:t>
            </a:r>
            <a:r>
              <a:rPr lang="en-US" sz="1000" dirty="0" err="1"/>
              <a:t>Barcelo</a:t>
            </a:r>
            <a:r>
              <a:rPr lang="en-US" sz="1000" dirty="0"/>
              <a:t>, and M. </a:t>
            </a:r>
            <a:r>
              <a:rPr lang="en-US" sz="1000" dirty="0" err="1"/>
              <a:t>Saez</a:t>
            </a:r>
            <a:r>
              <a:rPr lang="en-US" sz="1000" dirty="0"/>
              <a:t>. Improving retinal artery and vein classification by means of a minimal path approach. Machine Vision and Applications, 24(5):919–930, 2013. </a:t>
            </a:r>
          </a:p>
          <a:p>
            <a:r>
              <a:rPr lang="en-US" sz="1000" dirty="0"/>
              <a:t>[17] Andrea </a:t>
            </a:r>
            <a:r>
              <a:rPr lang="en-US" sz="1000" dirty="0" err="1"/>
              <a:t>Zamperini</a:t>
            </a:r>
            <a:r>
              <a:rPr lang="en-US" sz="1000" dirty="0"/>
              <a:t>, Andrea </a:t>
            </a:r>
            <a:r>
              <a:rPr lang="en-US" sz="1000" dirty="0" err="1"/>
              <a:t>Giachetti</a:t>
            </a:r>
            <a:r>
              <a:rPr lang="en-US" sz="1000" dirty="0"/>
              <a:t>, </a:t>
            </a:r>
            <a:r>
              <a:rPr lang="en-US" sz="1000" dirty="0" err="1"/>
              <a:t>Emanuele</a:t>
            </a:r>
            <a:r>
              <a:rPr lang="en-US" sz="1000" dirty="0"/>
              <a:t> </a:t>
            </a:r>
            <a:r>
              <a:rPr lang="en-US" sz="1000" dirty="0" err="1"/>
              <a:t>Trucco</a:t>
            </a:r>
            <a:r>
              <a:rPr lang="en-US" sz="1000" dirty="0"/>
              <a:t>, and </a:t>
            </a:r>
            <a:r>
              <a:rPr lang="en-US" sz="1000" dirty="0" err="1"/>
              <a:t>Khai</a:t>
            </a:r>
            <a:r>
              <a:rPr lang="en-US" sz="1000" dirty="0"/>
              <a:t> Sing Chin. Effective features for artery-vein classification in digital fundus images. Proceedings - IEEE Symposium on Computer-Based Medical Systems, 2012.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44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Vessel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3" y="2336873"/>
            <a:ext cx="7210396" cy="4270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Nearly all approaches utilize manual selection of a sparse subset of </a:t>
            </a:r>
            <a:r>
              <a:rPr lang="en-US" dirty="0" smtClean="0"/>
              <a:t>pixels</a:t>
            </a:r>
          </a:p>
          <a:p>
            <a:r>
              <a:rPr lang="en-US" dirty="0" smtClean="0"/>
              <a:t>Topological approaches allow for full image labeling.</a:t>
            </a:r>
          </a:p>
          <a:p>
            <a:pPr lvl="1"/>
            <a:r>
              <a:rPr lang="en-US" dirty="0" smtClean="0"/>
              <a:t>Generate graph of adjacent vessel segments</a:t>
            </a:r>
          </a:p>
          <a:p>
            <a:pPr lvl="1"/>
            <a:r>
              <a:rPr lang="en-US" dirty="0" smtClean="0"/>
              <a:t>Various search algorithms approximate a valid set of labels</a:t>
            </a:r>
          </a:p>
          <a:p>
            <a:r>
              <a:rPr lang="en-US" dirty="0" smtClean="0"/>
              <a:t>Hu et al. [3] developed image processing pipeline for dense classification.</a:t>
            </a:r>
          </a:p>
          <a:p>
            <a:pPr lvl="1"/>
            <a:r>
              <a:rPr lang="en-US" dirty="0" smtClean="0"/>
              <a:t>Joshi et al. [5] earlier created a similar set of processes</a:t>
            </a:r>
          </a:p>
          <a:p>
            <a:r>
              <a:rPr lang="en-US" dirty="0" smtClean="0"/>
              <a:t>Estrada et al. [2] created a similar pipeline for vessel center-line point classification.</a:t>
            </a:r>
          </a:p>
          <a:p>
            <a:r>
              <a:rPr lang="en-US" dirty="0" smtClean="0"/>
              <a:t>No known studies have applied CNNs for classification in this regard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3" y="2269085"/>
            <a:ext cx="5280957" cy="2172286"/>
          </a:xfrm>
        </p:spPr>
        <p:txBody>
          <a:bodyPr>
            <a:noAutofit/>
          </a:bodyPr>
          <a:lstStyle/>
          <a:p>
            <a:r>
              <a:rPr lang="en-US" sz="1800" dirty="0" smtClean="0"/>
              <a:t>Convolves arrays of learned kernels over inputs </a:t>
            </a:r>
          </a:p>
          <a:p>
            <a:pPr lvl="1"/>
            <a:r>
              <a:rPr lang="en-US" sz="1600" dirty="0" smtClean="0"/>
              <a:t>Inputs are typically images </a:t>
            </a:r>
          </a:p>
          <a:p>
            <a:pPr lvl="1"/>
            <a:r>
              <a:rPr lang="en-US" sz="1600" dirty="0" smtClean="0"/>
              <a:t>Could </a:t>
            </a:r>
            <a:r>
              <a:rPr lang="en-US" sz="1600" dirty="0"/>
              <a:t>also be </a:t>
            </a:r>
            <a:r>
              <a:rPr lang="en-US" sz="1600" dirty="0" smtClean="0"/>
              <a:t>n-dimensional tensors</a:t>
            </a:r>
          </a:p>
          <a:p>
            <a:r>
              <a:rPr lang="en-US" sz="1800" dirty="0" smtClean="0"/>
              <a:t>Followed by typical activation function (sigmoid, </a:t>
            </a:r>
            <a:r>
              <a:rPr lang="en-US" sz="1800" dirty="0" err="1" smtClean="0"/>
              <a:t>ReLU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Made “deep” by adding a pooling layer (down-sample)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49" y="5936189"/>
            <a:ext cx="8834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 dirty="0" smtClean="0"/>
              <a:t>1 </a:t>
            </a:r>
            <a:r>
              <a:rPr lang="en-US" sz="1050" dirty="0" smtClean="0"/>
              <a:t>Olga </a:t>
            </a:r>
            <a:r>
              <a:rPr lang="en-US" sz="1050" dirty="0" err="1"/>
              <a:t>Russakovsky</a:t>
            </a:r>
            <a:r>
              <a:rPr lang="en-US" sz="1050" dirty="0"/>
              <a:t>*, </a:t>
            </a:r>
            <a:r>
              <a:rPr lang="en-US" sz="1050" dirty="0" err="1"/>
              <a:t>Jia</a:t>
            </a:r>
            <a:r>
              <a:rPr lang="en-US" sz="1050" dirty="0"/>
              <a:t> Deng*, </a:t>
            </a:r>
            <a:r>
              <a:rPr lang="en-US" sz="1050" dirty="0" err="1"/>
              <a:t>Hao</a:t>
            </a:r>
            <a:r>
              <a:rPr lang="en-US" sz="1050" dirty="0"/>
              <a:t> Su, Jonathan Krause, </a:t>
            </a:r>
            <a:r>
              <a:rPr lang="en-US" sz="1050" dirty="0" err="1"/>
              <a:t>Sanjeev</a:t>
            </a:r>
            <a:r>
              <a:rPr lang="en-US" sz="1050" dirty="0"/>
              <a:t> </a:t>
            </a:r>
            <a:r>
              <a:rPr lang="en-US" sz="1050" dirty="0" err="1"/>
              <a:t>Satheesh</a:t>
            </a:r>
            <a:r>
              <a:rPr lang="en-US" sz="1050" dirty="0"/>
              <a:t>, Sean Ma, </a:t>
            </a:r>
            <a:r>
              <a:rPr lang="en-US" sz="1050" dirty="0" err="1"/>
              <a:t>Zhiheng</a:t>
            </a:r>
            <a:r>
              <a:rPr lang="en-US" sz="1050" dirty="0"/>
              <a:t> Huang, Andrej </a:t>
            </a:r>
            <a:r>
              <a:rPr lang="en-US" sz="1050" dirty="0" err="1"/>
              <a:t>Karpathy</a:t>
            </a:r>
            <a:r>
              <a:rPr lang="en-US" sz="1050" dirty="0"/>
              <a:t>, </a:t>
            </a:r>
            <a:r>
              <a:rPr lang="en-US" sz="1050" dirty="0" smtClean="0"/>
              <a:t>Aditya </a:t>
            </a:r>
            <a:r>
              <a:rPr lang="en-US" sz="1050" dirty="0" err="1"/>
              <a:t>Khosla</a:t>
            </a:r>
            <a:r>
              <a:rPr lang="en-US" sz="1050" dirty="0"/>
              <a:t>, Michael Bernstein, Alexander C. Berg and Li Fei-Fei. (* = equal contribution) </a:t>
            </a:r>
            <a:r>
              <a:rPr lang="en-US" sz="1050" dirty="0" err="1"/>
              <a:t>ImageNet</a:t>
            </a:r>
            <a:r>
              <a:rPr lang="en-US" sz="1050" dirty="0"/>
              <a:t> Large Scale Visual Recognition Challenge. </a:t>
            </a:r>
            <a:r>
              <a:rPr lang="en-US" sz="1050" i="1" dirty="0"/>
              <a:t>IJCV,</a:t>
            </a:r>
            <a:r>
              <a:rPr lang="en-US" sz="1050" dirty="0"/>
              <a:t> </a:t>
            </a:r>
            <a:r>
              <a:rPr lang="en-US" sz="1050" dirty="0" smtClean="0"/>
              <a:t>2015</a:t>
            </a:r>
          </a:p>
          <a:p>
            <a:r>
              <a:rPr lang="en-US" sz="1050" baseline="30000" dirty="0" smtClean="0"/>
              <a:t>2 </a:t>
            </a:r>
            <a:r>
              <a:rPr lang="en-US" sz="1050" dirty="0" smtClean="0"/>
              <a:t>A</a:t>
            </a:r>
            <a:r>
              <a:rPr lang="en-US" sz="1050" dirty="0"/>
              <a:t>. </a:t>
            </a:r>
            <a:r>
              <a:rPr lang="en-US" sz="1050" dirty="0" err="1"/>
              <a:t>Krizhevsky</a:t>
            </a:r>
            <a:r>
              <a:rPr lang="en-US" sz="1050" dirty="0"/>
              <a:t>, I. </a:t>
            </a:r>
            <a:r>
              <a:rPr lang="en-US" sz="1050" dirty="0" err="1"/>
              <a:t>Sutskever</a:t>
            </a:r>
            <a:r>
              <a:rPr lang="en-US" sz="1050" dirty="0"/>
              <a:t>, and G. E. Hinton, “</a:t>
            </a:r>
            <a:r>
              <a:rPr lang="en-US" sz="1050" dirty="0" err="1"/>
              <a:t>ImageNet</a:t>
            </a:r>
            <a:r>
              <a:rPr lang="en-US" sz="1050" dirty="0"/>
              <a:t> Classification with Deep Convolutional Neural Networks,” </a:t>
            </a:r>
            <a:r>
              <a:rPr lang="en-US" sz="1050" i="1" dirty="0"/>
              <a:t>Adv. Neural Inf. Process. Syst.</a:t>
            </a:r>
            <a:r>
              <a:rPr lang="en-US" sz="1050" dirty="0"/>
              <a:t>, pp. 1–9, 2012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66956915"/>
              </p:ext>
            </p:extLst>
          </p:nvPr>
        </p:nvGraphicFramePr>
        <p:xfrm>
          <a:off x="5853595" y="2394857"/>
          <a:ext cx="3048000" cy="204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510243" y="4588615"/>
            <a:ext cx="8314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success performing in ILSVCR</a:t>
            </a:r>
            <a:r>
              <a:rPr lang="en-US" baseline="30000" dirty="0"/>
              <a:t>1</a:t>
            </a:r>
            <a:r>
              <a:rPr lang="en-US" dirty="0"/>
              <a:t> competitions starting 2012 (AlexNet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Annual image classification challenge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Initially classified images to singular labels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e.g. cat, car, plane, etc..</a:t>
            </a:r>
          </a:p>
        </p:txBody>
      </p:sp>
    </p:spTree>
    <p:extLst>
      <p:ext uri="{BB962C8B-B14F-4D97-AF65-F5344CB8AC3E}">
        <p14:creationId xmlns:p14="http://schemas.microsoft.com/office/powerpoint/2010/main" val="19437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Fully 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2" y="2336873"/>
            <a:ext cx="8198329" cy="4248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Long et al. introduce the </a:t>
            </a:r>
            <a:r>
              <a:rPr lang="en-US" dirty="0" err="1" smtClean="0"/>
              <a:t>fCNN</a:t>
            </a:r>
            <a:r>
              <a:rPr lang="en-US" dirty="0" smtClean="0"/>
              <a:t> [6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 smtClean="0"/>
              <a:t>Modified architectures for dense (per-pixel) classification</a:t>
            </a:r>
          </a:p>
          <a:p>
            <a:r>
              <a:rPr lang="en-US" dirty="0" smtClean="0"/>
              <a:t>Replaced fully connected classification layer with respective </a:t>
            </a:r>
            <a:r>
              <a:rPr lang="en-US" dirty="0" err="1" smtClean="0"/>
              <a:t>deconvolutions</a:t>
            </a:r>
            <a:r>
              <a:rPr lang="en-US" dirty="0"/>
              <a:t> </a:t>
            </a:r>
            <a:r>
              <a:rPr lang="en-US" dirty="0" smtClean="0"/>
              <a:t>and final 1-kernel convolution layer with N channels (N is number of classes)</a:t>
            </a:r>
          </a:p>
          <a:p>
            <a:pPr lvl="1"/>
            <a:r>
              <a:rPr lang="en-US" dirty="0" smtClean="0"/>
              <a:t>Outputs N “</a:t>
            </a:r>
            <a:r>
              <a:rPr lang="en-US" dirty="0" err="1" smtClean="0"/>
              <a:t>heatmaps</a:t>
            </a:r>
            <a:r>
              <a:rPr lang="en-US" dirty="0" smtClean="0"/>
              <a:t>” instead of N scalars</a:t>
            </a:r>
          </a:p>
          <a:p>
            <a:r>
              <a:rPr lang="en-US" dirty="0"/>
              <a:t>Factors in a hierarchy of spatial structure</a:t>
            </a:r>
          </a:p>
          <a:p>
            <a:pPr lvl="1"/>
            <a:r>
              <a:rPr lang="en-US" i="1" dirty="0"/>
              <a:t>Skip layers </a:t>
            </a:r>
            <a:r>
              <a:rPr lang="en-US" dirty="0"/>
              <a:t>are redundant branches created prior to max pooling. </a:t>
            </a:r>
          </a:p>
          <a:p>
            <a:pPr lvl="1"/>
            <a:r>
              <a:rPr lang="en-US" dirty="0"/>
              <a:t>These are respectively up-sampled and eventually combined (e.g. element-wise sum) prior to scoring.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Fully 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3" y="2336873"/>
            <a:ext cx="7210396" cy="42272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243" y="216527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Illustration from Long et al. [6]:</a:t>
            </a:r>
            <a:endParaRPr lang="en-US" dirty="0"/>
          </a:p>
        </p:txBody>
      </p:sp>
      <p:pic>
        <p:nvPicPr>
          <p:cNvPr id="12" name="Picture 11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1" y="2785961"/>
            <a:ext cx="6993643" cy="3629685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68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3214</Words>
  <Application>Microsoft Office PowerPoint</Application>
  <PresentationFormat>On-screen Show (4:3)</PresentationFormat>
  <Paragraphs>416</Paragraphs>
  <Slides>58</Slides>
  <Notes>16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Cambria Math</vt:lpstr>
      <vt:lpstr>Source Sans Pro</vt:lpstr>
      <vt:lpstr>Trebuchet MS</vt:lpstr>
      <vt:lpstr>Verdana</vt:lpstr>
      <vt:lpstr>Verdana</vt:lpstr>
      <vt:lpstr>TM04033917[[fn=Berlin]]_novariants</vt:lpstr>
      <vt:lpstr>Worksheet</vt:lpstr>
      <vt:lpstr>Retinal Vessel Segmentation and Classification using Fully Convolutional Neural Networks</vt:lpstr>
      <vt:lpstr>Overview</vt:lpstr>
      <vt:lpstr>1. Background</vt:lpstr>
      <vt:lpstr>Retinal Vessel Segmentation</vt:lpstr>
      <vt:lpstr>Vessel Classification</vt:lpstr>
      <vt:lpstr>Vessel Classification</vt:lpstr>
      <vt:lpstr>Convolutional Neural Networks</vt:lpstr>
      <vt:lpstr>Fully Convolutional Neural Networks</vt:lpstr>
      <vt:lpstr>Fully Convolutional Neural Networks</vt:lpstr>
      <vt:lpstr>FCNNs applied to Retinal Images</vt:lpstr>
      <vt:lpstr>Retinal Vessel Segmentation</vt:lpstr>
      <vt:lpstr>2. Approach</vt:lpstr>
      <vt:lpstr>Problem Statement</vt:lpstr>
      <vt:lpstr>Experimental Goals</vt:lpstr>
      <vt:lpstr>Multi-Class Model Architecture</vt:lpstr>
      <vt:lpstr>Input Data - DRIVE</vt:lpstr>
      <vt:lpstr>Classes Ground Truth</vt:lpstr>
      <vt:lpstr>Classes Ground Truth</vt:lpstr>
      <vt:lpstr>PowerPoint Presentation</vt:lpstr>
      <vt:lpstr>PowerPoint Presentation</vt:lpstr>
      <vt:lpstr>3. Experiments</vt:lpstr>
      <vt:lpstr>Hardware/Software Specifications</vt:lpstr>
      <vt:lpstr>Process Flow</vt:lpstr>
      <vt:lpstr>PowerPoint Presentation</vt:lpstr>
      <vt:lpstr>Learning Method</vt:lpstr>
      <vt:lpstr>Learning Method</vt:lpstr>
      <vt:lpstr>Evaluation Metrics – Quick Review</vt:lpstr>
      <vt:lpstr>Evaluation Metrics  Confusion Matrix</vt:lpstr>
      <vt:lpstr>Evaluation Metrics Precision/Recall</vt:lpstr>
      <vt:lpstr>Evaluation Metrics – Jaccard Similarity</vt:lpstr>
      <vt:lpstr>Experiment Models</vt:lpstr>
      <vt:lpstr>4-Class Model</vt:lpstr>
      <vt:lpstr>4-Class Model Test Results</vt:lpstr>
      <vt:lpstr>4-Class Model Test Results</vt:lpstr>
      <vt:lpstr>4-Class Model Base comparison</vt:lpstr>
      <vt:lpstr>4-Class Model Background Exclusion</vt:lpstr>
      <vt:lpstr>4-Class Model Background Exclusion</vt:lpstr>
      <vt:lpstr>4-Class Model Example Score Rendering</vt:lpstr>
      <vt:lpstr>4-Class Model Example Prediction Rendering</vt:lpstr>
      <vt:lpstr>3-Class Model</vt:lpstr>
      <vt:lpstr>4-class vs. 3-Class</vt:lpstr>
      <vt:lpstr>4-class vs. 3-Class</vt:lpstr>
      <vt:lpstr>4-class vs. 3-Class</vt:lpstr>
      <vt:lpstr>4-Class </vt:lpstr>
      <vt:lpstr>2-Class Models</vt:lpstr>
      <vt:lpstr>2-Class Models Implicit Overlap</vt:lpstr>
      <vt:lpstr>2-Class Models Implicit Overlap</vt:lpstr>
      <vt:lpstr>2-Class Models Data Augmentation</vt:lpstr>
      <vt:lpstr>2-Class Models Overlap Control</vt:lpstr>
      <vt:lpstr>3-Class </vt:lpstr>
      <vt:lpstr>4. Discussion</vt:lpstr>
      <vt:lpstr>Label Discontinuity</vt:lpstr>
      <vt:lpstr>Improving Vessel Classification</vt:lpstr>
      <vt:lpstr>Label Discontinuity</vt:lpstr>
      <vt:lpstr>Second-Stage Model</vt:lpstr>
      <vt:lpstr>Patch-Based Model</vt:lpstr>
      <vt:lpstr>Alternative Datasets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Retinal Vessel Segmentation and Classification using Fully Convolutional Neural Networks</dc:title>
  <dc:creator>mdemauro</dc:creator>
  <cp:lastModifiedBy>Michael DeMauro</cp:lastModifiedBy>
  <cp:revision>98</cp:revision>
  <dcterms:modified xsi:type="dcterms:W3CDTF">2017-05-03T18:46:58Z</dcterms:modified>
</cp:coreProperties>
</file>