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80" r:id="rId6"/>
    <p:sldId id="281" r:id="rId7"/>
    <p:sldId id="285" r:id="rId8"/>
    <p:sldId id="284" r:id="rId9"/>
    <p:sldId id="282" r:id="rId10"/>
    <p:sldId id="286" r:id="rId11"/>
    <p:sldId id="283" r:id="rId12"/>
    <p:sldId id="28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14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384" y="168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Workshop “Data </a:t>
            </a:r>
            <a:r>
              <a:rPr lang="nl-NL" dirty="0" err="1"/>
              <a:t>Science</a:t>
            </a:r>
            <a:r>
              <a:rPr lang="nl-NL" dirty="0"/>
              <a:t> met Tijgers”</a:t>
            </a:r>
          </a:p>
        </p:txBody>
      </p:sp>
      <p:sp>
        <p:nvSpPr>
          <p:cNvPr id="5" name="TextBox 4"/>
          <p:cNvSpPr txBox="1">
            <a:spLocks noGrp="1"/>
          </p:cNvSpPr>
          <p:nvPr>
            <p:ph type="body" sz="quarter" idx="11"/>
          </p:nvPr>
        </p:nvSpPr>
        <p:spPr>
          <a:xfrm>
            <a:off x="669926" y="5095875"/>
            <a:ext cx="7839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nl-NL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Ondertitel indien nodig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 deze workshop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Wat is een Data </a:t>
            </a:r>
            <a:r>
              <a:rPr lang="nl-NL" b="1" dirty="0" err="1"/>
              <a:t>Scientist</a:t>
            </a:r>
            <a:r>
              <a:rPr lang="nl-NL" b="1" dirty="0"/>
              <a:t>?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nl-NL" b="1" dirty="0"/>
              <a:t>Zelf aan de slag: tijgers beschermen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74556B3A-E6E7-0054-A9C0-A1F52813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een data </a:t>
            </a:r>
            <a:r>
              <a:rPr lang="nl-NL" dirty="0" err="1"/>
              <a:t>scientist</a:t>
            </a:r>
            <a:r>
              <a:rPr lang="nl-NL" dirty="0"/>
              <a:t>?</a:t>
            </a:r>
          </a:p>
        </p:txBody>
      </p:sp>
      <p:pic>
        <p:nvPicPr>
          <p:cNvPr id="5" name="Afbeelding 4" descr="Afbeelding met cirkel, diagram, schermopname, klok&#10;&#10;Door AI gegenereerde inhoud is mogelijk onjuist.">
            <a:extLst>
              <a:ext uri="{FF2B5EF4-FFF2-40B4-BE49-F238E27FC236}">
                <a16:creationId xmlns:a16="http://schemas.microsoft.com/office/drawing/2014/main" id="{7EAC9D03-5A1A-D800-D60B-091B01E3E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72" y="2271832"/>
            <a:ext cx="6765574" cy="4005796"/>
          </a:xfrm>
          <a:prstGeom prst="rect">
            <a:avLst/>
          </a:prstGeom>
        </p:spPr>
      </p:pic>
      <p:pic>
        <p:nvPicPr>
          <p:cNvPr id="10" name="Afbeelding 9" descr="Afbeelding met illustratie, schets, tekening, clipart&#10;&#10;Door AI gegenereerde inhoud is mogelijk onjuist.">
            <a:extLst>
              <a:ext uri="{FF2B5EF4-FFF2-40B4-BE49-F238E27FC236}">
                <a16:creationId xmlns:a16="http://schemas.microsoft.com/office/drawing/2014/main" id="{1134506F-5397-CC0D-A5C1-16219D41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865" y="3110624"/>
            <a:ext cx="2153987" cy="2979683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D5D3B141-0EEC-F9FC-3A03-43BCA4D49080}"/>
              </a:ext>
            </a:extLst>
          </p:cNvPr>
          <p:cNvSpPr/>
          <p:nvPr/>
        </p:nvSpPr>
        <p:spPr>
          <a:xfrm>
            <a:off x="2932386" y="3205216"/>
            <a:ext cx="1839311" cy="1167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6F134B11-1341-9DE8-4B64-D8B991AD6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4143047" cy="4259262"/>
          </a:xfrm>
        </p:spPr>
        <p:txBody>
          <a:bodyPr/>
          <a:lstStyle/>
          <a:p>
            <a:r>
              <a:rPr lang="nl-NL" dirty="0"/>
              <a:t>Een data </a:t>
            </a:r>
            <a:r>
              <a:rPr lang="nl-NL" dirty="0" err="1"/>
              <a:t>scientist</a:t>
            </a:r>
            <a:r>
              <a:rPr lang="nl-NL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gebruikt data om nieuwe dingen te leren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door analyses te doen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(zoals bijvoorbeeld het maken van een grafiek)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zodat opdrachtgevers de juiste beslissingen kunnen nemen</a:t>
            </a:r>
          </a:p>
        </p:txBody>
      </p:sp>
    </p:spTree>
    <p:extLst>
      <p:ext uri="{BB962C8B-B14F-4D97-AF65-F5344CB8AC3E}">
        <p14:creationId xmlns:p14="http://schemas.microsoft.com/office/powerpoint/2010/main" val="307933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B67CCDF0-06C7-A41B-B28B-0D81316F0B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/>
              <a:t>Overal!</a:t>
            </a:r>
          </a:p>
          <a:p>
            <a:pPr marL="728653" lvl="1" indent="-342900"/>
            <a:r>
              <a:rPr lang="nl-NL" dirty="0"/>
              <a:t>Bij de overheid</a:t>
            </a:r>
          </a:p>
          <a:p>
            <a:pPr marL="728653" lvl="1" indent="-342900"/>
            <a:r>
              <a:rPr lang="nl-NL" dirty="0"/>
              <a:t>Bij banken</a:t>
            </a:r>
          </a:p>
          <a:p>
            <a:pPr marL="728653" lvl="1" indent="-342900"/>
            <a:r>
              <a:rPr lang="nl-NL" dirty="0"/>
              <a:t>Bij bedrijven</a:t>
            </a:r>
          </a:p>
          <a:p>
            <a:pPr marL="728653" lvl="1" indent="-342900"/>
            <a:r>
              <a:rPr lang="nl-NL" dirty="0"/>
              <a:t>In de industrie</a:t>
            </a:r>
          </a:p>
          <a:p>
            <a:pPr marL="728653" lvl="1" indent="-342900"/>
            <a:r>
              <a:rPr lang="nl-NL" dirty="0"/>
              <a:t>In marketing</a:t>
            </a:r>
          </a:p>
          <a:p>
            <a:pPr marL="728653" lvl="1" indent="-342900"/>
            <a:r>
              <a:rPr lang="nl-NL" dirty="0"/>
              <a:t>In het onderwijs</a:t>
            </a:r>
          </a:p>
          <a:p>
            <a:pPr marL="728653" lvl="1" indent="-342900"/>
            <a:r>
              <a:rPr lang="nl-NL" dirty="0"/>
              <a:t>In de zorg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Overal waar data te vinden is, staan data </a:t>
            </a:r>
            <a:r>
              <a:rPr lang="nl-NL" dirty="0" err="1"/>
              <a:t>scientists</a:t>
            </a:r>
            <a:r>
              <a:rPr lang="nl-NL" dirty="0"/>
              <a:t> klaar om die data te gebruiken om er nuttige toepassingen mee te maken, zoals:</a:t>
            </a:r>
          </a:p>
          <a:p>
            <a:pPr marL="728653" lvl="1" indent="-342900"/>
            <a:r>
              <a:rPr lang="nl-NL" dirty="0"/>
              <a:t>Voorspellen welke producten wanneer op voorraad moeten zijn in een supermarkt.</a:t>
            </a:r>
          </a:p>
          <a:p>
            <a:pPr marL="728653" lvl="1" indent="-342900"/>
            <a:r>
              <a:rPr lang="nl-NL" dirty="0"/>
              <a:t>Aanbevelingen doen voor films en series.</a:t>
            </a:r>
          </a:p>
          <a:p>
            <a:pPr marL="728653" lvl="1" indent="-342900"/>
            <a:r>
              <a:rPr lang="nl-NL" dirty="0"/>
              <a:t>Opsporen van fraude met creditcards en bankrekeningen.</a:t>
            </a:r>
          </a:p>
          <a:p>
            <a:pPr marL="728653" lvl="1" indent="-342900"/>
            <a:endParaRPr lang="nl-NL" dirty="0"/>
          </a:p>
          <a:p>
            <a:pPr marL="728653" lvl="1" indent="-342900"/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1EF901-330B-7C4F-D4D2-645C76F0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Waar kom je data </a:t>
            </a:r>
            <a:r>
              <a:rPr lang="nl-NL" dirty="0" err="1"/>
              <a:t>scientists</a:t>
            </a:r>
            <a:r>
              <a:rPr lang="nl-NL" dirty="0"/>
              <a:t> allemaal tegen?</a:t>
            </a:r>
          </a:p>
        </p:txBody>
      </p:sp>
    </p:spTree>
    <p:extLst>
      <p:ext uri="{BB962C8B-B14F-4D97-AF65-F5344CB8AC3E}">
        <p14:creationId xmlns:p14="http://schemas.microsoft.com/office/powerpoint/2010/main" val="72722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23242DD8-3ECA-59FC-6BEB-4C1C1A9373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Bij vrijwel elk proces is tegenwoordig een computer betrokken.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Daardoor worden er ontzettend veel gegevens opgeslagen.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Die gegevens noemen we “data”.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Voorbeelden van data:</a:t>
            </a:r>
          </a:p>
          <a:p>
            <a:pPr marL="728653" lvl="1" indent="-342900"/>
            <a:r>
              <a:rPr lang="nl-NL" dirty="0"/>
              <a:t>de cijfers die je haalt op school</a:t>
            </a:r>
          </a:p>
          <a:p>
            <a:pPr marL="728653" lvl="1" indent="-342900"/>
            <a:r>
              <a:rPr lang="nl-NL" dirty="0"/>
              <a:t>de producten die je koopt in de winkel</a:t>
            </a:r>
          </a:p>
          <a:p>
            <a:pPr marL="728653" lvl="1" indent="-342900"/>
            <a:r>
              <a:rPr lang="nl-NL" dirty="0"/>
              <a:t>het aantal chatgesprekken dat je voert met je vrienden</a:t>
            </a:r>
          </a:p>
          <a:p>
            <a:pPr marL="728653" lvl="1" indent="-342900"/>
            <a:r>
              <a:rPr lang="nl-NL" dirty="0"/>
              <a:t>de tijdstippen waarop passagiers inchecken op een vliegveld</a:t>
            </a:r>
          </a:p>
          <a:p>
            <a:pPr marL="728653" lvl="1" indent="-342900"/>
            <a:r>
              <a:rPr lang="nl-NL" dirty="0"/>
              <a:t>de temperatuur en de luchtvochtigheid in een varkensstal</a:t>
            </a:r>
          </a:p>
          <a:p>
            <a:pPr marL="728653" lvl="1" indent="-342900"/>
            <a:r>
              <a:rPr lang="nl-NL" dirty="0"/>
              <a:t>de hoeveelheid auto’s op de weg tussen 08:00 en 10:00</a:t>
            </a:r>
          </a:p>
          <a:p>
            <a:pPr marL="728653" lvl="1" indent="-342900"/>
            <a:r>
              <a:rPr lang="nl-NL" dirty="0"/>
              <a:t>enz. enz.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Overal waar computers zijn, is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En als er geen computers zijn, dan maken we alsnog data, zoals in de workshop die nu volgt.</a:t>
            </a:r>
          </a:p>
          <a:p>
            <a:pPr marL="728653" lvl="1" indent="-342900"/>
            <a:endParaRPr lang="nl-NL" dirty="0"/>
          </a:p>
          <a:p>
            <a:pPr marL="728653" lvl="1" indent="-342900"/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BE854C2-96CE-F453-B88D-C8B8F9C4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data?</a:t>
            </a:r>
          </a:p>
        </p:txBody>
      </p:sp>
    </p:spTree>
    <p:extLst>
      <p:ext uri="{BB962C8B-B14F-4D97-AF65-F5344CB8AC3E}">
        <p14:creationId xmlns:p14="http://schemas.microsoft.com/office/powerpoint/2010/main" val="10692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E8E9A880-8C7B-83E8-40B9-E00917B778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5593474" cy="4259262"/>
          </a:xfrm>
        </p:spPr>
        <p:txBody>
          <a:bodyPr>
            <a:normAutofit lnSpcReduction="10000"/>
          </a:bodyPr>
          <a:lstStyle/>
          <a:p>
            <a:r>
              <a:rPr lang="nl-NL" dirty="0"/>
              <a:t>De casus: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Tijgers zijn beschermd. Ze worden ernstig bedreigd. Er zijn bijvoorbeeld nog maar 1850 Bengaalse tijgers (in de hele wereld!)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Dorpelingen in de Indiase deelstaat Assam (zie kaart) zien dat tijgers af en toe hun koeien opeten.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 vinden die dorpelingen natuurlijk niet leuk.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dorpelingen dreigen nu tijgers te gaan afschieten om te voorkomen dat er nog meer koeien worden opgegeten.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Dat is natuurlijk niet leuk voor de tijgers – en ook wel zonde van die laatste 1850 nog resterende tijgers. Laten we iets anders bedenken om te voorkomen dat er koeien worden opgegeten.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1066398-4F48-E8E2-2081-7D203A1D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Zelf aan de slag: tijgers beschermen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7889E75-9C8E-D526-E88C-25E17173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594" y="3783723"/>
            <a:ext cx="2153756" cy="2317531"/>
          </a:xfrm>
          <a:prstGeom prst="rect">
            <a:avLst/>
          </a:prstGeom>
        </p:spPr>
      </p:pic>
      <p:pic>
        <p:nvPicPr>
          <p:cNvPr id="6" name="Afbeelding 5" descr="Afbeelding met clipart, tekenfilm, kat, tekening&#10;&#10;Door AI gegenereerde inhoud is mogelijk onjuist.">
            <a:extLst>
              <a:ext uri="{FF2B5EF4-FFF2-40B4-BE49-F238E27FC236}">
                <a16:creationId xmlns:a16="http://schemas.microsoft.com/office/drawing/2014/main" id="{9AF34620-35F4-2BDD-B0A5-F27BF7195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07" y="1184384"/>
            <a:ext cx="18288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63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378DE22-916F-1377-D1A3-46311CFFD7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925638"/>
            <a:ext cx="5435819" cy="42592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dorpelingen vinden dat er teveel koeien worden opgegeten.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Wij gaan uitzoeken wat ze kunnen doen om dat te voorkomen.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Hiervoor gebruiken we data die door andere wetenschappers voor ons is verzameld (zie volgende slide).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analyseren deze data en doen op basis van deze analyse één of meer aanbevelingen.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Deze aanbevelingen moeten ervoor zorgen dat er minder koeien worden opgegeten.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Als er minder koeien worden opgegeten, gaan de dorpelingen geen tijgers afschieten.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CAB9CC-A21B-8136-77EB-5417399D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opdracht: geef de dorpelingen advies</a:t>
            </a:r>
          </a:p>
        </p:txBody>
      </p:sp>
      <p:pic>
        <p:nvPicPr>
          <p:cNvPr id="5" name="Afbeelding 4" descr="Afbeelding met zoogdier, katachtige, tijger, Katachtigen&#10;&#10;Door AI gegenereerde inhoud is mogelijk onjuist.">
            <a:extLst>
              <a:ext uri="{FF2B5EF4-FFF2-40B4-BE49-F238E27FC236}">
                <a16:creationId xmlns:a16="http://schemas.microsoft.com/office/drawing/2014/main" id="{1B9F173E-127F-0E68-734A-51F3BE0DA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469" y="2564524"/>
            <a:ext cx="2745593" cy="233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menu&#10;&#10;Door AI gegenereerde inhoud is mogelijk onjuist.">
            <a:extLst>
              <a:ext uri="{FF2B5EF4-FFF2-40B4-BE49-F238E27FC236}">
                <a16:creationId xmlns:a16="http://schemas.microsoft.com/office/drawing/2014/main" id="{FC16E9EA-4CB6-1786-3F94-150B5D3C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06262"/>
            <a:ext cx="3884214" cy="3428999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E1E0A5D-3E64-0AF6-7CCD-A8DC220D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Onze data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A0F74D5-08F7-7F7D-5E7D-2586C41BE21A}"/>
              </a:ext>
            </a:extLst>
          </p:cNvPr>
          <p:cNvSpPr/>
          <p:nvPr/>
        </p:nvSpPr>
        <p:spPr>
          <a:xfrm>
            <a:off x="4246179" y="3251201"/>
            <a:ext cx="1271752" cy="322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CC61EBF2-FBA6-7CC0-EB91-C8BDDB54FB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Wetenschappers hebben een jaar lang gegevens verzameld over de prooien die door tijgers zijn opgegeten.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Van elke prooi hebben ze genoteerd:</a:t>
            </a:r>
          </a:p>
          <a:p>
            <a:pPr marL="728653" lvl="1" indent="-342900"/>
            <a:r>
              <a:rPr lang="nl-NL" dirty="0"/>
              <a:t>Wat voor dier was het?</a:t>
            </a:r>
          </a:p>
          <a:p>
            <a:pPr marL="728653" lvl="1" indent="-342900"/>
            <a:r>
              <a:rPr lang="nl-NL" dirty="0"/>
              <a:t>Waar is het dier opgegeten?</a:t>
            </a:r>
          </a:p>
          <a:p>
            <a:pPr marL="728653" lvl="1" indent="-342900"/>
            <a:r>
              <a:rPr lang="nl-NL" dirty="0"/>
              <a:t>Was de tijger een mannetje of een vrouwtje?</a:t>
            </a:r>
          </a:p>
          <a:p>
            <a:pPr marL="728653" lvl="1" indent="-342900"/>
            <a:r>
              <a:rPr lang="nl-NL" dirty="0"/>
              <a:t>Wanneer is de prooi opgegeten?</a:t>
            </a:r>
          </a:p>
          <a:p>
            <a:pPr marL="728653" lvl="1" indent="-342900"/>
            <a:r>
              <a:rPr lang="nl-NL" dirty="0"/>
              <a:t>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Gegevens staan in Excel.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97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F984240C-C645-8612-C111-28CCD6D1F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We zorgen dat we weten wat onze data betekent (wat staat er in elke kolom?).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Dan maken we grafieken om te bekijken wat er precies aan de hand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Ten slotte laten we de computer een paar berekeningen maken.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Dit doen we in het programma </a:t>
            </a:r>
            <a:r>
              <a:rPr lang="nl-NL" dirty="0" err="1"/>
              <a:t>PowerBI</a:t>
            </a:r>
            <a:r>
              <a:rPr lang="nl-NL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2B5E1DC-81A3-346B-373B-24095E72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Stappenplan</a:t>
            </a:r>
          </a:p>
        </p:txBody>
      </p:sp>
      <p:pic>
        <p:nvPicPr>
          <p:cNvPr id="5" name="Afbeelding 4" descr="Afbeelding met tekst, schermopname, Lettertype, Merk&#10;&#10;Door AI gegenereerde inhoud is mogelijk onjuist.">
            <a:extLst>
              <a:ext uri="{FF2B5EF4-FFF2-40B4-BE49-F238E27FC236}">
                <a16:creationId xmlns:a16="http://schemas.microsoft.com/office/drawing/2014/main" id="{6A531D59-B69E-B7CD-61A3-9B747ECE6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414" y="4055269"/>
            <a:ext cx="3746936" cy="210628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F9C66F14-D9C8-9698-89EF-5446E4DEDB26}"/>
              </a:ext>
            </a:extLst>
          </p:cNvPr>
          <p:cNvSpPr txBox="1"/>
          <p:nvPr/>
        </p:nvSpPr>
        <p:spPr>
          <a:xfrm>
            <a:off x="628650" y="4214648"/>
            <a:ext cx="34493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Als we klaar zijn, hebben we hopelijk een antwoord op de vraag: welke tijgers eten koeien op, waar en wanneer gebeurt </a:t>
            </a:r>
            <a:r>
              <a:rPr lang="nl-NL">
                <a:latin typeface="Arial" panose="020B0604020202020204" pitchFamily="34" charset="0"/>
                <a:cs typeface="Arial" panose="020B0604020202020204" pitchFamily="34" charset="0"/>
              </a:rPr>
              <a:t>dat en 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wat kunnen we daar tegen doen?</a:t>
            </a:r>
          </a:p>
        </p:txBody>
      </p:sp>
    </p:spTree>
    <p:extLst>
      <p:ext uri="{BB962C8B-B14F-4D97-AF65-F5344CB8AC3E}">
        <p14:creationId xmlns:p14="http://schemas.microsoft.com/office/powerpoint/2010/main" val="27115628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606</Words>
  <Application>Microsoft Macintosh PowerPoint</Application>
  <PresentationFormat>Diavoorstelling (4:3)</PresentationFormat>
  <Paragraphs>70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Arial</vt:lpstr>
      <vt:lpstr>Avenir Next Condensed</vt:lpstr>
      <vt:lpstr>Calibri</vt:lpstr>
      <vt:lpstr>Presentatie_Smal</vt:lpstr>
      <vt:lpstr>PowerPoint-presentatie</vt:lpstr>
      <vt:lpstr>In deze workshop</vt:lpstr>
      <vt:lpstr>Wat is een data scientist?</vt:lpstr>
      <vt:lpstr>Waar kom je data scientists allemaal tegen?</vt:lpstr>
      <vt:lpstr>Wat is data?</vt:lpstr>
      <vt:lpstr>Zelf aan de slag: tijgers beschermen</vt:lpstr>
      <vt:lpstr>De opdracht: geef de dorpelingen advies</vt:lpstr>
      <vt:lpstr>Onze data</vt:lpstr>
      <vt:lpstr>Stappenplan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194</cp:revision>
  <dcterms:created xsi:type="dcterms:W3CDTF">2015-07-08T04:47:01Z</dcterms:created>
  <dcterms:modified xsi:type="dcterms:W3CDTF">2025-03-11T15:03:12Z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