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80" r:id="rId6"/>
    <p:sldId id="281" r:id="rId7"/>
    <p:sldId id="285" r:id="rId8"/>
    <p:sldId id="282" r:id="rId9"/>
    <p:sldId id="283" r:id="rId10"/>
    <p:sldId id="284" r:id="rId11"/>
    <p:sldId id="286" r:id="rId12"/>
    <p:sldId id="28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8657"/>
    <a:srgbClr val="A9976A"/>
    <a:srgbClr val="837752"/>
    <a:srgbClr val="AC9660"/>
    <a:srgbClr val="FFE411"/>
    <a:srgbClr val="FFFFFF"/>
    <a:srgbClr val="FED9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4" autoAdjust="0"/>
    <p:restoredTop sz="94626" autoAdjust="0"/>
  </p:normalViewPr>
  <p:slideViewPr>
    <p:cSldViewPr snapToGrid="0" snapToObjects="1">
      <p:cViewPr varScale="1">
        <p:scale>
          <a:sx n="121" d="100"/>
          <a:sy n="121" d="100"/>
        </p:scale>
        <p:origin x="1592" y="168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Afbeelding 4">
            <a:extLst>
              <a:ext uri="{FF2B5EF4-FFF2-40B4-BE49-F238E27FC236}">
                <a16:creationId xmlns:a16="http://schemas.microsoft.com/office/drawing/2014/main" id="{3E43DDCB-339E-4C3A-9E9E-C22943510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907" y="1624877"/>
            <a:ext cx="3997787" cy="2545109"/>
          </a:xfrm>
          <a:prstGeom prst="rect">
            <a:avLst/>
          </a:prstGeom>
        </p:spPr>
      </p:pic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FDED8E11-341A-45D2-85B1-F7C4DB5323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5095875"/>
            <a:ext cx="7839075" cy="1009650"/>
          </a:xfrm>
        </p:spPr>
        <p:txBody>
          <a:bodyPr>
            <a:normAutofit/>
          </a:bodyPr>
          <a:lstStyle>
            <a:lvl1pPr marL="0" indent="0">
              <a:buNone/>
              <a:defRPr lang="en-GB" sz="2475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venir Next Condensed"/>
                <a:ea typeface="Avenir Next Condensed Medium"/>
                <a:cs typeface="Avenir Next Condensed Medium"/>
                <a:sym typeface="Avenir Next Condensed Medium"/>
              </a:defRPr>
            </a:lvl1pPr>
          </a:lstStyle>
          <a:p>
            <a:pPr lvl="0"/>
            <a:r>
              <a:rPr lang="nl-NL" dirty="0"/>
              <a:t>VOORBEELD VAN EEN ONDERTITEL</a:t>
            </a:r>
            <a:endParaRPr lang="en-GB" dirty="0"/>
          </a:p>
        </p:txBody>
      </p:sp>
      <p:sp>
        <p:nvSpPr>
          <p:cNvPr id="34" name="Tijdelijke aanduiding voor tekst 33">
            <a:extLst>
              <a:ext uri="{FF2B5EF4-FFF2-40B4-BE49-F238E27FC236}">
                <a16:creationId xmlns:a16="http://schemas.microsoft.com/office/drawing/2014/main" id="{D9C3A310-643B-4139-9F62-77D0667471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9925" y="1196299"/>
            <a:ext cx="7844102" cy="588915"/>
          </a:xfrm>
        </p:spPr>
        <p:txBody>
          <a:bodyPr anchor="b">
            <a:noAutofit/>
          </a:bodyPr>
          <a:lstStyle>
            <a:lvl1pPr marL="0" indent="0">
              <a:buNone/>
              <a:defRPr lang="nl-NL" sz="1846" b="0" kern="1200" baseline="0" dirty="0" smtClean="0">
                <a:solidFill>
                  <a:srgbClr val="E50856"/>
                </a:solidFill>
                <a:latin typeface="Avenir Next Condense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983EC9-36B1-B744-A87D-1AA0BEB38B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925" y="1895907"/>
            <a:ext cx="7839075" cy="3089275"/>
          </a:xfrm>
        </p:spPr>
        <p:txBody>
          <a:bodyPr>
            <a:normAutofit/>
          </a:bodyPr>
          <a:lstStyle>
            <a:lvl1pPr marL="0" indent="0">
              <a:buNone/>
              <a:defRPr sz="6750" b="1">
                <a:latin typeface="Avenir Next Condensed" panose="020B0506020202020204" pitchFamily="34" charset="0"/>
              </a:defRPr>
            </a:lvl1pPr>
          </a:lstStyle>
          <a:p>
            <a:r>
              <a:rPr lang="nl-NL" dirty="0"/>
              <a:t>VOORBEELD VAN EEN TITEL_</a:t>
            </a:r>
          </a:p>
        </p:txBody>
      </p:sp>
    </p:spTree>
    <p:extLst>
      <p:ext uri="{BB962C8B-B14F-4D97-AF65-F5344CB8AC3E}">
        <p14:creationId xmlns:p14="http://schemas.microsoft.com/office/powerpoint/2010/main" val="358500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991A77-E592-4927-BAD8-5D3406246A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788670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13B7015-BB4D-A84E-84E4-520C33B85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263155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4">
            <a:extLst>
              <a:ext uri="{FF2B5EF4-FFF2-40B4-BE49-F238E27FC236}">
                <a16:creationId xmlns:a16="http://schemas.microsoft.com/office/drawing/2014/main" id="{04E48767-DBA0-4144-B07A-E0457FACA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394335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4" name="Titel 6">
            <a:extLst>
              <a:ext uri="{FF2B5EF4-FFF2-40B4-BE49-F238E27FC236}">
                <a16:creationId xmlns:a16="http://schemas.microsoft.com/office/drawing/2014/main" id="{24158585-8C9B-2444-8413-2968F1CB9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4674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260C8E6A-14DF-4CBC-B795-FDA284EC47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14902" y="1917701"/>
            <a:ext cx="3600450" cy="4259263"/>
          </a:xfrm>
        </p:spPr>
        <p:txBody>
          <a:bodyPr>
            <a:normAutofit/>
          </a:bodyPr>
          <a:lstStyle>
            <a:lvl1pPr>
              <a:defRPr sz="127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F1329CB-FA5D-45B5-AA42-AC585215A1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394335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0688633-6D41-064D-B005-BBA9338D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335136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4B8653B3-70AE-4E3E-9A4D-3EAF4B4F4A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14900" y="1778434"/>
            <a:ext cx="3600450" cy="413103"/>
          </a:xfrm>
        </p:spPr>
        <p:txBody>
          <a:bodyPr anchor="ctr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nl-NL" dirty="0"/>
              <a:t>Klik om een tekst toe te voegen</a:t>
            </a:r>
            <a:endParaRPr lang="en-GB" dirty="0"/>
          </a:p>
        </p:txBody>
      </p:sp>
      <p:sp>
        <p:nvSpPr>
          <p:cNvPr id="10" name="Tijdelijke aanduiding voor tekst 4">
            <a:extLst>
              <a:ext uri="{FF2B5EF4-FFF2-40B4-BE49-F238E27FC236}">
                <a16:creationId xmlns:a16="http://schemas.microsoft.com/office/drawing/2014/main" id="{60C7571E-BBB1-4DDF-9329-A0C028CAE8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1778434"/>
            <a:ext cx="3600450" cy="413103"/>
          </a:xfrm>
        </p:spPr>
        <p:txBody>
          <a:bodyPr anchor="ctr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nl-NL" dirty="0"/>
              <a:t>Klik om een tekst toe te voegen</a:t>
            </a:r>
            <a:endParaRPr lang="en-GB" dirty="0"/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CE54818A-2359-4656-8BAE-BA7A617F31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2279280"/>
            <a:ext cx="3600450" cy="390562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11" name="Tijdelijke aanduiding voor tekst 4">
            <a:extLst>
              <a:ext uri="{FF2B5EF4-FFF2-40B4-BE49-F238E27FC236}">
                <a16:creationId xmlns:a16="http://schemas.microsoft.com/office/drawing/2014/main" id="{750B259D-85C8-43A7-A164-0E5FF89B8B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14900" y="2279280"/>
            <a:ext cx="3600450" cy="390562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8" name="Titel 6">
            <a:extLst>
              <a:ext uri="{FF2B5EF4-FFF2-40B4-BE49-F238E27FC236}">
                <a16:creationId xmlns:a16="http://schemas.microsoft.com/office/drawing/2014/main" id="{AB6897B6-1B30-8840-AEF5-653E3015C3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28130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">
            <a:extLst>
              <a:ext uri="{FF2B5EF4-FFF2-40B4-BE49-F238E27FC236}">
                <a16:creationId xmlns:a16="http://schemas.microsoft.com/office/drawing/2014/main" id="{2F35E840-7D0C-489A-B88C-9B5B6A358F43}"/>
              </a:ext>
            </a:extLst>
          </p:cNvPr>
          <p:cNvSpPr/>
          <p:nvPr/>
        </p:nvSpPr>
        <p:spPr>
          <a:xfrm>
            <a:off x="2362200" y="733425"/>
            <a:ext cx="4419600" cy="53911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pic>
        <p:nvPicPr>
          <p:cNvPr id="14" name="Afbeelding 2">
            <a:extLst>
              <a:ext uri="{FF2B5EF4-FFF2-40B4-BE49-F238E27FC236}">
                <a16:creationId xmlns:a16="http://schemas.microsoft.com/office/drawing/2014/main" id="{FFDA8079-95BD-45E3-8313-ABF6A59E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62" y="601590"/>
            <a:ext cx="355939" cy="297299"/>
          </a:xfrm>
          <a:prstGeom prst="rect">
            <a:avLst/>
          </a:prstGeom>
        </p:spPr>
      </p:pic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7E150451-5081-475D-A7BF-2CE6F5C377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0162" y="5429601"/>
            <a:ext cx="3683000" cy="493713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DA6865-FA7E-094E-A575-DAADE998A2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30162" y="1628775"/>
            <a:ext cx="3683000" cy="360045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‘QUOTE’</a:t>
            </a:r>
          </a:p>
        </p:txBody>
      </p:sp>
    </p:spTree>
    <p:extLst>
      <p:ext uri="{BB962C8B-B14F-4D97-AF65-F5344CB8AC3E}">
        <p14:creationId xmlns:p14="http://schemas.microsoft.com/office/powerpoint/2010/main" val="29675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6486190-F1D1-43BB-B712-AB7BE1C1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OM STIJL TE BEWERKEN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BC46703-C372-4CCF-BBDB-349EF159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2936B9B-9586-48DE-B845-C54BC129D8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07" y="6227764"/>
            <a:ext cx="1359194" cy="5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lang="nl-NL" sz="3200" b="0" kern="1200" baseline="0" dirty="0">
          <a:solidFill>
            <a:srgbClr val="E50056"/>
          </a:solidFill>
          <a:latin typeface="Avenir Next Condensed" panose="020B0506020202020204" pitchFamily="34" charset="0"/>
          <a:ea typeface="+mj-ea"/>
          <a:cs typeface="Arial" panose="020B0604020202020204" pitchFamily="34" charset="0"/>
          <a:sym typeface="Avenir Next Condensed Demi Bold"/>
        </a:defRPr>
      </a:lvl1pPr>
    </p:titleStyle>
    <p:bodyStyle>
      <a:lvl1pPr marL="128585" indent="-128585" algn="l" defTabSz="514337" rtl="0" eaLnBrk="1" latinLnBrk="0" hangingPunct="1">
        <a:lnSpc>
          <a:spcPct val="80000"/>
        </a:lnSpc>
        <a:spcBef>
          <a:spcPts val="563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53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21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090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59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27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AI : Tools of </a:t>
            </a:r>
            <a:r>
              <a:rPr lang="nl-NL" dirty="0" err="1"/>
              <a:t>the</a:t>
            </a:r>
            <a:r>
              <a:rPr lang="nl-NL" dirty="0"/>
              <a:t> Trade</a:t>
            </a:r>
          </a:p>
        </p:txBody>
      </p:sp>
      <p:sp>
        <p:nvSpPr>
          <p:cNvPr id="5" name="TextBox 4"/>
          <p:cNvSpPr txBox="1">
            <a:spLocks noGrp="1"/>
          </p:cNvSpPr>
          <p:nvPr>
            <p:ph type="body" sz="quarter" idx="11"/>
          </p:nvPr>
        </p:nvSpPr>
        <p:spPr>
          <a:xfrm>
            <a:off x="669926" y="5095875"/>
            <a:ext cx="7839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endParaRPr lang="nl-NL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1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34"/>
    </mc:Choice>
    <mc:Fallback xmlns="">
      <p:transition spd="slow" advTm="863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 THIS PRESENTATION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b="1" dirty="0"/>
              <a:t>Python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b="1" dirty="0" err="1"/>
              <a:t>Jupyter</a:t>
            </a:r>
            <a:r>
              <a:rPr lang="nl-NL" b="1" dirty="0"/>
              <a:t> Notebooks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b="1" dirty="0"/>
              <a:t>Nvidia / CUDA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b="1" dirty="0" err="1"/>
              <a:t>VSCode</a:t>
            </a:r>
            <a:endParaRPr lang="nl-NL" b="1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b="1" dirty="0"/>
              <a:t>Excel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b="1" dirty="0"/>
              <a:t>Pipelines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16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Lettertype, logo, Graphics, ontwerp&#10;&#10;Door AI gegenereerde inhoud is mogelijk onjuist.">
            <a:extLst>
              <a:ext uri="{FF2B5EF4-FFF2-40B4-BE49-F238E27FC236}">
                <a16:creationId xmlns:a16="http://schemas.microsoft.com/office/drawing/2014/main" id="{697C4423-9028-B19F-A4B9-6D2F38AF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74763"/>
            <a:ext cx="3867150" cy="1301750"/>
          </a:xfrm>
          <a:prstGeom prst="rect">
            <a:avLst/>
          </a:prstGeom>
        </p:spPr>
      </p:pic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C16E9A39-D6D4-6BA0-94E3-B21F49CFC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AI </a:t>
            </a:r>
            <a:r>
              <a:rPr lang="nl-NL" dirty="0" err="1"/>
              <a:t>programming</a:t>
            </a:r>
            <a:r>
              <a:rPr lang="nl-NL" dirty="0"/>
              <a:t> is </a:t>
            </a:r>
            <a:r>
              <a:rPr lang="nl-NL" dirty="0" err="1"/>
              <a:t>done</a:t>
            </a:r>
            <a:r>
              <a:rPr lang="nl-NL" dirty="0"/>
              <a:t> in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Lots of </a:t>
            </a:r>
            <a:r>
              <a:rPr lang="nl-NL" dirty="0" err="1"/>
              <a:t>libraries</a:t>
            </a:r>
            <a:r>
              <a:rPr lang="nl-NL" dirty="0"/>
              <a:t>, </a:t>
            </a:r>
            <a:r>
              <a:rPr lang="nl-NL" dirty="0" err="1"/>
              <a:t>including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scientific</a:t>
            </a:r>
            <a:r>
              <a:rPr lang="nl-NL" dirty="0"/>
              <a:t> / </a:t>
            </a:r>
            <a:r>
              <a:rPr lang="nl-NL" dirty="0" err="1"/>
              <a:t>numeric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: </a:t>
            </a:r>
            <a:r>
              <a:rPr lang="nl-NL" dirty="0" err="1"/>
              <a:t>numpy</a:t>
            </a:r>
            <a:r>
              <a:rPr lang="nl-NL" dirty="0"/>
              <a:t>, </a:t>
            </a:r>
            <a:r>
              <a:rPr lang="nl-NL" dirty="0" err="1"/>
              <a:t>scipy</a:t>
            </a:r>
            <a:r>
              <a:rPr lang="nl-NL" dirty="0"/>
              <a:t>, </a:t>
            </a:r>
            <a:r>
              <a:rPr lang="nl-NL" dirty="0" err="1"/>
              <a:t>scikit-learn</a:t>
            </a:r>
            <a:r>
              <a:rPr lang="nl-NL" dirty="0"/>
              <a:t>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Library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manipulating</a:t>
            </a:r>
            <a:r>
              <a:rPr lang="nl-NL" dirty="0"/>
              <a:t> data sets: </a:t>
            </a:r>
            <a:r>
              <a:rPr lang="nl-NL" dirty="0" err="1"/>
              <a:t>Pandas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Libraries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:</a:t>
            </a:r>
          </a:p>
          <a:p>
            <a:pPr marL="728653" lvl="1" indent="-342900"/>
            <a:r>
              <a:rPr lang="nl-NL" dirty="0" err="1"/>
              <a:t>Keras</a:t>
            </a:r>
            <a:endParaRPr lang="nl-NL" dirty="0"/>
          </a:p>
          <a:p>
            <a:pPr marL="728653" lvl="1" indent="-342900"/>
            <a:r>
              <a:rPr lang="nl-NL" dirty="0"/>
              <a:t>Tensorflow*</a:t>
            </a:r>
          </a:p>
          <a:p>
            <a:pPr marL="728653" lvl="1" indent="-342900"/>
            <a:r>
              <a:rPr lang="nl-NL" dirty="0" err="1"/>
              <a:t>PyTorch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Python </a:t>
            </a:r>
            <a:r>
              <a:rPr lang="nl-NL" dirty="0" err="1"/>
              <a:t>itself</a:t>
            </a:r>
            <a:r>
              <a:rPr lang="nl-NL" dirty="0"/>
              <a:t> is </a:t>
            </a:r>
            <a:r>
              <a:rPr lang="nl-NL" dirty="0" err="1"/>
              <a:t>very</a:t>
            </a:r>
            <a:r>
              <a:rPr lang="nl-NL" dirty="0"/>
              <a:t> slow, but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. </a:t>
            </a:r>
            <a:r>
              <a:rPr lang="nl-NL" dirty="0" err="1"/>
              <a:t>Functionality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needs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fast</a:t>
            </a:r>
            <a:r>
              <a:rPr lang="nl-NL" dirty="0"/>
              <a:t> is </a:t>
            </a:r>
            <a:r>
              <a:rPr lang="nl-NL" dirty="0" err="1"/>
              <a:t>written</a:t>
            </a:r>
            <a:r>
              <a:rPr lang="nl-NL" dirty="0"/>
              <a:t> in C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called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 Python.</a:t>
            </a:r>
          </a:p>
          <a:p>
            <a:pPr marL="728653" lvl="1" indent="-342900"/>
            <a:endParaRPr lang="nl-NL" dirty="0"/>
          </a:p>
          <a:p>
            <a:pPr marL="342900" indent="-342900"/>
            <a:endParaRPr lang="nl-NL" dirty="0"/>
          </a:p>
          <a:p>
            <a:pPr marL="342900" indent="-342900"/>
            <a:r>
              <a:rPr lang="nl-NL" sz="1200" dirty="0"/>
              <a:t>* A “tensor” is a </a:t>
            </a:r>
            <a:r>
              <a:rPr lang="nl-NL" sz="1200" dirty="0" err="1"/>
              <a:t>collection</a:t>
            </a:r>
            <a:r>
              <a:rPr lang="nl-NL" sz="1200" dirty="0"/>
              <a:t> of </a:t>
            </a:r>
            <a:r>
              <a:rPr lang="nl-NL" sz="1200" dirty="0" err="1"/>
              <a:t>numbers</a:t>
            </a:r>
            <a:r>
              <a:rPr lang="nl-NL" sz="1200" dirty="0"/>
              <a:t>, </a:t>
            </a:r>
            <a:r>
              <a:rPr lang="nl-NL" sz="1200" dirty="0" err="1"/>
              <a:t>such</a:t>
            </a:r>
            <a:r>
              <a:rPr lang="nl-NL" sz="1200" dirty="0"/>
              <a:t> as columns of </a:t>
            </a:r>
            <a:r>
              <a:rPr lang="nl-NL" sz="1200" dirty="0" err="1"/>
              <a:t>measurements</a:t>
            </a:r>
            <a:endParaRPr lang="nl-NL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E06F370-5A26-0B3E-D083-0E742371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01161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A851B8F-6700-3D10-F500-B5CBAF0E10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 “Notebook” is a file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program code,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Jupyter</a:t>
            </a:r>
            <a:r>
              <a:rPr lang="nl-NL" dirty="0"/>
              <a:t> Notebooks </a:t>
            </a:r>
            <a:r>
              <a:rPr lang="nl-NL" dirty="0" err="1"/>
              <a:t>were</a:t>
            </a:r>
            <a:r>
              <a:rPr lang="nl-NL" dirty="0"/>
              <a:t> </a:t>
            </a:r>
            <a:r>
              <a:rPr lang="nl-NL" dirty="0" err="1"/>
              <a:t>originally</a:t>
            </a:r>
            <a:r>
              <a:rPr lang="nl-NL" dirty="0"/>
              <a:t> </a:t>
            </a:r>
            <a:r>
              <a:rPr lang="nl-NL" dirty="0" err="1"/>
              <a:t>developed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Python, </a:t>
            </a:r>
            <a:r>
              <a:rPr lang="nl-NL" dirty="0" err="1"/>
              <a:t>though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programming</a:t>
            </a:r>
            <a:r>
              <a:rPr lang="nl-NL" dirty="0"/>
              <a:t> </a:t>
            </a:r>
            <a:r>
              <a:rPr lang="nl-NL" dirty="0" err="1"/>
              <a:t>languages</a:t>
            </a:r>
            <a:r>
              <a:rPr lang="nl-NL" dirty="0"/>
              <a:t>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3FB8152-D0B2-7518-98C4-6A3AFEFA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Jupyter</a:t>
            </a:r>
            <a:r>
              <a:rPr lang="nl-NL" dirty="0"/>
              <a:t> Notebooks</a:t>
            </a:r>
          </a:p>
        </p:txBody>
      </p:sp>
      <p:pic>
        <p:nvPicPr>
          <p:cNvPr id="5" name="Afbeelding 4" descr="Afbeelding met tekst, schermopname, software, Webpagina&#10;&#10;Door AI gegenereerde inhoud is mogelijk onjuist.">
            <a:extLst>
              <a:ext uri="{FF2B5EF4-FFF2-40B4-BE49-F238E27FC236}">
                <a16:creationId xmlns:a16="http://schemas.microsoft.com/office/drawing/2014/main" id="{3078F503-2B87-0197-D616-C29EF16F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147" y="3247695"/>
            <a:ext cx="4020044" cy="2848099"/>
          </a:xfrm>
          <a:prstGeom prst="rect">
            <a:avLst/>
          </a:prstGeom>
        </p:spPr>
      </p:pic>
      <p:sp>
        <p:nvSpPr>
          <p:cNvPr id="7" name="Tijdelijke aanduiding voor tekst 1">
            <a:extLst>
              <a:ext uri="{FF2B5EF4-FFF2-40B4-BE49-F238E27FC236}">
                <a16:creationId xmlns:a16="http://schemas.microsoft.com/office/drawing/2014/main" id="{00491C4C-E036-83C6-BC8D-628743C7789E}"/>
              </a:ext>
            </a:extLst>
          </p:cNvPr>
          <p:cNvSpPr txBox="1">
            <a:spLocks/>
          </p:cNvSpPr>
          <p:nvPr/>
        </p:nvSpPr>
        <p:spPr>
          <a:xfrm>
            <a:off x="628650" y="3069020"/>
            <a:ext cx="4426826" cy="31158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514337" rtl="0" eaLnBrk="1" latinLnBrk="0" hangingPunct="1"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5753" indent="-128585" algn="l" defTabSz="514337" rtl="0" eaLnBrk="1" latinLnBrk="0" hangingPunct="1">
              <a:lnSpc>
                <a:spcPct val="8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2921" indent="-128585" algn="l" defTabSz="514337" rtl="0" eaLnBrk="1" latinLnBrk="0" hangingPunct="1">
              <a:lnSpc>
                <a:spcPct val="8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00090" indent="-128585" algn="l" defTabSz="514337" rtl="0" eaLnBrk="1" latinLnBrk="0" hangingPunct="1">
              <a:lnSpc>
                <a:spcPct val="8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7259" indent="-128585" algn="l" defTabSz="514337" rtl="0" eaLnBrk="1" latinLnBrk="0" hangingPunct="1">
              <a:lnSpc>
                <a:spcPct val="8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27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3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Notebooks are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data </a:t>
            </a:r>
            <a:r>
              <a:rPr lang="nl-NL" dirty="0" err="1"/>
              <a:t>science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types of development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explanation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code is as important as </a:t>
            </a:r>
            <a:r>
              <a:rPr lang="nl-NL" dirty="0" err="1"/>
              <a:t>the</a:t>
            </a:r>
            <a:r>
              <a:rPr lang="nl-NL" dirty="0"/>
              <a:t> code </a:t>
            </a:r>
            <a:r>
              <a:rPr lang="nl-NL" dirty="0" err="1"/>
              <a:t>itself</a:t>
            </a:r>
            <a:r>
              <a:rPr lang="nl-N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Jupyter</a:t>
            </a:r>
            <a:r>
              <a:rPr lang="nl-NL" dirty="0"/>
              <a:t> Notebooks help make data </a:t>
            </a:r>
            <a:r>
              <a:rPr lang="nl-NL" dirty="0" err="1"/>
              <a:t>science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AI </a:t>
            </a:r>
            <a:r>
              <a:rPr lang="nl-NL" dirty="0" err="1"/>
              <a:t>experiments</a:t>
            </a:r>
            <a:r>
              <a:rPr lang="nl-NL" dirty="0"/>
              <a:t> </a:t>
            </a:r>
            <a:r>
              <a:rPr lang="nl-NL" dirty="0" err="1"/>
              <a:t>easier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reproduce.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AI </a:t>
            </a:r>
            <a:r>
              <a:rPr lang="nl-NL" dirty="0" err="1"/>
              <a:t>and</a:t>
            </a:r>
            <a:r>
              <a:rPr lang="nl-NL" dirty="0"/>
              <a:t> data companies have </a:t>
            </a:r>
            <a:r>
              <a:rPr lang="nl-NL" dirty="0" err="1"/>
              <a:t>started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run </a:t>
            </a:r>
            <a:r>
              <a:rPr lang="nl-NL" dirty="0" err="1"/>
              <a:t>entire</a:t>
            </a:r>
            <a:r>
              <a:rPr lang="nl-NL" dirty="0"/>
              <a:t> processing </a:t>
            </a:r>
            <a:r>
              <a:rPr lang="nl-NL" dirty="0" err="1"/>
              <a:t>pipelines</a:t>
            </a:r>
            <a:r>
              <a:rPr lang="nl-NL" dirty="0"/>
              <a:t> </a:t>
            </a:r>
            <a:r>
              <a:rPr lang="nl-NL" dirty="0" err="1"/>
              <a:t>inside</a:t>
            </a:r>
            <a:r>
              <a:rPr lang="nl-NL" dirty="0"/>
              <a:t> </a:t>
            </a:r>
            <a:r>
              <a:rPr lang="nl-NL" dirty="0" err="1"/>
              <a:t>Jupyter</a:t>
            </a:r>
            <a:r>
              <a:rPr lang="nl-NL" dirty="0"/>
              <a:t> Notebooks.</a:t>
            </a:r>
          </a:p>
        </p:txBody>
      </p:sp>
    </p:spTree>
    <p:extLst>
      <p:ext uri="{BB962C8B-B14F-4D97-AF65-F5344CB8AC3E}">
        <p14:creationId xmlns:p14="http://schemas.microsoft.com/office/powerpoint/2010/main" val="79012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1B643EA-DEF8-8CA0-FC71-6CB2609A8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925638"/>
            <a:ext cx="4773667" cy="425926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Deep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AI </a:t>
            </a:r>
            <a:r>
              <a:rPr lang="nl-NL" dirty="0" err="1"/>
              <a:t>involves</a:t>
            </a:r>
            <a:r>
              <a:rPr lang="nl-NL" dirty="0"/>
              <a:t> a lot of </a:t>
            </a:r>
            <a:r>
              <a:rPr lang="nl-NL" dirty="0" err="1"/>
              <a:t>calculations</a:t>
            </a:r>
            <a:r>
              <a:rPr lang="nl-N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Calculations</a:t>
            </a:r>
            <a:r>
              <a:rPr lang="nl-NL" dirty="0"/>
              <a:t> </a:t>
            </a:r>
            <a:r>
              <a:rPr lang="nl-NL" dirty="0" err="1"/>
              <a:t>inside</a:t>
            </a:r>
            <a:r>
              <a:rPr lang="nl-NL" dirty="0"/>
              <a:t> a </a:t>
            </a: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layer</a:t>
            </a:r>
            <a:r>
              <a:rPr lang="nl-NL" dirty="0"/>
              <a:t> do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happen </a:t>
            </a:r>
            <a:r>
              <a:rPr lang="nl-NL" dirty="0" err="1"/>
              <a:t>sequentially</a:t>
            </a:r>
            <a:r>
              <a:rPr lang="nl-NL" dirty="0"/>
              <a:t>. </a:t>
            </a:r>
            <a:r>
              <a:rPr lang="nl-NL" dirty="0" err="1"/>
              <a:t>Performing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simultaneously</a:t>
            </a:r>
            <a:r>
              <a:rPr lang="nl-NL" dirty="0"/>
              <a:t> is </a:t>
            </a: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faster</a:t>
            </a:r>
            <a:r>
              <a:rPr lang="nl-NL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The </a:t>
            </a:r>
            <a:r>
              <a:rPr lang="nl-NL" dirty="0" err="1"/>
              <a:t>calculations</a:t>
            </a:r>
            <a:r>
              <a:rPr lang="nl-NL" dirty="0"/>
              <a:t> </a:t>
            </a:r>
            <a:r>
              <a:rPr lang="nl-NL" dirty="0" err="1"/>
              <a:t>themselves</a:t>
            </a:r>
            <a:r>
              <a:rPr lang="nl-NL" dirty="0"/>
              <a:t> are </a:t>
            </a:r>
            <a:r>
              <a:rPr lang="nl-NL" dirty="0" err="1"/>
              <a:t>very</a:t>
            </a:r>
            <a:r>
              <a:rPr lang="nl-NL" dirty="0"/>
              <a:t> </a:t>
            </a:r>
            <a:r>
              <a:rPr lang="nl-NL" dirty="0" err="1"/>
              <a:t>simple</a:t>
            </a:r>
            <a:r>
              <a:rPr lang="nl-NL" dirty="0"/>
              <a:t> (</a:t>
            </a:r>
            <a:r>
              <a:rPr lang="nl-NL" dirty="0" err="1"/>
              <a:t>addition</a:t>
            </a:r>
            <a:r>
              <a:rPr lang="nl-NL" dirty="0"/>
              <a:t>, </a:t>
            </a:r>
            <a:r>
              <a:rPr lang="nl-NL" dirty="0" err="1"/>
              <a:t>multiplication</a:t>
            </a:r>
            <a:r>
              <a:rPr lang="nl-NL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 CPU (“Central Processing Unit”) is </a:t>
            </a:r>
            <a:r>
              <a:rPr lang="nl-NL" dirty="0" err="1"/>
              <a:t>good</a:t>
            </a:r>
            <a:r>
              <a:rPr lang="nl-NL" dirty="0"/>
              <a:t> at complex </a:t>
            </a:r>
            <a:r>
              <a:rPr lang="nl-NL" dirty="0" err="1"/>
              <a:t>calculations</a:t>
            </a:r>
            <a:r>
              <a:rPr lang="nl-NL" dirty="0"/>
              <a:t> but </a:t>
            </a:r>
            <a:r>
              <a:rPr lang="nl-NL" dirty="0" err="1"/>
              <a:t>can</a:t>
            </a:r>
            <a:r>
              <a:rPr lang="nl-NL" dirty="0"/>
              <a:t> 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perform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calculation</a:t>
            </a:r>
            <a:r>
              <a:rPr lang="nl-NL" dirty="0"/>
              <a:t> at a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 GPU (“Graphics Processing Unit”) is a device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performing</a:t>
            </a:r>
            <a:r>
              <a:rPr lang="nl-NL" dirty="0"/>
              <a:t> </a:t>
            </a:r>
            <a:r>
              <a:rPr lang="nl-NL" dirty="0" err="1"/>
              <a:t>lots</a:t>
            </a:r>
            <a:r>
              <a:rPr lang="nl-NL" dirty="0"/>
              <a:t> of </a:t>
            </a:r>
            <a:r>
              <a:rPr lang="nl-NL" dirty="0" err="1"/>
              <a:t>simple</a:t>
            </a:r>
            <a:r>
              <a:rPr lang="nl-NL" dirty="0"/>
              <a:t> </a:t>
            </a:r>
            <a:r>
              <a:rPr lang="nl-NL" dirty="0" err="1"/>
              <a:t>calculations</a:t>
            </a:r>
            <a:r>
              <a:rPr lang="nl-NL" dirty="0"/>
              <a:t> </a:t>
            </a:r>
            <a:r>
              <a:rPr lang="nl-NL" dirty="0" err="1"/>
              <a:t>simultaneously</a:t>
            </a:r>
            <a:r>
              <a:rPr lang="nl-NL" dirty="0"/>
              <a:t>. </a:t>
            </a:r>
            <a:r>
              <a:rPr lang="nl-NL" dirty="0" err="1"/>
              <a:t>They</a:t>
            </a:r>
            <a:r>
              <a:rPr lang="nl-NL" dirty="0"/>
              <a:t> are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gaming</a:t>
            </a:r>
            <a:r>
              <a:rPr lang="nl-N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Nvidia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largest</a:t>
            </a:r>
            <a:r>
              <a:rPr lang="nl-NL" dirty="0"/>
              <a:t> </a:t>
            </a:r>
            <a:r>
              <a:rPr lang="nl-NL" dirty="0" err="1"/>
              <a:t>manufacturer</a:t>
            </a:r>
            <a:r>
              <a:rPr lang="nl-NL" dirty="0"/>
              <a:t> of </a:t>
            </a:r>
            <a:r>
              <a:rPr lang="nl-NL" dirty="0" err="1"/>
              <a:t>gaming</a:t>
            </a:r>
            <a:r>
              <a:rPr lang="nl-NL" dirty="0"/>
              <a:t> cards (</a:t>
            </a:r>
            <a:r>
              <a:rPr lang="nl-NL" dirty="0" err="1"/>
              <a:t>GPUs</a:t>
            </a:r>
            <a:r>
              <a:rPr lang="nl-NL" dirty="0"/>
              <a:t>)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283B508-FEFC-EDA8-933B-B20BBE1C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Nvidia (1): </a:t>
            </a:r>
            <a:r>
              <a:rPr lang="nl-NL" dirty="0" err="1"/>
              <a:t>GPUs</a:t>
            </a:r>
            <a:endParaRPr lang="nl-NL" dirty="0"/>
          </a:p>
        </p:txBody>
      </p:sp>
      <p:pic>
        <p:nvPicPr>
          <p:cNvPr id="5" name="Afbeelding 4" descr="Afbeelding met Graphics, grafische vormgeving, symbool, logo&#10;&#10;Door AI gegenereerde inhoud is mogelijk onjuist.">
            <a:extLst>
              <a:ext uri="{FF2B5EF4-FFF2-40B4-BE49-F238E27FC236}">
                <a16:creationId xmlns:a16="http://schemas.microsoft.com/office/drawing/2014/main" id="{4008B9E0-5CA7-822F-FBF6-899017484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120" y="1027910"/>
            <a:ext cx="4368880" cy="246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D75408A9-8442-C199-CC7A-B35D1956C1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925638"/>
            <a:ext cx="5379039" cy="14166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Unlike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GPU </a:t>
            </a:r>
            <a:r>
              <a:rPr lang="nl-NL" dirty="0" err="1"/>
              <a:t>manufacturers</a:t>
            </a:r>
            <a:r>
              <a:rPr lang="nl-NL" dirty="0"/>
              <a:t>,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cater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gamers, Nvidia has </a:t>
            </a:r>
            <a:r>
              <a:rPr lang="nl-NL" dirty="0" err="1"/>
              <a:t>create</a:t>
            </a:r>
            <a:r>
              <a:rPr lang="nl-NL" dirty="0"/>
              <a:t> a tool </a:t>
            </a:r>
            <a:r>
              <a:rPr lang="nl-NL" dirty="0" err="1"/>
              <a:t>specifically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performing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calculations</a:t>
            </a:r>
            <a:r>
              <a:rPr lang="nl-NL" dirty="0"/>
              <a:t> </a:t>
            </a:r>
            <a:r>
              <a:rPr lang="nl-NL" dirty="0" err="1"/>
              <a:t>simultaneously</a:t>
            </a:r>
            <a:r>
              <a:rPr lang="nl-NL" dirty="0"/>
              <a:t> on </a:t>
            </a:r>
            <a:r>
              <a:rPr lang="nl-NL" dirty="0" err="1"/>
              <a:t>their</a:t>
            </a:r>
            <a:r>
              <a:rPr lang="nl-NL" dirty="0"/>
              <a:t> hardware.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6B72C5E-D838-FAB2-7AD4-A36AE273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Nvidia (2): CUDA</a:t>
            </a:r>
          </a:p>
        </p:txBody>
      </p:sp>
      <p:pic>
        <p:nvPicPr>
          <p:cNvPr id="4" name="Afbeelding 3" descr="Afbeelding met tekst, Lettertype, logo, symbool&#10;&#10;Door AI gegenereerde inhoud is mogelijk onjuist.">
            <a:extLst>
              <a:ext uri="{FF2B5EF4-FFF2-40B4-BE49-F238E27FC236}">
                <a16:creationId xmlns:a16="http://schemas.microsoft.com/office/drawing/2014/main" id="{3AC4022F-F516-CBCD-6E47-C8377A81B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89" y="1025835"/>
            <a:ext cx="2582327" cy="1564661"/>
          </a:xfrm>
          <a:prstGeom prst="rect">
            <a:avLst/>
          </a:prstGeom>
        </p:spPr>
      </p:pic>
      <p:sp>
        <p:nvSpPr>
          <p:cNvPr id="5" name="Tijdelijke aanduiding voor tekst 1">
            <a:extLst>
              <a:ext uri="{FF2B5EF4-FFF2-40B4-BE49-F238E27FC236}">
                <a16:creationId xmlns:a16="http://schemas.microsoft.com/office/drawing/2014/main" id="{8306B4CE-C88F-C863-5095-C0E3D2E8053B}"/>
              </a:ext>
            </a:extLst>
          </p:cNvPr>
          <p:cNvSpPr txBox="1">
            <a:spLocks/>
          </p:cNvSpPr>
          <p:nvPr/>
        </p:nvSpPr>
        <p:spPr>
          <a:xfrm>
            <a:off x="628651" y="3251202"/>
            <a:ext cx="7716563" cy="2580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514337" rtl="0" eaLnBrk="1" latinLnBrk="0" hangingPunct="1"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5753" indent="-128585" algn="l" defTabSz="514337" rtl="0" eaLnBrk="1" latinLnBrk="0" hangingPunct="1">
              <a:lnSpc>
                <a:spcPct val="8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42921" indent="-128585" algn="l" defTabSz="514337" rtl="0" eaLnBrk="1" latinLnBrk="0" hangingPunct="1">
              <a:lnSpc>
                <a:spcPct val="8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00090" indent="-128585" algn="l" defTabSz="514337" rtl="0" eaLnBrk="1" latinLnBrk="0" hangingPunct="1">
              <a:lnSpc>
                <a:spcPct val="8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57259" indent="-128585" algn="l" defTabSz="514337" rtl="0" eaLnBrk="1" latinLnBrk="0" hangingPunct="1">
              <a:lnSpc>
                <a:spcPct val="8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414427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3" indent="-128585" algn="l" defTabSz="51433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Unlike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GPU </a:t>
            </a:r>
            <a:r>
              <a:rPr lang="nl-NL" dirty="0" err="1"/>
              <a:t>manufacturers</a:t>
            </a:r>
            <a:r>
              <a:rPr lang="nl-NL" dirty="0"/>
              <a:t>,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cater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gamers, Nvidia has </a:t>
            </a:r>
            <a:r>
              <a:rPr lang="nl-NL" dirty="0" err="1"/>
              <a:t>create</a:t>
            </a:r>
            <a:r>
              <a:rPr lang="nl-NL" dirty="0"/>
              <a:t> a tool </a:t>
            </a:r>
            <a:r>
              <a:rPr lang="nl-NL" dirty="0" err="1"/>
              <a:t>specifically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performing</a:t>
            </a:r>
            <a:r>
              <a:rPr lang="nl-NL" dirty="0"/>
              <a:t>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calculations</a:t>
            </a:r>
            <a:r>
              <a:rPr lang="nl-NL" dirty="0"/>
              <a:t> </a:t>
            </a:r>
            <a:r>
              <a:rPr lang="nl-NL" dirty="0" err="1"/>
              <a:t>simultaneously</a:t>
            </a:r>
            <a:r>
              <a:rPr lang="nl-NL" dirty="0"/>
              <a:t> on </a:t>
            </a:r>
            <a:r>
              <a:rPr lang="nl-NL" dirty="0" err="1"/>
              <a:t>their</a:t>
            </a:r>
            <a:r>
              <a:rPr lang="nl-NL" dirty="0"/>
              <a:t> hardware.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This</a:t>
            </a:r>
            <a:r>
              <a:rPr lang="nl-NL" dirty="0"/>
              <a:t> tool, CUDA, </a:t>
            </a:r>
            <a:r>
              <a:rPr lang="nl-NL" dirty="0" err="1"/>
              <a:t>makes</a:t>
            </a:r>
            <a:r>
              <a:rPr lang="nl-NL" dirty="0"/>
              <a:t> </a:t>
            </a:r>
            <a:r>
              <a:rPr lang="nl-NL" dirty="0" err="1"/>
              <a:t>doing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</a:t>
            </a:r>
            <a:r>
              <a:rPr lang="nl-NL" dirty="0" err="1"/>
              <a:t>calculations</a:t>
            </a:r>
            <a:r>
              <a:rPr lang="nl-NL" dirty="0"/>
              <a:t> </a:t>
            </a:r>
            <a:r>
              <a:rPr lang="nl-NL" dirty="0" err="1"/>
              <a:t>much</a:t>
            </a:r>
            <a:r>
              <a:rPr lang="nl-NL" dirty="0"/>
              <a:t>, </a:t>
            </a:r>
            <a:r>
              <a:rPr lang="nl-NL" dirty="0" err="1"/>
              <a:t>much</a:t>
            </a:r>
            <a:r>
              <a:rPr lang="nl-NL" dirty="0"/>
              <a:t> </a:t>
            </a:r>
            <a:r>
              <a:rPr lang="nl-NL" dirty="0" err="1"/>
              <a:t>faster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</a:t>
            </a:r>
            <a:r>
              <a:rPr lang="nl-NL" dirty="0" err="1"/>
              <a:t>doing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CPU.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Machine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AI benefit </a:t>
            </a:r>
            <a:r>
              <a:rPr lang="nl-NL" dirty="0" err="1"/>
              <a:t>enormously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tool.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Because</a:t>
            </a:r>
            <a:r>
              <a:rPr lang="nl-NL" dirty="0"/>
              <a:t> no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manufacturer</a:t>
            </a:r>
            <a:r>
              <a:rPr lang="nl-NL" dirty="0"/>
              <a:t> of </a:t>
            </a:r>
            <a:r>
              <a:rPr lang="nl-NL" dirty="0" err="1"/>
              <a:t>GPUs</a:t>
            </a:r>
            <a:r>
              <a:rPr lang="nl-NL" dirty="0"/>
              <a:t> has </a:t>
            </a:r>
            <a:r>
              <a:rPr lang="nl-NL" dirty="0" err="1"/>
              <a:t>such</a:t>
            </a:r>
            <a:r>
              <a:rPr lang="nl-NL" dirty="0"/>
              <a:t> a tool, CUDA has </a:t>
            </a:r>
            <a:r>
              <a:rPr lang="nl-NL" dirty="0" err="1"/>
              <a:t>become</a:t>
            </a:r>
            <a:r>
              <a:rPr lang="nl-NL" dirty="0"/>
              <a:t> a de facto standard in ML </a:t>
            </a:r>
            <a:r>
              <a:rPr lang="nl-NL" dirty="0" err="1"/>
              <a:t>and</a:t>
            </a:r>
            <a:r>
              <a:rPr lang="nl-NL" dirty="0"/>
              <a:t> AI.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Because</a:t>
            </a:r>
            <a:r>
              <a:rPr lang="nl-NL" dirty="0"/>
              <a:t> CUDA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Nvidia </a:t>
            </a:r>
            <a:r>
              <a:rPr lang="nl-NL" dirty="0" err="1"/>
              <a:t>GPUs</a:t>
            </a:r>
            <a:r>
              <a:rPr lang="nl-NL" dirty="0"/>
              <a:t>, Nvidia has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become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largest</a:t>
            </a:r>
            <a:r>
              <a:rPr lang="nl-NL" dirty="0"/>
              <a:t> companies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9567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1DEDF6C1-9E03-6643-4E47-BF9E301E06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925638"/>
            <a:ext cx="7729701" cy="404423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VSCode</a:t>
            </a:r>
            <a:r>
              <a:rPr lang="nl-NL" dirty="0"/>
              <a:t> is </a:t>
            </a:r>
            <a:r>
              <a:rPr lang="nl-NL" dirty="0" err="1"/>
              <a:t>an</a:t>
            </a:r>
            <a:r>
              <a:rPr lang="nl-NL" dirty="0"/>
              <a:t> editor </a:t>
            </a:r>
            <a:r>
              <a:rPr lang="nl-NL" dirty="0" err="1"/>
              <a:t>for</a:t>
            </a:r>
            <a:r>
              <a:rPr lang="nl-NL" dirty="0"/>
              <a:t> program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Made </a:t>
            </a:r>
            <a:r>
              <a:rPr lang="nl-NL" dirty="0" err="1"/>
              <a:t>by</a:t>
            </a:r>
            <a:r>
              <a:rPr lang="nl-NL" dirty="0"/>
              <a:t> Microsoft.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Free.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De facto standard editor </a:t>
            </a:r>
            <a:r>
              <a:rPr lang="nl-NL" dirty="0" err="1"/>
              <a:t>except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certain</a:t>
            </a:r>
            <a:r>
              <a:rPr lang="nl-NL" dirty="0"/>
              <a:t> </a:t>
            </a:r>
            <a:r>
              <a:rPr lang="nl-NL" dirty="0" err="1"/>
              <a:t>specialized</a:t>
            </a:r>
            <a:r>
              <a:rPr lang="nl-NL" dirty="0"/>
              <a:t> </a:t>
            </a:r>
            <a:r>
              <a:rPr lang="nl-NL" dirty="0" err="1"/>
              <a:t>tasks</a:t>
            </a:r>
            <a:r>
              <a:rPr lang="nl-N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Lots of </a:t>
            </a:r>
            <a:r>
              <a:rPr lang="nl-NL" dirty="0" err="1"/>
              <a:t>plugins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different </a:t>
            </a:r>
            <a:r>
              <a:rPr lang="nl-NL" dirty="0" err="1"/>
              <a:t>programming</a:t>
            </a:r>
            <a:r>
              <a:rPr lang="nl-NL" dirty="0"/>
              <a:t> </a:t>
            </a:r>
            <a:r>
              <a:rPr lang="nl-NL" dirty="0" err="1"/>
              <a:t>languages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Can</a:t>
            </a:r>
            <a:r>
              <a:rPr lang="nl-NL" dirty="0"/>
              <a:t> run </a:t>
            </a:r>
            <a:r>
              <a:rPr lang="nl-NL" dirty="0" err="1"/>
              <a:t>Jupyter</a:t>
            </a:r>
            <a:r>
              <a:rPr lang="nl-NL" dirty="0"/>
              <a:t> Notebooks right </a:t>
            </a:r>
            <a:r>
              <a:rPr lang="nl-NL" dirty="0" err="1"/>
              <a:t>inside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editor!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run online as </a:t>
            </a:r>
            <a:r>
              <a:rPr lang="nl-NL" dirty="0" err="1"/>
              <a:t>the</a:t>
            </a:r>
            <a:r>
              <a:rPr lang="nl-NL" dirty="0"/>
              <a:t> editor </a:t>
            </a:r>
            <a:r>
              <a:rPr lang="nl-NL" dirty="0" err="1"/>
              <a:t>for</a:t>
            </a:r>
            <a:r>
              <a:rPr lang="nl-NL" dirty="0"/>
              <a:t> GitHub.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D9110E6-A5E4-B6D1-AD8B-3BB32A4B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VSCode</a:t>
            </a:r>
            <a:endParaRPr lang="nl-NL" dirty="0"/>
          </a:p>
        </p:txBody>
      </p:sp>
      <p:pic>
        <p:nvPicPr>
          <p:cNvPr id="5" name="Afbeelding 4" descr="Afbeelding met Graphics, schermopname, symbool, Elektrisch blauw&#10;&#10;Door AI gegenereerde inhoud is mogelijk onjuist.">
            <a:extLst>
              <a:ext uri="{FF2B5EF4-FFF2-40B4-BE49-F238E27FC236}">
                <a16:creationId xmlns:a16="http://schemas.microsoft.com/office/drawing/2014/main" id="{714BB374-A9AC-1CFD-2C5D-A10F4CDF9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834" y="557047"/>
            <a:ext cx="2430517" cy="243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8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3C5A0892-D81F-637A-FE9B-A5EC605E4A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Not</a:t>
            </a:r>
            <a:r>
              <a:rPr lang="nl-NL" dirty="0"/>
              <a:t> a </a:t>
            </a:r>
            <a:r>
              <a:rPr lang="nl-NL" dirty="0" err="1"/>
              <a:t>good</a:t>
            </a:r>
            <a:r>
              <a:rPr lang="nl-NL" dirty="0"/>
              <a:t> tool </a:t>
            </a:r>
            <a:r>
              <a:rPr lang="nl-NL" dirty="0" err="1"/>
              <a:t>for</a:t>
            </a:r>
            <a:r>
              <a:rPr lang="nl-NL" dirty="0"/>
              <a:t> AI.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“Programming” in Excel is </a:t>
            </a:r>
            <a:r>
              <a:rPr lang="nl-NL" dirty="0" err="1"/>
              <a:t>awful</a:t>
            </a:r>
            <a:r>
              <a:rPr lang="nl-N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BUT </a:t>
            </a:r>
            <a:r>
              <a:rPr lang="nl-NL" dirty="0" err="1"/>
              <a:t>lots</a:t>
            </a:r>
            <a:r>
              <a:rPr lang="nl-NL" dirty="0"/>
              <a:t> of data is </a:t>
            </a:r>
            <a:r>
              <a:rPr lang="nl-NL" dirty="0" err="1"/>
              <a:t>stored</a:t>
            </a:r>
            <a:r>
              <a:rPr lang="nl-NL" dirty="0"/>
              <a:t> in Excel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lots</a:t>
            </a:r>
            <a:r>
              <a:rPr lang="nl-NL" dirty="0"/>
              <a:t> of AI </a:t>
            </a:r>
            <a:r>
              <a:rPr lang="nl-NL" dirty="0" err="1"/>
              <a:t>and</a:t>
            </a:r>
            <a:r>
              <a:rPr lang="nl-NL" dirty="0"/>
              <a:t> ML </a:t>
            </a:r>
            <a:r>
              <a:rPr lang="nl-NL" dirty="0" err="1"/>
              <a:t>processes</a:t>
            </a:r>
            <a:r>
              <a:rPr lang="nl-NL" dirty="0"/>
              <a:t> make </a:t>
            </a:r>
            <a:r>
              <a:rPr lang="nl-NL" dirty="0" err="1"/>
              <a:t>use</a:t>
            </a:r>
            <a:r>
              <a:rPr lang="nl-NL" dirty="0"/>
              <a:t> of </a:t>
            </a:r>
            <a:r>
              <a:rPr lang="nl-NL" dirty="0" err="1"/>
              <a:t>them</a:t>
            </a:r>
            <a:r>
              <a:rPr lang="nl-N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18D8B1C-872C-ECA8-B8CB-3F7FE9991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Excel</a:t>
            </a:r>
          </a:p>
        </p:txBody>
      </p:sp>
      <p:pic>
        <p:nvPicPr>
          <p:cNvPr id="5" name="Afbeelding 4" descr="Afbeelding met schermopname, symbool, plein, Graphics&#10;&#10;Door AI gegenereerde inhoud is mogelijk onjuist.">
            <a:extLst>
              <a:ext uri="{FF2B5EF4-FFF2-40B4-BE49-F238E27FC236}">
                <a16:creationId xmlns:a16="http://schemas.microsoft.com/office/drawing/2014/main" id="{2EA2F9B0-3F03-4B9A-0A41-7DC3DC24E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077" y="3429000"/>
            <a:ext cx="3759550" cy="234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10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diagram, schermopname, Lettertype&#10;&#10;Door AI gegenereerde inhoud is mogelijk onjuist.">
            <a:extLst>
              <a:ext uri="{FF2B5EF4-FFF2-40B4-BE49-F238E27FC236}">
                <a16:creationId xmlns:a16="http://schemas.microsoft.com/office/drawing/2014/main" id="{354F50D5-0056-DB46-7C68-49D2449A8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247" y="3973699"/>
            <a:ext cx="3904593" cy="2049912"/>
          </a:xfrm>
          <a:prstGeom prst="rect">
            <a:avLst/>
          </a:prstGeom>
        </p:spPr>
      </p:pic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3999160-ECB4-00E1-7E59-A26F424EC8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925639"/>
            <a:ext cx="7886700" cy="240462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dirty="0"/>
              <a:t>Data </a:t>
            </a:r>
            <a:r>
              <a:rPr lang="nl-NL" sz="1800" dirty="0" err="1"/>
              <a:t>science</a:t>
            </a:r>
            <a:r>
              <a:rPr lang="nl-NL" sz="1800" dirty="0"/>
              <a:t>, AI </a:t>
            </a:r>
            <a:r>
              <a:rPr lang="nl-NL" sz="1800" dirty="0" err="1"/>
              <a:t>and</a:t>
            </a:r>
            <a:r>
              <a:rPr lang="nl-NL" sz="1800" dirty="0"/>
              <a:t> ML </a:t>
            </a:r>
            <a:r>
              <a:rPr lang="nl-NL" sz="1800" dirty="0" err="1"/>
              <a:t>projects</a:t>
            </a:r>
            <a:r>
              <a:rPr lang="nl-NL" sz="1800" dirty="0"/>
              <a:t> </a:t>
            </a:r>
            <a:r>
              <a:rPr lang="nl-NL" sz="1800" dirty="0" err="1"/>
              <a:t>often</a:t>
            </a:r>
            <a:r>
              <a:rPr lang="nl-NL" sz="1800" dirty="0"/>
              <a:t> </a:t>
            </a:r>
            <a:r>
              <a:rPr lang="nl-NL" sz="1800" dirty="0" err="1"/>
              <a:t>consist</a:t>
            </a:r>
            <a:r>
              <a:rPr lang="nl-NL" sz="1800" dirty="0"/>
              <a:t> of </a:t>
            </a:r>
            <a:r>
              <a:rPr lang="nl-NL" sz="1800" dirty="0" err="1"/>
              <a:t>so-called</a:t>
            </a:r>
            <a:r>
              <a:rPr lang="nl-NL" sz="1800" dirty="0"/>
              <a:t> “</a:t>
            </a:r>
            <a:r>
              <a:rPr lang="nl-NL" sz="1800" dirty="0" err="1"/>
              <a:t>pipelines</a:t>
            </a:r>
            <a:r>
              <a:rPr lang="nl-NL" sz="1800" dirty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dirty="0"/>
              <a:t>In a pipeline data is </a:t>
            </a:r>
            <a:r>
              <a:rPr lang="nl-NL" sz="1800" dirty="0" err="1"/>
              <a:t>read</a:t>
            </a:r>
            <a:r>
              <a:rPr lang="nl-NL" sz="1800" dirty="0"/>
              <a:t> in </a:t>
            </a:r>
            <a:r>
              <a:rPr lang="nl-NL" sz="1800" dirty="0" err="1"/>
              <a:t>from</a:t>
            </a:r>
            <a:r>
              <a:rPr lang="nl-NL" sz="1800" dirty="0"/>
              <a:t> </a:t>
            </a:r>
            <a:r>
              <a:rPr lang="nl-NL" sz="1800" dirty="0" err="1"/>
              <a:t>many</a:t>
            </a:r>
            <a:r>
              <a:rPr lang="nl-NL" sz="1800" dirty="0"/>
              <a:t> different sources. It is </a:t>
            </a:r>
            <a:r>
              <a:rPr lang="nl-NL" sz="1800" dirty="0" err="1"/>
              <a:t>then</a:t>
            </a:r>
            <a:r>
              <a:rPr lang="nl-NL" sz="1800" dirty="0"/>
              <a:t> </a:t>
            </a:r>
            <a:r>
              <a:rPr lang="nl-NL" sz="1800" dirty="0" err="1"/>
              <a:t>processed</a:t>
            </a:r>
            <a:r>
              <a:rPr lang="nl-NL" sz="1800" dirty="0"/>
              <a:t> </a:t>
            </a:r>
            <a:r>
              <a:rPr lang="nl-NL" sz="1800" dirty="0" err="1"/>
              <a:t>and</a:t>
            </a:r>
            <a:r>
              <a:rPr lang="nl-NL" sz="1800" dirty="0"/>
              <a:t> </a:t>
            </a:r>
            <a:r>
              <a:rPr lang="nl-NL" sz="1800" dirty="0" err="1"/>
              <a:t>prepared</a:t>
            </a:r>
            <a:r>
              <a:rPr lang="nl-NL" sz="1800" dirty="0"/>
              <a:t> </a:t>
            </a:r>
            <a:r>
              <a:rPr lang="nl-NL" sz="1800" dirty="0" err="1"/>
              <a:t>before</a:t>
            </a:r>
            <a:r>
              <a:rPr lang="nl-NL" sz="1800" dirty="0"/>
              <a:t> </a:t>
            </a:r>
            <a:r>
              <a:rPr lang="nl-NL" sz="1800" dirty="0" err="1"/>
              <a:t>an</a:t>
            </a:r>
            <a:r>
              <a:rPr lang="nl-NL" sz="1800" dirty="0"/>
              <a:t> AI </a:t>
            </a:r>
            <a:r>
              <a:rPr lang="nl-NL" sz="1800" dirty="0" err="1"/>
              <a:t>application</a:t>
            </a:r>
            <a:r>
              <a:rPr lang="nl-NL" sz="1800" dirty="0"/>
              <a:t> </a:t>
            </a:r>
            <a:r>
              <a:rPr lang="nl-NL" sz="1800" dirty="0" err="1"/>
              <a:t>can</a:t>
            </a:r>
            <a:r>
              <a:rPr lang="nl-NL" sz="1800" dirty="0"/>
              <a:t> </a:t>
            </a:r>
            <a:r>
              <a:rPr lang="nl-NL" sz="1800" dirty="0" err="1"/>
              <a:t>be</a:t>
            </a:r>
            <a:r>
              <a:rPr lang="nl-NL" sz="1800" dirty="0"/>
              <a:t> </a:t>
            </a:r>
            <a:r>
              <a:rPr lang="nl-NL" sz="1800" dirty="0" err="1"/>
              <a:t>trained</a:t>
            </a:r>
            <a:r>
              <a:rPr lang="nl-NL" sz="1800" dirty="0"/>
              <a:t> on it. The output of </a:t>
            </a:r>
            <a:r>
              <a:rPr lang="nl-NL" sz="1800" dirty="0" err="1"/>
              <a:t>the</a:t>
            </a:r>
            <a:r>
              <a:rPr lang="nl-NL" sz="1800" dirty="0"/>
              <a:t> AI </a:t>
            </a:r>
            <a:r>
              <a:rPr lang="nl-NL" sz="1800" dirty="0" err="1"/>
              <a:t>application</a:t>
            </a:r>
            <a:r>
              <a:rPr lang="nl-NL" sz="1800" dirty="0"/>
              <a:t> is </a:t>
            </a:r>
            <a:r>
              <a:rPr lang="nl-NL" sz="1800" dirty="0" err="1"/>
              <a:t>then</a:t>
            </a:r>
            <a:r>
              <a:rPr lang="nl-NL" sz="1800" dirty="0"/>
              <a:t> sent </a:t>
            </a:r>
            <a:r>
              <a:rPr lang="nl-NL" sz="1800" dirty="0" err="1"/>
              <a:t>to</a:t>
            </a:r>
            <a:r>
              <a:rPr lang="nl-NL" sz="1800" dirty="0"/>
              <a:t> different </a:t>
            </a:r>
            <a:r>
              <a:rPr lang="nl-NL" sz="1800" dirty="0" err="1"/>
              <a:t>applications</a:t>
            </a:r>
            <a:r>
              <a:rPr lang="nl-NL" sz="1800" dirty="0"/>
              <a:t> </a:t>
            </a:r>
            <a:r>
              <a:rPr lang="nl-NL" sz="1800" dirty="0" err="1"/>
              <a:t>for</a:t>
            </a:r>
            <a:r>
              <a:rPr lang="nl-NL" sz="1800" dirty="0"/>
              <a:t> </a:t>
            </a:r>
            <a:r>
              <a:rPr lang="nl-NL" sz="1800" dirty="0" err="1"/>
              <a:t>further</a:t>
            </a:r>
            <a:r>
              <a:rPr lang="nl-NL" sz="1800" dirty="0"/>
              <a:t>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dirty="0"/>
              <a:t>Pipelines </a:t>
            </a:r>
            <a:r>
              <a:rPr lang="nl-NL" sz="1800" dirty="0" err="1"/>
              <a:t>can</a:t>
            </a:r>
            <a:r>
              <a:rPr lang="nl-NL" sz="1800" dirty="0"/>
              <a:t> </a:t>
            </a:r>
            <a:r>
              <a:rPr lang="nl-NL" sz="1800" dirty="0" err="1"/>
              <a:t>be</a:t>
            </a:r>
            <a:r>
              <a:rPr lang="nl-NL" sz="1800" dirty="0"/>
              <a:t> run </a:t>
            </a:r>
            <a:r>
              <a:rPr lang="nl-NL" sz="1800" dirty="0" err="1"/>
              <a:t>locally</a:t>
            </a:r>
            <a:r>
              <a:rPr lang="nl-NL" sz="1800" dirty="0"/>
              <a:t>, but are </a:t>
            </a:r>
            <a:r>
              <a:rPr lang="nl-NL" sz="1800" dirty="0" err="1"/>
              <a:t>often</a:t>
            </a:r>
            <a:r>
              <a:rPr lang="nl-NL" sz="1800" dirty="0"/>
              <a:t> run “in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cloud</a:t>
            </a:r>
            <a:r>
              <a:rPr lang="nl-NL" sz="1800" dirty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1800" dirty="0" err="1"/>
              <a:t>All</a:t>
            </a:r>
            <a:r>
              <a:rPr lang="nl-NL" sz="1800" dirty="0"/>
              <a:t> </a:t>
            </a:r>
            <a:r>
              <a:rPr lang="nl-NL" sz="1800" dirty="0" err="1"/>
              <a:t>cloud</a:t>
            </a:r>
            <a:r>
              <a:rPr lang="nl-NL" sz="1800" dirty="0"/>
              <a:t> providers, uhm, “</a:t>
            </a:r>
            <a:r>
              <a:rPr lang="nl-NL" sz="1800" dirty="0" err="1"/>
              <a:t>provide</a:t>
            </a:r>
            <a:r>
              <a:rPr lang="nl-NL" sz="1800" dirty="0"/>
              <a:t>” </a:t>
            </a:r>
            <a:r>
              <a:rPr lang="nl-NL" sz="1800" dirty="0" err="1"/>
              <a:t>them</a:t>
            </a:r>
            <a:r>
              <a:rPr lang="nl-NL" sz="1800" dirty="0"/>
              <a:t>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689FD35-E8F1-6E9A-5BE7-C7ECA080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Pipelines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F6235E2-264C-5267-9E3B-A172346A5440}"/>
              </a:ext>
            </a:extLst>
          </p:cNvPr>
          <p:cNvSpPr txBox="1"/>
          <p:nvPr/>
        </p:nvSpPr>
        <p:spPr>
          <a:xfrm>
            <a:off x="628650" y="3879106"/>
            <a:ext cx="3943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Cloud providers, uhm, “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sorts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of tools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pipelines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Eg.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Azure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has data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bricks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, data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, Power BI,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7702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_S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2" id="{671DDF35-ECA7-4E3D-A33C-C8E03735DADE}" vid="{F5E29221-10C5-49DB-87C4-0557C1D5A8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C6846675690041B0AEF76721A33550" ma:contentTypeVersion="12" ma:contentTypeDescription="Een nieuw document maken." ma:contentTypeScope="" ma:versionID="7d80b5b27cb88b7e670b1fbb7cd7de23">
  <xsd:schema xmlns:xsd="http://www.w3.org/2001/XMLSchema" xmlns:xs="http://www.w3.org/2001/XMLSchema" xmlns:p="http://schemas.microsoft.com/office/2006/metadata/properties" xmlns:ns2="6b01692f-8f45-4310-abfd-accd438f234f" xmlns:ns3="41d33a03-4c74-4b4d-8466-39dbc86d9cdb" targetNamespace="http://schemas.microsoft.com/office/2006/metadata/properties" ma:root="true" ma:fieldsID="2679454ac823c4dc22358f51a5683c7b" ns2:_="" ns3:_="">
    <xsd:import namespace="6b01692f-8f45-4310-abfd-accd438f234f"/>
    <xsd:import namespace="41d33a03-4c74-4b4d-8466-39dbc86d9c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1692f-8f45-4310-abfd-accd438f23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33a03-4c74-4b4d-8466-39dbc86d9cd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5827D5-5A12-48FB-BA20-1E7CB9BA5BA1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67c6fd78-9e9e-49b0-99f6-392b7eb0c25b"/>
    <ds:schemaRef ds:uri="http://purl.org/dc/terms/"/>
    <ds:schemaRef ds:uri="http://schemas.microsoft.com/office/infopath/2007/PartnerControls"/>
    <ds:schemaRef ds:uri="53aadeef-871c-4d8b-955c-28f1a159024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E540D17-DFE7-4DA1-AB7C-9204237EF0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A48691-3E40-4B9C-9CEF-B13064CE8A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01692f-8f45-4310-abfd-accd438f234f"/>
    <ds:schemaRef ds:uri="41d33a03-4c74-4b4d-8466-39dbc86d9c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4737</TotalTime>
  <Words>648</Words>
  <Application>Microsoft Macintosh PowerPoint</Application>
  <PresentationFormat>Diavoorstelling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Avenir Next Condensed</vt:lpstr>
      <vt:lpstr>Calibri</vt:lpstr>
      <vt:lpstr>Presentatie_Smal</vt:lpstr>
      <vt:lpstr>PowerPoint-presentatie</vt:lpstr>
      <vt:lpstr>IN THIS PRESENTATION</vt:lpstr>
      <vt:lpstr>Python</vt:lpstr>
      <vt:lpstr>Jupyter Notebooks</vt:lpstr>
      <vt:lpstr>Nvidia (1): GPUs</vt:lpstr>
      <vt:lpstr>Nvidia (2): CUDA</vt:lpstr>
      <vt:lpstr>VSCode</vt:lpstr>
      <vt:lpstr>Excel</vt:lpstr>
      <vt:lpstr>Pipelines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Matthijs de Jonge</cp:lastModifiedBy>
  <cp:revision>175</cp:revision>
  <dcterms:created xsi:type="dcterms:W3CDTF">2015-07-08T04:47:01Z</dcterms:created>
  <dcterms:modified xsi:type="dcterms:W3CDTF">2025-03-19T11:30:02Z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0x010100B2C6846675690041B0AEF76721A33550</vt:lpwstr>
  </property>
</Properties>
</file>