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35"/>
  </p:notesMasterIdLst>
  <p:sldIdLst>
    <p:sldId id="256" r:id="rId5"/>
    <p:sldId id="257" r:id="rId6"/>
    <p:sldId id="258" r:id="rId7"/>
    <p:sldId id="261" r:id="rId8"/>
    <p:sldId id="346" r:id="rId9"/>
    <p:sldId id="347" r:id="rId10"/>
    <p:sldId id="263" r:id="rId11"/>
    <p:sldId id="277" r:id="rId12"/>
    <p:sldId id="280" r:id="rId13"/>
    <p:sldId id="284" r:id="rId14"/>
    <p:sldId id="282" r:id="rId15"/>
    <p:sldId id="278" r:id="rId16"/>
    <p:sldId id="350" r:id="rId17"/>
    <p:sldId id="262" r:id="rId18"/>
    <p:sldId id="283" r:id="rId19"/>
    <p:sldId id="351" r:id="rId20"/>
    <p:sldId id="352" r:id="rId21"/>
    <p:sldId id="353" r:id="rId22"/>
    <p:sldId id="358" r:id="rId23"/>
    <p:sldId id="354" r:id="rId24"/>
    <p:sldId id="355" r:id="rId25"/>
    <p:sldId id="356" r:id="rId26"/>
    <p:sldId id="357" r:id="rId27"/>
    <p:sldId id="269" r:id="rId28"/>
    <p:sldId id="270" r:id="rId29"/>
    <p:sldId id="345" r:id="rId30"/>
    <p:sldId id="272" r:id="rId31"/>
    <p:sldId id="273" r:id="rId32"/>
    <p:sldId id="274" r:id="rId33"/>
    <p:sldId id="265" r:id="rId34"/>
  </p:sldIdLst>
  <p:sldSz cx="9144000" cy="6858000" type="screen4x3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B3F2"/>
    <a:srgbClr val="E8ECFC"/>
    <a:srgbClr val="E96C05"/>
    <a:srgbClr val="FAE7A0"/>
    <a:srgbClr val="20078B"/>
    <a:srgbClr val="EEB160"/>
    <a:srgbClr val="F8D7B2"/>
    <a:srgbClr val="98D8A9"/>
    <a:srgbClr val="AAD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938E0-C49B-472E-BDA9-786B11677B3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B11884C-4436-48F8-93C8-41051F452DB3}">
      <dgm:prSet phldrT="[Texte]" custT="1"/>
      <dgm:spPr/>
      <dgm:t>
        <a:bodyPr/>
        <a:lstStyle/>
        <a:p>
          <a:r>
            <a:rPr lang="fr-FR" sz="1200" dirty="0" err="1">
              <a:latin typeface="Calibri" panose="020F0502020204030204" pitchFamily="34" charset="0"/>
              <a:cs typeface="Calibri" panose="020F0502020204030204" pitchFamily="34" charset="0"/>
            </a:rPr>
            <a:t>Frameworks</a:t>
          </a:r>
          <a:r>
            <a:rPr lang="fr-FR" sz="1200" dirty="0">
              <a:latin typeface="Calibri" panose="020F0502020204030204" pitchFamily="34" charset="0"/>
              <a:cs typeface="Calibri" panose="020F0502020204030204" pitchFamily="34" charset="0"/>
            </a:rPr>
            <a:t> and Drivers</a:t>
          </a:r>
        </a:p>
      </dgm:t>
    </dgm:pt>
    <dgm:pt modelId="{E1956DD7-667C-439C-8BE8-ACAF8DB954FD}" type="parTrans" cxnId="{662D74DE-BAC7-4A7E-891E-11A161D02D7E}">
      <dgm:prSet/>
      <dgm:spPr/>
      <dgm:t>
        <a:bodyPr/>
        <a:lstStyle/>
        <a:p>
          <a:endParaRPr lang="fr-FR"/>
        </a:p>
      </dgm:t>
    </dgm:pt>
    <dgm:pt modelId="{F159B6AB-4152-4560-B011-71C165369012}" type="sibTrans" cxnId="{662D74DE-BAC7-4A7E-891E-11A161D02D7E}">
      <dgm:prSet/>
      <dgm:spPr/>
      <dgm:t>
        <a:bodyPr/>
        <a:lstStyle/>
        <a:p>
          <a:endParaRPr lang="fr-FR"/>
        </a:p>
      </dgm:t>
    </dgm:pt>
    <dgm:pt modelId="{672CF1DB-AECF-4496-B502-EAFFCDDDB68B}">
      <dgm:prSet phldrT="[Texte]" custT="1"/>
      <dgm:spPr/>
      <dgm:t>
        <a:bodyPr/>
        <a:lstStyle/>
        <a:p>
          <a:endParaRPr lang="fr-FR" sz="14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fr-FR" sz="1400" dirty="0">
              <a:latin typeface="Calibri" panose="020F0502020204030204" pitchFamily="34" charset="0"/>
              <a:cs typeface="Calibri" panose="020F0502020204030204" pitchFamily="34" charset="0"/>
            </a:rPr>
            <a:t>Interface </a:t>
          </a:r>
          <a:r>
            <a:rPr lang="fr-FR" sz="1400" dirty="0" err="1">
              <a:latin typeface="Calibri" panose="020F0502020204030204" pitchFamily="34" charset="0"/>
              <a:cs typeface="Calibri" panose="020F0502020204030204" pitchFamily="34" charset="0"/>
            </a:rPr>
            <a:t>Adapters</a:t>
          </a:r>
          <a:r>
            <a:rPr lang="fr-FR" sz="140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gm:t>
    </dgm:pt>
    <dgm:pt modelId="{8C595388-79FA-4DA9-9C06-F82274E4301F}" type="parTrans" cxnId="{97F3280A-1295-4CC8-A6D0-0A1069499C58}">
      <dgm:prSet/>
      <dgm:spPr/>
      <dgm:t>
        <a:bodyPr/>
        <a:lstStyle/>
        <a:p>
          <a:endParaRPr lang="fr-FR"/>
        </a:p>
      </dgm:t>
    </dgm:pt>
    <dgm:pt modelId="{E238AC13-9EBA-42B2-840F-5B269D619C16}" type="sibTrans" cxnId="{97F3280A-1295-4CC8-A6D0-0A1069499C58}">
      <dgm:prSet/>
      <dgm:spPr/>
      <dgm:t>
        <a:bodyPr/>
        <a:lstStyle/>
        <a:p>
          <a:endParaRPr lang="fr-FR"/>
        </a:p>
      </dgm:t>
    </dgm:pt>
    <dgm:pt modelId="{809C26F4-A5A1-4201-A634-86AC070B490C}">
      <dgm:prSet phldrT="[Texte]" custT="1"/>
      <dgm:spPr/>
      <dgm:t>
        <a:bodyPr/>
        <a:lstStyle/>
        <a:p>
          <a:r>
            <a:rPr lang="fr-FR" sz="1400" dirty="0"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r>
            <a:rPr lang="fr-FR" sz="1400" dirty="0"/>
            <a:t>	</a:t>
          </a:r>
        </a:p>
      </dgm:t>
    </dgm:pt>
    <dgm:pt modelId="{C9D747B4-A753-4E89-B524-5174A769A05C}" type="parTrans" cxnId="{0106E9C3-ADA5-4ACE-9D37-20739F129F8C}">
      <dgm:prSet/>
      <dgm:spPr/>
      <dgm:t>
        <a:bodyPr/>
        <a:lstStyle/>
        <a:p>
          <a:endParaRPr lang="fr-FR"/>
        </a:p>
      </dgm:t>
    </dgm:pt>
    <dgm:pt modelId="{493948A3-23FE-4291-BA14-C3EB0F74F08A}" type="sibTrans" cxnId="{0106E9C3-ADA5-4ACE-9D37-20739F129F8C}">
      <dgm:prSet/>
      <dgm:spPr/>
      <dgm:t>
        <a:bodyPr/>
        <a:lstStyle/>
        <a:p>
          <a:endParaRPr lang="fr-FR"/>
        </a:p>
      </dgm:t>
    </dgm:pt>
    <dgm:pt modelId="{7FFDCD8A-1A1E-45BA-A3C2-B677445C0158}">
      <dgm:prSet phldrT="[Texte]" custT="1"/>
      <dgm:spPr/>
      <dgm:t>
        <a:bodyPr/>
        <a:lstStyle/>
        <a:p>
          <a:r>
            <a:rPr lang="fr-FR" sz="1400" dirty="0" err="1">
              <a:latin typeface="Calibri" panose="020F0502020204030204" pitchFamily="34" charset="0"/>
              <a:cs typeface="Calibri" panose="020F0502020204030204" pitchFamily="34" charset="0"/>
            </a:rPr>
            <a:t>Entity</a:t>
          </a:r>
          <a:r>
            <a:rPr lang="fr-FR" sz="1400" dirty="0">
              <a:latin typeface="Calibri" panose="020F0502020204030204" pitchFamily="34" charset="0"/>
              <a:cs typeface="Calibri" panose="020F0502020204030204" pitchFamily="34" charset="0"/>
            </a:rPr>
            <a:t> (règles métier)</a:t>
          </a:r>
        </a:p>
      </dgm:t>
    </dgm:pt>
    <dgm:pt modelId="{E1BD5D32-6D92-474D-A73F-CD039C0DD555}" type="parTrans" cxnId="{C91FF336-D14F-4424-B9AF-1D3CE0A62FA8}">
      <dgm:prSet/>
      <dgm:spPr/>
      <dgm:t>
        <a:bodyPr/>
        <a:lstStyle/>
        <a:p>
          <a:endParaRPr lang="fr-FR"/>
        </a:p>
      </dgm:t>
    </dgm:pt>
    <dgm:pt modelId="{627BD15E-74E7-41DC-836D-697E110C612D}" type="sibTrans" cxnId="{C91FF336-D14F-4424-B9AF-1D3CE0A62FA8}">
      <dgm:prSet/>
      <dgm:spPr/>
      <dgm:t>
        <a:bodyPr/>
        <a:lstStyle/>
        <a:p>
          <a:endParaRPr lang="fr-FR"/>
        </a:p>
      </dgm:t>
    </dgm:pt>
    <dgm:pt modelId="{976A7491-8E3E-4B49-9195-699C8228BE5B}" type="pres">
      <dgm:prSet presAssocID="{12F938E0-C49B-472E-BDA9-786B11677B33}" presName="Name0" presStyleCnt="0">
        <dgm:presLayoutVars>
          <dgm:dir/>
          <dgm:resizeHandles val="exact"/>
        </dgm:presLayoutVars>
      </dgm:prSet>
      <dgm:spPr/>
    </dgm:pt>
    <dgm:pt modelId="{BD830DA6-C70B-4D23-9764-22D4F55A6E7A}" type="pres">
      <dgm:prSet presAssocID="{0B11884C-4436-48F8-93C8-41051F452DB3}" presName="parTxOnly" presStyleLbl="node1" presStyleIdx="0" presStyleCnt="4">
        <dgm:presLayoutVars>
          <dgm:bulletEnabled val="1"/>
        </dgm:presLayoutVars>
      </dgm:prSet>
      <dgm:spPr/>
    </dgm:pt>
    <dgm:pt modelId="{A87423EF-613B-454C-A882-AA297FF7C52E}" type="pres">
      <dgm:prSet presAssocID="{F159B6AB-4152-4560-B011-71C165369012}" presName="parSpace" presStyleCnt="0"/>
      <dgm:spPr/>
    </dgm:pt>
    <dgm:pt modelId="{F121C958-7190-4845-A3B9-EB74FCA67C29}" type="pres">
      <dgm:prSet presAssocID="{672CF1DB-AECF-4496-B502-EAFFCDDDB68B}" presName="parTxOnly" presStyleLbl="node1" presStyleIdx="1" presStyleCnt="4">
        <dgm:presLayoutVars>
          <dgm:bulletEnabled val="1"/>
        </dgm:presLayoutVars>
      </dgm:prSet>
      <dgm:spPr/>
    </dgm:pt>
    <dgm:pt modelId="{B07151C1-6B3E-4A0A-9ADC-A580B5F7FE97}" type="pres">
      <dgm:prSet presAssocID="{E238AC13-9EBA-42B2-840F-5B269D619C16}" presName="parSpace" presStyleCnt="0"/>
      <dgm:spPr/>
    </dgm:pt>
    <dgm:pt modelId="{48559484-5079-429A-AB72-AE5CBFBDCD89}" type="pres">
      <dgm:prSet presAssocID="{809C26F4-A5A1-4201-A634-86AC070B490C}" presName="parTxOnly" presStyleLbl="node1" presStyleIdx="2" presStyleCnt="4">
        <dgm:presLayoutVars>
          <dgm:bulletEnabled val="1"/>
        </dgm:presLayoutVars>
      </dgm:prSet>
      <dgm:spPr/>
    </dgm:pt>
    <dgm:pt modelId="{1A39AF7F-385F-45DE-8C9A-44E1BCCF1FB9}" type="pres">
      <dgm:prSet presAssocID="{493948A3-23FE-4291-BA14-C3EB0F74F08A}" presName="parSpace" presStyleCnt="0"/>
      <dgm:spPr/>
    </dgm:pt>
    <dgm:pt modelId="{F943967B-1903-4B33-BB1A-EEB2A6F7803D}" type="pres">
      <dgm:prSet presAssocID="{7FFDCD8A-1A1E-45BA-A3C2-B677445C015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7F3280A-1295-4CC8-A6D0-0A1069499C58}" srcId="{12F938E0-C49B-472E-BDA9-786B11677B33}" destId="{672CF1DB-AECF-4496-B502-EAFFCDDDB68B}" srcOrd="1" destOrd="0" parTransId="{8C595388-79FA-4DA9-9C06-F82274E4301F}" sibTransId="{E238AC13-9EBA-42B2-840F-5B269D619C16}"/>
    <dgm:cxn modelId="{C91FF336-D14F-4424-B9AF-1D3CE0A62FA8}" srcId="{12F938E0-C49B-472E-BDA9-786B11677B33}" destId="{7FFDCD8A-1A1E-45BA-A3C2-B677445C0158}" srcOrd="3" destOrd="0" parTransId="{E1BD5D32-6D92-474D-A73F-CD039C0DD555}" sibTransId="{627BD15E-74E7-41DC-836D-697E110C612D}"/>
    <dgm:cxn modelId="{D3AA7570-39D8-4988-9663-B4FE358B1677}" type="presOf" srcId="{672CF1DB-AECF-4496-B502-EAFFCDDDB68B}" destId="{F121C958-7190-4845-A3B9-EB74FCA67C29}" srcOrd="0" destOrd="0" presId="urn:microsoft.com/office/officeart/2005/8/layout/hChevron3"/>
    <dgm:cxn modelId="{636B2B77-1E5C-4633-A123-C4B5A393EE3A}" type="presOf" srcId="{7FFDCD8A-1A1E-45BA-A3C2-B677445C0158}" destId="{F943967B-1903-4B33-BB1A-EEB2A6F7803D}" srcOrd="0" destOrd="0" presId="urn:microsoft.com/office/officeart/2005/8/layout/hChevron3"/>
    <dgm:cxn modelId="{4F5D0DAB-76CD-4983-B787-F2975300BF70}" type="presOf" srcId="{809C26F4-A5A1-4201-A634-86AC070B490C}" destId="{48559484-5079-429A-AB72-AE5CBFBDCD89}" srcOrd="0" destOrd="0" presId="urn:microsoft.com/office/officeart/2005/8/layout/hChevron3"/>
    <dgm:cxn modelId="{0106E9C3-ADA5-4ACE-9D37-20739F129F8C}" srcId="{12F938E0-C49B-472E-BDA9-786B11677B33}" destId="{809C26F4-A5A1-4201-A634-86AC070B490C}" srcOrd="2" destOrd="0" parTransId="{C9D747B4-A753-4E89-B524-5174A769A05C}" sibTransId="{493948A3-23FE-4291-BA14-C3EB0F74F08A}"/>
    <dgm:cxn modelId="{BA562AC9-BCEA-47B7-9BC6-54A9DC7A52A0}" type="presOf" srcId="{0B11884C-4436-48F8-93C8-41051F452DB3}" destId="{BD830DA6-C70B-4D23-9764-22D4F55A6E7A}" srcOrd="0" destOrd="0" presId="urn:microsoft.com/office/officeart/2005/8/layout/hChevron3"/>
    <dgm:cxn modelId="{A25227D2-4AF2-4B31-955B-F6E90162925A}" type="presOf" srcId="{12F938E0-C49B-472E-BDA9-786B11677B33}" destId="{976A7491-8E3E-4B49-9195-699C8228BE5B}" srcOrd="0" destOrd="0" presId="urn:microsoft.com/office/officeart/2005/8/layout/hChevron3"/>
    <dgm:cxn modelId="{662D74DE-BAC7-4A7E-891E-11A161D02D7E}" srcId="{12F938E0-C49B-472E-BDA9-786B11677B33}" destId="{0B11884C-4436-48F8-93C8-41051F452DB3}" srcOrd="0" destOrd="0" parTransId="{E1956DD7-667C-439C-8BE8-ACAF8DB954FD}" sibTransId="{F159B6AB-4152-4560-B011-71C165369012}"/>
    <dgm:cxn modelId="{ED6C28F9-7145-4188-BC8A-327DA231DF01}" type="presParOf" srcId="{976A7491-8E3E-4B49-9195-699C8228BE5B}" destId="{BD830DA6-C70B-4D23-9764-22D4F55A6E7A}" srcOrd="0" destOrd="0" presId="urn:microsoft.com/office/officeart/2005/8/layout/hChevron3"/>
    <dgm:cxn modelId="{FDDF9F53-5F8B-47DB-A66F-AEEE43219203}" type="presParOf" srcId="{976A7491-8E3E-4B49-9195-699C8228BE5B}" destId="{A87423EF-613B-454C-A882-AA297FF7C52E}" srcOrd="1" destOrd="0" presId="urn:microsoft.com/office/officeart/2005/8/layout/hChevron3"/>
    <dgm:cxn modelId="{8E6717B3-E6F0-4794-BD21-D3CAAD283719}" type="presParOf" srcId="{976A7491-8E3E-4B49-9195-699C8228BE5B}" destId="{F121C958-7190-4845-A3B9-EB74FCA67C29}" srcOrd="2" destOrd="0" presId="urn:microsoft.com/office/officeart/2005/8/layout/hChevron3"/>
    <dgm:cxn modelId="{4081D503-BC6D-466F-B4C9-8B3801F7D21B}" type="presParOf" srcId="{976A7491-8E3E-4B49-9195-699C8228BE5B}" destId="{B07151C1-6B3E-4A0A-9ADC-A580B5F7FE97}" srcOrd="3" destOrd="0" presId="urn:microsoft.com/office/officeart/2005/8/layout/hChevron3"/>
    <dgm:cxn modelId="{5C5448C1-059C-495F-A85C-2DC24868C902}" type="presParOf" srcId="{976A7491-8E3E-4B49-9195-699C8228BE5B}" destId="{48559484-5079-429A-AB72-AE5CBFBDCD89}" srcOrd="4" destOrd="0" presId="urn:microsoft.com/office/officeart/2005/8/layout/hChevron3"/>
    <dgm:cxn modelId="{60B14418-0D5C-4F55-A01C-D64F6AEA1A6F}" type="presParOf" srcId="{976A7491-8E3E-4B49-9195-699C8228BE5B}" destId="{1A39AF7F-385F-45DE-8C9A-44E1BCCF1FB9}" srcOrd="5" destOrd="0" presId="urn:microsoft.com/office/officeart/2005/8/layout/hChevron3"/>
    <dgm:cxn modelId="{0E39EDA8-7F6C-4BFE-B9CF-2A583AE8EC32}" type="presParOf" srcId="{976A7491-8E3E-4B49-9195-699C8228BE5B}" destId="{F943967B-1903-4B33-BB1A-EEB2A6F7803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2CB4F-B62A-4FB4-9EC3-1FAC41C8E6F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C639E2-9F48-4A75-AA2B-BFE7A4FBA8C5}">
      <dgm:prSet phldrT="[Texte]" custT="1"/>
      <dgm:spPr>
        <a:solidFill>
          <a:srgbClr val="E96C05"/>
        </a:solidFill>
      </dgm:spPr>
      <dgm:t>
        <a:bodyPr/>
        <a:lstStyle/>
        <a:p>
          <a:r>
            <a:rPr lang="fr-FR" sz="2000" baseline="0" dirty="0"/>
            <a:t>COMMIT</a:t>
          </a:r>
        </a:p>
      </dgm:t>
    </dgm:pt>
    <dgm:pt modelId="{89CB2987-FD55-4553-874D-F64C72B01226}" type="parTrans" cxnId="{A67C107B-1465-4D5E-8432-CCFCE04D1DAF}">
      <dgm:prSet/>
      <dgm:spPr/>
      <dgm:t>
        <a:bodyPr/>
        <a:lstStyle/>
        <a:p>
          <a:endParaRPr lang="fr-FR"/>
        </a:p>
      </dgm:t>
    </dgm:pt>
    <dgm:pt modelId="{A5637598-09E0-4864-876E-D1B0EEB6D5F2}" type="sibTrans" cxnId="{A67C107B-1465-4D5E-8432-CCFCE04D1DAF}">
      <dgm:prSet/>
      <dgm:spPr/>
      <dgm:t>
        <a:bodyPr/>
        <a:lstStyle/>
        <a:p>
          <a:endParaRPr lang="fr-FR"/>
        </a:p>
      </dgm:t>
    </dgm:pt>
    <dgm:pt modelId="{0406C3AF-D441-4D8A-9FB8-43689363006D}">
      <dgm:prSet phldrT="[Texte]" custT="1"/>
      <dgm:spPr>
        <a:solidFill>
          <a:srgbClr val="E96C05"/>
        </a:solidFill>
      </dgm:spPr>
      <dgm:t>
        <a:bodyPr/>
        <a:lstStyle/>
        <a:p>
          <a:r>
            <a:rPr lang="fr-FR" sz="2000" dirty="0"/>
            <a:t>PULL</a:t>
          </a:r>
        </a:p>
      </dgm:t>
    </dgm:pt>
    <dgm:pt modelId="{702582B7-97C7-442F-BEE1-AAAD1A3FC871}" type="parTrans" cxnId="{3EE829C4-4C02-462D-9E0D-73C59FD131DF}">
      <dgm:prSet/>
      <dgm:spPr/>
      <dgm:t>
        <a:bodyPr/>
        <a:lstStyle/>
        <a:p>
          <a:endParaRPr lang="fr-FR"/>
        </a:p>
      </dgm:t>
    </dgm:pt>
    <dgm:pt modelId="{9F105073-91A9-4D0E-9ABA-413DCFAC7ED8}" type="sibTrans" cxnId="{3EE829C4-4C02-462D-9E0D-73C59FD131DF}">
      <dgm:prSet/>
      <dgm:spPr/>
      <dgm:t>
        <a:bodyPr/>
        <a:lstStyle/>
        <a:p>
          <a:endParaRPr lang="fr-FR"/>
        </a:p>
      </dgm:t>
    </dgm:pt>
    <dgm:pt modelId="{3DCAF75C-1906-4A8E-B874-7F04C8BF1574}">
      <dgm:prSet phldrT="[Texte]" custT="1"/>
      <dgm:spPr>
        <a:solidFill>
          <a:srgbClr val="E96C05"/>
        </a:solidFill>
      </dgm:spPr>
      <dgm:t>
        <a:bodyPr/>
        <a:lstStyle/>
        <a:p>
          <a:r>
            <a:rPr lang="fr-FR" sz="2000" dirty="0"/>
            <a:t>PUSH</a:t>
          </a:r>
        </a:p>
      </dgm:t>
    </dgm:pt>
    <dgm:pt modelId="{9E2530E6-296F-4BAE-8343-19344E1E8A24}" type="parTrans" cxnId="{9D78F7B4-4A69-433A-8721-AF8B3A5211A3}">
      <dgm:prSet/>
      <dgm:spPr/>
      <dgm:t>
        <a:bodyPr/>
        <a:lstStyle/>
        <a:p>
          <a:endParaRPr lang="fr-FR"/>
        </a:p>
      </dgm:t>
    </dgm:pt>
    <dgm:pt modelId="{3306D365-03E0-4B6D-AAA6-D335CE7480EA}" type="sibTrans" cxnId="{9D78F7B4-4A69-433A-8721-AF8B3A5211A3}">
      <dgm:prSet/>
      <dgm:spPr/>
      <dgm:t>
        <a:bodyPr/>
        <a:lstStyle/>
        <a:p>
          <a:endParaRPr lang="fr-FR"/>
        </a:p>
      </dgm:t>
    </dgm:pt>
    <dgm:pt modelId="{850B5965-9973-4678-B1CE-C1143882C149}" type="pres">
      <dgm:prSet presAssocID="{8182CB4F-B62A-4FB4-9EC3-1FAC41C8E6FE}" presName="Name0" presStyleCnt="0">
        <dgm:presLayoutVars>
          <dgm:dir/>
          <dgm:animLvl val="lvl"/>
          <dgm:resizeHandles val="exact"/>
        </dgm:presLayoutVars>
      </dgm:prSet>
      <dgm:spPr/>
    </dgm:pt>
    <dgm:pt modelId="{906CF355-FDE7-4F0D-B310-D43160064264}" type="pres">
      <dgm:prSet presAssocID="{66C639E2-9F48-4A75-AA2B-BFE7A4FBA8C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02E3C7-39F9-4F34-A027-986F8BB52FE0}" type="pres">
      <dgm:prSet presAssocID="{A5637598-09E0-4864-876E-D1B0EEB6D5F2}" presName="parTxOnlySpace" presStyleCnt="0"/>
      <dgm:spPr/>
    </dgm:pt>
    <dgm:pt modelId="{BC092F94-A709-489B-868B-D544E89C67F7}" type="pres">
      <dgm:prSet presAssocID="{0406C3AF-D441-4D8A-9FB8-43689363006D}" presName="parTxOnly" presStyleLbl="node1" presStyleIdx="1" presStyleCnt="3" custLinFactNeighborX="-8755" custLinFactNeighborY="-1680">
        <dgm:presLayoutVars>
          <dgm:chMax val="0"/>
          <dgm:chPref val="0"/>
          <dgm:bulletEnabled val="1"/>
        </dgm:presLayoutVars>
      </dgm:prSet>
      <dgm:spPr/>
    </dgm:pt>
    <dgm:pt modelId="{097129EF-7074-4F96-9926-CD5B3E319460}" type="pres">
      <dgm:prSet presAssocID="{9F105073-91A9-4D0E-9ABA-413DCFAC7ED8}" presName="parTxOnlySpace" presStyleCnt="0"/>
      <dgm:spPr/>
    </dgm:pt>
    <dgm:pt modelId="{0CCC02BB-D11A-4A66-913C-F4EB83ACF46D}" type="pres">
      <dgm:prSet presAssocID="{3DCAF75C-1906-4A8E-B874-7F04C8BF157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026681D-BA3F-4D7E-8377-8E96350CD52B}" type="presOf" srcId="{66C639E2-9F48-4A75-AA2B-BFE7A4FBA8C5}" destId="{906CF355-FDE7-4F0D-B310-D43160064264}" srcOrd="0" destOrd="0" presId="urn:microsoft.com/office/officeart/2005/8/layout/chevron1"/>
    <dgm:cxn modelId="{00BAA639-6331-4281-8496-18179577886A}" type="presOf" srcId="{0406C3AF-D441-4D8A-9FB8-43689363006D}" destId="{BC092F94-A709-489B-868B-D544E89C67F7}" srcOrd="0" destOrd="0" presId="urn:microsoft.com/office/officeart/2005/8/layout/chevron1"/>
    <dgm:cxn modelId="{A67C107B-1465-4D5E-8432-CCFCE04D1DAF}" srcId="{8182CB4F-B62A-4FB4-9EC3-1FAC41C8E6FE}" destId="{66C639E2-9F48-4A75-AA2B-BFE7A4FBA8C5}" srcOrd="0" destOrd="0" parTransId="{89CB2987-FD55-4553-874D-F64C72B01226}" sibTransId="{A5637598-09E0-4864-876E-D1B0EEB6D5F2}"/>
    <dgm:cxn modelId="{8CC5217B-D060-4E40-85CE-B7C4392C12E0}" type="presOf" srcId="{3DCAF75C-1906-4A8E-B874-7F04C8BF1574}" destId="{0CCC02BB-D11A-4A66-913C-F4EB83ACF46D}" srcOrd="0" destOrd="0" presId="urn:microsoft.com/office/officeart/2005/8/layout/chevron1"/>
    <dgm:cxn modelId="{9D78F7B4-4A69-433A-8721-AF8B3A5211A3}" srcId="{8182CB4F-B62A-4FB4-9EC3-1FAC41C8E6FE}" destId="{3DCAF75C-1906-4A8E-B874-7F04C8BF1574}" srcOrd="2" destOrd="0" parTransId="{9E2530E6-296F-4BAE-8343-19344E1E8A24}" sibTransId="{3306D365-03E0-4B6D-AAA6-D335CE7480EA}"/>
    <dgm:cxn modelId="{3EE829C4-4C02-462D-9E0D-73C59FD131DF}" srcId="{8182CB4F-B62A-4FB4-9EC3-1FAC41C8E6FE}" destId="{0406C3AF-D441-4D8A-9FB8-43689363006D}" srcOrd="1" destOrd="0" parTransId="{702582B7-97C7-442F-BEE1-AAAD1A3FC871}" sibTransId="{9F105073-91A9-4D0E-9ABA-413DCFAC7ED8}"/>
    <dgm:cxn modelId="{8F24E7DA-1490-4A2C-83EF-700A2378CF96}" type="presOf" srcId="{8182CB4F-B62A-4FB4-9EC3-1FAC41C8E6FE}" destId="{850B5965-9973-4678-B1CE-C1143882C149}" srcOrd="0" destOrd="0" presId="urn:microsoft.com/office/officeart/2005/8/layout/chevron1"/>
    <dgm:cxn modelId="{03C3D0E3-0288-4F16-BADC-C4B0323BE419}" type="presParOf" srcId="{850B5965-9973-4678-B1CE-C1143882C149}" destId="{906CF355-FDE7-4F0D-B310-D43160064264}" srcOrd="0" destOrd="0" presId="urn:microsoft.com/office/officeart/2005/8/layout/chevron1"/>
    <dgm:cxn modelId="{D68A9590-6009-4513-A58A-BC0A166EE289}" type="presParOf" srcId="{850B5965-9973-4678-B1CE-C1143882C149}" destId="{4402E3C7-39F9-4F34-A027-986F8BB52FE0}" srcOrd="1" destOrd="0" presId="urn:microsoft.com/office/officeart/2005/8/layout/chevron1"/>
    <dgm:cxn modelId="{D58D9715-9B5E-401D-90C9-657F1C40891D}" type="presParOf" srcId="{850B5965-9973-4678-B1CE-C1143882C149}" destId="{BC092F94-A709-489B-868B-D544E89C67F7}" srcOrd="2" destOrd="0" presId="urn:microsoft.com/office/officeart/2005/8/layout/chevron1"/>
    <dgm:cxn modelId="{0BC23081-94F4-4A7B-90EF-194E9B7F27A1}" type="presParOf" srcId="{850B5965-9973-4678-B1CE-C1143882C149}" destId="{097129EF-7074-4F96-9926-CD5B3E319460}" srcOrd="3" destOrd="0" presId="urn:microsoft.com/office/officeart/2005/8/layout/chevron1"/>
    <dgm:cxn modelId="{467DE67C-EA01-4441-A5CB-D41BA593B42D}" type="presParOf" srcId="{850B5965-9973-4678-B1CE-C1143882C149}" destId="{0CCC02BB-D11A-4A66-913C-F4EB83ACF4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30DA6-C70B-4D23-9764-22D4F55A6E7A}">
      <dsp:nvSpPr>
        <dsp:cNvPr id="0" name=""/>
        <dsp:cNvSpPr/>
      </dsp:nvSpPr>
      <dsp:spPr>
        <a:xfrm>
          <a:off x="1785" y="53026"/>
          <a:ext cx="1791890" cy="7167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Frameworks</a:t>
          </a:r>
          <a:r>
            <a:rPr lang="fr-FR" sz="1200" kern="1200" dirty="0">
              <a:latin typeface="Calibri" panose="020F0502020204030204" pitchFamily="34" charset="0"/>
              <a:cs typeface="Calibri" panose="020F0502020204030204" pitchFamily="34" charset="0"/>
            </a:rPr>
            <a:t> and Drivers</a:t>
          </a:r>
        </a:p>
      </dsp:txBody>
      <dsp:txXfrm>
        <a:off x="1785" y="53026"/>
        <a:ext cx="1612701" cy="716756"/>
      </dsp:txXfrm>
    </dsp:sp>
    <dsp:sp modelId="{F121C958-7190-4845-A3B9-EB74FCA67C29}">
      <dsp:nvSpPr>
        <dsp:cNvPr id="0" name=""/>
        <dsp:cNvSpPr/>
      </dsp:nvSpPr>
      <dsp:spPr>
        <a:xfrm>
          <a:off x="1435298" y="53026"/>
          <a:ext cx="1791890" cy="716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libri" panose="020F0502020204030204" pitchFamily="34" charset="0"/>
              <a:cs typeface="Calibri" panose="020F0502020204030204" pitchFamily="34" charset="0"/>
            </a:rPr>
            <a:t>Interface </a:t>
          </a:r>
          <a:r>
            <a:rPr lang="fr-FR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Adapters</a:t>
          </a:r>
          <a:r>
            <a:rPr lang="fr-FR" sz="1400" kern="120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sp:txBody>
      <dsp:txXfrm>
        <a:off x="1793676" y="53026"/>
        <a:ext cx="1075134" cy="716756"/>
      </dsp:txXfrm>
    </dsp:sp>
    <dsp:sp modelId="{48559484-5079-429A-AB72-AE5CBFBDCD89}">
      <dsp:nvSpPr>
        <dsp:cNvPr id="0" name=""/>
        <dsp:cNvSpPr/>
      </dsp:nvSpPr>
      <dsp:spPr>
        <a:xfrm>
          <a:off x="2868810" y="53026"/>
          <a:ext cx="1791890" cy="716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libri" panose="020F0502020204030204" pitchFamily="34" charset="0"/>
              <a:cs typeface="Calibri" panose="020F0502020204030204" pitchFamily="34" charset="0"/>
            </a:rPr>
            <a:t>Use Cases</a:t>
          </a:r>
          <a:r>
            <a:rPr lang="fr-FR" sz="1400" kern="1200" dirty="0"/>
            <a:t>	</a:t>
          </a:r>
        </a:p>
      </dsp:txBody>
      <dsp:txXfrm>
        <a:off x="3227188" y="53026"/>
        <a:ext cx="1075134" cy="716756"/>
      </dsp:txXfrm>
    </dsp:sp>
    <dsp:sp modelId="{F943967B-1903-4B33-BB1A-EEB2A6F7803D}">
      <dsp:nvSpPr>
        <dsp:cNvPr id="0" name=""/>
        <dsp:cNvSpPr/>
      </dsp:nvSpPr>
      <dsp:spPr>
        <a:xfrm>
          <a:off x="4302323" y="53026"/>
          <a:ext cx="1791890" cy="716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Entity</a:t>
          </a:r>
          <a:r>
            <a:rPr lang="fr-FR" sz="1400" kern="1200" dirty="0">
              <a:latin typeface="Calibri" panose="020F0502020204030204" pitchFamily="34" charset="0"/>
              <a:cs typeface="Calibri" panose="020F0502020204030204" pitchFamily="34" charset="0"/>
            </a:rPr>
            <a:t> (règles métier)</a:t>
          </a:r>
        </a:p>
      </dsp:txBody>
      <dsp:txXfrm>
        <a:off x="4660701" y="53026"/>
        <a:ext cx="1075134" cy="716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CF355-FDE7-4F0D-B310-D43160064264}">
      <dsp:nvSpPr>
        <dsp:cNvPr id="0" name=""/>
        <dsp:cNvSpPr/>
      </dsp:nvSpPr>
      <dsp:spPr>
        <a:xfrm>
          <a:off x="1785" y="0"/>
          <a:ext cx="2175867" cy="802455"/>
        </a:xfrm>
        <a:prstGeom prst="chevron">
          <a:avLst/>
        </a:prstGeom>
        <a:solidFill>
          <a:srgbClr val="E96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baseline="0" dirty="0"/>
            <a:t>COMMIT</a:t>
          </a:r>
        </a:p>
      </dsp:txBody>
      <dsp:txXfrm>
        <a:off x="403013" y="0"/>
        <a:ext cx="1373412" cy="802455"/>
      </dsp:txXfrm>
    </dsp:sp>
    <dsp:sp modelId="{BC092F94-A709-489B-868B-D544E89C67F7}">
      <dsp:nvSpPr>
        <dsp:cNvPr id="0" name=""/>
        <dsp:cNvSpPr/>
      </dsp:nvSpPr>
      <dsp:spPr>
        <a:xfrm>
          <a:off x="1941016" y="0"/>
          <a:ext cx="2175867" cy="802455"/>
        </a:xfrm>
        <a:prstGeom prst="chevron">
          <a:avLst/>
        </a:prstGeom>
        <a:solidFill>
          <a:srgbClr val="E96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PULL</a:t>
          </a:r>
        </a:p>
      </dsp:txBody>
      <dsp:txXfrm>
        <a:off x="2342244" y="0"/>
        <a:ext cx="1373412" cy="802455"/>
      </dsp:txXfrm>
    </dsp:sp>
    <dsp:sp modelId="{0CCC02BB-D11A-4A66-913C-F4EB83ACF46D}">
      <dsp:nvSpPr>
        <dsp:cNvPr id="0" name=""/>
        <dsp:cNvSpPr/>
      </dsp:nvSpPr>
      <dsp:spPr>
        <a:xfrm>
          <a:off x="3918346" y="0"/>
          <a:ext cx="2175867" cy="802455"/>
        </a:xfrm>
        <a:prstGeom prst="chevron">
          <a:avLst/>
        </a:prstGeom>
        <a:solidFill>
          <a:srgbClr val="E96C0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PUSH</a:t>
          </a:r>
        </a:p>
      </dsp:txBody>
      <dsp:txXfrm>
        <a:off x="4319574" y="0"/>
        <a:ext cx="1373412" cy="80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22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22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97DFA6F-E308-4818-A316-5C9DA57BD149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3C3169DD-BED5-41A5-9F06-062B9CF04E46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24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1C13FD2-E648-489B-8EA8-30F1C773CBB8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42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246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852C2CC6-38F7-44FD-A5FD-6240899515EF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53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937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2556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13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09BBAB6E-160E-48E4-815F-BEE92D5BC9C3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540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43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3B425CD9-DD1E-4B66-8D6A-1A592DD44C8F}" type="slidenum">
              <a:rPr lang="fr-F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fr-FR" sz="12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890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495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755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451DE7F1-95AE-4F65-BA79-685CE273977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058EC71F-993E-4E4D-A0F3-28C831D929F4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505B991-32F5-402F-9324-01CE611EEF11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56A8BBA-5896-4EDA-AB9F-E9A5FE4FEF20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6E2D6C0D-393C-4D4F-BE28-C368ED610396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09BBAB6E-160E-48E4-815F-BEE92D5BC9C3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5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0A9FFD-3541-491F-A960-42BDB3F5367A}" type="slidenum">
              <a:rPr kumimoji="0" lang="fr-FR" sz="13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3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1C13FD2-E648-489B-8EA8-30F1C773CBB8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80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1C13FD2-E648-489B-8EA8-30F1C773CBB8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48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6CB3B90D-E27E-4ADB-A1EC-E5FA56C146F5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fr-FR" sz="13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9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47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47738" y="744538"/>
            <a:ext cx="4960937" cy="37211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715280"/>
            <a:ext cx="5484960" cy="4465440"/>
          </a:xfrm>
          <a:prstGeom prst="rect">
            <a:avLst/>
          </a:prstGeom>
        </p:spPr>
        <p:txBody>
          <a:bodyPr lIns="95760" tIns="47880" rIns="95760" bIns="4788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9428760"/>
            <a:ext cx="2970360" cy="49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760" tIns="47880" rIns="9576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1E9B9364-5FA2-4AF6-892B-414BDD92BC2C}" type="slidenum">
              <a:rPr lang="fr-F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fr-FR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07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3188C-54EB-4069-97D4-A9E0E7456B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"/>
          <p:cNvSpPr/>
          <p:nvPr/>
        </p:nvSpPr>
        <p:spPr>
          <a:xfrm>
            <a:off x="342360" y="610236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" name="Picture 3" descr="C:\Users\ChristineB\Seenk-D\BNPP\2015-02\PPT_43-07.png"/>
          <p:cNvPicPr/>
          <p:nvPr/>
        </p:nvPicPr>
        <p:blipFill>
          <a:blip r:embed="rId14"/>
          <a:stretch/>
        </p:blipFill>
        <p:spPr>
          <a:xfrm>
            <a:off x="342720" y="6286680"/>
            <a:ext cx="1843200" cy="37944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C:\Users\ChristineB\Seenk-D\BNPP\2015-02\PPT_43-08.png"/>
          <p:cNvPicPr/>
          <p:nvPr/>
        </p:nvPicPr>
        <p:blipFill>
          <a:blip r:embed="rId15"/>
          <a:stretch/>
        </p:blipFill>
        <p:spPr>
          <a:xfrm>
            <a:off x="3173400" y="6415200"/>
            <a:ext cx="1978560" cy="133920"/>
          </a:xfrm>
          <a:prstGeom prst="rect">
            <a:avLst/>
          </a:prstGeom>
          <a:ln>
            <a:noFill/>
          </a:ln>
        </p:spPr>
      </p:pic>
      <p:pic>
        <p:nvPicPr>
          <p:cNvPr id="3" name="Image 9"/>
          <p:cNvPicPr/>
          <p:nvPr/>
        </p:nvPicPr>
        <p:blipFill>
          <a:blip r:embed="rId16"/>
          <a:stretch/>
        </p:blipFill>
        <p:spPr>
          <a:xfrm>
            <a:off x="7701840" y="0"/>
            <a:ext cx="1438560" cy="1438560"/>
          </a:xfrm>
          <a:prstGeom prst="rect">
            <a:avLst/>
          </a:prstGeom>
          <a:ln>
            <a:noFill/>
          </a:ln>
        </p:spPr>
      </p:pic>
      <p:sp>
        <p:nvSpPr>
          <p:cNvPr id="4" name="Line 2"/>
          <p:cNvSpPr/>
          <p:nvPr/>
        </p:nvSpPr>
        <p:spPr>
          <a:xfrm>
            <a:off x="342360" y="112752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2" descr="C:\BNP PARIBAS\3_BDDF DSI\RAS2_Communication\Branding device coloré.jpg"/>
          <p:cNvPicPr/>
          <p:nvPr/>
        </p:nvPicPr>
        <p:blipFill>
          <a:blip r:embed="rId17"/>
          <a:srcRect t="18282" r="80837" b="19751"/>
          <a:stretch/>
        </p:blipFill>
        <p:spPr>
          <a:xfrm>
            <a:off x="3600" y="0"/>
            <a:ext cx="9138960" cy="5322960"/>
          </a:xfrm>
          <a:prstGeom prst="rect">
            <a:avLst/>
          </a:prstGeom>
          <a:ln>
            <a:noFill/>
          </a:ln>
        </p:spPr>
      </p:pic>
      <p:pic>
        <p:nvPicPr>
          <p:cNvPr id="6" name="Picture 2" descr="C:\BNP PARIBAS\3_BDDF DSI\RAS2_Communication\Branding device coloré.jpg"/>
          <p:cNvPicPr/>
          <p:nvPr/>
        </p:nvPicPr>
        <p:blipFill>
          <a:blip r:embed="rId18"/>
          <a:srcRect l="19972" t="18281" r="22053" b="19748"/>
          <a:stretch/>
        </p:blipFill>
        <p:spPr>
          <a:xfrm>
            <a:off x="5668200" y="2847960"/>
            <a:ext cx="3085920" cy="227736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3600" y="5324400"/>
            <a:ext cx="9138960" cy="1532160"/>
          </a:xfrm>
          <a:prstGeom prst="rect">
            <a:avLst/>
          </a:prstGeom>
          <a:solidFill>
            <a:schemeClr val="bg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1071360" y="5022720"/>
            <a:ext cx="3490560" cy="601920"/>
          </a:xfrm>
          <a:prstGeom prst="rect">
            <a:avLst/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Picture 3" descr="C:\Users\ChristineB\Seenk-D\BNPP\2015-02\PPT_43-08.png"/>
          <p:cNvPicPr/>
          <p:nvPr/>
        </p:nvPicPr>
        <p:blipFill>
          <a:blip r:embed="rId19"/>
          <a:stretch/>
        </p:blipFill>
        <p:spPr>
          <a:xfrm>
            <a:off x="5608800" y="5996160"/>
            <a:ext cx="3205440" cy="217800"/>
          </a:xfrm>
          <a:prstGeom prst="rect">
            <a:avLst/>
          </a:prstGeom>
          <a:ln>
            <a:noFill/>
          </a:ln>
        </p:spPr>
      </p:pic>
      <p:pic>
        <p:nvPicPr>
          <p:cNvPr id="10" name="Picture 4" descr="C:\Users\ChristineB\Seenk-D\BNPP\2015-02\PPT_43-06.png"/>
          <p:cNvPicPr/>
          <p:nvPr/>
        </p:nvPicPr>
        <p:blipFill>
          <a:blip r:embed="rId20"/>
          <a:stretch/>
        </p:blipFill>
        <p:spPr>
          <a:xfrm>
            <a:off x="307800" y="5799240"/>
            <a:ext cx="2957760" cy="611280"/>
          </a:xfrm>
          <a:prstGeom prst="rect">
            <a:avLst/>
          </a:prstGeom>
          <a:ln>
            <a:noFill/>
          </a:ln>
        </p:spPr>
      </p:pic>
      <p:pic>
        <p:nvPicPr>
          <p:cNvPr id="11" name="Espace réservé pour une image  13" descr="BDDF_DSI.pdf"/>
          <p:cNvPicPr/>
          <p:nvPr/>
        </p:nvPicPr>
        <p:blipFill>
          <a:blip r:embed="rId21"/>
          <a:srcRect l="155" r="155"/>
          <a:stretch/>
        </p:blipFill>
        <p:spPr>
          <a:xfrm>
            <a:off x="1071360" y="793440"/>
            <a:ext cx="3490560" cy="282960"/>
          </a:xfrm>
          <a:prstGeom prst="rect">
            <a:avLst/>
          </a:prstGeom>
          <a:ln>
            <a:noFill/>
          </a:ln>
        </p:spPr>
      </p:pic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16" name="MSIPCMContentMarking" descr="{&quot;HashCode&quot;:1859994762,&quot;Placement&quot;:&quot;Footer&quot;,&quot;Top&quot;:519.343,&quot;Left&quot;:604.5204,&quot;SlideWidth&quot;:720,&quot;SlideHeight&quot;:540}">
            <a:extLst>
              <a:ext uri="{FF2B5EF4-FFF2-40B4-BE49-F238E27FC236}">
                <a16:creationId xmlns:a16="http://schemas.microsoft.com/office/drawing/2014/main" id="{8C77A1A4-5DE8-443E-B938-1E2E73B8DAC2}"/>
              </a:ext>
            </a:extLst>
          </p:cNvPr>
          <p:cNvSpPr txBox="1"/>
          <p:nvPr userDrawn="1"/>
        </p:nvSpPr>
        <p:spPr>
          <a:xfrm>
            <a:off x="7677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/>
          <p:cNvSpPr/>
          <p:nvPr/>
        </p:nvSpPr>
        <p:spPr>
          <a:xfrm>
            <a:off x="342360" y="610236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3" descr="C:\Users\ChristineB\Seenk-D\BNPP\2015-02\PPT_43-07.png"/>
          <p:cNvPicPr/>
          <p:nvPr/>
        </p:nvPicPr>
        <p:blipFill>
          <a:blip r:embed="rId14"/>
          <a:stretch/>
        </p:blipFill>
        <p:spPr>
          <a:xfrm>
            <a:off x="342720" y="6286680"/>
            <a:ext cx="1843200" cy="37944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C:\Users\ChristineB\Seenk-D\BNPP\2015-02\PPT_43-08.png"/>
          <p:cNvPicPr/>
          <p:nvPr/>
        </p:nvPicPr>
        <p:blipFill>
          <a:blip r:embed="rId15"/>
          <a:stretch/>
        </p:blipFill>
        <p:spPr>
          <a:xfrm>
            <a:off x="3173400" y="6415200"/>
            <a:ext cx="1978560" cy="133920"/>
          </a:xfrm>
          <a:prstGeom prst="rect">
            <a:avLst/>
          </a:prstGeom>
          <a:ln>
            <a:noFill/>
          </a:ln>
        </p:spPr>
      </p:pic>
      <p:pic>
        <p:nvPicPr>
          <p:cNvPr id="53" name="Image 9"/>
          <p:cNvPicPr/>
          <p:nvPr/>
        </p:nvPicPr>
        <p:blipFill>
          <a:blip r:embed="rId16"/>
          <a:stretch/>
        </p:blipFill>
        <p:spPr>
          <a:xfrm>
            <a:off x="7701840" y="0"/>
            <a:ext cx="1438560" cy="1438560"/>
          </a:xfrm>
          <a:prstGeom prst="rect">
            <a:avLst/>
          </a:prstGeom>
          <a:ln>
            <a:noFill/>
          </a:ln>
        </p:spPr>
      </p:pic>
      <p:sp>
        <p:nvSpPr>
          <p:cNvPr id="54" name="Line 2"/>
          <p:cNvSpPr/>
          <p:nvPr/>
        </p:nvSpPr>
        <p:spPr>
          <a:xfrm>
            <a:off x="342360" y="112752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Image 9"/>
          <p:cNvPicPr/>
          <p:nvPr/>
        </p:nvPicPr>
        <p:blipFill>
          <a:blip r:embed="rId16"/>
          <a:stretch/>
        </p:blipFill>
        <p:spPr>
          <a:xfrm>
            <a:off x="7701840" y="0"/>
            <a:ext cx="1438560" cy="1438560"/>
          </a:xfrm>
          <a:prstGeom prst="rect">
            <a:avLst/>
          </a:prstGeom>
          <a:ln>
            <a:noFill/>
          </a:ln>
        </p:spPr>
      </p:pic>
      <p:sp>
        <p:nvSpPr>
          <p:cNvPr id="56" name="Line 3"/>
          <p:cNvSpPr/>
          <p:nvPr/>
        </p:nvSpPr>
        <p:spPr>
          <a:xfrm>
            <a:off x="342360" y="112752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MSIPCMContentMarking" descr="{&quot;HashCode&quot;:1859994762,&quot;Placement&quot;:&quot;Footer&quot;,&quot;Top&quot;:519.343,&quot;Left&quot;:604.5204,&quot;SlideWidth&quot;:720,&quot;SlideHeight&quot;:540}">
            <a:extLst>
              <a:ext uri="{FF2B5EF4-FFF2-40B4-BE49-F238E27FC236}">
                <a16:creationId xmlns:a16="http://schemas.microsoft.com/office/drawing/2014/main" id="{D82E9E42-FEF0-462F-9B7C-8C164967D862}"/>
              </a:ext>
            </a:extLst>
          </p:cNvPr>
          <p:cNvSpPr txBox="1"/>
          <p:nvPr userDrawn="1"/>
        </p:nvSpPr>
        <p:spPr>
          <a:xfrm>
            <a:off x="7677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"/>
          <p:cNvPicPr/>
          <p:nvPr/>
        </p:nvPicPr>
        <p:blipFill>
          <a:blip r:embed="rId14"/>
          <a:stretch/>
        </p:blipFill>
        <p:spPr>
          <a:xfrm>
            <a:off x="7701840" y="0"/>
            <a:ext cx="1438560" cy="1438560"/>
          </a:xfrm>
          <a:prstGeom prst="rect">
            <a:avLst/>
          </a:prstGeom>
          <a:ln>
            <a:noFill/>
          </a:ln>
        </p:spPr>
      </p:pic>
      <p:sp>
        <p:nvSpPr>
          <p:cNvPr id="96" name="Line 1"/>
          <p:cNvSpPr/>
          <p:nvPr/>
        </p:nvSpPr>
        <p:spPr>
          <a:xfrm>
            <a:off x="342360" y="112752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MSIPCMContentMarking" descr="{&quot;HashCode&quot;:1859994762,&quot;Placement&quot;:&quot;Footer&quot;,&quot;Top&quot;:519.343,&quot;Left&quot;:604.5204,&quot;SlideWidth&quot;:720,&quot;SlideHeight&quot;:540}">
            <a:extLst>
              <a:ext uri="{FF2B5EF4-FFF2-40B4-BE49-F238E27FC236}">
                <a16:creationId xmlns:a16="http://schemas.microsoft.com/office/drawing/2014/main" id="{D61A9EBD-2A07-435D-A9D4-EF2331542B3A}"/>
              </a:ext>
            </a:extLst>
          </p:cNvPr>
          <p:cNvSpPr txBox="1"/>
          <p:nvPr userDrawn="1"/>
        </p:nvSpPr>
        <p:spPr>
          <a:xfrm>
            <a:off x="7677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 1"/>
          <p:cNvSpPr/>
          <p:nvPr/>
        </p:nvSpPr>
        <p:spPr>
          <a:xfrm>
            <a:off x="342360" y="610236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3" descr="C:\Users\ChristineB\Seenk-D\BNPP\2015-02\PPT_43-07.png"/>
          <p:cNvPicPr/>
          <p:nvPr/>
        </p:nvPicPr>
        <p:blipFill>
          <a:blip r:embed="rId15"/>
          <a:stretch/>
        </p:blipFill>
        <p:spPr>
          <a:xfrm>
            <a:off x="342720" y="6286680"/>
            <a:ext cx="1843200" cy="379440"/>
          </a:xfrm>
          <a:prstGeom prst="rect">
            <a:avLst/>
          </a:prstGeom>
          <a:ln>
            <a:noFill/>
          </a:ln>
        </p:spPr>
      </p:pic>
      <p:pic>
        <p:nvPicPr>
          <p:cNvPr id="175" name="Picture 4" descr="C:\Users\ChristineB\Seenk-D\BNPP\2015-02\PPT_43-08.png"/>
          <p:cNvPicPr/>
          <p:nvPr/>
        </p:nvPicPr>
        <p:blipFill>
          <a:blip r:embed="rId16"/>
          <a:stretch/>
        </p:blipFill>
        <p:spPr>
          <a:xfrm>
            <a:off x="3173400" y="6415200"/>
            <a:ext cx="1978560" cy="133920"/>
          </a:xfrm>
          <a:prstGeom prst="rect">
            <a:avLst/>
          </a:prstGeom>
          <a:ln>
            <a:noFill/>
          </a:ln>
        </p:spPr>
      </p:pic>
      <p:pic>
        <p:nvPicPr>
          <p:cNvPr id="176" name="Image 9"/>
          <p:cNvPicPr/>
          <p:nvPr/>
        </p:nvPicPr>
        <p:blipFill>
          <a:blip r:embed="rId17"/>
          <a:stretch/>
        </p:blipFill>
        <p:spPr>
          <a:xfrm>
            <a:off x="7701840" y="0"/>
            <a:ext cx="1438560" cy="1438560"/>
          </a:xfrm>
          <a:prstGeom prst="rect">
            <a:avLst/>
          </a:prstGeom>
          <a:ln>
            <a:noFill/>
          </a:ln>
        </p:spPr>
      </p:pic>
      <p:sp>
        <p:nvSpPr>
          <p:cNvPr id="177" name="Line 2"/>
          <p:cNvSpPr/>
          <p:nvPr/>
        </p:nvSpPr>
        <p:spPr>
          <a:xfrm>
            <a:off x="342360" y="1127520"/>
            <a:ext cx="846000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MSIPCMContentMarking" descr="{&quot;HashCode&quot;:1859994762,&quot;Placement&quot;:&quot;Footer&quot;,&quot;Top&quot;:519.343,&quot;Left&quot;:604.5204,&quot;SlideWidth&quot;:720,&quot;SlideHeight&quot;:540}">
            <a:extLst>
              <a:ext uri="{FF2B5EF4-FFF2-40B4-BE49-F238E27FC236}">
                <a16:creationId xmlns:a16="http://schemas.microsoft.com/office/drawing/2014/main" id="{64B79BF1-1AA1-4E8B-BE68-6681BA23E6AD}"/>
              </a:ext>
            </a:extLst>
          </p:cNvPr>
          <p:cNvSpPr txBox="1"/>
          <p:nvPr userDrawn="1"/>
        </p:nvSpPr>
        <p:spPr>
          <a:xfrm>
            <a:off x="7677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18" Type="http://schemas.openxmlformats.org/officeDocument/2006/relationships/image" Target="../media/image39.jpeg"/><Relationship Id="rId26" Type="http://schemas.openxmlformats.org/officeDocument/2006/relationships/image" Target="../media/image47.jpeg"/><Relationship Id="rId3" Type="http://schemas.openxmlformats.org/officeDocument/2006/relationships/image" Target="../media/image24.jpeg"/><Relationship Id="rId21" Type="http://schemas.openxmlformats.org/officeDocument/2006/relationships/image" Target="../media/image42.jpe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5" Type="http://schemas.openxmlformats.org/officeDocument/2006/relationships/image" Target="../media/image46.jpe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24" Type="http://schemas.openxmlformats.org/officeDocument/2006/relationships/image" Target="../media/image45.jpeg"/><Relationship Id="rId5" Type="http://schemas.openxmlformats.org/officeDocument/2006/relationships/image" Target="../media/image26.jpeg"/><Relationship Id="rId15" Type="http://schemas.openxmlformats.org/officeDocument/2006/relationships/image" Target="../media/image36.jpeg"/><Relationship Id="rId23" Type="http://schemas.openxmlformats.org/officeDocument/2006/relationships/image" Target="../media/image44.jpeg"/><Relationship Id="rId10" Type="http://schemas.openxmlformats.org/officeDocument/2006/relationships/image" Target="../media/image31.jpeg"/><Relationship Id="rId19" Type="http://schemas.openxmlformats.org/officeDocument/2006/relationships/image" Target="../media/image40.png"/><Relationship Id="rId4" Type="http://schemas.openxmlformats.org/officeDocument/2006/relationships/image" Target="../media/image25.jpeg"/><Relationship Id="rId9" Type="http://schemas.openxmlformats.org/officeDocument/2006/relationships/image" Target="../media/image30.jpeg"/><Relationship Id="rId14" Type="http://schemas.openxmlformats.org/officeDocument/2006/relationships/image" Target="../media/image35.jpeg"/><Relationship Id="rId22" Type="http://schemas.openxmlformats.org/officeDocument/2006/relationships/image" Target="../media/image43.jpeg"/><Relationship Id="rId27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82160" y="1228680"/>
            <a:ext cx="7124400" cy="16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Présentation </a:t>
            </a:r>
          </a:p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Gestion Des Affectations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Iphones</a:t>
            </a:r>
            <a:br>
              <a:rPr dirty="0"/>
            </a:br>
            <a:endParaRPr lang="fr-FR" sz="2800" b="0" strike="noStrike" spc="-1" dirty="0"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296360" y="5112000"/>
            <a:ext cx="3166560" cy="21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fr-FR" sz="1000" b="0" strike="noStrike" cap="all" spc="-1" dirty="0">
                <a:solidFill>
                  <a:srgbClr val="FFFFFF"/>
                </a:solidFill>
                <a:latin typeface="Arial"/>
                <a:ea typeface="DejaVu Sans"/>
              </a:rPr>
              <a:t>Dubois MC - vivier d </a:t>
            </a:r>
            <a:r>
              <a:rPr lang="fr-FR" sz="1000" cap="all" spc="-1" dirty="0">
                <a:solidFill>
                  <a:srgbClr val="FFFFFF"/>
                </a:solidFill>
                <a:latin typeface="Arial"/>
                <a:ea typeface="DejaVu Sans"/>
              </a:rPr>
              <a:t>- </a:t>
            </a:r>
            <a:r>
              <a:rPr lang="fr-FR" sz="1000" b="0" strike="noStrike" cap="all" spc="-1" dirty="0">
                <a:solidFill>
                  <a:srgbClr val="FFFFFF"/>
                </a:solidFill>
                <a:latin typeface="Arial"/>
                <a:ea typeface="DejaVu Sans"/>
              </a:rPr>
              <a:t>KAMDEM L</a:t>
            </a:r>
            <a:endParaRPr lang="fr-FR" sz="1000" b="0" strike="noStrike" spc="-1" dirty="0">
              <a:latin typeface="Calibri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231200" y="5335560"/>
            <a:ext cx="3166560" cy="21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fr-FR" sz="1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Octobre 2020</a:t>
            </a:r>
            <a:endParaRPr lang="fr-FR" sz="1000" b="0" strike="noStrike" spc="-1" dirty="0">
              <a:latin typeface="Calibri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082160" y="2248560"/>
            <a:ext cx="7124400" cy="16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Soutenance Badge Epita </a:t>
            </a:r>
            <a:br/>
            <a:endParaRPr lang="fr-FR" sz="16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6010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fr-FR" b="1" dirty="0"/>
              <a:t>●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 Driven Design </a:t>
            </a:r>
          </a:p>
          <a:p>
            <a:endParaRPr lang="fr-FR" b="1" dirty="0"/>
          </a:p>
          <a:p>
            <a:r>
              <a:rPr lang="fr-FR" b="1" dirty="0"/>
              <a:t>	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	</a:t>
            </a:r>
          </a:p>
          <a:p>
            <a:endParaRPr lang="fr-FR" b="1" dirty="0"/>
          </a:p>
          <a:p>
            <a:r>
              <a:rPr lang="fr-FR" b="1" dirty="0"/>
              <a:t>	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	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Zoom sur la partie Métier 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fr-FR" sz="800" b="0" strike="noStrike" spc="-1">
              <a:latin typeface="Calibri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2937003-B89B-427B-9919-B07FF3E89FF3}"/>
              </a:ext>
            </a:extLst>
          </p:cNvPr>
          <p:cNvGrpSpPr/>
          <p:nvPr/>
        </p:nvGrpSpPr>
        <p:grpSpPr>
          <a:xfrm>
            <a:off x="473413" y="1681240"/>
            <a:ext cx="7896227" cy="909601"/>
            <a:chOff x="473413" y="1728865"/>
            <a:chExt cx="7896227" cy="9096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1F03A5-D23C-417A-AD79-21D1C37C8301}"/>
                </a:ext>
              </a:extLst>
            </p:cNvPr>
            <p:cNvSpPr/>
            <p:nvPr/>
          </p:nvSpPr>
          <p:spPr>
            <a:xfrm>
              <a:off x="473413" y="1728865"/>
              <a:ext cx="7896227" cy="8209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280074D-F33D-41E9-8FFA-1861EEBDE124}"/>
                </a:ext>
              </a:extLst>
            </p:cNvPr>
            <p:cNvSpPr txBox="1"/>
            <p:nvPr/>
          </p:nvSpPr>
          <p:spPr>
            <a:xfrm>
              <a:off x="1200150" y="1807469"/>
              <a:ext cx="68675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Comment faire pour que le code soit et reste compréhensible dans le temps et par les autres développeurs?</a:t>
              </a:r>
            </a:p>
            <a:p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		</a:t>
              </a:r>
              <a:r>
                <a:rPr lang="fr-F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DOMAIN DRIVEN DESIGN</a:t>
              </a: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20499E12-8FE5-4D07-89DA-189EA141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7" y="1807469"/>
            <a:ext cx="552450" cy="5524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062B4-9DD7-4DDF-8104-478D8A5933C3}"/>
              </a:ext>
            </a:extLst>
          </p:cNvPr>
          <p:cNvSpPr txBox="1"/>
          <p:nvPr/>
        </p:nvSpPr>
        <p:spPr>
          <a:xfrm>
            <a:off x="4114800" y="298608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598A939-748E-4977-98E1-4AE770108C21}"/>
              </a:ext>
            </a:extLst>
          </p:cNvPr>
          <p:cNvGrpSpPr/>
          <p:nvPr/>
        </p:nvGrpSpPr>
        <p:grpSpPr>
          <a:xfrm>
            <a:off x="433389" y="2684837"/>
            <a:ext cx="3917170" cy="1614541"/>
            <a:chOff x="433389" y="2732462"/>
            <a:chExt cx="3917170" cy="16145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EA3CAA-07DF-40AA-B6B8-70519A4B0A36}"/>
                </a:ext>
              </a:extLst>
            </p:cNvPr>
            <p:cNvSpPr/>
            <p:nvPr/>
          </p:nvSpPr>
          <p:spPr>
            <a:xfrm>
              <a:off x="433389" y="2732462"/>
              <a:ext cx="3917170" cy="16145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BD705AB-EA1B-4756-B15D-53E6D65FB476}"/>
                </a:ext>
              </a:extLst>
            </p:cNvPr>
            <p:cNvSpPr txBox="1"/>
            <p:nvPr/>
          </p:nvSpPr>
          <p:spPr>
            <a:xfrm>
              <a:off x="548872" y="2747994"/>
              <a:ext cx="3801687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Domaine métier:</a:t>
              </a:r>
            </a:p>
            <a:p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▪ Dicte la conception du service</a:t>
              </a:r>
            </a:p>
            <a:p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L’</a:t>
              </a:r>
              <a:r>
                <a:rPr lang="fr-FR" sz="16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ubiquitous</a:t>
              </a:r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langage: </a:t>
              </a:r>
            </a:p>
            <a:p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▪ Définit un vocabulaire commun</a:t>
              </a:r>
            </a:p>
            <a:p>
              <a:pPr>
                <a:tabLst>
                  <a:tab pos="0" algn="l"/>
                </a:tabLst>
              </a:pPr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▪ Trouve les concepts clés du domaine,       	 ▪ Résoudre les ambiguïtés…</a:t>
              </a:r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endParaRPr lang="fr-F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7B1BFFC-317C-452A-8A24-A9C3AEA61DA2}"/>
              </a:ext>
            </a:extLst>
          </p:cNvPr>
          <p:cNvGrpSpPr/>
          <p:nvPr/>
        </p:nvGrpSpPr>
        <p:grpSpPr>
          <a:xfrm>
            <a:off x="4511157" y="2669445"/>
            <a:ext cx="3917171" cy="1629933"/>
            <a:chOff x="433389" y="4118794"/>
            <a:chExt cx="7936251" cy="10493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8845E8-FAA3-42A4-A37C-9CE22401AEB0}"/>
                </a:ext>
              </a:extLst>
            </p:cNvPr>
            <p:cNvSpPr/>
            <p:nvPr/>
          </p:nvSpPr>
          <p:spPr>
            <a:xfrm>
              <a:off x="433389" y="4118794"/>
              <a:ext cx="7936251" cy="1049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FDFAB0F-5353-4D81-BA85-EE58EE8F6CBE}"/>
                </a:ext>
              </a:extLst>
            </p:cNvPr>
            <p:cNvSpPr txBox="1"/>
            <p:nvPr/>
          </p:nvSpPr>
          <p:spPr>
            <a:xfrm>
              <a:off x="610564" y="4227948"/>
              <a:ext cx="7581899" cy="700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Le code:</a:t>
              </a:r>
            </a:p>
            <a:p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▪ </a:t>
              </a:r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Est écrit avec l’</a:t>
              </a:r>
              <a:r>
                <a:rPr lang="fr-FR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ubiquitous</a:t>
              </a:r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langage</a:t>
              </a:r>
            </a:p>
            <a:p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 ▪ Doit exprimer le métier</a:t>
              </a:r>
            </a:p>
            <a:p>
              <a:r>
                <a:rPr lang="fr-F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 ▪ Doit implémenter les objets métiers</a:t>
              </a:r>
            </a:p>
          </p:txBody>
        </p:sp>
      </p:grpSp>
      <p:sp>
        <p:nvSpPr>
          <p:cNvPr id="19" name="Flèche : droite rayée 18">
            <a:extLst>
              <a:ext uri="{FF2B5EF4-FFF2-40B4-BE49-F238E27FC236}">
                <a16:creationId xmlns:a16="http://schemas.microsoft.com/office/drawing/2014/main" id="{EB663BDD-B284-40D5-9401-5CE06D2A5420}"/>
              </a:ext>
            </a:extLst>
          </p:cNvPr>
          <p:cNvSpPr/>
          <p:nvPr/>
        </p:nvSpPr>
        <p:spPr>
          <a:xfrm rot="5400000">
            <a:off x="4212578" y="3522789"/>
            <a:ext cx="461665" cy="2181226"/>
          </a:xfrm>
          <a:prstGeom prst="stripedRightArrow">
            <a:avLst>
              <a:gd name="adj1" fmla="val 50000"/>
              <a:gd name="adj2" fmla="val 4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B7C0A58-BE68-4851-A0D1-3F665213B0EB}"/>
              </a:ext>
            </a:extLst>
          </p:cNvPr>
          <p:cNvSpPr/>
          <p:nvPr/>
        </p:nvSpPr>
        <p:spPr>
          <a:xfrm>
            <a:off x="514352" y="4927426"/>
            <a:ext cx="8024323" cy="901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F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Volonté de regrouper toutes les règles métiers et de gestion dans la couche domaine de notre application</a:t>
            </a:r>
          </a:p>
          <a:p>
            <a:pPr marL="285750" indent="-285750" algn="ctr">
              <a:buFont typeface="Wingdings" panose="05000000000000000000" pitchFamily="2" charset="2"/>
              <a:buChar char="F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Prise de conscience du langage commun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FC2F20-B704-419C-B051-70D7FA32C103}"/>
              </a:ext>
            </a:extLst>
          </p:cNvPr>
          <p:cNvSpPr txBox="1"/>
          <p:nvPr/>
        </p:nvSpPr>
        <p:spPr>
          <a:xfrm>
            <a:off x="5617254" y="4428266"/>
            <a:ext cx="170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Quelle implémentation dans notre projet?</a:t>
            </a:r>
          </a:p>
        </p:txBody>
      </p:sp>
    </p:spTree>
    <p:extLst>
      <p:ext uri="{BB962C8B-B14F-4D97-AF65-F5344CB8AC3E}">
        <p14:creationId xmlns:p14="http://schemas.microsoft.com/office/powerpoint/2010/main" val="237662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88605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b="1" dirty="0"/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7864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pc="-1" dirty="0">
                <a:solidFill>
                  <a:srgbClr val="298FC2"/>
                </a:solidFill>
                <a:latin typeface="Calibri"/>
              </a:rPr>
              <a:t>Architecture globale de l’application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fr-FR" sz="800" b="0" strike="noStrike" spc="-1">
              <a:latin typeface="Calibri"/>
            </a:endParaRPr>
          </a:p>
        </p:txBody>
      </p: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5F164EAC-BEDC-4AC1-9E1F-316DF473DC63}"/>
              </a:ext>
            </a:extLst>
          </p:cNvPr>
          <p:cNvGrpSpPr/>
          <p:nvPr/>
        </p:nvGrpSpPr>
        <p:grpSpPr>
          <a:xfrm>
            <a:off x="800914" y="1514191"/>
            <a:ext cx="7759208" cy="4305867"/>
            <a:chOff x="788992" y="1064637"/>
            <a:chExt cx="7759208" cy="4131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552B91-EFF0-4931-B714-C89DB624C1BE}"/>
                </a:ext>
              </a:extLst>
            </p:cNvPr>
            <p:cNvSpPr/>
            <p:nvPr/>
          </p:nvSpPr>
          <p:spPr>
            <a:xfrm>
              <a:off x="788992" y="1790699"/>
              <a:ext cx="1676579" cy="2428874"/>
            </a:xfrm>
            <a:prstGeom prst="rect">
              <a:avLst/>
            </a:prstGeom>
            <a:solidFill>
              <a:srgbClr val="FAE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EEB16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211088E-AE8E-4DE2-A2DD-86ADC9E7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29" y="2327425"/>
              <a:ext cx="1390650" cy="69532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2EAACD4-D10C-459D-8416-11BDFD53D2B2}"/>
                </a:ext>
              </a:extLst>
            </p:cNvPr>
            <p:cNvSpPr txBox="1"/>
            <p:nvPr/>
          </p:nvSpPr>
          <p:spPr>
            <a:xfrm>
              <a:off x="962545" y="3105416"/>
              <a:ext cx="1219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Front-End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1E914E6-83F5-48A7-B6A3-848A6B454234}"/>
                </a:ext>
              </a:extLst>
            </p:cNvPr>
            <p:cNvSpPr txBox="1"/>
            <p:nvPr/>
          </p:nvSpPr>
          <p:spPr>
            <a:xfrm>
              <a:off x="1057795" y="1875427"/>
              <a:ext cx="1124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UI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1E60F31-4AFF-4721-8FD5-46B77F518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775" y="1064637"/>
              <a:ext cx="33610" cy="4131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956509-4D7C-452D-A478-2D3CAF1BB6AD}"/>
                </a:ext>
              </a:extLst>
            </p:cNvPr>
            <p:cNvSpPr/>
            <p:nvPr/>
          </p:nvSpPr>
          <p:spPr>
            <a:xfrm>
              <a:off x="3192281" y="1790700"/>
              <a:ext cx="390523" cy="242887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CFFEA0-A978-412B-91A1-7CC30F9FE559}"/>
                </a:ext>
              </a:extLst>
            </p:cNvPr>
            <p:cNvSpPr/>
            <p:nvPr/>
          </p:nvSpPr>
          <p:spPr>
            <a:xfrm>
              <a:off x="4295775" y="1790700"/>
              <a:ext cx="2914635" cy="2352675"/>
            </a:xfrm>
            <a:prstGeom prst="rect">
              <a:avLst/>
            </a:prstGeom>
            <a:solidFill>
              <a:srgbClr val="D4E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EA2A28-1C1C-4751-8102-78AAED7081E6}"/>
                </a:ext>
              </a:extLst>
            </p:cNvPr>
            <p:cNvSpPr/>
            <p:nvPr/>
          </p:nvSpPr>
          <p:spPr>
            <a:xfrm>
              <a:off x="4803907" y="2466439"/>
              <a:ext cx="1809749" cy="1200686"/>
            </a:xfrm>
            <a:prstGeom prst="rect">
              <a:avLst/>
            </a:prstGeom>
            <a:solidFill>
              <a:srgbClr val="98D8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5B920F-B632-4B61-B75B-7952C00CFCE3}"/>
                </a:ext>
              </a:extLst>
            </p:cNvPr>
            <p:cNvSpPr txBox="1"/>
            <p:nvPr/>
          </p:nvSpPr>
          <p:spPr>
            <a:xfrm>
              <a:off x="5138687" y="1860649"/>
              <a:ext cx="1444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73E41-E134-4289-B28B-AB5FBE5C976A}"/>
                </a:ext>
              </a:extLst>
            </p:cNvPr>
            <p:cNvSpPr/>
            <p:nvPr/>
          </p:nvSpPr>
          <p:spPr>
            <a:xfrm>
              <a:off x="4030480" y="2533650"/>
              <a:ext cx="390523" cy="8191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  <a:p>
              <a:pPr algn="ctr"/>
              <a:r>
                <a:rPr lang="fr-FR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CF41C4A-6207-4FD5-A90D-3A3704EF8C37}"/>
                </a:ext>
              </a:extLst>
            </p:cNvPr>
            <p:cNvSpPr txBox="1"/>
            <p:nvPr/>
          </p:nvSpPr>
          <p:spPr>
            <a:xfrm>
              <a:off x="5155814" y="2844834"/>
              <a:ext cx="1238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DOMAINE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504486-D7CB-4724-A862-A98C30CAA045}"/>
                </a:ext>
              </a:extLst>
            </p:cNvPr>
            <p:cNvSpPr/>
            <p:nvPr/>
          </p:nvSpPr>
          <p:spPr>
            <a:xfrm>
              <a:off x="4724402" y="4029075"/>
              <a:ext cx="1962145" cy="276224"/>
            </a:xfrm>
            <a:prstGeom prst="rect">
              <a:avLst/>
            </a:prstGeom>
            <a:solidFill>
              <a:srgbClr val="EEB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Out - </a:t>
              </a:r>
              <a:r>
                <a:rPr lang="fr-FR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Repository</a:t>
              </a:r>
              <a:r>
                <a:rPr lang="fr-FR" dirty="0"/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6E99AB-BCAC-4C93-AA8B-78C4292C4ED6}"/>
                </a:ext>
              </a:extLst>
            </p:cNvPr>
            <p:cNvSpPr/>
            <p:nvPr/>
          </p:nvSpPr>
          <p:spPr>
            <a:xfrm>
              <a:off x="4295775" y="4410075"/>
              <a:ext cx="2914635" cy="685800"/>
            </a:xfrm>
            <a:prstGeom prst="rect">
              <a:avLst/>
            </a:prstGeom>
            <a:solidFill>
              <a:srgbClr val="EEB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 </a:t>
              </a:r>
            </a:p>
          </p:txBody>
        </p:sp>
        <p:sp>
          <p:nvSpPr>
            <p:cNvPr id="19" name="Organigramme : Disque magnétique 18">
              <a:extLst>
                <a:ext uri="{FF2B5EF4-FFF2-40B4-BE49-F238E27FC236}">
                  <a16:creationId xmlns:a16="http://schemas.microsoft.com/office/drawing/2014/main" id="{7902A997-AB9B-45F8-A581-0432C7D8A613}"/>
                </a:ext>
              </a:extLst>
            </p:cNvPr>
            <p:cNvSpPr/>
            <p:nvPr/>
          </p:nvSpPr>
          <p:spPr>
            <a:xfrm>
              <a:off x="7665285" y="4410075"/>
              <a:ext cx="882915" cy="685800"/>
            </a:xfrm>
            <a:prstGeom prst="flowChartMagneticDisk">
              <a:avLst/>
            </a:prstGeom>
            <a:solidFill>
              <a:srgbClr val="2007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E70CE074-018B-42AA-B6E5-C31D0B01D99F}"/>
                </a:ext>
              </a:extLst>
            </p:cNvPr>
            <p:cNvCxnSpPr>
              <a:stCxn id="2" idx="3"/>
              <a:endCxn id="10" idx="1"/>
            </p:cNvCxnSpPr>
            <p:nvPr/>
          </p:nvCxnSpPr>
          <p:spPr>
            <a:xfrm>
              <a:off x="2465571" y="3005136"/>
              <a:ext cx="72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B3893AD4-8078-425F-BA71-DAD457D1E07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582804" y="3005136"/>
              <a:ext cx="4476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avec flèche 227">
              <a:extLst>
                <a:ext uri="{FF2B5EF4-FFF2-40B4-BE49-F238E27FC236}">
                  <a16:creationId xmlns:a16="http://schemas.microsoft.com/office/drawing/2014/main" id="{CD0225D4-DD54-488A-9AC1-E2D01612A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474" y="2145378"/>
              <a:ext cx="0" cy="5978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avec flèche 230">
              <a:extLst>
                <a:ext uri="{FF2B5EF4-FFF2-40B4-BE49-F238E27FC236}">
                  <a16:creationId xmlns:a16="http://schemas.microsoft.com/office/drawing/2014/main" id="{6F47CF0F-337A-4F9F-B40C-FF6B2961D370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4434840" y="2029926"/>
              <a:ext cx="703847" cy="6451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F12D4046-D01A-42D5-A670-8FC3972A8AA4}"/>
                </a:ext>
              </a:extLst>
            </p:cNvPr>
            <p:cNvCxnSpPr>
              <a:cxnSpLocks/>
            </p:cNvCxnSpPr>
            <p:nvPr/>
          </p:nvCxnSpPr>
          <p:spPr>
            <a:xfrm>
              <a:off x="5689474" y="3290082"/>
              <a:ext cx="0" cy="5978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E3BA967E-DA19-4B6C-BEDC-926CD7C13573}"/>
                </a:ext>
              </a:extLst>
            </p:cNvPr>
            <p:cNvCxnSpPr>
              <a:cxnSpLocks/>
            </p:cNvCxnSpPr>
            <p:nvPr/>
          </p:nvCxnSpPr>
          <p:spPr>
            <a:xfrm>
              <a:off x="5689474" y="4261632"/>
              <a:ext cx="0" cy="224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avec flèche 235">
              <a:extLst>
                <a:ext uri="{FF2B5EF4-FFF2-40B4-BE49-F238E27FC236}">
                  <a16:creationId xmlns:a16="http://schemas.microsoft.com/office/drawing/2014/main" id="{21AA5610-E486-4BD8-AED2-10D1F4F5E221}"/>
                </a:ext>
              </a:extLst>
            </p:cNvPr>
            <p:cNvCxnSpPr/>
            <p:nvPr/>
          </p:nvCxnSpPr>
          <p:spPr>
            <a:xfrm>
              <a:off x="7077075" y="4752975"/>
              <a:ext cx="46420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Image 237">
            <a:extLst>
              <a:ext uri="{FF2B5EF4-FFF2-40B4-BE49-F238E27FC236}">
                <a16:creationId xmlns:a16="http://schemas.microsoft.com/office/drawing/2014/main" id="{0AD3F6BA-F436-415F-92DB-512BB136A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71" y="2798510"/>
            <a:ext cx="679628" cy="325689"/>
          </a:xfrm>
          <a:prstGeom prst="rect">
            <a:avLst/>
          </a:prstGeom>
        </p:spPr>
      </p:pic>
      <p:pic>
        <p:nvPicPr>
          <p:cNvPr id="240" name="Image 239">
            <a:extLst>
              <a:ext uri="{FF2B5EF4-FFF2-40B4-BE49-F238E27FC236}">
                <a16:creationId xmlns:a16="http://schemas.microsoft.com/office/drawing/2014/main" id="{B45C9436-FCEA-494E-9946-D06E0C243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99" y="1571538"/>
            <a:ext cx="2952750" cy="426766"/>
          </a:xfrm>
          <a:prstGeom prst="rect">
            <a:avLst/>
          </a:prstGeom>
        </p:spPr>
      </p:pic>
      <p:pic>
        <p:nvPicPr>
          <p:cNvPr id="247" name="Image 246">
            <a:extLst>
              <a:ext uri="{FF2B5EF4-FFF2-40B4-BE49-F238E27FC236}">
                <a16:creationId xmlns:a16="http://schemas.microsoft.com/office/drawing/2014/main" id="{73316E30-730D-472B-9E73-8950AB290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49" y="4523254"/>
            <a:ext cx="1306127" cy="42629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D061332-E80E-4BB0-B40F-605CF75A9061}"/>
              </a:ext>
            </a:extLst>
          </p:cNvPr>
          <p:cNvGrpSpPr/>
          <p:nvPr/>
        </p:nvGrpSpPr>
        <p:grpSpPr>
          <a:xfrm>
            <a:off x="819239" y="1330051"/>
            <a:ext cx="912447" cy="541080"/>
            <a:chOff x="265557" y="1377554"/>
            <a:chExt cx="912447" cy="572256"/>
          </a:xfrm>
        </p:grpSpPr>
        <p:grpSp>
          <p:nvGrpSpPr>
            <p:cNvPr id="31" name="Group 303">
              <a:extLst>
                <a:ext uri="{FF2B5EF4-FFF2-40B4-BE49-F238E27FC236}">
                  <a16:creationId xmlns:a16="http://schemas.microsoft.com/office/drawing/2014/main" id="{EF0DF284-BDC4-4AF4-84E2-AC4483DE0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57" y="1377554"/>
              <a:ext cx="912447" cy="572256"/>
              <a:chOff x="2853" y="762"/>
              <a:chExt cx="665" cy="435"/>
            </a:xfrm>
          </p:grpSpPr>
          <p:sp>
            <p:nvSpPr>
              <p:cNvPr id="32" name="Rectangle 304">
                <a:extLst>
                  <a:ext uri="{FF2B5EF4-FFF2-40B4-BE49-F238E27FC236}">
                    <a16:creationId xmlns:a16="http://schemas.microsoft.com/office/drawing/2014/main" id="{C3C6F275-F88B-40DE-B1C3-DF473E08E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762"/>
                <a:ext cx="650" cy="42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33" name="Rectangle 305">
                <a:extLst>
                  <a:ext uri="{FF2B5EF4-FFF2-40B4-BE49-F238E27FC236}">
                    <a16:creationId xmlns:a16="http://schemas.microsoft.com/office/drawing/2014/main" id="{9A1FF1BE-764E-4B7A-BBF4-3E52B5AAD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776"/>
                <a:ext cx="651" cy="421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34" name="Rectangle 306">
                <a:extLst>
                  <a:ext uri="{FF2B5EF4-FFF2-40B4-BE49-F238E27FC236}">
                    <a16:creationId xmlns:a16="http://schemas.microsoft.com/office/drawing/2014/main" id="{8551ED1C-0E58-4B8E-B36A-3983CC141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" y="769"/>
                <a:ext cx="651" cy="42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  <p:grpSp>
          <p:nvGrpSpPr>
            <p:cNvPr id="35" name="Group 436">
              <a:extLst>
                <a:ext uri="{FF2B5EF4-FFF2-40B4-BE49-F238E27FC236}">
                  <a16:creationId xmlns:a16="http://schemas.microsoft.com/office/drawing/2014/main" id="{D636BC82-1E8E-48E9-8299-D29997594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35" y="1532641"/>
              <a:ext cx="577655" cy="218378"/>
              <a:chOff x="2960" y="937"/>
              <a:chExt cx="421" cy="166"/>
            </a:xfrm>
          </p:grpSpPr>
          <p:sp>
            <p:nvSpPr>
              <p:cNvPr id="36" name="Rectangle 437">
                <a:extLst>
                  <a:ext uri="{FF2B5EF4-FFF2-40B4-BE49-F238E27FC236}">
                    <a16:creationId xmlns:a16="http://schemas.microsoft.com/office/drawing/2014/main" id="{6508E6C4-D46D-41C0-9063-9DA3813C9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937"/>
                <a:ext cx="406" cy="111"/>
              </a:xfrm>
              <a:prstGeom prst="rect">
                <a:avLst/>
              </a:prstGeom>
              <a:solidFill>
                <a:srgbClr val="FF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37" name="Rectangle 438">
                <a:extLst>
                  <a:ext uri="{FF2B5EF4-FFF2-40B4-BE49-F238E27FC236}">
                    <a16:creationId xmlns:a16="http://schemas.microsoft.com/office/drawing/2014/main" id="{1B27AC31-76D4-458E-8F90-80FA531DF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952"/>
                <a:ext cx="406" cy="111"/>
              </a:xfrm>
              <a:prstGeom prst="rect">
                <a:avLst/>
              </a:prstGeom>
              <a:solidFill>
                <a:srgbClr val="997A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38" name="Rectangle 439">
                <a:extLst>
                  <a:ext uri="{FF2B5EF4-FFF2-40B4-BE49-F238E27FC236}">
                    <a16:creationId xmlns:a16="http://schemas.microsoft.com/office/drawing/2014/main" id="{42CB057D-842A-4314-B91A-67241C712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944"/>
                <a:ext cx="406" cy="159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fr-FR" sz="800" dirty="0"/>
                  <a:t>Browser</a:t>
                </a:r>
              </a:p>
            </p:txBody>
          </p:sp>
        </p:grpSp>
      </p:grpSp>
      <p:grpSp>
        <p:nvGrpSpPr>
          <p:cNvPr id="40" name="Group 56">
            <a:extLst>
              <a:ext uri="{FF2B5EF4-FFF2-40B4-BE49-F238E27FC236}">
                <a16:creationId xmlns:a16="http://schemas.microsoft.com/office/drawing/2014/main" id="{E4E6B1FE-7AC8-4422-8DC3-C531439C509D}"/>
              </a:ext>
            </a:extLst>
          </p:cNvPr>
          <p:cNvGrpSpPr>
            <a:grpSpLocks/>
          </p:cNvGrpSpPr>
          <p:nvPr/>
        </p:nvGrpSpPr>
        <p:grpSpPr bwMode="auto">
          <a:xfrm>
            <a:off x="453773" y="1482652"/>
            <a:ext cx="311467" cy="285470"/>
            <a:chOff x="2577" y="884"/>
            <a:chExt cx="227" cy="217"/>
          </a:xfrm>
        </p:grpSpPr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8AF0404E-54C6-492C-81C2-8B83C8A22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971"/>
              <a:ext cx="161" cy="89"/>
            </a:xfrm>
            <a:custGeom>
              <a:avLst/>
              <a:gdLst>
                <a:gd name="T0" fmla="*/ 0 w 161"/>
                <a:gd name="T1" fmla="*/ 21 h 89"/>
                <a:gd name="T2" fmla="*/ 0 w 161"/>
                <a:gd name="T3" fmla="*/ 69 h 89"/>
                <a:gd name="T4" fmla="*/ 60 w 161"/>
                <a:gd name="T5" fmla="*/ 89 h 89"/>
                <a:gd name="T6" fmla="*/ 139 w 161"/>
                <a:gd name="T7" fmla="*/ 61 h 89"/>
                <a:gd name="T8" fmla="*/ 161 w 161"/>
                <a:gd name="T9" fmla="*/ 0 h 89"/>
                <a:gd name="T10" fmla="*/ 0 w 161"/>
                <a:gd name="T11" fmla="*/ 21 h 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1"/>
                <a:gd name="T19" fmla="*/ 0 h 89"/>
                <a:gd name="T20" fmla="*/ 161 w 161"/>
                <a:gd name="T21" fmla="*/ 89 h 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1" h="89">
                  <a:moveTo>
                    <a:pt x="0" y="21"/>
                  </a:moveTo>
                  <a:lnTo>
                    <a:pt x="0" y="69"/>
                  </a:lnTo>
                  <a:lnTo>
                    <a:pt x="60" y="89"/>
                  </a:lnTo>
                  <a:lnTo>
                    <a:pt x="139" y="61"/>
                  </a:lnTo>
                  <a:lnTo>
                    <a:pt x="16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FBE89066-0B29-45DD-A115-4D4A86C90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902"/>
              <a:ext cx="67" cy="83"/>
            </a:xfrm>
            <a:custGeom>
              <a:avLst/>
              <a:gdLst>
                <a:gd name="T0" fmla="*/ 53 w 67"/>
                <a:gd name="T1" fmla="*/ 41 h 83"/>
                <a:gd name="T2" fmla="*/ 54 w 67"/>
                <a:gd name="T3" fmla="*/ 35 h 83"/>
                <a:gd name="T4" fmla="*/ 54 w 67"/>
                <a:gd name="T5" fmla="*/ 29 h 83"/>
                <a:gd name="T6" fmla="*/ 53 w 67"/>
                <a:gd name="T7" fmla="*/ 22 h 83"/>
                <a:gd name="T8" fmla="*/ 51 w 67"/>
                <a:gd name="T9" fmla="*/ 17 h 83"/>
                <a:gd name="T10" fmla="*/ 48 w 67"/>
                <a:gd name="T11" fmla="*/ 12 h 83"/>
                <a:gd name="T12" fmla="*/ 44 w 67"/>
                <a:gd name="T13" fmla="*/ 7 h 83"/>
                <a:gd name="T14" fmla="*/ 40 w 67"/>
                <a:gd name="T15" fmla="*/ 4 h 83"/>
                <a:gd name="T16" fmla="*/ 35 w 67"/>
                <a:gd name="T17" fmla="*/ 1 h 83"/>
                <a:gd name="T18" fmla="*/ 30 w 67"/>
                <a:gd name="T19" fmla="*/ 0 h 83"/>
                <a:gd name="T20" fmla="*/ 24 w 67"/>
                <a:gd name="T21" fmla="*/ 0 h 83"/>
                <a:gd name="T22" fmla="*/ 19 w 67"/>
                <a:gd name="T23" fmla="*/ 1 h 83"/>
                <a:gd name="T24" fmla="*/ 14 w 67"/>
                <a:gd name="T25" fmla="*/ 4 h 83"/>
                <a:gd name="T26" fmla="*/ 10 w 67"/>
                <a:gd name="T27" fmla="*/ 7 h 83"/>
                <a:gd name="T28" fmla="*/ 6 w 67"/>
                <a:gd name="T29" fmla="*/ 12 h 83"/>
                <a:gd name="T30" fmla="*/ 3 w 67"/>
                <a:gd name="T31" fmla="*/ 17 h 83"/>
                <a:gd name="T32" fmla="*/ 1 w 67"/>
                <a:gd name="T33" fmla="*/ 22 h 83"/>
                <a:gd name="T34" fmla="*/ 0 w 67"/>
                <a:gd name="T35" fmla="*/ 29 h 83"/>
                <a:gd name="T36" fmla="*/ 0 w 67"/>
                <a:gd name="T37" fmla="*/ 35 h 83"/>
                <a:gd name="T38" fmla="*/ 1 w 67"/>
                <a:gd name="T39" fmla="*/ 41 h 83"/>
                <a:gd name="T40" fmla="*/ 3 w 67"/>
                <a:gd name="T41" fmla="*/ 47 h 83"/>
                <a:gd name="T42" fmla="*/ 5 w 67"/>
                <a:gd name="T43" fmla="*/ 52 h 83"/>
                <a:gd name="T44" fmla="*/ 9 w 67"/>
                <a:gd name="T45" fmla="*/ 56 h 83"/>
                <a:gd name="T46" fmla="*/ 13 w 67"/>
                <a:gd name="T47" fmla="*/ 60 h 83"/>
                <a:gd name="T48" fmla="*/ 18 w 67"/>
                <a:gd name="T49" fmla="*/ 62 h 83"/>
                <a:gd name="T50" fmla="*/ 23 w 67"/>
                <a:gd name="T51" fmla="*/ 63 h 83"/>
                <a:gd name="T52" fmla="*/ 26 w 67"/>
                <a:gd name="T53" fmla="*/ 64 h 83"/>
                <a:gd name="T54" fmla="*/ 27 w 67"/>
                <a:gd name="T55" fmla="*/ 64 h 83"/>
                <a:gd name="T56" fmla="*/ 29 w 67"/>
                <a:gd name="T57" fmla="*/ 63 h 83"/>
                <a:gd name="T58" fmla="*/ 30 w 67"/>
                <a:gd name="T59" fmla="*/ 63 h 83"/>
                <a:gd name="T60" fmla="*/ 27 w 67"/>
                <a:gd name="T61" fmla="*/ 74 h 83"/>
                <a:gd name="T62" fmla="*/ 28 w 67"/>
                <a:gd name="T63" fmla="*/ 75 h 83"/>
                <a:gd name="T64" fmla="*/ 31 w 67"/>
                <a:gd name="T65" fmla="*/ 77 h 83"/>
                <a:gd name="T66" fmla="*/ 35 w 67"/>
                <a:gd name="T67" fmla="*/ 80 h 83"/>
                <a:gd name="T68" fmla="*/ 41 w 67"/>
                <a:gd name="T69" fmla="*/ 82 h 83"/>
                <a:gd name="T70" fmla="*/ 44 w 67"/>
                <a:gd name="T71" fmla="*/ 83 h 83"/>
                <a:gd name="T72" fmla="*/ 47 w 67"/>
                <a:gd name="T73" fmla="*/ 83 h 83"/>
                <a:gd name="T74" fmla="*/ 50 w 67"/>
                <a:gd name="T75" fmla="*/ 83 h 83"/>
                <a:gd name="T76" fmla="*/ 53 w 67"/>
                <a:gd name="T77" fmla="*/ 82 h 83"/>
                <a:gd name="T78" fmla="*/ 56 w 67"/>
                <a:gd name="T79" fmla="*/ 80 h 83"/>
                <a:gd name="T80" fmla="*/ 58 w 67"/>
                <a:gd name="T81" fmla="*/ 79 h 83"/>
                <a:gd name="T82" fmla="*/ 60 w 67"/>
                <a:gd name="T83" fmla="*/ 78 h 83"/>
                <a:gd name="T84" fmla="*/ 61 w 67"/>
                <a:gd name="T85" fmla="*/ 78 h 83"/>
                <a:gd name="T86" fmla="*/ 64 w 67"/>
                <a:gd name="T87" fmla="*/ 76 h 83"/>
                <a:gd name="T88" fmla="*/ 66 w 67"/>
                <a:gd name="T89" fmla="*/ 73 h 83"/>
                <a:gd name="T90" fmla="*/ 67 w 67"/>
                <a:gd name="T91" fmla="*/ 71 h 83"/>
                <a:gd name="T92" fmla="*/ 67 w 67"/>
                <a:gd name="T93" fmla="*/ 69 h 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7"/>
                <a:gd name="T142" fmla="*/ 0 h 83"/>
                <a:gd name="T143" fmla="*/ 67 w 67"/>
                <a:gd name="T144" fmla="*/ 83 h 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7" h="83">
                  <a:moveTo>
                    <a:pt x="52" y="44"/>
                  </a:moveTo>
                  <a:lnTo>
                    <a:pt x="53" y="41"/>
                  </a:lnTo>
                  <a:lnTo>
                    <a:pt x="53" y="38"/>
                  </a:lnTo>
                  <a:lnTo>
                    <a:pt x="54" y="35"/>
                  </a:lnTo>
                  <a:lnTo>
                    <a:pt x="54" y="32"/>
                  </a:lnTo>
                  <a:lnTo>
                    <a:pt x="54" y="29"/>
                  </a:lnTo>
                  <a:lnTo>
                    <a:pt x="53" y="25"/>
                  </a:lnTo>
                  <a:lnTo>
                    <a:pt x="53" y="22"/>
                  </a:lnTo>
                  <a:lnTo>
                    <a:pt x="52" y="19"/>
                  </a:lnTo>
                  <a:lnTo>
                    <a:pt x="51" y="17"/>
                  </a:lnTo>
                  <a:lnTo>
                    <a:pt x="49" y="14"/>
                  </a:lnTo>
                  <a:lnTo>
                    <a:pt x="48" y="12"/>
                  </a:lnTo>
                  <a:lnTo>
                    <a:pt x="46" y="9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4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8" y="9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2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50"/>
                  </a:lnTo>
                  <a:lnTo>
                    <a:pt x="5" y="52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1" y="58"/>
                  </a:lnTo>
                  <a:lnTo>
                    <a:pt x="13" y="60"/>
                  </a:lnTo>
                  <a:lnTo>
                    <a:pt x="15" y="61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6" y="64"/>
                  </a:lnTo>
                  <a:lnTo>
                    <a:pt x="27" y="64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0" y="63"/>
                  </a:lnTo>
                  <a:lnTo>
                    <a:pt x="27" y="74"/>
                  </a:lnTo>
                  <a:lnTo>
                    <a:pt x="28" y="74"/>
                  </a:lnTo>
                  <a:lnTo>
                    <a:pt x="28" y="75"/>
                  </a:lnTo>
                  <a:lnTo>
                    <a:pt x="29" y="76"/>
                  </a:lnTo>
                  <a:lnTo>
                    <a:pt x="31" y="77"/>
                  </a:lnTo>
                  <a:lnTo>
                    <a:pt x="33" y="78"/>
                  </a:lnTo>
                  <a:lnTo>
                    <a:pt x="35" y="80"/>
                  </a:lnTo>
                  <a:lnTo>
                    <a:pt x="38" y="81"/>
                  </a:lnTo>
                  <a:lnTo>
                    <a:pt x="41" y="82"/>
                  </a:lnTo>
                  <a:lnTo>
                    <a:pt x="42" y="83"/>
                  </a:lnTo>
                  <a:lnTo>
                    <a:pt x="44" y="83"/>
                  </a:lnTo>
                  <a:lnTo>
                    <a:pt x="45" y="83"/>
                  </a:lnTo>
                  <a:lnTo>
                    <a:pt x="47" y="83"/>
                  </a:lnTo>
                  <a:lnTo>
                    <a:pt x="48" y="83"/>
                  </a:lnTo>
                  <a:lnTo>
                    <a:pt x="50" y="83"/>
                  </a:lnTo>
                  <a:lnTo>
                    <a:pt x="51" y="82"/>
                  </a:lnTo>
                  <a:lnTo>
                    <a:pt x="53" y="82"/>
                  </a:lnTo>
                  <a:lnTo>
                    <a:pt x="54" y="81"/>
                  </a:lnTo>
                  <a:lnTo>
                    <a:pt x="56" y="80"/>
                  </a:lnTo>
                  <a:lnTo>
                    <a:pt x="57" y="80"/>
                  </a:lnTo>
                  <a:lnTo>
                    <a:pt x="58" y="79"/>
                  </a:lnTo>
                  <a:lnTo>
                    <a:pt x="59" y="79"/>
                  </a:lnTo>
                  <a:lnTo>
                    <a:pt x="60" y="78"/>
                  </a:lnTo>
                  <a:lnTo>
                    <a:pt x="61" y="78"/>
                  </a:lnTo>
                  <a:lnTo>
                    <a:pt x="63" y="77"/>
                  </a:lnTo>
                  <a:lnTo>
                    <a:pt x="64" y="76"/>
                  </a:lnTo>
                  <a:lnTo>
                    <a:pt x="65" y="75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7" y="71"/>
                  </a:lnTo>
                  <a:lnTo>
                    <a:pt x="67" y="70"/>
                  </a:lnTo>
                  <a:lnTo>
                    <a:pt x="67" y="69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E62D398C-2685-461F-84B1-7C4172F7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884"/>
              <a:ext cx="99" cy="76"/>
            </a:xfrm>
            <a:custGeom>
              <a:avLst/>
              <a:gdLst>
                <a:gd name="T0" fmla="*/ 98 w 99"/>
                <a:gd name="T1" fmla="*/ 34 h 76"/>
                <a:gd name="T2" fmla="*/ 97 w 99"/>
                <a:gd name="T3" fmla="*/ 29 h 76"/>
                <a:gd name="T4" fmla="*/ 94 w 99"/>
                <a:gd name="T5" fmla="*/ 24 h 76"/>
                <a:gd name="T6" fmla="*/ 90 w 99"/>
                <a:gd name="T7" fmla="*/ 19 h 76"/>
                <a:gd name="T8" fmla="*/ 85 w 99"/>
                <a:gd name="T9" fmla="*/ 15 h 76"/>
                <a:gd name="T10" fmla="*/ 79 w 99"/>
                <a:gd name="T11" fmla="*/ 13 h 76"/>
                <a:gd name="T12" fmla="*/ 72 w 99"/>
                <a:gd name="T13" fmla="*/ 14 h 76"/>
                <a:gd name="T14" fmla="*/ 67 w 99"/>
                <a:gd name="T15" fmla="*/ 15 h 76"/>
                <a:gd name="T16" fmla="*/ 62 w 99"/>
                <a:gd name="T17" fmla="*/ 12 h 76"/>
                <a:gd name="T18" fmla="*/ 57 w 99"/>
                <a:gd name="T19" fmla="*/ 6 h 76"/>
                <a:gd name="T20" fmla="*/ 49 w 99"/>
                <a:gd name="T21" fmla="*/ 2 h 76"/>
                <a:gd name="T22" fmla="*/ 43 w 99"/>
                <a:gd name="T23" fmla="*/ 1 h 76"/>
                <a:gd name="T24" fmla="*/ 38 w 99"/>
                <a:gd name="T25" fmla="*/ 0 h 76"/>
                <a:gd name="T26" fmla="*/ 32 w 99"/>
                <a:gd name="T27" fmla="*/ 0 h 76"/>
                <a:gd name="T28" fmla="*/ 27 w 99"/>
                <a:gd name="T29" fmla="*/ 1 h 76"/>
                <a:gd name="T30" fmla="*/ 22 w 99"/>
                <a:gd name="T31" fmla="*/ 1 h 76"/>
                <a:gd name="T32" fmla="*/ 18 w 99"/>
                <a:gd name="T33" fmla="*/ 2 h 76"/>
                <a:gd name="T34" fmla="*/ 14 w 99"/>
                <a:gd name="T35" fmla="*/ 3 h 76"/>
                <a:gd name="T36" fmla="*/ 11 w 99"/>
                <a:gd name="T37" fmla="*/ 5 h 76"/>
                <a:gd name="T38" fmla="*/ 4 w 99"/>
                <a:gd name="T39" fmla="*/ 9 h 76"/>
                <a:gd name="T40" fmla="*/ 1 w 99"/>
                <a:gd name="T41" fmla="*/ 15 h 76"/>
                <a:gd name="T42" fmla="*/ 0 w 99"/>
                <a:gd name="T43" fmla="*/ 22 h 76"/>
                <a:gd name="T44" fmla="*/ 2 w 99"/>
                <a:gd name="T45" fmla="*/ 27 h 76"/>
                <a:gd name="T46" fmla="*/ 7 w 99"/>
                <a:gd name="T47" fmla="*/ 31 h 76"/>
                <a:gd name="T48" fmla="*/ 14 w 99"/>
                <a:gd name="T49" fmla="*/ 34 h 76"/>
                <a:gd name="T50" fmla="*/ 22 w 99"/>
                <a:gd name="T51" fmla="*/ 37 h 76"/>
                <a:gd name="T52" fmla="*/ 32 w 99"/>
                <a:gd name="T53" fmla="*/ 38 h 76"/>
                <a:gd name="T54" fmla="*/ 36 w 99"/>
                <a:gd name="T55" fmla="*/ 40 h 76"/>
                <a:gd name="T56" fmla="*/ 40 w 99"/>
                <a:gd name="T57" fmla="*/ 42 h 76"/>
                <a:gd name="T58" fmla="*/ 42 w 99"/>
                <a:gd name="T59" fmla="*/ 57 h 76"/>
                <a:gd name="T60" fmla="*/ 44 w 99"/>
                <a:gd name="T61" fmla="*/ 60 h 76"/>
                <a:gd name="T62" fmla="*/ 48 w 99"/>
                <a:gd name="T63" fmla="*/ 67 h 76"/>
                <a:gd name="T64" fmla="*/ 54 w 99"/>
                <a:gd name="T65" fmla="*/ 73 h 76"/>
                <a:gd name="T66" fmla="*/ 60 w 99"/>
                <a:gd name="T67" fmla="*/ 76 h 76"/>
                <a:gd name="T68" fmla="*/ 65 w 99"/>
                <a:gd name="T69" fmla="*/ 75 h 76"/>
                <a:gd name="T70" fmla="*/ 69 w 99"/>
                <a:gd name="T71" fmla="*/ 70 h 76"/>
                <a:gd name="T72" fmla="*/ 70 w 99"/>
                <a:gd name="T73" fmla="*/ 65 h 76"/>
                <a:gd name="T74" fmla="*/ 69 w 99"/>
                <a:gd name="T75" fmla="*/ 62 h 76"/>
                <a:gd name="T76" fmla="*/ 71 w 99"/>
                <a:gd name="T77" fmla="*/ 64 h 76"/>
                <a:gd name="T78" fmla="*/ 76 w 99"/>
                <a:gd name="T79" fmla="*/ 66 h 76"/>
                <a:gd name="T80" fmla="*/ 81 w 99"/>
                <a:gd name="T81" fmla="*/ 66 h 76"/>
                <a:gd name="T82" fmla="*/ 89 w 99"/>
                <a:gd name="T83" fmla="*/ 63 h 76"/>
                <a:gd name="T84" fmla="*/ 96 w 99"/>
                <a:gd name="T85" fmla="*/ 55 h 76"/>
                <a:gd name="T86" fmla="*/ 98 w 99"/>
                <a:gd name="T87" fmla="*/ 45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"/>
                <a:gd name="T133" fmla="*/ 0 h 76"/>
                <a:gd name="T134" fmla="*/ 99 w 99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" h="76">
                  <a:moveTo>
                    <a:pt x="99" y="38"/>
                  </a:moveTo>
                  <a:lnTo>
                    <a:pt x="98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7" y="30"/>
                  </a:lnTo>
                  <a:lnTo>
                    <a:pt x="97" y="29"/>
                  </a:lnTo>
                  <a:lnTo>
                    <a:pt x="96" y="27"/>
                  </a:lnTo>
                  <a:lnTo>
                    <a:pt x="95" y="26"/>
                  </a:lnTo>
                  <a:lnTo>
                    <a:pt x="94" y="24"/>
                  </a:lnTo>
                  <a:lnTo>
                    <a:pt x="93" y="22"/>
                  </a:lnTo>
                  <a:lnTo>
                    <a:pt x="92" y="21"/>
                  </a:lnTo>
                  <a:lnTo>
                    <a:pt x="90" y="19"/>
                  </a:lnTo>
                  <a:lnTo>
                    <a:pt x="89" y="17"/>
                  </a:lnTo>
                  <a:lnTo>
                    <a:pt x="87" y="16"/>
                  </a:lnTo>
                  <a:lnTo>
                    <a:pt x="85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79" y="13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70" y="15"/>
                  </a:lnTo>
                  <a:lnTo>
                    <a:pt x="68" y="15"/>
                  </a:lnTo>
                  <a:lnTo>
                    <a:pt x="67" y="15"/>
                  </a:lnTo>
                  <a:lnTo>
                    <a:pt x="65" y="15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1" y="10"/>
                  </a:lnTo>
                  <a:lnTo>
                    <a:pt x="59" y="8"/>
                  </a:lnTo>
                  <a:lnTo>
                    <a:pt x="57" y="6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49" y="2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8" y="6"/>
                  </a:lnTo>
                  <a:lnTo>
                    <a:pt x="6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2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7" y="31"/>
                  </a:lnTo>
                  <a:lnTo>
                    <a:pt x="9" y="33"/>
                  </a:lnTo>
                  <a:lnTo>
                    <a:pt x="11" y="34"/>
                  </a:lnTo>
                  <a:lnTo>
                    <a:pt x="14" y="34"/>
                  </a:lnTo>
                  <a:lnTo>
                    <a:pt x="16" y="35"/>
                  </a:lnTo>
                  <a:lnTo>
                    <a:pt x="19" y="36"/>
                  </a:lnTo>
                  <a:lnTo>
                    <a:pt x="22" y="37"/>
                  </a:lnTo>
                  <a:lnTo>
                    <a:pt x="25" y="37"/>
                  </a:lnTo>
                  <a:lnTo>
                    <a:pt x="29" y="38"/>
                  </a:lnTo>
                  <a:lnTo>
                    <a:pt x="32" y="38"/>
                  </a:lnTo>
                  <a:lnTo>
                    <a:pt x="33" y="39"/>
                  </a:lnTo>
                  <a:lnTo>
                    <a:pt x="35" y="39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39" y="41"/>
                  </a:lnTo>
                  <a:lnTo>
                    <a:pt x="40" y="42"/>
                  </a:lnTo>
                  <a:lnTo>
                    <a:pt x="41" y="43"/>
                  </a:lnTo>
                  <a:lnTo>
                    <a:pt x="41" y="44"/>
                  </a:lnTo>
                  <a:lnTo>
                    <a:pt x="42" y="57"/>
                  </a:lnTo>
                  <a:lnTo>
                    <a:pt x="43" y="59"/>
                  </a:lnTo>
                  <a:lnTo>
                    <a:pt x="44" y="60"/>
                  </a:lnTo>
                  <a:lnTo>
                    <a:pt x="45" y="62"/>
                  </a:lnTo>
                  <a:lnTo>
                    <a:pt x="46" y="64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2" y="71"/>
                  </a:lnTo>
                  <a:lnTo>
                    <a:pt x="54" y="73"/>
                  </a:lnTo>
                  <a:lnTo>
                    <a:pt x="56" y="74"/>
                  </a:lnTo>
                  <a:lnTo>
                    <a:pt x="58" y="75"/>
                  </a:lnTo>
                  <a:lnTo>
                    <a:pt x="60" y="76"/>
                  </a:lnTo>
                  <a:lnTo>
                    <a:pt x="62" y="76"/>
                  </a:lnTo>
                  <a:lnTo>
                    <a:pt x="63" y="75"/>
                  </a:lnTo>
                  <a:lnTo>
                    <a:pt x="65" y="75"/>
                  </a:lnTo>
                  <a:lnTo>
                    <a:pt x="67" y="73"/>
                  </a:lnTo>
                  <a:lnTo>
                    <a:pt x="68" y="72"/>
                  </a:lnTo>
                  <a:lnTo>
                    <a:pt x="69" y="70"/>
                  </a:lnTo>
                  <a:lnTo>
                    <a:pt x="70" y="68"/>
                  </a:lnTo>
                  <a:lnTo>
                    <a:pt x="70" y="66"/>
                  </a:lnTo>
                  <a:lnTo>
                    <a:pt x="70" y="65"/>
                  </a:lnTo>
                  <a:lnTo>
                    <a:pt x="70" y="63"/>
                  </a:lnTo>
                  <a:lnTo>
                    <a:pt x="69" y="63"/>
                  </a:lnTo>
                  <a:lnTo>
                    <a:pt x="69" y="62"/>
                  </a:lnTo>
                  <a:lnTo>
                    <a:pt x="70" y="63"/>
                  </a:lnTo>
                  <a:lnTo>
                    <a:pt x="71" y="64"/>
                  </a:lnTo>
                  <a:lnTo>
                    <a:pt x="73" y="65"/>
                  </a:lnTo>
                  <a:lnTo>
                    <a:pt x="74" y="65"/>
                  </a:lnTo>
                  <a:lnTo>
                    <a:pt x="76" y="66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81" y="66"/>
                  </a:lnTo>
                  <a:lnTo>
                    <a:pt x="84" y="65"/>
                  </a:lnTo>
                  <a:lnTo>
                    <a:pt x="86" y="64"/>
                  </a:lnTo>
                  <a:lnTo>
                    <a:pt x="89" y="63"/>
                  </a:lnTo>
                  <a:lnTo>
                    <a:pt x="91" y="61"/>
                  </a:lnTo>
                  <a:lnTo>
                    <a:pt x="94" y="58"/>
                  </a:lnTo>
                  <a:lnTo>
                    <a:pt x="96" y="55"/>
                  </a:lnTo>
                  <a:lnTo>
                    <a:pt x="97" y="52"/>
                  </a:lnTo>
                  <a:lnTo>
                    <a:pt x="98" y="48"/>
                  </a:lnTo>
                  <a:lnTo>
                    <a:pt x="98" y="45"/>
                  </a:lnTo>
                  <a:lnTo>
                    <a:pt x="99" y="42"/>
                  </a:lnTo>
                  <a:lnTo>
                    <a:pt x="99" y="38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60">
              <a:extLst>
                <a:ext uri="{FF2B5EF4-FFF2-40B4-BE49-F238E27FC236}">
                  <a16:creationId xmlns:a16="http://schemas.microsoft.com/office/drawing/2014/main" id="{6569AAB3-1637-452B-A38C-75EDE540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1057"/>
              <a:ext cx="135" cy="44"/>
            </a:xfrm>
            <a:custGeom>
              <a:avLst/>
              <a:gdLst>
                <a:gd name="T0" fmla="*/ 2 w 135"/>
                <a:gd name="T1" fmla="*/ 44 h 44"/>
                <a:gd name="T2" fmla="*/ 135 w 135"/>
                <a:gd name="T3" fmla="*/ 44 h 44"/>
                <a:gd name="T4" fmla="*/ 106 w 135"/>
                <a:gd name="T5" fmla="*/ 8 h 44"/>
                <a:gd name="T6" fmla="*/ 106 w 135"/>
                <a:gd name="T7" fmla="*/ 8 h 44"/>
                <a:gd name="T8" fmla="*/ 105 w 135"/>
                <a:gd name="T9" fmla="*/ 8 h 44"/>
                <a:gd name="T10" fmla="*/ 104 w 135"/>
                <a:gd name="T11" fmla="*/ 8 h 44"/>
                <a:gd name="T12" fmla="*/ 103 w 135"/>
                <a:gd name="T13" fmla="*/ 8 h 44"/>
                <a:gd name="T14" fmla="*/ 102 w 135"/>
                <a:gd name="T15" fmla="*/ 7 h 44"/>
                <a:gd name="T16" fmla="*/ 100 w 135"/>
                <a:gd name="T17" fmla="*/ 7 h 44"/>
                <a:gd name="T18" fmla="*/ 99 w 135"/>
                <a:gd name="T19" fmla="*/ 7 h 44"/>
                <a:gd name="T20" fmla="*/ 97 w 135"/>
                <a:gd name="T21" fmla="*/ 6 h 44"/>
                <a:gd name="T22" fmla="*/ 94 w 135"/>
                <a:gd name="T23" fmla="*/ 6 h 44"/>
                <a:gd name="T24" fmla="*/ 92 w 135"/>
                <a:gd name="T25" fmla="*/ 6 h 44"/>
                <a:gd name="T26" fmla="*/ 89 w 135"/>
                <a:gd name="T27" fmla="*/ 5 h 44"/>
                <a:gd name="T28" fmla="*/ 86 w 135"/>
                <a:gd name="T29" fmla="*/ 5 h 44"/>
                <a:gd name="T30" fmla="*/ 84 w 135"/>
                <a:gd name="T31" fmla="*/ 4 h 44"/>
                <a:gd name="T32" fmla="*/ 81 w 135"/>
                <a:gd name="T33" fmla="*/ 4 h 44"/>
                <a:gd name="T34" fmla="*/ 78 w 135"/>
                <a:gd name="T35" fmla="*/ 3 h 44"/>
                <a:gd name="T36" fmla="*/ 74 w 135"/>
                <a:gd name="T37" fmla="*/ 3 h 44"/>
                <a:gd name="T38" fmla="*/ 71 w 135"/>
                <a:gd name="T39" fmla="*/ 2 h 44"/>
                <a:gd name="T40" fmla="*/ 68 w 135"/>
                <a:gd name="T41" fmla="*/ 2 h 44"/>
                <a:gd name="T42" fmla="*/ 65 w 135"/>
                <a:gd name="T43" fmla="*/ 2 h 44"/>
                <a:gd name="T44" fmla="*/ 62 w 135"/>
                <a:gd name="T45" fmla="*/ 1 h 44"/>
                <a:gd name="T46" fmla="*/ 58 w 135"/>
                <a:gd name="T47" fmla="*/ 1 h 44"/>
                <a:gd name="T48" fmla="*/ 55 w 135"/>
                <a:gd name="T49" fmla="*/ 1 h 44"/>
                <a:gd name="T50" fmla="*/ 52 w 135"/>
                <a:gd name="T51" fmla="*/ 1 h 44"/>
                <a:gd name="T52" fmla="*/ 49 w 135"/>
                <a:gd name="T53" fmla="*/ 0 h 44"/>
                <a:gd name="T54" fmla="*/ 46 w 135"/>
                <a:gd name="T55" fmla="*/ 0 h 44"/>
                <a:gd name="T56" fmla="*/ 43 w 135"/>
                <a:gd name="T57" fmla="*/ 0 h 44"/>
                <a:gd name="T58" fmla="*/ 40 w 135"/>
                <a:gd name="T59" fmla="*/ 0 h 44"/>
                <a:gd name="T60" fmla="*/ 38 w 135"/>
                <a:gd name="T61" fmla="*/ 0 h 44"/>
                <a:gd name="T62" fmla="*/ 35 w 135"/>
                <a:gd name="T63" fmla="*/ 0 h 44"/>
                <a:gd name="T64" fmla="*/ 33 w 135"/>
                <a:gd name="T65" fmla="*/ 1 h 44"/>
                <a:gd name="T66" fmla="*/ 31 w 135"/>
                <a:gd name="T67" fmla="*/ 1 h 44"/>
                <a:gd name="T68" fmla="*/ 29 w 135"/>
                <a:gd name="T69" fmla="*/ 1 h 44"/>
                <a:gd name="T70" fmla="*/ 28 w 135"/>
                <a:gd name="T71" fmla="*/ 2 h 44"/>
                <a:gd name="T72" fmla="*/ 26 w 135"/>
                <a:gd name="T73" fmla="*/ 2 h 44"/>
                <a:gd name="T74" fmla="*/ 25 w 135"/>
                <a:gd name="T75" fmla="*/ 3 h 44"/>
                <a:gd name="T76" fmla="*/ 23 w 135"/>
                <a:gd name="T77" fmla="*/ 3 h 44"/>
                <a:gd name="T78" fmla="*/ 21 w 135"/>
                <a:gd name="T79" fmla="*/ 4 h 44"/>
                <a:gd name="T80" fmla="*/ 20 w 135"/>
                <a:gd name="T81" fmla="*/ 5 h 44"/>
                <a:gd name="T82" fmla="*/ 18 w 135"/>
                <a:gd name="T83" fmla="*/ 6 h 44"/>
                <a:gd name="T84" fmla="*/ 16 w 135"/>
                <a:gd name="T85" fmla="*/ 7 h 44"/>
                <a:gd name="T86" fmla="*/ 15 w 135"/>
                <a:gd name="T87" fmla="*/ 8 h 44"/>
                <a:gd name="T88" fmla="*/ 13 w 135"/>
                <a:gd name="T89" fmla="*/ 9 h 44"/>
                <a:gd name="T90" fmla="*/ 11 w 135"/>
                <a:gd name="T91" fmla="*/ 10 h 44"/>
                <a:gd name="T92" fmla="*/ 10 w 135"/>
                <a:gd name="T93" fmla="*/ 11 h 44"/>
                <a:gd name="T94" fmla="*/ 8 w 135"/>
                <a:gd name="T95" fmla="*/ 12 h 44"/>
                <a:gd name="T96" fmla="*/ 7 w 135"/>
                <a:gd name="T97" fmla="*/ 14 h 44"/>
                <a:gd name="T98" fmla="*/ 6 w 135"/>
                <a:gd name="T99" fmla="*/ 15 h 44"/>
                <a:gd name="T100" fmla="*/ 4 w 135"/>
                <a:gd name="T101" fmla="*/ 17 h 44"/>
                <a:gd name="T102" fmla="*/ 2 w 135"/>
                <a:gd name="T103" fmla="*/ 21 h 44"/>
                <a:gd name="T104" fmla="*/ 0 w 135"/>
                <a:gd name="T105" fmla="*/ 26 h 44"/>
                <a:gd name="T106" fmla="*/ 0 w 135"/>
                <a:gd name="T107" fmla="*/ 30 h 44"/>
                <a:gd name="T108" fmla="*/ 0 w 135"/>
                <a:gd name="T109" fmla="*/ 35 h 44"/>
                <a:gd name="T110" fmla="*/ 0 w 135"/>
                <a:gd name="T111" fmla="*/ 38 h 44"/>
                <a:gd name="T112" fmla="*/ 1 w 135"/>
                <a:gd name="T113" fmla="*/ 41 h 44"/>
                <a:gd name="T114" fmla="*/ 2 w 135"/>
                <a:gd name="T115" fmla="*/ 43 h 44"/>
                <a:gd name="T116" fmla="*/ 2 w 135"/>
                <a:gd name="T117" fmla="*/ 44 h 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"/>
                <a:gd name="T178" fmla="*/ 0 h 44"/>
                <a:gd name="T179" fmla="*/ 135 w 135"/>
                <a:gd name="T180" fmla="*/ 44 h 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" h="44">
                  <a:moveTo>
                    <a:pt x="2" y="44"/>
                  </a:moveTo>
                  <a:lnTo>
                    <a:pt x="135" y="44"/>
                  </a:lnTo>
                  <a:lnTo>
                    <a:pt x="106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3" y="8"/>
                  </a:lnTo>
                  <a:lnTo>
                    <a:pt x="102" y="7"/>
                  </a:lnTo>
                  <a:lnTo>
                    <a:pt x="100" y="7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89" y="5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1" y="2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1" y="1"/>
                  </a:lnTo>
                  <a:lnTo>
                    <a:pt x="29" y="1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1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7"/>
                  </a:lnTo>
                  <a:lnTo>
                    <a:pt x="2" y="21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FB04528C-9D58-4ADA-87BF-7603FC4AB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969"/>
              <a:ext cx="138" cy="129"/>
            </a:xfrm>
            <a:custGeom>
              <a:avLst/>
              <a:gdLst>
                <a:gd name="T0" fmla="*/ 76 w 138"/>
                <a:gd name="T1" fmla="*/ 4 h 129"/>
                <a:gd name="T2" fmla="*/ 72 w 138"/>
                <a:gd name="T3" fmla="*/ 5 h 129"/>
                <a:gd name="T4" fmla="*/ 66 w 138"/>
                <a:gd name="T5" fmla="*/ 7 h 129"/>
                <a:gd name="T6" fmla="*/ 59 w 138"/>
                <a:gd name="T7" fmla="*/ 10 h 129"/>
                <a:gd name="T8" fmla="*/ 53 w 138"/>
                <a:gd name="T9" fmla="*/ 15 h 129"/>
                <a:gd name="T10" fmla="*/ 47 w 138"/>
                <a:gd name="T11" fmla="*/ 22 h 129"/>
                <a:gd name="T12" fmla="*/ 43 w 138"/>
                <a:gd name="T13" fmla="*/ 32 h 129"/>
                <a:gd name="T14" fmla="*/ 41 w 138"/>
                <a:gd name="T15" fmla="*/ 43 h 129"/>
                <a:gd name="T16" fmla="*/ 39 w 138"/>
                <a:gd name="T17" fmla="*/ 59 h 129"/>
                <a:gd name="T18" fmla="*/ 37 w 138"/>
                <a:gd name="T19" fmla="*/ 72 h 129"/>
                <a:gd name="T20" fmla="*/ 31 w 138"/>
                <a:gd name="T21" fmla="*/ 78 h 129"/>
                <a:gd name="T22" fmla="*/ 23 w 138"/>
                <a:gd name="T23" fmla="*/ 73 h 129"/>
                <a:gd name="T24" fmla="*/ 18 w 138"/>
                <a:gd name="T25" fmla="*/ 65 h 129"/>
                <a:gd name="T26" fmla="*/ 0 w 138"/>
                <a:gd name="T27" fmla="*/ 71 h 129"/>
                <a:gd name="T28" fmla="*/ 1 w 138"/>
                <a:gd name="T29" fmla="*/ 73 h 129"/>
                <a:gd name="T30" fmla="*/ 3 w 138"/>
                <a:gd name="T31" fmla="*/ 81 h 129"/>
                <a:gd name="T32" fmla="*/ 6 w 138"/>
                <a:gd name="T33" fmla="*/ 89 h 129"/>
                <a:gd name="T34" fmla="*/ 10 w 138"/>
                <a:gd name="T35" fmla="*/ 94 h 129"/>
                <a:gd name="T36" fmla="*/ 14 w 138"/>
                <a:gd name="T37" fmla="*/ 99 h 129"/>
                <a:gd name="T38" fmla="*/ 19 w 138"/>
                <a:gd name="T39" fmla="*/ 103 h 129"/>
                <a:gd name="T40" fmla="*/ 24 w 138"/>
                <a:gd name="T41" fmla="*/ 107 h 129"/>
                <a:gd name="T42" fmla="*/ 28 w 138"/>
                <a:gd name="T43" fmla="*/ 108 h 129"/>
                <a:gd name="T44" fmla="*/ 33 w 138"/>
                <a:gd name="T45" fmla="*/ 109 h 129"/>
                <a:gd name="T46" fmla="*/ 36 w 138"/>
                <a:gd name="T47" fmla="*/ 108 h 129"/>
                <a:gd name="T48" fmla="*/ 42 w 138"/>
                <a:gd name="T49" fmla="*/ 107 h 129"/>
                <a:gd name="T50" fmla="*/ 44 w 138"/>
                <a:gd name="T51" fmla="*/ 108 h 129"/>
                <a:gd name="T52" fmla="*/ 45 w 138"/>
                <a:gd name="T53" fmla="*/ 111 h 129"/>
                <a:gd name="T54" fmla="*/ 48 w 138"/>
                <a:gd name="T55" fmla="*/ 115 h 129"/>
                <a:gd name="T56" fmla="*/ 52 w 138"/>
                <a:gd name="T57" fmla="*/ 120 h 129"/>
                <a:gd name="T58" fmla="*/ 60 w 138"/>
                <a:gd name="T59" fmla="*/ 124 h 129"/>
                <a:gd name="T60" fmla="*/ 74 w 138"/>
                <a:gd name="T61" fmla="*/ 128 h 129"/>
                <a:gd name="T62" fmla="*/ 86 w 138"/>
                <a:gd name="T63" fmla="*/ 129 h 129"/>
                <a:gd name="T64" fmla="*/ 96 w 138"/>
                <a:gd name="T65" fmla="*/ 128 h 129"/>
                <a:gd name="T66" fmla="*/ 103 w 138"/>
                <a:gd name="T67" fmla="*/ 126 h 129"/>
                <a:gd name="T68" fmla="*/ 107 w 138"/>
                <a:gd name="T69" fmla="*/ 125 h 129"/>
                <a:gd name="T70" fmla="*/ 110 w 138"/>
                <a:gd name="T71" fmla="*/ 121 h 129"/>
                <a:gd name="T72" fmla="*/ 115 w 138"/>
                <a:gd name="T73" fmla="*/ 107 h 129"/>
                <a:gd name="T74" fmla="*/ 123 w 138"/>
                <a:gd name="T75" fmla="*/ 86 h 129"/>
                <a:gd name="T76" fmla="*/ 131 w 138"/>
                <a:gd name="T77" fmla="*/ 65 h 129"/>
                <a:gd name="T78" fmla="*/ 136 w 138"/>
                <a:gd name="T79" fmla="*/ 48 h 129"/>
                <a:gd name="T80" fmla="*/ 138 w 138"/>
                <a:gd name="T81" fmla="*/ 38 h 129"/>
                <a:gd name="T82" fmla="*/ 137 w 138"/>
                <a:gd name="T83" fmla="*/ 27 h 129"/>
                <a:gd name="T84" fmla="*/ 134 w 138"/>
                <a:gd name="T85" fmla="*/ 18 h 129"/>
                <a:gd name="T86" fmla="*/ 129 w 138"/>
                <a:gd name="T87" fmla="*/ 11 h 129"/>
                <a:gd name="T88" fmla="*/ 120 w 138"/>
                <a:gd name="T89" fmla="*/ 3 h 129"/>
                <a:gd name="T90" fmla="*/ 114 w 138"/>
                <a:gd name="T91" fmla="*/ 0 h 129"/>
                <a:gd name="T92" fmla="*/ 105 w 138"/>
                <a:gd name="T93" fmla="*/ 9 h 129"/>
                <a:gd name="T94" fmla="*/ 96 w 138"/>
                <a:gd name="T95" fmla="*/ 11 h 129"/>
                <a:gd name="T96" fmla="*/ 87 w 138"/>
                <a:gd name="T97" fmla="*/ 10 h 129"/>
                <a:gd name="T98" fmla="*/ 81 w 138"/>
                <a:gd name="T99" fmla="*/ 7 h 129"/>
                <a:gd name="T100" fmla="*/ 77 w 138"/>
                <a:gd name="T101" fmla="*/ 4 h 1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8"/>
                <a:gd name="T154" fmla="*/ 0 h 129"/>
                <a:gd name="T155" fmla="*/ 138 w 138"/>
                <a:gd name="T156" fmla="*/ 129 h 1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8" h="129">
                  <a:moveTo>
                    <a:pt x="77" y="4"/>
                  </a:moveTo>
                  <a:lnTo>
                    <a:pt x="77" y="4"/>
                  </a:lnTo>
                  <a:lnTo>
                    <a:pt x="76" y="4"/>
                  </a:lnTo>
                  <a:lnTo>
                    <a:pt x="75" y="4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70" y="6"/>
                  </a:lnTo>
                  <a:lnTo>
                    <a:pt x="68" y="6"/>
                  </a:lnTo>
                  <a:lnTo>
                    <a:pt x="66" y="7"/>
                  </a:lnTo>
                  <a:lnTo>
                    <a:pt x="64" y="8"/>
                  </a:lnTo>
                  <a:lnTo>
                    <a:pt x="61" y="9"/>
                  </a:lnTo>
                  <a:lnTo>
                    <a:pt x="59" y="10"/>
                  </a:lnTo>
                  <a:lnTo>
                    <a:pt x="57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1" y="17"/>
                  </a:lnTo>
                  <a:lnTo>
                    <a:pt x="49" y="19"/>
                  </a:lnTo>
                  <a:lnTo>
                    <a:pt x="47" y="22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2"/>
                  </a:lnTo>
                  <a:lnTo>
                    <a:pt x="42" y="35"/>
                  </a:lnTo>
                  <a:lnTo>
                    <a:pt x="42" y="39"/>
                  </a:lnTo>
                  <a:lnTo>
                    <a:pt x="41" y="43"/>
                  </a:lnTo>
                  <a:lnTo>
                    <a:pt x="40" y="49"/>
                  </a:lnTo>
                  <a:lnTo>
                    <a:pt x="39" y="54"/>
                  </a:lnTo>
                  <a:lnTo>
                    <a:pt x="39" y="59"/>
                  </a:lnTo>
                  <a:lnTo>
                    <a:pt x="38" y="64"/>
                  </a:lnTo>
                  <a:lnTo>
                    <a:pt x="38" y="68"/>
                  </a:lnTo>
                  <a:lnTo>
                    <a:pt x="37" y="72"/>
                  </a:lnTo>
                  <a:lnTo>
                    <a:pt x="36" y="75"/>
                  </a:lnTo>
                  <a:lnTo>
                    <a:pt x="34" y="77"/>
                  </a:lnTo>
                  <a:lnTo>
                    <a:pt x="31" y="78"/>
                  </a:lnTo>
                  <a:lnTo>
                    <a:pt x="28" y="78"/>
                  </a:lnTo>
                  <a:lnTo>
                    <a:pt x="26" y="76"/>
                  </a:lnTo>
                  <a:lnTo>
                    <a:pt x="23" y="73"/>
                  </a:lnTo>
                  <a:lnTo>
                    <a:pt x="21" y="71"/>
                  </a:lnTo>
                  <a:lnTo>
                    <a:pt x="19" y="67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2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1" y="73"/>
                  </a:lnTo>
                  <a:lnTo>
                    <a:pt x="1" y="75"/>
                  </a:lnTo>
                  <a:lnTo>
                    <a:pt x="2" y="78"/>
                  </a:lnTo>
                  <a:lnTo>
                    <a:pt x="3" y="81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2"/>
                  </a:lnTo>
                  <a:lnTo>
                    <a:pt x="10" y="94"/>
                  </a:lnTo>
                  <a:lnTo>
                    <a:pt x="11" y="96"/>
                  </a:lnTo>
                  <a:lnTo>
                    <a:pt x="13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8" y="102"/>
                  </a:lnTo>
                  <a:lnTo>
                    <a:pt x="19" y="103"/>
                  </a:lnTo>
                  <a:lnTo>
                    <a:pt x="21" y="105"/>
                  </a:lnTo>
                  <a:lnTo>
                    <a:pt x="22" y="106"/>
                  </a:lnTo>
                  <a:lnTo>
                    <a:pt x="24" y="107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28" y="108"/>
                  </a:lnTo>
                  <a:lnTo>
                    <a:pt x="30" y="109"/>
                  </a:lnTo>
                  <a:lnTo>
                    <a:pt x="32" y="109"/>
                  </a:lnTo>
                  <a:lnTo>
                    <a:pt x="33" y="109"/>
                  </a:lnTo>
                  <a:lnTo>
                    <a:pt x="34" y="109"/>
                  </a:lnTo>
                  <a:lnTo>
                    <a:pt x="35" y="108"/>
                  </a:lnTo>
                  <a:lnTo>
                    <a:pt x="36" y="108"/>
                  </a:lnTo>
                  <a:lnTo>
                    <a:pt x="38" y="108"/>
                  </a:lnTo>
                  <a:lnTo>
                    <a:pt x="41" y="107"/>
                  </a:lnTo>
                  <a:lnTo>
                    <a:pt x="42" y="107"/>
                  </a:lnTo>
                  <a:lnTo>
                    <a:pt x="43" y="107"/>
                  </a:lnTo>
                  <a:lnTo>
                    <a:pt x="43" y="108"/>
                  </a:lnTo>
                  <a:lnTo>
                    <a:pt x="44" y="108"/>
                  </a:lnTo>
                  <a:lnTo>
                    <a:pt x="44" y="109"/>
                  </a:lnTo>
                  <a:lnTo>
                    <a:pt x="45" y="110"/>
                  </a:lnTo>
                  <a:lnTo>
                    <a:pt x="45" y="111"/>
                  </a:lnTo>
                  <a:lnTo>
                    <a:pt x="46" y="113"/>
                  </a:lnTo>
                  <a:lnTo>
                    <a:pt x="47" y="114"/>
                  </a:lnTo>
                  <a:lnTo>
                    <a:pt x="48" y="115"/>
                  </a:lnTo>
                  <a:lnTo>
                    <a:pt x="49" y="117"/>
                  </a:lnTo>
                  <a:lnTo>
                    <a:pt x="50" y="118"/>
                  </a:lnTo>
                  <a:lnTo>
                    <a:pt x="52" y="120"/>
                  </a:lnTo>
                  <a:lnTo>
                    <a:pt x="54" y="121"/>
                  </a:lnTo>
                  <a:lnTo>
                    <a:pt x="57" y="123"/>
                  </a:lnTo>
                  <a:lnTo>
                    <a:pt x="60" y="124"/>
                  </a:lnTo>
                  <a:lnTo>
                    <a:pt x="65" y="126"/>
                  </a:lnTo>
                  <a:lnTo>
                    <a:pt x="69" y="127"/>
                  </a:lnTo>
                  <a:lnTo>
                    <a:pt x="74" y="128"/>
                  </a:lnTo>
                  <a:lnTo>
                    <a:pt x="78" y="129"/>
                  </a:lnTo>
                  <a:lnTo>
                    <a:pt x="82" y="129"/>
                  </a:lnTo>
                  <a:lnTo>
                    <a:pt x="86" y="129"/>
                  </a:lnTo>
                  <a:lnTo>
                    <a:pt x="89" y="129"/>
                  </a:lnTo>
                  <a:lnTo>
                    <a:pt x="93" y="128"/>
                  </a:lnTo>
                  <a:lnTo>
                    <a:pt x="96" y="128"/>
                  </a:lnTo>
                  <a:lnTo>
                    <a:pt x="98" y="127"/>
                  </a:lnTo>
                  <a:lnTo>
                    <a:pt x="101" y="127"/>
                  </a:lnTo>
                  <a:lnTo>
                    <a:pt x="103" y="126"/>
                  </a:lnTo>
                  <a:lnTo>
                    <a:pt x="105" y="126"/>
                  </a:lnTo>
                  <a:lnTo>
                    <a:pt x="106" y="125"/>
                  </a:lnTo>
                  <a:lnTo>
                    <a:pt x="107" y="125"/>
                  </a:lnTo>
                  <a:lnTo>
                    <a:pt x="108" y="124"/>
                  </a:lnTo>
                  <a:lnTo>
                    <a:pt x="108" y="123"/>
                  </a:lnTo>
                  <a:lnTo>
                    <a:pt x="110" y="121"/>
                  </a:lnTo>
                  <a:lnTo>
                    <a:pt x="111" y="117"/>
                  </a:lnTo>
                  <a:lnTo>
                    <a:pt x="113" y="112"/>
                  </a:lnTo>
                  <a:lnTo>
                    <a:pt x="115" y="107"/>
                  </a:lnTo>
                  <a:lnTo>
                    <a:pt x="118" y="100"/>
                  </a:lnTo>
                  <a:lnTo>
                    <a:pt x="121" y="93"/>
                  </a:lnTo>
                  <a:lnTo>
                    <a:pt x="123" y="86"/>
                  </a:lnTo>
                  <a:lnTo>
                    <a:pt x="126" y="79"/>
                  </a:lnTo>
                  <a:lnTo>
                    <a:pt x="128" y="72"/>
                  </a:lnTo>
                  <a:lnTo>
                    <a:pt x="131" y="65"/>
                  </a:lnTo>
                  <a:lnTo>
                    <a:pt x="133" y="58"/>
                  </a:lnTo>
                  <a:lnTo>
                    <a:pt x="135" y="53"/>
                  </a:lnTo>
                  <a:lnTo>
                    <a:pt x="136" y="48"/>
                  </a:lnTo>
                  <a:lnTo>
                    <a:pt x="137" y="44"/>
                  </a:lnTo>
                  <a:lnTo>
                    <a:pt x="138" y="42"/>
                  </a:lnTo>
                  <a:lnTo>
                    <a:pt x="138" y="38"/>
                  </a:lnTo>
                  <a:lnTo>
                    <a:pt x="138" y="35"/>
                  </a:lnTo>
                  <a:lnTo>
                    <a:pt x="137" y="31"/>
                  </a:lnTo>
                  <a:lnTo>
                    <a:pt x="137" y="27"/>
                  </a:lnTo>
                  <a:lnTo>
                    <a:pt x="136" y="24"/>
                  </a:lnTo>
                  <a:lnTo>
                    <a:pt x="135" y="21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31" y="13"/>
                  </a:lnTo>
                  <a:lnTo>
                    <a:pt x="129" y="11"/>
                  </a:lnTo>
                  <a:lnTo>
                    <a:pt x="126" y="8"/>
                  </a:lnTo>
                  <a:lnTo>
                    <a:pt x="123" y="5"/>
                  </a:lnTo>
                  <a:lnTo>
                    <a:pt x="120" y="3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4" y="0"/>
                  </a:lnTo>
                  <a:lnTo>
                    <a:pt x="112" y="4"/>
                  </a:lnTo>
                  <a:lnTo>
                    <a:pt x="109" y="7"/>
                  </a:lnTo>
                  <a:lnTo>
                    <a:pt x="105" y="9"/>
                  </a:lnTo>
                  <a:lnTo>
                    <a:pt x="102" y="10"/>
                  </a:lnTo>
                  <a:lnTo>
                    <a:pt x="99" y="11"/>
                  </a:lnTo>
                  <a:lnTo>
                    <a:pt x="96" y="11"/>
                  </a:lnTo>
                  <a:lnTo>
                    <a:pt x="93" y="11"/>
                  </a:lnTo>
                  <a:lnTo>
                    <a:pt x="90" y="11"/>
                  </a:lnTo>
                  <a:lnTo>
                    <a:pt x="87" y="10"/>
                  </a:lnTo>
                  <a:lnTo>
                    <a:pt x="85" y="9"/>
                  </a:lnTo>
                  <a:lnTo>
                    <a:pt x="83" y="8"/>
                  </a:lnTo>
                  <a:lnTo>
                    <a:pt x="81" y="7"/>
                  </a:lnTo>
                  <a:lnTo>
                    <a:pt x="79" y="6"/>
                  </a:lnTo>
                  <a:lnTo>
                    <a:pt x="78" y="5"/>
                  </a:lnTo>
                  <a:lnTo>
                    <a:pt x="77" y="4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E5BE2098-AF94-48F2-B6EB-6F9B36B2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892"/>
              <a:ext cx="108" cy="126"/>
            </a:xfrm>
            <a:custGeom>
              <a:avLst/>
              <a:gdLst>
                <a:gd name="T0" fmla="*/ 2 w 108"/>
                <a:gd name="T1" fmla="*/ 17 h 126"/>
                <a:gd name="T2" fmla="*/ 7 w 108"/>
                <a:gd name="T3" fmla="*/ 100 h 126"/>
                <a:gd name="T4" fmla="*/ 33 w 108"/>
                <a:gd name="T5" fmla="*/ 101 h 126"/>
                <a:gd name="T6" fmla="*/ 33 w 108"/>
                <a:gd name="T7" fmla="*/ 103 h 126"/>
                <a:gd name="T8" fmla="*/ 0 w 108"/>
                <a:gd name="T9" fmla="*/ 106 h 126"/>
                <a:gd name="T10" fmla="*/ 0 w 108"/>
                <a:gd name="T11" fmla="*/ 115 h 126"/>
                <a:gd name="T12" fmla="*/ 27 w 108"/>
                <a:gd name="T13" fmla="*/ 126 h 126"/>
                <a:gd name="T14" fmla="*/ 102 w 108"/>
                <a:gd name="T15" fmla="*/ 110 h 126"/>
                <a:gd name="T16" fmla="*/ 102 w 108"/>
                <a:gd name="T17" fmla="*/ 105 h 126"/>
                <a:gd name="T18" fmla="*/ 78 w 108"/>
                <a:gd name="T19" fmla="*/ 101 h 126"/>
                <a:gd name="T20" fmla="*/ 78 w 108"/>
                <a:gd name="T21" fmla="*/ 96 h 126"/>
                <a:gd name="T22" fmla="*/ 105 w 108"/>
                <a:gd name="T23" fmla="*/ 87 h 126"/>
                <a:gd name="T24" fmla="*/ 108 w 108"/>
                <a:gd name="T25" fmla="*/ 2 h 126"/>
                <a:gd name="T26" fmla="*/ 19 w 108"/>
                <a:gd name="T27" fmla="*/ 0 h 126"/>
                <a:gd name="T28" fmla="*/ 2 w 108"/>
                <a:gd name="T29" fmla="*/ 17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26"/>
                <a:gd name="T47" fmla="*/ 108 w 108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26">
                  <a:moveTo>
                    <a:pt x="2" y="17"/>
                  </a:moveTo>
                  <a:lnTo>
                    <a:pt x="7" y="100"/>
                  </a:lnTo>
                  <a:lnTo>
                    <a:pt x="33" y="101"/>
                  </a:lnTo>
                  <a:lnTo>
                    <a:pt x="33" y="103"/>
                  </a:lnTo>
                  <a:lnTo>
                    <a:pt x="0" y="106"/>
                  </a:lnTo>
                  <a:lnTo>
                    <a:pt x="0" y="115"/>
                  </a:lnTo>
                  <a:lnTo>
                    <a:pt x="27" y="126"/>
                  </a:lnTo>
                  <a:lnTo>
                    <a:pt x="102" y="110"/>
                  </a:lnTo>
                  <a:lnTo>
                    <a:pt x="102" y="105"/>
                  </a:lnTo>
                  <a:lnTo>
                    <a:pt x="78" y="101"/>
                  </a:lnTo>
                  <a:lnTo>
                    <a:pt x="78" y="96"/>
                  </a:lnTo>
                  <a:lnTo>
                    <a:pt x="105" y="87"/>
                  </a:lnTo>
                  <a:lnTo>
                    <a:pt x="108" y="2"/>
                  </a:lnTo>
                  <a:lnTo>
                    <a:pt x="19" y="0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63">
              <a:extLst>
                <a:ext uri="{FF2B5EF4-FFF2-40B4-BE49-F238E27FC236}">
                  <a16:creationId xmlns:a16="http://schemas.microsoft.com/office/drawing/2014/main" id="{50663FA8-3B14-46E8-B8C4-A6941AE75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1000"/>
              <a:ext cx="96" cy="36"/>
            </a:xfrm>
            <a:custGeom>
              <a:avLst/>
              <a:gdLst>
                <a:gd name="T0" fmla="*/ 1 w 96"/>
                <a:gd name="T1" fmla="*/ 14 h 36"/>
                <a:gd name="T2" fmla="*/ 0 w 96"/>
                <a:gd name="T3" fmla="*/ 22 h 36"/>
                <a:gd name="T4" fmla="*/ 37 w 96"/>
                <a:gd name="T5" fmla="*/ 36 h 36"/>
                <a:gd name="T6" fmla="*/ 94 w 96"/>
                <a:gd name="T7" fmla="*/ 20 h 36"/>
                <a:gd name="T8" fmla="*/ 96 w 96"/>
                <a:gd name="T9" fmla="*/ 4 h 36"/>
                <a:gd name="T10" fmla="*/ 83 w 96"/>
                <a:gd name="T11" fmla="*/ 0 h 36"/>
                <a:gd name="T12" fmla="*/ 1 w 96"/>
                <a:gd name="T13" fmla="*/ 14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36"/>
                <a:gd name="T23" fmla="*/ 96 w 96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36">
                  <a:moveTo>
                    <a:pt x="1" y="14"/>
                  </a:moveTo>
                  <a:lnTo>
                    <a:pt x="0" y="22"/>
                  </a:lnTo>
                  <a:lnTo>
                    <a:pt x="37" y="36"/>
                  </a:lnTo>
                  <a:lnTo>
                    <a:pt x="94" y="20"/>
                  </a:lnTo>
                  <a:lnTo>
                    <a:pt x="96" y="4"/>
                  </a:lnTo>
                  <a:lnTo>
                    <a:pt x="83" y="0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64">
              <a:extLst>
                <a:ext uri="{FF2B5EF4-FFF2-40B4-BE49-F238E27FC236}">
                  <a16:creationId xmlns:a16="http://schemas.microsoft.com/office/drawing/2014/main" id="{1BFDDD70-3AE0-47BD-9A72-C68E03B01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003"/>
              <a:ext cx="19" cy="24"/>
            </a:xfrm>
            <a:custGeom>
              <a:avLst/>
              <a:gdLst>
                <a:gd name="T0" fmla="*/ 1 w 19"/>
                <a:gd name="T1" fmla="*/ 7 h 24"/>
                <a:gd name="T2" fmla="*/ 1 w 19"/>
                <a:gd name="T3" fmla="*/ 7 h 24"/>
                <a:gd name="T4" fmla="*/ 1 w 19"/>
                <a:gd name="T5" fmla="*/ 8 h 24"/>
                <a:gd name="T6" fmla="*/ 1 w 19"/>
                <a:gd name="T7" fmla="*/ 9 h 24"/>
                <a:gd name="T8" fmla="*/ 1 w 19"/>
                <a:gd name="T9" fmla="*/ 10 h 24"/>
                <a:gd name="T10" fmla="*/ 2 w 19"/>
                <a:gd name="T11" fmla="*/ 11 h 24"/>
                <a:gd name="T12" fmla="*/ 4 w 19"/>
                <a:gd name="T13" fmla="*/ 12 h 24"/>
                <a:gd name="T14" fmla="*/ 5 w 19"/>
                <a:gd name="T15" fmla="*/ 13 h 24"/>
                <a:gd name="T16" fmla="*/ 6 w 19"/>
                <a:gd name="T17" fmla="*/ 14 h 24"/>
                <a:gd name="T18" fmla="*/ 7 w 19"/>
                <a:gd name="T19" fmla="*/ 15 h 24"/>
                <a:gd name="T20" fmla="*/ 8 w 19"/>
                <a:gd name="T21" fmla="*/ 16 h 24"/>
                <a:gd name="T22" fmla="*/ 9 w 19"/>
                <a:gd name="T23" fmla="*/ 16 h 24"/>
                <a:gd name="T24" fmla="*/ 9 w 19"/>
                <a:gd name="T25" fmla="*/ 16 h 24"/>
                <a:gd name="T26" fmla="*/ 15 w 19"/>
                <a:gd name="T27" fmla="*/ 24 h 24"/>
                <a:gd name="T28" fmla="*/ 19 w 19"/>
                <a:gd name="T29" fmla="*/ 4 h 24"/>
                <a:gd name="T30" fmla="*/ 8 w 19"/>
                <a:gd name="T31" fmla="*/ 0 h 24"/>
                <a:gd name="T32" fmla="*/ 7 w 19"/>
                <a:gd name="T33" fmla="*/ 0 h 24"/>
                <a:gd name="T34" fmla="*/ 6 w 19"/>
                <a:gd name="T35" fmla="*/ 0 h 24"/>
                <a:gd name="T36" fmla="*/ 5 w 19"/>
                <a:gd name="T37" fmla="*/ 1 h 24"/>
                <a:gd name="T38" fmla="*/ 3 w 19"/>
                <a:gd name="T39" fmla="*/ 2 h 24"/>
                <a:gd name="T40" fmla="*/ 2 w 19"/>
                <a:gd name="T41" fmla="*/ 3 h 24"/>
                <a:gd name="T42" fmla="*/ 1 w 19"/>
                <a:gd name="T43" fmla="*/ 4 h 24"/>
                <a:gd name="T44" fmla="*/ 0 w 19"/>
                <a:gd name="T45" fmla="*/ 5 h 24"/>
                <a:gd name="T46" fmla="*/ 1 w 19"/>
                <a:gd name="T47" fmla="*/ 7 h 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9"/>
                <a:gd name="T73" fmla="*/ 0 h 24"/>
                <a:gd name="T74" fmla="*/ 19 w 19"/>
                <a:gd name="T75" fmla="*/ 24 h 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9" h="24">
                  <a:moveTo>
                    <a:pt x="1" y="7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5" y="24"/>
                  </a:lnTo>
                  <a:lnTo>
                    <a:pt x="19" y="4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738CFD4E-E64D-4841-AE5F-388B9391A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1008"/>
              <a:ext cx="28" cy="31"/>
            </a:xfrm>
            <a:custGeom>
              <a:avLst/>
              <a:gdLst>
                <a:gd name="T0" fmla="*/ 1 w 28"/>
                <a:gd name="T1" fmla="*/ 7 h 31"/>
                <a:gd name="T2" fmla="*/ 3 w 28"/>
                <a:gd name="T3" fmla="*/ 12 h 31"/>
                <a:gd name="T4" fmla="*/ 3 w 28"/>
                <a:gd name="T5" fmla="*/ 16 h 31"/>
                <a:gd name="T6" fmla="*/ 3 w 28"/>
                <a:gd name="T7" fmla="*/ 21 h 31"/>
                <a:gd name="T8" fmla="*/ 3 w 28"/>
                <a:gd name="T9" fmla="*/ 25 h 31"/>
                <a:gd name="T10" fmla="*/ 4 w 28"/>
                <a:gd name="T11" fmla="*/ 29 h 31"/>
                <a:gd name="T12" fmla="*/ 8 w 28"/>
                <a:gd name="T13" fmla="*/ 31 h 31"/>
                <a:gd name="T14" fmla="*/ 13 w 28"/>
                <a:gd name="T15" fmla="*/ 29 h 31"/>
                <a:gd name="T16" fmla="*/ 19 w 28"/>
                <a:gd name="T17" fmla="*/ 26 h 31"/>
                <a:gd name="T18" fmla="*/ 22 w 28"/>
                <a:gd name="T19" fmla="*/ 23 h 31"/>
                <a:gd name="T20" fmla="*/ 23 w 28"/>
                <a:gd name="T21" fmla="*/ 22 h 31"/>
                <a:gd name="T22" fmla="*/ 24 w 28"/>
                <a:gd name="T23" fmla="*/ 20 h 31"/>
                <a:gd name="T24" fmla="*/ 27 w 28"/>
                <a:gd name="T25" fmla="*/ 16 h 31"/>
                <a:gd name="T26" fmla="*/ 28 w 28"/>
                <a:gd name="T27" fmla="*/ 13 h 31"/>
                <a:gd name="T28" fmla="*/ 28 w 28"/>
                <a:gd name="T29" fmla="*/ 10 h 31"/>
                <a:gd name="T30" fmla="*/ 27 w 28"/>
                <a:gd name="T31" fmla="*/ 2 h 31"/>
                <a:gd name="T32" fmla="*/ 24 w 28"/>
                <a:gd name="T33" fmla="*/ 0 h 31"/>
                <a:gd name="T34" fmla="*/ 23 w 28"/>
                <a:gd name="T35" fmla="*/ 2 h 31"/>
                <a:gd name="T36" fmla="*/ 22 w 28"/>
                <a:gd name="T37" fmla="*/ 4 h 31"/>
                <a:gd name="T38" fmla="*/ 21 w 28"/>
                <a:gd name="T39" fmla="*/ 6 h 31"/>
                <a:gd name="T40" fmla="*/ 21 w 28"/>
                <a:gd name="T41" fmla="*/ 6 h 31"/>
                <a:gd name="T42" fmla="*/ 21 w 28"/>
                <a:gd name="T43" fmla="*/ 5 h 31"/>
                <a:gd name="T44" fmla="*/ 19 w 28"/>
                <a:gd name="T45" fmla="*/ 3 h 31"/>
                <a:gd name="T46" fmla="*/ 18 w 28"/>
                <a:gd name="T47" fmla="*/ 1 h 31"/>
                <a:gd name="T48" fmla="*/ 17 w 28"/>
                <a:gd name="T49" fmla="*/ 0 h 31"/>
                <a:gd name="T50" fmla="*/ 16 w 28"/>
                <a:gd name="T51" fmla="*/ 0 h 31"/>
                <a:gd name="T52" fmla="*/ 13 w 28"/>
                <a:gd name="T53" fmla="*/ 1 h 31"/>
                <a:gd name="T54" fmla="*/ 10 w 28"/>
                <a:gd name="T55" fmla="*/ 1 h 31"/>
                <a:gd name="T56" fmla="*/ 6 w 28"/>
                <a:gd name="T57" fmla="*/ 2 h 31"/>
                <a:gd name="T58" fmla="*/ 3 w 28"/>
                <a:gd name="T59" fmla="*/ 3 h 31"/>
                <a:gd name="T60" fmla="*/ 1 w 28"/>
                <a:gd name="T61" fmla="*/ 4 h 31"/>
                <a:gd name="T62" fmla="*/ 0 w 28"/>
                <a:gd name="T63" fmla="*/ 5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1"/>
                <a:gd name="T98" fmla="*/ 28 w 28"/>
                <a:gd name="T99" fmla="*/ 31 h 3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1">
                  <a:moveTo>
                    <a:pt x="0" y="5"/>
                  </a:moveTo>
                  <a:lnTo>
                    <a:pt x="1" y="7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3" y="27"/>
                  </a:lnTo>
                  <a:lnTo>
                    <a:pt x="4" y="29"/>
                  </a:lnTo>
                  <a:lnTo>
                    <a:pt x="6" y="30"/>
                  </a:lnTo>
                  <a:lnTo>
                    <a:pt x="8" y="31"/>
                  </a:lnTo>
                  <a:lnTo>
                    <a:pt x="11" y="30"/>
                  </a:lnTo>
                  <a:lnTo>
                    <a:pt x="13" y="29"/>
                  </a:lnTo>
                  <a:lnTo>
                    <a:pt x="16" y="27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2" y="23"/>
                  </a:lnTo>
                  <a:lnTo>
                    <a:pt x="23" y="23"/>
                  </a:lnTo>
                  <a:lnTo>
                    <a:pt x="23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7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66">
              <a:extLst>
                <a:ext uri="{FF2B5EF4-FFF2-40B4-BE49-F238E27FC236}">
                  <a16:creationId xmlns:a16="http://schemas.microsoft.com/office/drawing/2014/main" id="{217703D2-0034-49D5-80FD-4D0E56837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" y="1013"/>
              <a:ext cx="79" cy="72"/>
            </a:xfrm>
            <a:custGeom>
              <a:avLst/>
              <a:gdLst>
                <a:gd name="T0" fmla="*/ 12 w 79"/>
                <a:gd name="T1" fmla="*/ 10 h 72"/>
                <a:gd name="T2" fmla="*/ 8 w 79"/>
                <a:gd name="T3" fmla="*/ 14 h 72"/>
                <a:gd name="T4" fmla="*/ 5 w 79"/>
                <a:gd name="T5" fmla="*/ 20 h 72"/>
                <a:gd name="T6" fmla="*/ 3 w 79"/>
                <a:gd name="T7" fmla="*/ 25 h 72"/>
                <a:gd name="T8" fmla="*/ 2 w 79"/>
                <a:gd name="T9" fmla="*/ 36 h 72"/>
                <a:gd name="T10" fmla="*/ 0 w 79"/>
                <a:gd name="T11" fmla="*/ 52 h 72"/>
                <a:gd name="T12" fmla="*/ 0 w 79"/>
                <a:gd name="T13" fmla="*/ 56 h 72"/>
                <a:gd name="T14" fmla="*/ 1 w 79"/>
                <a:gd name="T15" fmla="*/ 59 h 72"/>
                <a:gd name="T16" fmla="*/ 4 w 79"/>
                <a:gd name="T17" fmla="*/ 64 h 72"/>
                <a:gd name="T18" fmla="*/ 9 w 79"/>
                <a:gd name="T19" fmla="*/ 69 h 72"/>
                <a:gd name="T20" fmla="*/ 15 w 79"/>
                <a:gd name="T21" fmla="*/ 71 h 72"/>
                <a:gd name="T22" fmla="*/ 20 w 79"/>
                <a:gd name="T23" fmla="*/ 72 h 72"/>
                <a:gd name="T24" fmla="*/ 24 w 79"/>
                <a:gd name="T25" fmla="*/ 72 h 72"/>
                <a:gd name="T26" fmla="*/ 29 w 79"/>
                <a:gd name="T27" fmla="*/ 72 h 72"/>
                <a:gd name="T28" fmla="*/ 32 w 79"/>
                <a:gd name="T29" fmla="*/ 72 h 72"/>
                <a:gd name="T30" fmla="*/ 35 w 79"/>
                <a:gd name="T31" fmla="*/ 71 h 72"/>
                <a:gd name="T32" fmla="*/ 37 w 79"/>
                <a:gd name="T33" fmla="*/ 70 h 72"/>
                <a:gd name="T34" fmla="*/ 38 w 79"/>
                <a:gd name="T35" fmla="*/ 70 h 72"/>
                <a:gd name="T36" fmla="*/ 38 w 79"/>
                <a:gd name="T37" fmla="*/ 70 h 72"/>
                <a:gd name="T38" fmla="*/ 41 w 79"/>
                <a:gd name="T39" fmla="*/ 69 h 72"/>
                <a:gd name="T40" fmla="*/ 46 w 79"/>
                <a:gd name="T41" fmla="*/ 67 h 72"/>
                <a:gd name="T42" fmla="*/ 52 w 79"/>
                <a:gd name="T43" fmla="*/ 65 h 72"/>
                <a:gd name="T44" fmla="*/ 58 w 79"/>
                <a:gd name="T45" fmla="*/ 63 h 72"/>
                <a:gd name="T46" fmla="*/ 64 w 79"/>
                <a:gd name="T47" fmla="*/ 61 h 72"/>
                <a:gd name="T48" fmla="*/ 69 w 79"/>
                <a:gd name="T49" fmla="*/ 59 h 72"/>
                <a:gd name="T50" fmla="*/ 73 w 79"/>
                <a:gd name="T51" fmla="*/ 57 h 72"/>
                <a:gd name="T52" fmla="*/ 75 w 79"/>
                <a:gd name="T53" fmla="*/ 52 h 72"/>
                <a:gd name="T54" fmla="*/ 78 w 79"/>
                <a:gd name="T55" fmla="*/ 39 h 72"/>
                <a:gd name="T56" fmla="*/ 79 w 79"/>
                <a:gd name="T57" fmla="*/ 24 h 72"/>
                <a:gd name="T58" fmla="*/ 78 w 79"/>
                <a:gd name="T59" fmla="*/ 11 h 72"/>
                <a:gd name="T60" fmla="*/ 73 w 79"/>
                <a:gd name="T61" fmla="*/ 5 h 72"/>
                <a:gd name="T62" fmla="*/ 69 w 79"/>
                <a:gd name="T63" fmla="*/ 2 h 72"/>
                <a:gd name="T64" fmla="*/ 65 w 79"/>
                <a:gd name="T65" fmla="*/ 0 h 72"/>
                <a:gd name="T66" fmla="*/ 63 w 79"/>
                <a:gd name="T67" fmla="*/ 0 h 72"/>
                <a:gd name="T68" fmla="*/ 63 w 79"/>
                <a:gd name="T69" fmla="*/ 0 h 72"/>
                <a:gd name="T70" fmla="*/ 61 w 79"/>
                <a:gd name="T71" fmla="*/ 0 h 72"/>
                <a:gd name="T72" fmla="*/ 58 w 79"/>
                <a:gd name="T73" fmla="*/ 0 h 72"/>
                <a:gd name="T74" fmla="*/ 55 w 79"/>
                <a:gd name="T75" fmla="*/ 0 h 72"/>
                <a:gd name="T76" fmla="*/ 50 w 79"/>
                <a:gd name="T77" fmla="*/ 1 h 72"/>
                <a:gd name="T78" fmla="*/ 45 w 79"/>
                <a:gd name="T79" fmla="*/ 1 h 72"/>
                <a:gd name="T80" fmla="*/ 39 w 79"/>
                <a:gd name="T81" fmla="*/ 2 h 72"/>
                <a:gd name="T82" fmla="*/ 34 w 79"/>
                <a:gd name="T83" fmla="*/ 3 h 72"/>
                <a:gd name="T84" fmla="*/ 28 w 79"/>
                <a:gd name="T85" fmla="*/ 4 h 72"/>
                <a:gd name="T86" fmla="*/ 22 w 79"/>
                <a:gd name="T87" fmla="*/ 6 h 72"/>
                <a:gd name="T88" fmla="*/ 18 w 79"/>
                <a:gd name="T89" fmla="*/ 7 h 72"/>
                <a:gd name="T90" fmla="*/ 15 w 79"/>
                <a:gd name="T91" fmla="*/ 8 h 7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9"/>
                <a:gd name="T139" fmla="*/ 0 h 72"/>
                <a:gd name="T140" fmla="*/ 79 w 79"/>
                <a:gd name="T141" fmla="*/ 72 h 7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9" h="72">
                  <a:moveTo>
                    <a:pt x="13" y="9"/>
                  </a:moveTo>
                  <a:lnTo>
                    <a:pt x="12" y="10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6" y="17"/>
                  </a:lnTo>
                  <a:lnTo>
                    <a:pt x="5" y="20"/>
                  </a:lnTo>
                  <a:lnTo>
                    <a:pt x="4" y="22"/>
                  </a:lnTo>
                  <a:lnTo>
                    <a:pt x="3" y="25"/>
                  </a:lnTo>
                  <a:lnTo>
                    <a:pt x="3" y="27"/>
                  </a:lnTo>
                  <a:lnTo>
                    <a:pt x="2" y="36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9" y="69"/>
                  </a:lnTo>
                  <a:lnTo>
                    <a:pt x="12" y="70"/>
                  </a:lnTo>
                  <a:lnTo>
                    <a:pt x="15" y="71"/>
                  </a:lnTo>
                  <a:lnTo>
                    <a:pt x="17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7" y="72"/>
                  </a:lnTo>
                  <a:lnTo>
                    <a:pt x="29" y="72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4" y="71"/>
                  </a:lnTo>
                  <a:lnTo>
                    <a:pt x="35" y="71"/>
                  </a:lnTo>
                  <a:lnTo>
                    <a:pt x="36" y="71"/>
                  </a:lnTo>
                  <a:lnTo>
                    <a:pt x="37" y="70"/>
                  </a:lnTo>
                  <a:lnTo>
                    <a:pt x="38" y="70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3" y="68"/>
                  </a:lnTo>
                  <a:lnTo>
                    <a:pt x="46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55" y="64"/>
                  </a:lnTo>
                  <a:lnTo>
                    <a:pt x="58" y="63"/>
                  </a:lnTo>
                  <a:lnTo>
                    <a:pt x="61" y="62"/>
                  </a:lnTo>
                  <a:lnTo>
                    <a:pt x="64" y="61"/>
                  </a:lnTo>
                  <a:lnTo>
                    <a:pt x="67" y="60"/>
                  </a:lnTo>
                  <a:lnTo>
                    <a:pt x="69" y="59"/>
                  </a:lnTo>
                  <a:lnTo>
                    <a:pt x="71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5" y="52"/>
                  </a:lnTo>
                  <a:lnTo>
                    <a:pt x="77" y="46"/>
                  </a:lnTo>
                  <a:lnTo>
                    <a:pt x="78" y="39"/>
                  </a:lnTo>
                  <a:lnTo>
                    <a:pt x="79" y="31"/>
                  </a:lnTo>
                  <a:lnTo>
                    <a:pt x="79" y="24"/>
                  </a:lnTo>
                  <a:lnTo>
                    <a:pt x="79" y="17"/>
                  </a:lnTo>
                  <a:lnTo>
                    <a:pt x="78" y="11"/>
                  </a:lnTo>
                  <a:lnTo>
                    <a:pt x="76" y="8"/>
                  </a:lnTo>
                  <a:lnTo>
                    <a:pt x="73" y="5"/>
                  </a:lnTo>
                  <a:lnTo>
                    <a:pt x="71" y="3"/>
                  </a:lnTo>
                  <a:lnTo>
                    <a:pt x="69" y="2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7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39" y="2"/>
                  </a:lnTo>
                  <a:lnTo>
                    <a:pt x="36" y="2"/>
                  </a:lnTo>
                  <a:lnTo>
                    <a:pt x="34" y="3"/>
                  </a:lnTo>
                  <a:lnTo>
                    <a:pt x="31" y="3"/>
                  </a:lnTo>
                  <a:lnTo>
                    <a:pt x="28" y="4"/>
                  </a:lnTo>
                  <a:lnTo>
                    <a:pt x="25" y="5"/>
                  </a:lnTo>
                  <a:lnTo>
                    <a:pt x="22" y="6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67">
              <a:extLst>
                <a:ext uri="{FF2B5EF4-FFF2-40B4-BE49-F238E27FC236}">
                  <a16:creationId xmlns:a16="http://schemas.microsoft.com/office/drawing/2014/main" id="{8688EC29-E147-46ED-96C7-30611FD4B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031"/>
              <a:ext cx="34" cy="70"/>
            </a:xfrm>
            <a:custGeom>
              <a:avLst/>
              <a:gdLst>
                <a:gd name="T0" fmla="*/ 10 w 34"/>
                <a:gd name="T1" fmla="*/ 5 h 70"/>
                <a:gd name="T2" fmla="*/ 0 w 34"/>
                <a:gd name="T3" fmla="*/ 70 h 70"/>
                <a:gd name="T4" fmla="*/ 23 w 34"/>
                <a:gd name="T5" fmla="*/ 70 h 70"/>
                <a:gd name="T6" fmla="*/ 34 w 34"/>
                <a:gd name="T7" fmla="*/ 3 h 70"/>
                <a:gd name="T8" fmla="*/ 34 w 34"/>
                <a:gd name="T9" fmla="*/ 3 h 70"/>
                <a:gd name="T10" fmla="*/ 34 w 34"/>
                <a:gd name="T11" fmla="*/ 3 h 70"/>
                <a:gd name="T12" fmla="*/ 34 w 34"/>
                <a:gd name="T13" fmla="*/ 2 h 70"/>
                <a:gd name="T14" fmla="*/ 33 w 34"/>
                <a:gd name="T15" fmla="*/ 2 h 70"/>
                <a:gd name="T16" fmla="*/ 32 w 34"/>
                <a:gd name="T17" fmla="*/ 1 h 70"/>
                <a:gd name="T18" fmla="*/ 31 w 34"/>
                <a:gd name="T19" fmla="*/ 1 h 70"/>
                <a:gd name="T20" fmla="*/ 29 w 34"/>
                <a:gd name="T21" fmla="*/ 1 h 70"/>
                <a:gd name="T22" fmla="*/ 26 w 34"/>
                <a:gd name="T23" fmla="*/ 0 h 70"/>
                <a:gd name="T24" fmla="*/ 23 w 34"/>
                <a:gd name="T25" fmla="*/ 0 h 70"/>
                <a:gd name="T26" fmla="*/ 20 w 34"/>
                <a:gd name="T27" fmla="*/ 1 h 70"/>
                <a:gd name="T28" fmla="*/ 17 w 34"/>
                <a:gd name="T29" fmla="*/ 2 h 70"/>
                <a:gd name="T30" fmla="*/ 15 w 34"/>
                <a:gd name="T31" fmla="*/ 2 h 70"/>
                <a:gd name="T32" fmla="*/ 13 w 34"/>
                <a:gd name="T33" fmla="*/ 3 h 70"/>
                <a:gd name="T34" fmla="*/ 11 w 34"/>
                <a:gd name="T35" fmla="*/ 4 h 70"/>
                <a:gd name="T36" fmla="*/ 10 w 34"/>
                <a:gd name="T37" fmla="*/ 5 h 70"/>
                <a:gd name="T38" fmla="*/ 10 w 34"/>
                <a:gd name="T39" fmla="*/ 5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70"/>
                <a:gd name="T62" fmla="*/ 34 w 34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70">
                  <a:moveTo>
                    <a:pt x="10" y="5"/>
                  </a:moveTo>
                  <a:lnTo>
                    <a:pt x="0" y="70"/>
                  </a:lnTo>
                  <a:lnTo>
                    <a:pt x="23" y="70"/>
                  </a:lnTo>
                  <a:lnTo>
                    <a:pt x="34" y="3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68">
              <a:extLst>
                <a:ext uri="{FF2B5EF4-FFF2-40B4-BE49-F238E27FC236}">
                  <a16:creationId xmlns:a16="http://schemas.microsoft.com/office/drawing/2014/main" id="{D90ED46D-6406-433F-891D-CDC1DB898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958"/>
              <a:ext cx="198" cy="95"/>
            </a:xfrm>
            <a:custGeom>
              <a:avLst/>
              <a:gdLst>
                <a:gd name="T0" fmla="*/ 101 w 198"/>
                <a:gd name="T1" fmla="*/ 88 h 95"/>
                <a:gd name="T2" fmla="*/ 89 w 198"/>
                <a:gd name="T3" fmla="*/ 87 h 95"/>
                <a:gd name="T4" fmla="*/ 84 w 198"/>
                <a:gd name="T5" fmla="*/ 78 h 95"/>
                <a:gd name="T6" fmla="*/ 94 w 198"/>
                <a:gd name="T7" fmla="*/ 74 h 95"/>
                <a:gd name="T8" fmla="*/ 80 w 198"/>
                <a:gd name="T9" fmla="*/ 72 h 95"/>
                <a:gd name="T10" fmla="*/ 85 w 198"/>
                <a:gd name="T11" fmla="*/ 87 h 95"/>
                <a:gd name="T12" fmla="*/ 99 w 198"/>
                <a:gd name="T13" fmla="*/ 95 h 95"/>
                <a:gd name="T14" fmla="*/ 107 w 198"/>
                <a:gd name="T15" fmla="*/ 86 h 95"/>
                <a:gd name="T16" fmla="*/ 113 w 198"/>
                <a:gd name="T17" fmla="*/ 46 h 95"/>
                <a:gd name="T18" fmla="*/ 123 w 198"/>
                <a:gd name="T19" fmla="*/ 30 h 95"/>
                <a:gd name="T20" fmla="*/ 140 w 198"/>
                <a:gd name="T21" fmla="*/ 20 h 95"/>
                <a:gd name="T22" fmla="*/ 154 w 198"/>
                <a:gd name="T23" fmla="*/ 28 h 95"/>
                <a:gd name="T24" fmla="*/ 167 w 198"/>
                <a:gd name="T25" fmla="*/ 28 h 95"/>
                <a:gd name="T26" fmla="*/ 178 w 198"/>
                <a:gd name="T27" fmla="*/ 23 h 95"/>
                <a:gd name="T28" fmla="*/ 195 w 198"/>
                <a:gd name="T29" fmla="*/ 43 h 95"/>
                <a:gd name="T30" fmla="*/ 198 w 198"/>
                <a:gd name="T31" fmla="*/ 41 h 95"/>
                <a:gd name="T32" fmla="*/ 192 w 198"/>
                <a:gd name="T33" fmla="*/ 25 h 95"/>
                <a:gd name="T34" fmla="*/ 180 w 198"/>
                <a:gd name="T35" fmla="*/ 16 h 95"/>
                <a:gd name="T36" fmla="*/ 176 w 198"/>
                <a:gd name="T37" fmla="*/ 18 h 95"/>
                <a:gd name="T38" fmla="*/ 167 w 198"/>
                <a:gd name="T39" fmla="*/ 24 h 95"/>
                <a:gd name="T40" fmla="*/ 158 w 198"/>
                <a:gd name="T41" fmla="*/ 24 h 95"/>
                <a:gd name="T42" fmla="*/ 149 w 198"/>
                <a:gd name="T43" fmla="*/ 21 h 95"/>
                <a:gd name="T44" fmla="*/ 150 w 198"/>
                <a:gd name="T45" fmla="*/ 11 h 95"/>
                <a:gd name="T46" fmla="*/ 146 w 198"/>
                <a:gd name="T47" fmla="*/ 5 h 95"/>
                <a:gd name="T48" fmla="*/ 135 w 198"/>
                <a:gd name="T49" fmla="*/ 18 h 95"/>
                <a:gd name="T50" fmla="*/ 120 w 198"/>
                <a:gd name="T51" fmla="*/ 25 h 95"/>
                <a:gd name="T52" fmla="*/ 110 w 198"/>
                <a:gd name="T53" fmla="*/ 39 h 95"/>
                <a:gd name="T54" fmla="*/ 104 w 198"/>
                <a:gd name="T55" fmla="*/ 47 h 95"/>
                <a:gd name="T56" fmla="*/ 89 w 198"/>
                <a:gd name="T57" fmla="*/ 45 h 95"/>
                <a:gd name="T58" fmla="*/ 42 w 198"/>
                <a:gd name="T59" fmla="*/ 52 h 95"/>
                <a:gd name="T60" fmla="*/ 22 w 198"/>
                <a:gd name="T61" fmla="*/ 53 h 95"/>
                <a:gd name="T62" fmla="*/ 9 w 198"/>
                <a:gd name="T63" fmla="*/ 49 h 95"/>
                <a:gd name="T64" fmla="*/ 1 w 198"/>
                <a:gd name="T65" fmla="*/ 48 h 95"/>
                <a:gd name="T66" fmla="*/ 15 w 198"/>
                <a:gd name="T67" fmla="*/ 53 h 95"/>
                <a:gd name="T68" fmla="*/ 22 w 198"/>
                <a:gd name="T69" fmla="*/ 56 h 95"/>
                <a:gd name="T70" fmla="*/ 50 w 198"/>
                <a:gd name="T71" fmla="*/ 71 h 95"/>
                <a:gd name="T72" fmla="*/ 39 w 198"/>
                <a:gd name="T73" fmla="*/ 55 h 95"/>
                <a:gd name="T74" fmla="*/ 87 w 198"/>
                <a:gd name="T75" fmla="*/ 47 h 95"/>
                <a:gd name="T76" fmla="*/ 103 w 198"/>
                <a:gd name="T77" fmla="*/ 48 h 95"/>
                <a:gd name="T78" fmla="*/ 106 w 198"/>
                <a:gd name="T79" fmla="*/ 62 h 95"/>
                <a:gd name="T80" fmla="*/ 99 w 198"/>
                <a:gd name="T81" fmla="*/ 55 h 95"/>
                <a:gd name="T82" fmla="*/ 106 w 198"/>
                <a:gd name="T83" fmla="*/ 57 h 95"/>
                <a:gd name="T84" fmla="*/ 96 w 198"/>
                <a:gd name="T85" fmla="*/ 49 h 95"/>
                <a:gd name="T86" fmla="*/ 103 w 198"/>
                <a:gd name="T87" fmla="*/ 51 h 95"/>
                <a:gd name="T88" fmla="*/ 107 w 198"/>
                <a:gd name="T89" fmla="*/ 52 h 95"/>
                <a:gd name="T90" fmla="*/ 98 w 198"/>
                <a:gd name="T91" fmla="*/ 48 h 95"/>
                <a:gd name="T92" fmla="*/ 96 w 198"/>
                <a:gd name="T93" fmla="*/ 49 h 95"/>
                <a:gd name="T94" fmla="*/ 97 w 198"/>
                <a:gd name="T95" fmla="*/ 52 h 95"/>
                <a:gd name="T96" fmla="*/ 98 w 198"/>
                <a:gd name="T97" fmla="*/ 53 h 95"/>
                <a:gd name="T98" fmla="*/ 97 w 198"/>
                <a:gd name="T99" fmla="*/ 57 h 95"/>
                <a:gd name="T100" fmla="*/ 93 w 198"/>
                <a:gd name="T101" fmla="*/ 63 h 95"/>
                <a:gd name="T102" fmla="*/ 86 w 198"/>
                <a:gd name="T103" fmla="*/ 54 h 95"/>
                <a:gd name="T104" fmla="*/ 80 w 198"/>
                <a:gd name="T105" fmla="*/ 58 h 95"/>
                <a:gd name="T106" fmla="*/ 78 w 198"/>
                <a:gd name="T107" fmla="*/ 59 h 95"/>
                <a:gd name="T108" fmla="*/ 83 w 198"/>
                <a:gd name="T109" fmla="*/ 60 h 95"/>
                <a:gd name="T110" fmla="*/ 82 w 198"/>
                <a:gd name="T111" fmla="*/ 65 h 95"/>
                <a:gd name="T112" fmla="*/ 85 w 198"/>
                <a:gd name="T113" fmla="*/ 69 h 95"/>
                <a:gd name="T114" fmla="*/ 101 w 198"/>
                <a:gd name="T115" fmla="*/ 64 h 95"/>
                <a:gd name="T116" fmla="*/ 96 w 198"/>
                <a:gd name="T117" fmla="*/ 73 h 95"/>
                <a:gd name="T118" fmla="*/ 104 w 198"/>
                <a:gd name="T119" fmla="*/ 75 h 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8"/>
                <a:gd name="T181" fmla="*/ 0 h 95"/>
                <a:gd name="T182" fmla="*/ 198 w 198"/>
                <a:gd name="T183" fmla="*/ 95 h 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8" h="95">
                  <a:moveTo>
                    <a:pt x="95" y="81"/>
                  </a:moveTo>
                  <a:lnTo>
                    <a:pt x="103" y="78"/>
                  </a:lnTo>
                  <a:lnTo>
                    <a:pt x="103" y="80"/>
                  </a:lnTo>
                  <a:lnTo>
                    <a:pt x="103" y="82"/>
                  </a:lnTo>
                  <a:lnTo>
                    <a:pt x="103" y="83"/>
                  </a:lnTo>
                  <a:lnTo>
                    <a:pt x="102" y="85"/>
                  </a:lnTo>
                  <a:lnTo>
                    <a:pt x="101" y="87"/>
                  </a:lnTo>
                  <a:lnTo>
                    <a:pt x="101" y="88"/>
                  </a:lnTo>
                  <a:lnTo>
                    <a:pt x="99" y="89"/>
                  </a:lnTo>
                  <a:lnTo>
                    <a:pt x="98" y="90"/>
                  </a:lnTo>
                  <a:lnTo>
                    <a:pt x="96" y="91"/>
                  </a:lnTo>
                  <a:lnTo>
                    <a:pt x="95" y="90"/>
                  </a:lnTo>
                  <a:lnTo>
                    <a:pt x="93" y="90"/>
                  </a:lnTo>
                  <a:lnTo>
                    <a:pt x="92" y="89"/>
                  </a:lnTo>
                  <a:lnTo>
                    <a:pt x="90" y="88"/>
                  </a:lnTo>
                  <a:lnTo>
                    <a:pt x="89" y="87"/>
                  </a:lnTo>
                  <a:lnTo>
                    <a:pt x="88" y="85"/>
                  </a:lnTo>
                  <a:lnTo>
                    <a:pt x="87" y="84"/>
                  </a:lnTo>
                  <a:lnTo>
                    <a:pt x="95" y="81"/>
                  </a:lnTo>
                  <a:lnTo>
                    <a:pt x="95" y="78"/>
                  </a:lnTo>
                  <a:lnTo>
                    <a:pt x="86" y="81"/>
                  </a:lnTo>
                  <a:lnTo>
                    <a:pt x="85" y="80"/>
                  </a:lnTo>
                  <a:lnTo>
                    <a:pt x="85" y="79"/>
                  </a:lnTo>
                  <a:lnTo>
                    <a:pt x="84" y="78"/>
                  </a:lnTo>
                  <a:lnTo>
                    <a:pt x="83" y="77"/>
                  </a:lnTo>
                  <a:lnTo>
                    <a:pt x="85" y="77"/>
                  </a:lnTo>
                  <a:lnTo>
                    <a:pt x="86" y="76"/>
                  </a:lnTo>
                  <a:lnTo>
                    <a:pt x="88" y="76"/>
                  </a:lnTo>
                  <a:lnTo>
                    <a:pt x="89" y="75"/>
                  </a:lnTo>
                  <a:lnTo>
                    <a:pt x="91" y="74"/>
                  </a:lnTo>
                  <a:lnTo>
                    <a:pt x="93" y="74"/>
                  </a:lnTo>
                  <a:lnTo>
                    <a:pt x="94" y="74"/>
                  </a:lnTo>
                  <a:lnTo>
                    <a:pt x="95" y="73"/>
                  </a:lnTo>
                  <a:lnTo>
                    <a:pt x="95" y="70"/>
                  </a:lnTo>
                  <a:lnTo>
                    <a:pt x="84" y="74"/>
                  </a:lnTo>
                  <a:lnTo>
                    <a:pt x="84" y="73"/>
                  </a:lnTo>
                  <a:lnTo>
                    <a:pt x="84" y="72"/>
                  </a:lnTo>
                  <a:lnTo>
                    <a:pt x="80" y="72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0" y="78"/>
                  </a:lnTo>
                  <a:lnTo>
                    <a:pt x="81" y="80"/>
                  </a:lnTo>
                  <a:lnTo>
                    <a:pt x="82" y="82"/>
                  </a:lnTo>
                  <a:lnTo>
                    <a:pt x="83" y="84"/>
                  </a:lnTo>
                  <a:lnTo>
                    <a:pt x="84" y="85"/>
                  </a:lnTo>
                  <a:lnTo>
                    <a:pt x="85" y="87"/>
                  </a:lnTo>
                  <a:lnTo>
                    <a:pt x="86" y="89"/>
                  </a:lnTo>
                  <a:lnTo>
                    <a:pt x="88" y="91"/>
                  </a:lnTo>
                  <a:lnTo>
                    <a:pt x="90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5" y="95"/>
                  </a:lnTo>
                  <a:lnTo>
                    <a:pt x="97" y="95"/>
                  </a:lnTo>
                  <a:lnTo>
                    <a:pt x="99" y="95"/>
                  </a:lnTo>
                  <a:lnTo>
                    <a:pt x="101" y="94"/>
                  </a:lnTo>
                  <a:lnTo>
                    <a:pt x="102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5" y="90"/>
                  </a:lnTo>
                  <a:lnTo>
                    <a:pt x="106" y="89"/>
                  </a:lnTo>
                  <a:lnTo>
                    <a:pt x="107" y="88"/>
                  </a:lnTo>
                  <a:lnTo>
                    <a:pt x="107" y="86"/>
                  </a:lnTo>
                  <a:lnTo>
                    <a:pt x="110" y="60"/>
                  </a:lnTo>
                  <a:lnTo>
                    <a:pt x="111" y="58"/>
                  </a:lnTo>
                  <a:lnTo>
                    <a:pt x="111" y="56"/>
                  </a:lnTo>
                  <a:lnTo>
                    <a:pt x="111" y="54"/>
                  </a:lnTo>
                  <a:lnTo>
                    <a:pt x="112" y="52"/>
                  </a:lnTo>
                  <a:lnTo>
                    <a:pt x="112" y="50"/>
                  </a:lnTo>
                  <a:lnTo>
                    <a:pt x="113" y="48"/>
                  </a:lnTo>
                  <a:lnTo>
                    <a:pt x="113" y="46"/>
                  </a:lnTo>
                  <a:lnTo>
                    <a:pt x="114" y="44"/>
                  </a:lnTo>
                  <a:lnTo>
                    <a:pt x="115" y="42"/>
                  </a:lnTo>
                  <a:lnTo>
                    <a:pt x="116" y="40"/>
                  </a:lnTo>
                  <a:lnTo>
                    <a:pt x="117" y="38"/>
                  </a:lnTo>
                  <a:lnTo>
                    <a:pt x="118" y="36"/>
                  </a:lnTo>
                  <a:lnTo>
                    <a:pt x="120" y="34"/>
                  </a:lnTo>
                  <a:lnTo>
                    <a:pt x="121" y="32"/>
                  </a:lnTo>
                  <a:lnTo>
                    <a:pt x="123" y="30"/>
                  </a:lnTo>
                  <a:lnTo>
                    <a:pt x="125" y="28"/>
                  </a:lnTo>
                  <a:lnTo>
                    <a:pt x="127" y="27"/>
                  </a:lnTo>
                  <a:lnTo>
                    <a:pt x="129" y="25"/>
                  </a:lnTo>
                  <a:lnTo>
                    <a:pt x="131" y="24"/>
                  </a:lnTo>
                  <a:lnTo>
                    <a:pt x="133" y="23"/>
                  </a:lnTo>
                  <a:lnTo>
                    <a:pt x="136" y="22"/>
                  </a:lnTo>
                  <a:lnTo>
                    <a:pt x="138" y="21"/>
                  </a:lnTo>
                  <a:lnTo>
                    <a:pt x="140" y="20"/>
                  </a:lnTo>
                  <a:lnTo>
                    <a:pt x="143" y="20"/>
                  </a:lnTo>
                  <a:lnTo>
                    <a:pt x="144" y="21"/>
                  </a:lnTo>
                  <a:lnTo>
                    <a:pt x="146" y="23"/>
                  </a:lnTo>
                  <a:lnTo>
                    <a:pt x="147" y="24"/>
                  </a:lnTo>
                  <a:lnTo>
                    <a:pt x="148" y="25"/>
                  </a:lnTo>
                  <a:lnTo>
                    <a:pt x="150" y="26"/>
                  </a:lnTo>
                  <a:lnTo>
                    <a:pt x="152" y="27"/>
                  </a:lnTo>
                  <a:lnTo>
                    <a:pt x="154" y="28"/>
                  </a:lnTo>
                  <a:lnTo>
                    <a:pt x="157" y="29"/>
                  </a:lnTo>
                  <a:lnTo>
                    <a:pt x="158" y="29"/>
                  </a:lnTo>
                  <a:lnTo>
                    <a:pt x="160" y="29"/>
                  </a:lnTo>
                  <a:lnTo>
                    <a:pt x="161" y="29"/>
                  </a:lnTo>
                  <a:lnTo>
                    <a:pt x="163" y="29"/>
                  </a:lnTo>
                  <a:lnTo>
                    <a:pt x="164" y="29"/>
                  </a:lnTo>
                  <a:lnTo>
                    <a:pt x="166" y="29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0" y="27"/>
                  </a:lnTo>
                  <a:lnTo>
                    <a:pt x="171" y="27"/>
                  </a:lnTo>
                  <a:lnTo>
                    <a:pt x="173" y="26"/>
                  </a:lnTo>
                  <a:lnTo>
                    <a:pt x="174" y="25"/>
                  </a:lnTo>
                  <a:lnTo>
                    <a:pt x="175" y="25"/>
                  </a:lnTo>
                  <a:lnTo>
                    <a:pt x="176" y="24"/>
                  </a:lnTo>
                  <a:lnTo>
                    <a:pt x="178" y="23"/>
                  </a:lnTo>
                  <a:lnTo>
                    <a:pt x="179" y="22"/>
                  </a:lnTo>
                  <a:lnTo>
                    <a:pt x="182" y="24"/>
                  </a:lnTo>
                  <a:lnTo>
                    <a:pt x="186" y="26"/>
                  </a:lnTo>
                  <a:lnTo>
                    <a:pt x="189" y="29"/>
                  </a:lnTo>
                  <a:lnTo>
                    <a:pt x="191" y="32"/>
                  </a:lnTo>
                  <a:lnTo>
                    <a:pt x="193" y="36"/>
                  </a:lnTo>
                  <a:lnTo>
                    <a:pt x="194" y="40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6" y="50"/>
                  </a:lnTo>
                  <a:lnTo>
                    <a:pt x="196" y="53"/>
                  </a:lnTo>
                  <a:lnTo>
                    <a:pt x="196" y="55"/>
                  </a:lnTo>
                  <a:lnTo>
                    <a:pt x="197" y="56"/>
                  </a:lnTo>
                  <a:lnTo>
                    <a:pt x="198" y="51"/>
                  </a:lnTo>
                  <a:lnTo>
                    <a:pt x="198" y="46"/>
                  </a:lnTo>
                  <a:lnTo>
                    <a:pt x="198" y="41"/>
                  </a:lnTo>
                  <a:lnTo>
                    <a:pt x="197" y="36"/>
                  </a:lnTo>
                  <a:lnTo>
                    <a:pt x="197" y="34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5" y="29"/>
                  </a:lnTo>
                  <a:lnTo>
                    <a:pt x="194" y="28"/>
                  </a:lnTo>
                  <a:lnTo>
                    <a:pt x="193" y="27"/>
                  </a:lnTo>
                  <a:lnTo>
                    <a:pt x="192" y="25"/>
                  </a:lnTo>
                  <a:lnTo>
                    <a:pt x="190" y="24"/>
                  </a:lnTo>
                  <a:lnTo>
                    <a:pt x="189" y="23"/>
                  </a:lnTo>
                  <a:lnTo>
                    <a:pt x="188" y="21"/>
                  </a:lnTo>
                  <a:lnTo>
                    <a:pt x="186" y="20"/>
                  </a:lnTo>
                  <a:lnTo>
                    <a:pt x="185" y="19"/>
                  </a:lnTo>
                  <a:lnTo>
                    <a:pt x="183" y="18"/>
                  </a:lnTo>
                  <a:lnTo>
                    <a:pt x="182" y="17"/>
                  </a:lnTo>
                  <a:lnTo>
                    <a:pt x="180" y="16"/>
                  </a:lnTo>
                  <a:lnTo>
                    <a:pt x="179" y="15"/>
                  </a:lnTo>
                  <a:lnTo>
                    <a:pt x="178" y="15"/>
                  </a:lnTo>
                  <a:lnTo>
                    <a:pt x="178" y="16"/>
                  </a:lnTo>
                  <a:lnTo>
                    <a:pt x="177" y="16"/>
                  </a:lnTo>
                  <a:lnTo>
                    <a:pt x="177" y="17"/>
                  </a:lnTo>
                  <a:lnTo>
                    <a:pt x="176" y="18"/>
                  </a:lnTo>
                  <a:lnTo>
                    <a:pt x="175" y="18"/>
                  </a:lnTo>
                  <a:lnTo>
                    <a:pt x="174" y="20"/>
                  </a:lnTo>
                  <a:lnTo>
                    <a:pt x="172" y="21"/>
                  </a:lnTo>
                  <a:lnTo>
                    <a:pt x="171" y="22"/>
                  </a:lnTo>
                  <a:lnTo>
                    <a:pt x="170" y="22"/>
                  </a:lnTo>
                  <a:lnTo>
                    <a:pt x="169" y="23"/>
                  </a:lnTo>
                  <a:lnTo>
                    <a:pt x="168" y="23"/>
                  </a:lnTo>
                  <a:lnTo>
                    <a:pt x="167" y="24"/>
                  </a:lnTo>
                  <a:lnTo>
                    <a:pt x="166" y="24"/>
                  </a:lnTo>
                  <a:lnTo>
                    <a:pt x="165" y="24"/>
                  </a:lnTo>
                  <a:lnTo>
                    <a:pt x="164" y="24"/>
                  </a:lnTo>
                  <a:lnTo>
                    <a:pt x="163" y="24"/>
                  </a:lnTo>
                  <a:lnTo>
                    <a:pt x="162" y="24"/>
                  </a:lnTo>
                  <a:lnTo>
                    <a:pt x="160" y="24"/>
                  </a:lnTo>
                  <a:lnTo>
                    <a:pt x="159" y="24"/>
                  </a:lnTo>
                  <a:lnTo>
                    <a:pt x="158" y="24"/>
                  </a:lnTo>
                  <a:lnTo>
                    <a:pt x="156" y="24"/>
                  </a:lnTo>
                  <a:lnTo>
                    <a:pt x="155" y="24"/>
                  </a:lnTo>
                  <a:lnTo>
                    <a:pt x="154" y="23"/>
                  </a:lnTo>
                  <a:lnTo>
                    <a:pt x="153" y="23"/>
                  </a:lnTo>
                  <a:lnTo>
                    <a:pt x="152" y="22"/>
                  </a:lnTo>
                  <a:lnTo>
                    <a:pt x="151" y="22"/>
                  </a:lnTo>
                  <a:lnTo>
                    <a:pt x="149" y="21"/>
                  </a:lnTo>
                  <a:lnTo>
                    <a:pt x="148" y="20"/>
                  </a:lnTo>
                  <a:lnTo>
                    <a:pt x="148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0" y="16"/>
                  </a:lnTo>
                  <a:lnTo>
                    <a:pt x="150" y="13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7" y="2"/>
                  </a:lnTo>
                  <a:lnTo>
                    <a:pt x="146" y="0"/>
                  </a:lnTo>
                  <a:lnTo>
                    <a:pt x="146" y="1"/>
                  </a:lnTo>
                  <a:lnTo>
                    <a:pt x="146" y="2"/>
                  </a:lnTo>
                  <a:lnTo>
                    <a:pt x="146" y="5"/>
                  </a:lnTo>
                  <a:lnTo>
                    <a:pt x="146" y="8"/>
                  </a:lnTo>
                  <a:lnTo>
                    <a:pt x="146" y="11"/>
                  </a:lnTo>
                  <a:lnTo>
                    <a:pt x="146" y="13"/>
                  </a:lnTo>
                  <a:lnTo>
                    <a:pt x="144" y="16"/>
                  </a:lnTo>
                  <a:lnTo>
                    <a:pt x="142" y="17"/>
                  </a:lnTo>
                  <a:lnTo>
                    <a:pt x="140" y="17"/>
                  </a:lnTo>
                  <a:lnTo>
                    <a:pt x="138" y="17"/>
                  </a:lnTo>
                  <a:lnTo>
                    <a:pt x="135" y="18"/>
                  </a:lnTo>
                  <a:lnTo>
                    <a:pt x="133" y="18"/>
                  </a:lnTo>
                  <a:lnTo>
                    <a:pt x="131" y="19"/>
                  </a:lnTo>
                  <a:lnTo>
                    <a:pt x="129" y="20"/>
                  </a:lnTo>
                  <a:lnTo>
                    <a:pt x="127" y="20"/>
                  </a:lnTo>
                  <a:lnTo>
                    <a:pt x="125" y="22"/>
                  </a:lnTo>
                  <a:lnTo>
                    <a:pt x="123" y="23"/>
                  </a:lnTo>
                  <a:lnTo>
                    <a:pt x="121" y="24"/>
                  </a:lnTo>
                  <a:lnTo>
                    <a:pt x="120" y="25"/>
                  </a:lnTo>
                  <a:lnTo>
                    <a:pt x="118" y="27"/>
                  </a:lnTo>
                  <a:lnTo>
                    <a:pt x="117" y="29"/>
                  </a:lnTo>
                  <a:lnTo>
                    <a:pt x="115" y="30"/>
                  </a:lnTo>
                  <a:lnTo>
                    <a:pt x="114" y="32"/>
                  </a:lnTo>
                  <a:lnTo>
                    <a:pt x="113" y="34"/>
                  </a:lnTo>
                  <a:lnTo>
                    <a:pt x="112" y="35"/>
                  </a:lnTo>
                  <a:lnTo>
                    <a:pt x="111" y="37"/>
                  </a:lnTo>
                  <a:lnTo>
                    <a:pt x="110" y="39"/>
                  </a:lnTo>
                  <a:lnTo>
                    <a:pt x="110" y="41"/>
                  </a:lnTo>
                  <a:lnTo>
                    <a:pt x="110" y="42"/>
                  </a:lnTo>
                  <a:lnTo>
                    <a:pt x="109" y="44"/>
                  </a:lnTo>
                  <a:lnTo>
                    <a:pt x="109" y="46"/>
                  </a:lnTo>
                  <a:lnTo>
                    <a:pt x="108" y="48"/>
                  </a:lnTo>
                  <a:lnTo>
                    <a:pt x="107" y="47"/>
                  </a:lnTo>
                  <a:lnTo>
                    <a:pt x="106" y="47"/>
                  </a:lnTo>
                  <a:lnTo>
                    <a:pt x="104" y="47"/>
                  </a:lnTo>
                  <a:lnTo>
                    <a:pt x="103" y="46"/>
                  </a:lnTo>
                  <a:lnTo>
                    <a:pt x="101" y="45"/>
                  </a:lnTo>
                  <a:lnTo>
                    <a:pt x="100" y="45"/>
                  </a:lnTo>
                  <a:lnTo>
                    <a:pt x="99" y="44"/>
                  </a:lnTo>
                  <a:lnTo>
                    <a:pt x="98" y="43"/>
                  </a:lnTo>
                  <a:lnTo>
                    <a:pt x="96" y="44"/>
                  </a:lnTo>
                  <a:lnTo>
                    <a:pt x="93" y="44"/>
                  </a:lnTo>
                  <a:lnTo>
                    <a:pt x="89" y="45"/>
                  </a:lnTo>
                  <a:lnTo>
                    <a:pt x="84" y="46"/>
                  </a:lnTo>
                  <a:lnTo>
                    <a:pt x="78" y="46"/>
                  </a:lnTo>
                  <a:lnTo>
                    <a:pt x="72" y="47"/>
                  </a:lnTo>
                  <a:lnTo>
                    <a:pt x="66" y="48"/>
                  </a:lnTo>
                  <a:lnTo>
                    <a:pt x="60" y="49"/>
                  </a:lnTo>
                  <a:lnTo>
                    <a:pt x="53" y="50"/>
                  </a:lnTo>
                  <a:lnTo>
                    <a:pt x="47" y="51"/>
                  </a:lnTo>
                  <a:lnTo>
                    <a:pt x="42" y="52"/>
                  </a:lnTo>
                  <a:lnTo>
                    <a:pt x="37" y="53"/>
                  </a:lnTo>
                  <a:lnTo>
                    <a:pt x="33" y="54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1"/>
                  </a:lnTo>
                  <a:lnTo>
                    <a:pt x="16" y="51"/>
                  </a:lnTo>
                  <a:lnTo>
                    <a:pt x="14" y="50"/>
                  </a:lnTo>
                  <a:lnTo>
                    <a:pt x="13" y="50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5" y="47"/>
                  </a:lnTo>
                  <a:lnTo>
                    <a:pt x="3" y="47"/>
                  </a:lnTo>
                  <a:lnTo>
                    <a:pt x="1" y="47"/>
                  </a:lnTo>
                  <a:lnTo>
                    <a:pt x="0" y="48"/>
                  </a:lnTo>
                  <a:lnTo>
                    <a:pt x="1" y="48"/>
                  </a:lnTo>
                  <a:lnTo>
                    <a:pt x="2" y="49"/>
                  </a:lnTo>
                  <a:lnTo>
                    <a:pt x="4" y="49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9" y="51"/>
                  </a:lnTo>
                  <a:lnTo>
                    <a:pt x="11" y="52"/>
                  </a:lnTo>
                  <a:lnTo>
                    <a:pt x="13" y="53"/>
                  </a:lnTo>
                  <a:lnTo>
                    <a:pt x="15" y="53"/>
                  </a:lnTo>
                  <a:lnTo>
                    <a:pt x="17" y="54"/>
                  </a:lnTo>
                  <a:lnTo>
                    <a:pt x="19" y="55"/>
                  </a:lnTo>
                  <a:lnTo>
                    <a:pt x="20" y="55"/>
                  </a:lnTo>
                  <a:lnTo>
                    <a:pt x="21" y="55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0" y="56"/>
                  </a:lnTo>
                  <a:lnTo>
                    <a:pt x="19" y="57"/>
                  </a:lnTo>
                  <a:lnTo>
                    <a:pt x="18" y="57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25" y="58"/>
                  </a:lnTo>
                  <a:lnTo>
                    <a:pt x="27" y="58"/>
                  </a:lnTo>
                  <a:lnTo>
                    <a:pt x="30" y="57"/>
                  </a:lnTo>
                  <a:lnTo>
                    <a:pt x="34" y="56"/>
                  </a:lnTo>
                  <a:lnTo>
                    <a:pt x="39" y="55"/>
                  </a:lnTo>
                  <a:lnTo>
                    <a:pt x="45" y="54"/>
                  </a:lnTo>
                  <a:lnTo>
                    <a:pt x="51" y="53"/>
                  </a:lnTo>
                  <a:lnTo>
                    <a:pt x="57" y="52"/>
                  </a:lnTo>
                  <a:lnTo>
                    <a:pt x="64" y="51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2" y="48"/>
                  </a:lnTo>
                  <a:lnTo>
                    <a:pt x="87" y="47"/>
                  </a:lnTo>
                  <a:lnTo>
                    <a:pt x="91" y="46"/>
                  </a:lnTo>
                  <a:lnTo>
                    <a:pt x="95" y="46"/>
                  </a:lnTo>
                  <a:lnTo>
                    <a:pt x="97" y="45"/>
                  </a:lnTo>
                  <a:lnTo>
                    <a:pt x="98" y="45"/>
                  </a:lnTo>
                  <a:lnTo>
                    <a:pt x="99" y="46"/>
                  </a:lnTo>
                  <a:lnTo>
                    <a:pt x="100" y="46"/>
                  </a:lnTo>
                  <a:lnTo>
                    <a:pt x="101" y="47"/>
                  </a:lnTo>
                  <a:lnTo>
                    <a:pt x="103" y="48"/>
                  </a:lnTo>
                  <a:lnTo>
                    <a:pt x="104" y="49"/>
                  </a:lnTo>
                  <a:lnTo>
                    <a:pt x="105" y="49"/>
                  </a:lnTo>
                  <a:lnTo>
                    <a:pt x="107" y="50"/>
                  </a:lnTo>
                  <a:lnTo>
                    <a:pt x="108" y="51"/>
                  </a:lnTo>
                  <a:lnTo>
                    <a:pt x="108" y="54"/>
                  </a:lnTo>
                  <a:lnTo>
                    <a:pt x="107" y="56"/>
                  </a:lnTo>
                  <a:lnTo>
                    <a:pt x="107" y="59"/>
                  </a:lnTo>
                  <a:lnTo>
                    <a:pt x="106" y="62"/>
                  </a:lnTo>
                  <a:lnTo>
                    <a:pt x="105" y="61"/>
                  </a:lnTo>
                  <a:lnTo>
                    <a:pt x="104" y="60"/>
                  </a:lnTo>
                  <a:lnTo>
                    <a:pt x="104" y="59"/>
                  </a:lnTo>
                  <a:lnTo>
                    <a:pt x="103" y="58"/>
                  </a:lnTo>
                  <a:lnTo>
                    <a:pt x="102" y="58"/>
                  </a:lnTo>
                  <a:lnTo>
                    <a:pt x="101" y="57"/>
                  </a:lnTo>
                  <a:lnTo>
                    <a:pt x="100" y="56"/>
                  </a:lnTo>
                  <a:lnTo>
                    <a:pt x="99" y="55"/>
                  </a:lnTo>
                  <a:lnTo>
                    <a:pt x="100" y="55"/>
                  </a:lnTo>
                  <a:lnTo>
                    <a:pt x="101" y="56"/>
                  </a:lnTo>
                  <a:lnTo>
                    <a:pt x="102" y="56"/>
                  </a:lnTo>
                  <a:lnTo>
                    <a:pt x="102" y="57"/>
                  </a:lnTo>
                  <a:lnTo>
                    <a:pt x="103" y="57"/>
                  </a:lnTo>
                  <a:lnTo>
                    <a:pt x="104" y="57"/>
                  </a:lnTo>
                  <a:lnTo>
                    <a:pt x="105" y="57"/>
                  </a:lnTo>
                  <a:lnTo>
                    <a:pt x="106" y="57"/>
                  </a:lnTo>
                  <a:lnTo>
                    <a:pt x="105" y="56"/>
                  </a:lnTo>
                  <a:lnTo>
                    <a:pt x="104" y="55"/>
                  </a:lnTo>
                  <a:lnTo>
                    <a:pt x="103" y="53"/>
                  </a:lnTo>
                  <a:lnTo>
                    <a:pt x="101" y="52"/>
                  </a:lnTo>
                  <a:lnTo>
                    <a:pt x="100" y="51"/>
                  </a:lnTo>
                  <a:lnTo>
                    <a:pt x="99" y="50"/>
                  </a:lnTo>
                  <a:lnTo>
                    <a:pt x="97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8" y="49"/>
                  </a:lnTo>
                  <a:lnTo>
                    <a:pt x="99" y="49"/>
                  </a:lnTo>
                  <a:lnTo>
                    <a:pt x="100" y="50"/>
                  </a:lnTo>
                  <a:lnTo>
                    <a:pt x="101" y="50"/>
                  </a:lnTo>
                  <a:lnTo>
                    <a:pt x="102" y="50"/>
                  </a:lnTo>
                  <a:lnTo>
                    <a:pt x="102" y="51"/>
                  </a:lnTo>
                  <a:lnTo>
                    <a:pt x="103" y="51"/>
                  </a:lnTo>
                  <a:lnTo>
                    <a:pt x="104" y="51"/>
                  </a:lnTo>
                  <a:lnTo>
                    <a:pt x="105" y="52"/>
                  </a:lnTo>
                  <a:lnTo>
                    <a:pt x="105" y="53"/>
                  </a:lnTo>
                  <a:lnTo>
                    <a:pt x="106" y="53"/>
                  </a:lnTo>
                  <a:lnTo>
                    <a:pt x="107" y="52"/>
                  </a:lnTo>
                  <a:lnTo>
                    <a:pt x="106" y="51"/>
                  </a:lnTo>
                  <a:lnTo>
                    <a:pt x="105" y="50"/>
                  </a:lnTo>
                  <a:lnTo>
                    <a:pt x="104" y="50"/>
                  </a:lnTo>
                  <a:lnTo>
                    <a:pt x="103" y="49"/>
                  </a:lnTo>
                  <a:lnTo>
                    <a:pt x="102" y="49"/>
                  </a:lnTo>
                  <a:lnTo>
                    <a:pt x="101" y="48"/>
                  </a:lnTo>
                  <a:lnTo>
                    <a:pt x="99" y="48"/>
                  </a:lnTo>
                  <a:lnTo>
                    <a:pt x="98" y="48"/>
                  </a:lnTo>
                  <a:lnTo>
                    <a:pt x="98" y="47"/>
                  </a:lnTo>
                  <a:lnTo>
                    <a:pt x="97" y="47"/>
                  </a:lnTo>
                  <a:lnTo>
                    <a:pt x="96" y="47"/>
                  </a:lnTo>
                  <a:lnTo>
                    <a:pt x="96" y="48"/>
                  </a:lnTo>
                  <a:lnTo>
                    <a:pt x="96" y="49"/>
                  </a:lnTo>
                  <a:lnTo>
                    <a:pt x="95" y="49"/>
                  </a:lnTo>
                  <a:lnTo>
                    <a:pt x="94" y="49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5" y="51"/>
                  </a:lnTo>
                  <a:lnTo>
                    <a:pt x="96" y="51"/>
                  </a:lnTo>
                  <a:lnTo>
                    <a:pt x="97" y="52"/>
                  </a:lnTo>
                  <a:lnTo>
                    <a:pt x="98" y="52"/>
                  </a:lnTo>
                  <a:lnTo>
                    <a:pt x="99" y="52"/>
                  </a:lnTo>
                  <a:lnTo>
                    <a:pt x="100" y="53"/>
                  </a:lnTo>
                  <a:lnTo>
                    <a:pt x="101" y="53"/>
                  </a:lnTo>
                  <a:lnTo>
                    <a:pt x="100" y="54"/>
                  </a:lnTo>
                  <a:lnTo>
                    <a:pt x="99" y="54"/>
                  </a:lnTo>
                  <a:lnTo>
                    <a:pt x="98" y="53"/>
                  </a:lnTo>
                  <a:lnTo>
                    <a:pt x="97" y="53"/>
                  </a:lnTo>
                  <a:lnTo>
                    <a:pt x="96" y="53"/>
                  </a:lnTo>
                  <a:lnTo>
                    <a:pt x="95" y="53"/>
                  </a:lnTo>
                  <a:lnTo>
                    <a:pt x="95" y="55"/>
                  </a:lnTo>
                  <a:lnTo>
                    <a:pt x="96" y="56"/>
                  </a:lnTo>
                  <a:lnTo>
                    <a:pt x="97" y="57"/>
                  </a:lnTo>
                  <a:lnTo>
                    <a:pt x="98" y="58"/>
                  </a:lnTo>
                  <a:lnTo>
                    <a:pt x="99" y="59"/>
                  </a:lnTo>
                  <a:lnTo>
                    <a:pt x="100" y="60"/>
                  </a:lnTo>
                  <a:lnTo>
                    <a:pt x="101" y="61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5" y="62"/>
                  </a:lnTo>
                  <a:lnTo>
                    <a:pt x="93" y="63"/>
                  </a:lnTo>
                  <a:lnTo>
                    <a:pt x="92" y="63"/>
                  </a:lnTo>
                  <a:lnTo>
                    <a:pt x="90" y="64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6" y="62"/>
                  </a:lnTo>
                  <a:lnTo>
                    <a:pt x="86" y="59"/>
                  </a:lnTo>
                  <a:lnTo>
                    <a:pt x="86" y="57"/>
                  </a:lnTo>
                  <a:lnTo>
                    <a:pt x="86" y="54"/>
                  </a:lnTo>
                  <a:lnTo>
                    <a:pt x="85" y="54"/>
                  </a:lnTo>
                  <a:lnTo>
                    <a:pt x="85" y="53"/>
                  </a:lnTo>
                  <a:lnTo>
                    <a:pt x="84" y="52"/>
                  </a:lnTo>
                  <a:lnTo>
                    <a:pt x="83" y="52"/>
                  </a:lnTo>
                  <a:lnTo>
                    <a:pt x="82" y="53"/>
                  </a:lnTo>
                  <a:lnTo>
                    <a:pt x="82" y="55"/>
                  </a:lnTo>
                  <a:lnTo>
                    <a:pt x="81" y="57"/>
                  </a:lnTo>
                  <a:lnTo>
                    <a:pt x="80" y="58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5" y="53"/>
                  </a:lnTo>
                  <a:lnTo>
                    <a:pt x="76" y="54"/>
                  </a:lnTo>
                  <a:lnTo>
                    <a:pt x="77" y="55"/>
                  </a:lnTo>
                  <a:lnTo>
                    <a:pt x="77" y="56"/>
                  </a:lnTo>
                  <a:lnTo>
                    <a:pt x="78" y="58"/>
                  </a:lnTo>
                  <a:lnTo>
                    <a:pt x="78" y="59"/>
                  </a:lnTo>
                  <a:lnTo>
                    <a:pt x="79" y="60"/>
                  </a:lnTo>
                  <a:lnTo>
                    <a:pt x="79" y="62"/>
                  </a:lnTo>
                  <a:lnTo>
                    <a:pt x="79" y="63"/>
                  </a:lnTo>
                  <a:lnTo>
                    <a:pt x="80" y="63"/>
                  </a:lnTo>
                  <a:lnTo>
                    <a:pt x="81" y="62"/>
                  </a:lnTo>
                  <a:lnTo>
                    <a:pt x="82" y="62"/>
                  </a:lnTo>
                  <a:lnTo>
                    <a:pt x="82" y="61"/>
                  </a:lnTo>
                  <a:lnTo>
                    <a:pt x="83" y="60"/>
                  </a:lnTo>
                  <a:lnTo>
                    <a:pt x="83" y="59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4" y="60"/>
                  </a:lnTo>
                  <a:lnTo>
                    <a:pt x="84" y="62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82" y="67"/>
                  </a:lnTo>
                  <a:lnTo>
                    <a:pt x="81" y="69"/>
                  </a:lnTo>
                  <a:lnTo>
                    <a:pt x="80" y="70"/>
                  </a:lnTo>
                  <a:lnTo>
                    <a:pt x="80" y="72"/>
                  </a:lnTo>
                  <a:lnTo>
                    <a:pt x="84" y="72"/>
                  </a:lnTo>
                  <a:lnTo>
                    <a:pt x="84" y="71"/>
                  </a:lnTo>
                  <a:lnTo>
                    <a:pt x="85" y="70"/>
                  </a:lnTo>
                  <a:lnTo>
                    <a:pt x="85" y="69"/>
                  </a:lnTo>
                  <a:lnTo>
                    <a:pt x="85" y="68"/>
                  </a:lnTo>
                  <a:lnTo>
                    <a:pt x="87" y="67"/>
                  </a:lnTo>
                  <a:lnTo>
                    <a:pt x="90" y="67"/>
                  </a:lnTo>
                  <a:lnTo>
                    <a:pt x="92" y="66"/>
                  </a:lnTo>
                  <a:lnTo>
                    <a:pt x="94" y="66"/>
                  </a:lnTo>
                  <a:lnTo>
                    <a:pt x="96" y="65"/>
                  </a:lnTo>
                  <a:lnTo>
                    <a:pt x="98" y="64"/>
                  </a:lnTo>
                  <a:lnTo>
                    <a:pt x="101" y="64"/>
                  </a:lnTo>
                  <a:lnTo>
                    <a:pt x="103" y="63"/>
                  </a:lnTo>
                  <a:lnTo>
                    <a:pt x="103" y="64"/>
                  </a:lnTo>
                  <a:lnTo>
                    <a:pt x="104" y="65"/>
                  </a:lnTo>
                  <a:lnTo>
                    <a:pt x="105" y="66"/>
                  </a:lnTo>
                  <a:lnTo>
                    <a:pt x="105" y="67"/>
                  </a:lnTo>
                  <a:lnTo>
                    <a:pt x="95" y="70"/>
                  </a:lnTo>
                  <a:lnTo>
                    <a:pt x="95" y="73"/>
                  </a:lnTo>
                  <a:lnTo>
                    <a:pt x="96" y="73"/>
                  </a:lnTo>
                  <a:lnTo>
                    <a:pt x="97" y="72"/>
                  </a:lnTo>
                  <a:lnTo>
                    <a:pt x="99" y="72"/>
                  </a:lnTo>
                  <a:lnTo>
                    <a:pt x="100" y="71"/>
                  </a:lnTo>
                  <a:lnTo>
                    <a:pt x="102" y="71"/>
                  </a:lnTo>
                  <a:lnTo>
                    <a:pt x="103" y="70"/>
                  </a:lnTo>
                  <a:lnTo>
                    <a:pt x="104" y="70"/>
                  </a:lnTo>
                  <a:lnTo>
                    <a:pt x="104" y="75"/>
                  </a:lnTo>
                  <a:lnTo>
                    <a:pt x="95" y="78"/>
                  </a:lnTo>
                  <a:lnTo>
                    <a:pt x="95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69">
              <a:extLst>
                <a:ext uri="{FF2B5EF4-FFF2-40B4-BE49-F238E27FC236}">
                  <a16:creationId xmlns:a16="http://schemas.microsoft.com/office/drawing/2014/main" id="{62AAA04C-9078-4BA8-9190-04062C2BE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886"/>
              <a:ext cx="51" cy="15"/>
            </a:xfrm>
            <a:custGeom>
              <a:avLst/>
              <a:gdLst>
                <a:gd name="T0" fmla="*/ 51 w 51"/>
                <a:gd name="T1" fmla="*/ 15 h 15"/>
                <a:gd name="T2" fmla="*/ 50 w 51"/>
                <a:gd name="T3" fmla="*/ 15 h 15"/>
                <a:gd name="T4" fmla="*/ 50 w 51"/>
                <a:gd name="T5" fmla="*/ 15 h 15"/>
                <a:gd name="T6" fmla="*/ 49 w 51"/>
                <a:gd name="T7" fmla="*/ 14 h 15"/>
                <a:gd name="T8" fmla="*/ 48 w 51"/>
                <a:gd name="T9" fmla="*/ 14 h 15"/>
                <a:gd name="T10" fmla="*/ 46 w 51"/>
                <a:gd name="T11" fmla="*/ 12 h 15"/>
                <a:gd name="T12" fmla="*/ 43 w 51"/>
                <a:gd name="T13" fmla="*/ 10 h 15"/>
                <a:gd name="T14" fmla="*/ 41 w 51"/>
                <a:gd name="T15" fmla="*/ 9 h 15"/>
                <a:gd name="T16" fmla="*/ 38 w 51"/>
                <a:gd name="T17" fmla="*/ 7 h 15"/>
                <a:gd name="T18" fmla="*/ 35 w 51"/>
                <a:gd name="T19" fmla="*/ 7 h 15"/>
                <a:gd name="T20" fmla="*/ 32 w 51"/>
                <a:gd name="T21" fmla="*/ 6 h 15"/>
                <a:gd name="T22" fmla="*/ 29 w 51"/>
                <a:gd name="T23" fmla="*/ 5 h 15"/>
                <a:gd name="T24" fmla="*/ 25 w 51"/>
                <a:gd name="T25" fmla="*/ 5 h 15"/>
                <a:gd name="T26" fmla="*/ 22 w 51"/>
                <a:gd name="T27" fmla="*/ 5 h 15"/>
                <a:gd name="T28" fmla="*/ 19 w 51"/>
                <a:gd name="T29" fmla="*/ 5 h 15"/>
                <a:gd name="T30" fmla="*/ 16 w 51"/>
                <a:gd name="T31" fmla="*/ 5 h 15"/>
                <a:gd name="T32" fmla="*/ 13 w 51"/>
                <a:gd name="T33" fmla="*/ 6 h 15"/>
                <a:gd name="T34" fmla="*/ 10 w 51"/>
                <a:gd name="T35" fmla="*/ 6 h 15"/>
                <a:gd name="T36" fmla="*/ 7 w 51"/>
                <a:gd name="T37" fmla="*/ 7 h 15"/>
                <a:gd name="T38" fmla="*/ 4 w 51"/>
                <a:gd name="T39" fmla="*/ 8 h 15"/>
                <a:gd name="T40" fmla="*/ 1 w 51"/>
                <a:gd name="T41" fmla="*/ 9 h 15"/>
                <a:gd name="T42" fmla="*/ 0 w 51"/>
                <a:gd name="T43" fmla="*/ 8 h 15"/>
                <a:gd name="T44" fmla="*/ 0 w 51"/>
                <a:gd name="T45" fmla="*/ 8 h 15"/>
                <a:gd name="T46" fmla="*/ 0 w 51"/>
                <a:gd name="T47" fmla="*/ 7 h 15"/>
                <a:gd name="T48" fmla="*/ 0 w 51"/>
                <a:gd name="T49" fmla="*/ 6 h 15"/>
                <a:gd name="T50" fmla="*/ 1 w 51"/>
                <a:gd name="T51" fmla="*/ 5 h 15"/>
                <a:gd name="T52" fmla="*/ 3 w 51"/>
                <a:gd name="T53" fmla="*/ 4 h 15"/>
                <a:gd name="T54" fmla="*/ 5 w 51"/>
                <a:gd name="T55" fmla="*/ 3 h 15"/>
                <a:gd name="T56" fmla="*/ 6 w 51"/>
                <a:gd name="T57" fmla="*/ 3 h 15"/>
                <a:gd name="T58" fmla="*/ 8 w 51"/>
                <a:gd name="T59" fmla="*/ 2 h 15"/>
                <a:gd name="T60" fmla="*/ 10 w 51"/>
                <a:gd name="T61" fmla="*/ 1 h 15"/>
                <a:gd name="T62" fmla="*/ 12 w 51"/>
                <a:gd name="T63" fmla="*/ 1 h 15"/>
                <a:gd name="T64" fmla="*/ 14 w 51"/>
                <a:gd name="T65" fmla="*/ 1 h 15"/>
                <a:gd name="T66" fmla="*/ 16 w 51"/>
                <a:gd name="T67" fmla="*/ 1 h 15"/>
                <a:gd name="T68" fmla="*/ 17 w 51"/>
                <a:gd name="T69" fmla="*/ 1 h 15"/>
                <a:gd name="T70" fmla="*/ 19 w 51"/>
                <a:gd name="T71" fmla="*/ 0 h 15"/>
                <a:gd name="T72" fmla="*/ 21 w 51"/>
                <a:gd name="T73" fmla="*/ 1 h 15"/>
                <a:gd name="T74" fmla="*/ 23 w 51"/>
                <a:gd name="T75" fmla="*/ 1 h 15"/>
                <a:gd name="T76" fmla="*/ 25 w 51"/>
                <a:gd name="T77" fmla="*/ 1 h 15"/>
                <a:gd name="T78" fmla="*/ 27 w 51"/>
                <a:gd name="T79" fmla="*/ 1 h 15"/>
                <a:gd name="T80" fmla="*/ 29 w 51"/>
                <a:gd name="T81" fmla="*/ 1 h 15"/>
                <a:gd name="T82" fmla="*/ 31 w 51"/>
                <a:gd name="T83" fmla="*/ 2 h 15"/>
                <a:gd name="T84" fmla="*/ 32 w 51"/>
                <a:gd name="T85" fmla="*/ 2 h 15"/>
                <a:gd name="T86" fmla="*/ 34 w 51"/>
                <a:gd name="T87" fmla="*/ 2 h 15"/>
                <a:gd name="T88" fmla="*/ 35 w 51"/>
                <a:gd name="T89" fmla="*/ 3 h 15"/>
                <a:gd name="T90" fmla="*/ 37 w 51"/>
                <a:gd name="T91" fmla="*/ 4 h 15"/>
                <a:gd name="T92" fmla="*/ 39 w 51"/>
                <a:gd name="T93" fmla="*/ 4 h 15"/>
                <a:gd name="T94" fmla="*/ 40 w 51"/>
                <a:gd name="T95" fmla="*/ 5 h 15"/>
                <a:gd name="T96" fmla="*/ 42 w 51"/>
                <a:gd name="T97" fmla="*/ 6 h 15"/>
                <a:gd name="T98" fmla="*/ 43 w 51"/>
                <a:gd name="T99" fmla="*/ 7 h 15"/>
                <a:gd name="T100" fmla="*/ 44 w 51"/>
                <a:gd name="T101" fmla="*/ 8 h 15"/>
                <a:gd name="T102" fmla="*/ 46 w 51"/>
                <a:gd name="T103" fmla="*/ 9 h 15"/>
                <a:gd name="T104" fmla="*/ 47 w 51"/>
                <a:gd name="T105" fmla="*/ 10 h 15"/>
                <a:gd name="T106" fmla="*/ 48 w 51"/>
                <a:gd name="T107" fmla="*/ 11 h 15"/>
                <a:gd name="T108" fmla="*/ 49 w 51"/>
                <a:gd name="T109" fmla="*/ 12 h 15"/>
                <a:gd name="T110" fmla="*/ 50 w 51"/>
                <a:gd name="T111" fmla="*/ 14 h 15"/>
                <a:gd name="T112" fmla="*/ 51 w 51"/>
                <a:gd name="T113" fmla="*/ 15 h 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1"/>
                <a:gd name="T172" fmla="*/ 0 h 15"/>
                <a:gd name="T173" fmla="*/ 51 w 51"/>
                <a:gd name="T174" fmla="*/ 15 h 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1" h="15">
                  <a:moveTo>
                    <a:pt x="51" y="15"/>
                  </a:moveTo>
                  <a:lnTo>
                    <a:pt x="50" y="15"/>
                  </a:lnTo>
                  <a:lnTo>
                    <a:pt x="49" y="14"/>
                  </a:lnTo>
                  <a:lnTo>
                    <a:pt x="48" y="14"/>
                  </a:lnTo>
                  <a:lnTo>
                    <a:pt x="46" y="12"/>
                  </a:lnTo>
                  <a:lnTo>
                    <a:pt x="43" y="10"/>
                  </a:lnTo>
                  <a:lnTo>
                    <a:pt x="41" y="9"/>
                  </a:lnTo>
                  <a:lnTo>
                    <a:pt x="38" y="7"/>
                  </a:lnTo>
                  <a:lnTo>
                    <a:pt x="35" y="7"/>
                  </a:lnTo>
                  <a:lnTo>
                    <a:pt x="32" y="6"/>
                  </a:lnTo>
                  <a:lnTo>
                    <a:pt x="29" y="5"/>
                  </a:lnTo>
                  <a:lnTo>
                    <a:pt x="25" y="5"/>
                  </a:lnTo>
                  <a:lnTo>
                    <a:pt x="22" y="5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8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7"/>
                  </a:lnTo>
                  <a:lnTo>
                    <a:pt x="44" y="8"/>
                  </a:lnTo>
                  <a:lnTo>
                    <a:pt x="46" y="9"/>
                  </a:lnTo>
                  <a:lnTo>
                    <a:pt x="47" y="10"/>
                  </a:lnTo>
                  <a:lnTo>
                    <a:pt x="48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70">
              <a:extLst>
                <a:ext uri="{FF2B5EF4-FFF2-40B4-BE49-F238E27FC236}">
                  <a16:creationId xmlns:a16="http://schemas.microsoft.com/office/drawing/2014/main" id="{56173DC3-338C-4891-BC2F-B56C36117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894"/>
              <a:ext cx="100" cy="95"/>
            </a:xfrm>
            <a:custGeom>
              <a:avLst/>
              <a:gdLst>
                <a:gd name="T0" fmla="*/ 94 w 100"/>
                <a:gd name="T1" fmla="*/ 78 h 95"/>
                <a:gd name="T2" fmla="*/ 97 w 100"/>
                <a:gd name="T3" fmla="*/ 5 h 95"/>
                <a:gd name="T4" fmla="*/ 18 w 100"/>
                <a:gd name="T5" fmla="*/ 4 h 95"/>
                <a:gd name="T6" fmla="*/ 20 w 100"/>
                <a:gd name="T7" fmla="*/ 83 h 95"/>
                <a:gd name="T8" fmla="*/ 20 w 100"/>
                <a:gd name="T9" fmla="*/ 84 h 95"/>
                <a:gd name="T10" fmla="*/ 19 w 100"/>
                <a:gd name="T11" fmla="*/ 84 h 95"/>
                <a:gd name="T12" fmla="*/ 18 w 100"/>
                <a:gd name="T13" fmla="*/ 84 h 95"/>
                <a:gd name="T14" fmla="*/ 18 w 100"/>
                <a:gd name="T15" fmla="*/ 84 h 95"/>
                <a:gd name="T16" fmla="*/ 14 w 100"/>
                <a:gd name="T17" fmla="*/ 6 h 95"/>
                <a:gd name="T18" fmla="*/ 2 w 100"/>
                <a:gd name="T19" fmla="*/ 16 h 95"/>
                <a:gd name="T20" fmla="*/ 3 w 100"/>
                <a:gd name="T21" fmla="*/ 28 h 95"/>
                <a:gd name="T22" fmla="*/ 4 w 100"/>
                <a:gd name="T23" fmla="*/ 54 h 95"/>
                <a:gd name="T24" fmla="*/ 5 w 100"/>
                <a:gd name="T25" fmla="*/ 80 h 95"/>
                <a:gd name="T26" fmla="*/ 5 w 100"/>
                <a:gd name="T27" fmla="*/ 92 h 95"/>
                <a:gd name="T28" fmla="*/ 7 w 100"/>
                <a:gd name="T29" fmla="*/ 91 h 95"/>
                <a:gd name="T30" fmla="*/ 9 w 100"/>
                <a:gd name="T31" fmla="*/ 90 h 95"/>
                <a:gd name="T32" fmla="*/ 11 w 100"/>
                <a:gd name="T33" fmla="*/ 90 h 95"/>
                <a:gd name="T34" fmla="*/ 13 w 100"/>
                <a:gd name="T35" fmla="*/ 89 h 95"/>
                <a:gd name="T36" fmla="*/ 14 w 100"/>
                <a:gd name="T37" fmla="*/ 88 h 95"/>
                <a:gd name="T38" fmla="*/ 16 w 100"/>
                <a:gd name="T39" fmla="*/ 88 h 95"/>
                <a:gd name="T40" fmla="*/ 17 w 100"/>
                <a:gd name="T41" fmla="*/ 87 h 95"/>
                <a:gd name="T42" fmla="*/ 17 w 100"/>
                <a:gd name="T43" fmla="*/ 87 h 95"/>
                <a:gd name="T44" fmla="*/ 16 w 100"/>
                <a:gd name="T45" fmla="*/ 89 h 95"/>
                <a:gd name="T46" fmla="*/ 14 w 100"/>
                <a:gd name="T47" fmla="*/ 90 h 95"/>
                <a:gd name="T48" fmla="*/ 12 w 100"/>
                <a:gd name="T49" fmla="*/ 90 h 95"/>
                <a:gd name="T50" fmla="*/ 10 w 100"/>
                <a:gd name="T51" fmla="*/ 91 h 95"/>
                <a:gd name="T52" fmla="*/ 8 w 100"/>
                <a:gd name="T53" fmla="*/ 92 h 95"/>
                <a:gd name="T54" fmla="*/ 7 w 100"/>
                <a:gd name="T55" fmla="*/ 93 h 95"/>
                <a:gd name="T56" fmla="*/ 5 w 100"/>
                <a:gd name="T57" fmla="*/ 94 h 95"/>
                <a:gd name="T58" fmla="*/ 3 w 100"/>
                <a:gd name="T59" fmla="*/ 95 h 95"/>
                <a:gd name="T60" fmla="*/ 3 w 100"/>
                <a:gd name="T61" fmla="*/ 92 h 95"/>
                <a:gd name="T62" fmla="*/ 2 w 100"/>
                <a:gd name="T63" fmla="*/ 83 h 95"/>
                <a:gd name="T64" fmla="*/ 1 w 100"/>
                <a:gd name="T65" fmla="*/ 71 h 95"/>
                <a:gd name="T66" fmla="*/ 1 w 100"/>
                <a:gd name="T67" fmla="*/ 56 h 95"/>
                <a:gd name="T68" fmla="*/ 0 w 100"/>
                <a:gd name="T69" fmla="*/ 42 h 95"/>
                <a:gd name="T70" fmla="*/ 0 w 100"/>
                <a:gd name="T71" fmla="*/ 29 h 95"/>
                <a:gd name="T72" fmla="*/ 0 w 100"/>
                <a:gd name="T73" fmla="*/ 19 h 95"/>
                <a:gd name="T74" fmla="*/ 0 w 100"/>
                <a:gd name="T75" fmla="*/ 14 h 95"/>
                <a:gd name="T76" fmla="*/ 15 w 100"/>
                <a:gd name="T77" fmla="*/ 0 h 95"/>
                <a:gd name="T78" fmla="*/ 100 w 100"/>
                <a:gd name="T79" fmla="*/ 2 h 95"/>
                <a:gd name="T80" fmla="*/ 100 w 100"/>
                <a:gd name="T81" fmla="*/ 6 h 95"/>
                <a:gd name="T82" fmla="*/ 99 w 100"/>
                <a:gd name="T83" fmla="*/ 15 h 95"/>
                <a:gd name="T84" fmla="*/ 99 w 100"/>
                <a:gd name="T85" fmla="*/ 27 h 95"/>
                <a:gd name="T86" fmla="*/ 98 w 100"/>
                <a:gd name="T87" fmla="*/ 41 h 95"/>
                <a:gd name="T88" fmla="*/ 97 w 100"/>
                <a:gd name="T89" fmla="*/ 55 h 95"/>
                <a:gd name="T90" fmla="*/ 97 w 100"/>
                <a:gd name="T91" fmla="*/ 67 h 95"/>
                <a:gd name="T92" fmla="*/ 96 w 100"/>
                <a:gd name="T93" fmla="*/ 76 h 95"/>
                <a:gd name="T94" fmla="*/ 96 w 100"/>
                <a:gd name="T95" fmla="*/ 79 h 95"/>
                <a:gd name="T96" fmla="*/ 94 w 100"/>
                <a:gd name="T97" fmla="*/ 78 h 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0"/>
                <a:gd name="T148" fmla="*/ 0 h 95"/>
                <a:gd name="T149" fmla="*/ 100 w 100"/>
                <a:gd name="T150" fmla="*/ 95 h 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0" h="95">
                  <a:moveTo>
                    <a:pt x="94" y="78"/>
                  </a:moveTo>
                  <a:lnTo>
                    <a:pt x="97" y="5"/>
                  </a:lnTo>
                  <a:lnTo>
                    <a:pt x="18" y="4"/>
                  </a:lnTo>
                  <a:lnTo>
                    <a:pt x="20" y="83"/>
                  </a:lnTo>
                  <a:lnTo>
                    <a:pt x="20" y="84"/>
                  </a:lnTo>
                  <a:lnTo>
                    <a:pt x="19" y="84"/>
                  </a:lnTo>
                  <a:lnTo>
                    <a:pt x="18" y="84"/>
                  </a:lnTo>
                  <a:lnTo>
                    <a:pt x="14" y="6"/>
                  </a:lnTo>
                  <a:lnTo>
                    <a:pt x="2" y="16"/>
                  </a:lnTo>
                  <a:lnTo>
                    <a:pt x="3" y="28"/>
                  </a:lnTo>
                  <a:lnTo>
                    <a:pt x="4" y="54"/>
                  </a:lnTo>
                  <a:lnTo>
                    <a:pt x="5" y="80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3" y="89"/>
                  </a:lnTo>
                  <a:lnTo>
                    <a:pt x="14" y="88"/>
                  </a:lnTo>
                  <a:lnTo>
                    <a:pt x="16" y="88"/>
                  </a:lnTo>
                  <a:lnTo>
                    <a:pt x="17" y="87"/>
                  </a:lnTo>
                  <a:lnTo>
                    <a:pt x="16" y="89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0" y="91"/>
                  </a:lnTo>
                  <a:lnTo>
                    <a:pt x="8" y="92"/>
                  </a:lnTo>
                  <a:lnTo>
                    <a:pt x="7" y="93"/>
                  </a:lnTo>
                  <a:lnTo>
                    <a:pt x="5" y="94"/>
                  </a:lnTo>
                  <a:lnTo>
                    <a:pt x="3" y="95"/>
                  </a:lnTo>
                  <a:lnTo>
                    <a:pt x="3" y="92"/>
                  </a:lnTo>
                  <a:lnTo>
                    <a:pt x="2" y="83"/>
                  </a:lnTo>
                  <a:lnTo>
                    <a:pt x="1" y="71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15" y="0"/>
                  </a:lnTo>
                  <a:lnTo>
                    <a:pt x="100" y="2"/>
                  </a:lnTo>
                  <a:lnTo>
                    <a:pt x="100" y="6"/>
                  </a:lnTo>
                  <a:lnTo>
                    <a:pt x="99" y="15"/>
                  </a:lnTo>
                  <a:lnTo>
                    <a:pt x="99" y="27"/>
                  </a:lnTo>
                  <a:lnTo>
                    <a:pt x="98" y="41"/>
                  </a:lnTo>
                  <a:lnTo>
                    <a:pt x="97" y="55"/>
                  </a:lnTo>
                  <a:lnTo>
                    <a:pt x="97" y="67"/>
                  </a:lnTo>
                  <a:lnTo>
                    <a:pt x="96" y="76"/>
                  </a:lnTo>
                  <a:lnTo>
                    <a:pt x="96" y="79"/>
                  </a:lnTo>
                  <a:lnTo>
                    <a:pt x="94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71">
              <a:extLst>
                <a:ext uri="{FF2B5EF4-FFF2-40B4-BE49-F238E27FC236}">
                  <a16:creationId xmlns:a16="http://schemas.microsoft.com/office/drawing/2014/main" id="{B0267AAF-723D-4375-990B-8A7FD45FD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895"/>
              <a:ext cx="68" cy="79"/>
            </a:xfrm>
            <a:custGeom>
              <a:avLst/>
              <a:gdLst>
                <a:gd name="T0" fmla="*/ 60 w 68"/>
                <a:gd name="T1" fmla="*/ 77 h 79"/>
                <a:gd name="T2" fmla="*/ 57 w 68"/>
                <a:gd name="T3" fmla="*/ 73 h 79"/>
                <a:gd name="T4" fmla="*/ 53 w 68"/>
                <a:gd name="T5" fmla="*/ 61 h 79"/>
                <a:gd name="T6" fmla="*/ 48 w 68"/>
                <a:gd name="T7" fmla="*/ 53 h 79"/>
                <a:gd name="T8" fmla="*/ 42 w 68"/>
                <a:gd name="T9" fmla="*/ 48 h 79"/>
                <a:gd name="T10" fmla="*/ 36 w 68"/>
                <a:gd name="T11" fmla="*/ 45 h 79"/>
                <a:gd name="T12" fmla="*/ 36 w 68"/>
                <a:gd name="T13" fmla="*/ 44 h 79"/>
                <a:gd name="T14" fmla="*/ 39 w 68"/>
                <a:gd name="T15" fmla="*/ 44 h 79"/>
                <a:gd name="T16" fmla="*/ 43 w 68"/>
                <a:gd name="T17" fmla="*/ 38 h 79"/>
                <a:gd name="T18" fmla="*/ 41 w 68"/>
                <a:gd name="T19" fmla="*/ 33 h 79"/>
                <a:gd name="T20" fmla="*/ 36 w 68"/>
                <a:gd name="T21" fmla="*/ 30 h 79"/>
                <a:gd name="T22" fmla="*/ 27 w 68"/>
                <a:gd name="T23" fmla="*/ 28 h 79"/>
                <a:gd name="T24" fmla="*/ 19 w 68"/>
                <a:gd name="T25" fmla="*/ 26 h 79"/>
                <a:gd name="T26" fmla="*/ 12 w 68"/>
                <a:gd name="T27" fmla="*/ 26 h 79"/>
                <a:gd name="T28" fmla="*/ 10 w 68"/>
                <a:gd name="T29" fmla="*/ 46 h 79"/>
                <a:gd name="T30" fmla="*/ 16 w 68"/>
                <a:gd name="T31" fmla="*/ 60 h 79"/>
                <a:gd name="T32" fmla="*/ 25 w 68"/>
                <a:gd name="T33" fmla="*/ 68 h 79"/>
                <a:gd name="T34" fmla="*/ 28 w 68"/>
                <a:gd name="T35" fmla="*/ 67 h 79"/>
                <a:gd name="T36" fmla="*/ 28 w 68"/>
                <a:gd name="T37" fmla="*/ 68 h 79"/>
                <a:gd name="T38" fmla="*/ 25 w 68"/>
                <a:gd name="T39" fmla="*/ 69 h 79"/>
                <a:gd name="T40" fmla="*/ 16 w 68"/>
                <a:gd name="T41" fmla="*/ 64 h 79"/>
                <a:gd name="T42" fmla="*/ 9 w 68"/>
                <a:gd name="T43" fmla="*/ 55 h 79"/>
                <a:gd name="T44" fmla="*/ 6 w 68"/>
                <a:gd name="T45" fmla="*/ 44 h 79"/>
                <a:gd name="T46" fmla="*/ 4 w 68"/>
                <a:gd name="T47" fmla="*/ 31 h 79"/>
                <a:gd name="T48" fmla="*/ 1 w 68"/>
                <a:gd name="T49" fmla="*/ 30 h 79"/>
                <a:gd name="T50" fmla="*/ 7 w 68"/>
                <a:gd name="T51" fmla="*/ 21 h 79"/>
                <a:gd name="T52" fmla="*/ 6 w 68"/>
                <a:gd name="T53" fmla="*/ 14 h 79"/>
                <a:gd name="T54" fmla="*/ 7 w 68"/>
                <a:gd name="T55" fmla="*/ 6 h 79"/>
                <a:gd name="T56" fmla="*/ 12 w 68"/>
                <a:gd name="T57" fmla="*/ 1 h 79"/>
                <a:gd name="T58" fmla="*/ 14 w 68"/>
                <a:gd name="T59" fmla="*/ 2 h 79"/>
                <a:gd name="T60" fmla="*/ 11 w 68"/>
                <a:gd name="T61" fmla="*/ 5 h 79"/>
                <a:gd name="T62" fmla="*/ 14 w 68"/>
                <a:gd name="T63" fmla="*/ 18 h 79"/>
                <a:gd name="T64" fmla="*/ 24 w 68"/>
                <a:gd name="T65" fmla="*/ 23 h 79"/>
                <a:gd name="T66" fmla="*/ 34 w 68"/>
                <a:gd name="T67" fmla="*/ 26 h 79"/>
                <a:gd name="T68" fmla="*/ 45 w 68"/>
                <a:gd name="T69" fmla="*/ 30 h 79"/>
                <a:gd name="T70" fmla="*/ 52 w 68"/>
                <a:gd name="T71" fmla="*/ 33 h 79"/>
                <a:gd name="T72" fmla="*/ 54 w 68"/>
                <a:gd name="T73" fmla="*/ 39 h 79"/>
                <a:gd name="T74" fmla="*/ 51 w 68"/>
                <a:gd name="T75" fmla="*/ 40 h 79"/>
                <a:gd name="T76" fmla="*/ 48 w 68"/>
                <a:gd name="T77" fmla="*/ 38 h 79"/>
                <a:gd name="T78" fmla="*/ 51 w 68"/>
                <a:gd name="T79" fmla="*/ 39 h 79"/>
                <a:gd name="T80" fmla="*/ 50 w 68"/>
                <a:gd name="T81" fmla="*/ 36 h 79"/>
                <a:gd name="T82" fmla="*/ 46 w 68"/>
                <a:gd name="T83" fmla="*/ 33 h 79"/>
                <a:gd name="T84" fmla="*/ 46 w 68"/>
                <a:gd name="T85" fmla="*/ 42 h 79"/>
                <a:gd name="T86" fmla="*/ 51 w 68"/>
                <a:gd name="T87" fmla="*/ 52 h 79"/>
                <a:gd name="T88" fmla="*/ 60 w 68"/>
                <a:gd name="T89" fmla="*/ 58 h 79"/>
                <a:gd name="T90" fmla="*/ 65 w 68"/>
                <a:gd name="T91" fmla="*/ 57 h 79"/>
                <a:gd name="T92" fmla="*/ 64 w 68"/>
                <a:gd name="T93" fmla="*/ 56 h 79"/>
                <a:gd name="T94" fmla="*/ 67 w 68"/>
                <a:gd name="T95" fmla="*/ 56 h 79"/>
                <a:gd name="T96" fmla="*/ 67 w 68"/>
                <a:gd name="T97" fmla="*/ 60 h 79"/>
                <a:gd name="T98" fmla="*/ 61 w 68"/>
                <a:gd name="T99" fmla="*/ 61 h 79"/>
                <a:gd name="T100" fmla="*/ 55 w 68"/>
                <a:gd name="T101" fmla="*/ 59 h 79"/>
                <a:gd name="T102" fmla="*/ 60 w 68"/>
                <a:gd name="T103" fmla="*/ 69 h 7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8"/>
                <a:gd name="T157" fmla="*/ 0 h 79"/>
                <a:gd name="T158" fmla="*/ 68 w 68"/>
                <a:gd name="T159" fmla="*/ 79 h 7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8" h="79">
                  <a:moveTo>
                    <a:pt x="62" y="79"/>
                  </a:moveTo>
                  <a:lnTo>
                    <a:pt x="61" y="79"/>
                  </a:lnTo>
                  <a:lnTo>
                    <a:pt x="61" y="78"/>
                  </a:lnTo>
                  <a:lnTo>
                    <a:pt x="60" y="78"/>
                  </a:lnTo>
                  <a:lnTo>
                    <a:pt x="60" y="77"/>
                  </a:lnTo>
                  <a:lnTo>
                    <a:pt x="59" y="77"/>
                  </a:lnTo>
                  <a:lnTo>
                    <a:pt x="59" y="76"/>
                  </a:lnTo>
                  <a:lnTo>
                    <a:pt x="58" y="75"/>
                  </a:lnTo>
                  <a:lnTo>
                    <a:pt x="57" y="73"/>
                  </a:lnTo>
                  <a:lnTo>
                    <a:pt x="56" y="70"/>
                  </a:lnTo>
                  <a:lnTo>
                    <a:pt x="55" y="68"/>
                  </a:lnTo>
                  <a:lnTo>
                    <a:pt x="54" y="66"/>
                  </a:lnTo>
                  <a:lnTo>
                    <a:pt x="54" y="63"/>
                  </a:lnTo>
                  <a:lnTo>
                    <a:pt x="53" y="61"/>
                  </a:lnTo>
                  <a:lnTo>
                    <a:pt x="53" y="59"/>
                  </a:lnTo>
                  <a:lnTo>
                    <a:pt x="52" y="56"/>
                  </a:lnTo>
                  <a:lnTo>
                    <a:pt x="51" y="55"/>
                  </a:lnTo>
                  <a:lnTo>
                    <a:pt x="49" y="54"/>
                  </a:lnTo>
                  <a:lnTo>
                    <a:pt x="48" y="53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4" y="50"/>
                  </a:lnTo>
                  <a:lnTo>
                    <a:pt x="43" y="49"/>
                  </a:lnTo>
                  <a:lnTo>
                    <a:pt x="42" y="48"/>
                  </a:lnTo>
                  <a:lnTo>
                    <a:pt x="41" y="48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6"/>
                  </a:lnTo>
                  <a:lnTo>
                    <a:pt x="36" y="45"/>
                  </a:lnTo>
                  <a:lnTo>
                    <a:pt x="35" y="45"/>
                  </a:lnTo>
                  <a:lnTo>
                    <a:pt x="35" y="44"/>
                  </a:lnTo>
                  <a:lnTo>
                    <a:pt x="36" y="44"/>
                  </a:lnTo>
                  <a:lnTo>
                    <a:pt x="37" y="44"/>
                  </a:lnTo>
                  <a:lnTo>
                    <a:pt x="38" y="44"/>
                  </a:lnTo>
                  <a:lnTo>
                    <a:pt x="39" y="44"/>
                  </a:lnTo>
                  <a:lnTo>
                    <a:pt x="41" y="43"/>
                  </a:lnTo>
                  <a:lnTo>
                    <a:pt x="42" y="41"/>
                  </a:lnTo>
                  <a:lnTo>
                    <a:pt x="42" y="40"/>
                  </a:lnTo>
                  <a:lnTo>
                    <a:pt x="43" y="38"/>
                  </a:lnTo>
                  <a:lnTo>
                    <a:pt x="42" y="37"/>
                  </a:lnTo>
                  <a:lnTo>
                    <a:pt x="42" y="36"/>
                  </a:lnTo>
                  <a:lnTo>
                    <a:pt x="42" y="35"/>
                  </a:lnTo>
                  <a:lnTo>
                    <a:pt x="42" y="34"/>
                  </a:lnTo>
                  <a:lnTo>
                    <a:pt x="41" y="33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37" y="30"/>
                  </a:lnTo>
                  <a:lnTo>
                    <a:pt x="36" y="30"/>
                  </a:lnTo>
                  <a:lnTo>
                    <a:pt x="34" y="29"/>
                  </a:lnTo>
                  <a:lnTo>
                    <a:pt x="32" y="29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7" y="28"/>
                  </a:lnTo>
                  <a:lnTo>
                    <a:pt x="25" y="28"/>
                  </a:lnTo>
                  <a:lnTo>
                    <a:pt x="24" y="28"/>
                  </a:lnTo>
                  <a:lnTo>
                    <a:pt x="22" y="27"/>
                  </a:lnTo>
                  <a:lnTo>
                    <a:pt x="20" y="27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4" y="24"/>
                  </a:lnTo>
                  <a:lnTo>
                    <a:pt x="13" y="23"/>
                  </a:lnTo>
                  <a:lnTo>
                    <a:pt x="12" y="26"/>
                  </a:lnTo>
                  <a:lnTo>
                    <a:pt x="11" y="30"/>
                  </a:lnTo>
                  <a:lnTo>
                    <a:pt x="10" y="34"/>
                  </a:lnTo>
                  <a:lnTo>
                    <a:pt x="10" y="38"/>
                  </a:lnTo>
                  <a:lnTo>
                    <a:pt x="10" y="42"/>
                  </a:lnTo>
                  <a:lnTo>
                    <a:pt x="10" y="46"/>
                  </a:lnTo>
                  <a:lnTo>
                    <a:pt x="11" y="51"/>
                  </a:lnTo>
                  <a:lnTo>
                    <a:pt x="12" y="55"/>
                  </a:lnTo>
                  <a:lnTo>
                    <a:pt x="14" y="56"/>
                  </a:lnTo>
                  <a:lnTo>
                    <a:pt x="15" y="59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9" y="64"/>
                  </a:lnTo>
                  <a:lnTo>
                    <a:pt x="21" y="66"/>
                  </a:lnTo>
                  <a:lnTo>
                    <a:pt x="23" y="67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7" y="67"/>
                  </a:lnTo>
                  <a:lnTo>
                    <a:pt x="28" y="67"/>
                  </a:lnTo>
                  <a:lnTo>
                    <a:pt x="29" y="67"/>
                  </a:lnTo>
                  <a:lnTo>
                    <a:pt x="30" y="67"/>
                  </a:lnTo>
                  <a:lnTo>
                    <a:pt x="29" y="68"/>
                  </a:lnTo>
                  <a:lnTo>
                    <a:pt x="28" y="68"/>
                  </a:lnTo>
                  <a:lnTo>
                    <a:pt x="27" y="69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1" y="68"/>
                  </a:lnTo>
                  <a:lnTo>
                    <a:pt x="19" y="66"/>
                  </a:lnTo>
                  <a:lnTo>
                    <a:pt x="17" y="65"/>
                  </a:lnTo>
                  <a:lnTo>
                    <a:pt x="16" y="64"/>
                  </a:lnTo>
                  <a:lnTo>
                    <a:pt x="14" y="62"/>
                  </a:lnTo>
                  <a:lnTo>
                    <a:pt x="12" y="61"/>
                  </a:lnTo>
                  <a:lnTo>
                    <a:pt x="11" y="59"/>
                  </a:lnTo>
                  <a:lnTo>
                    <a:pt x="10" y="57"/>
                  </a:lnTo>
                  <a:lnTo>
                    <a:pt x="9" y="55"/>
                  </a:lnTo>
                  <a:lnTo>
                    <a:pt x="8" y="53"/>
                  </a:lnTo>
                  <a:lnTo>
                    <a:pt x="7" y="51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9" y="19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7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10" y="8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6" y="19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4" y="23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41" y="28"/>
                  </a:lnTo>
                  <a:lnTo>
                    <a:pt x="43" y="29"/>
                  </a:lnTo>
                  <a:lnTo>
                    <a:pt x="45" y="30"/>
                  </a:lnTo>
                  <a:lnTo>
                    <a:pt x="46" y="30"/>
                  </a:lnTo>
                  <a:lnTo>
                    <a:pt x="48" y="31"/>
                  </a:lnTo>
                  <a:lnTo>
                    <a:pt x="49" y="31"/>
                  </a:lnTo>
                  <a:lnTo>
                    <a:pt x="50" y="32"/>
                  </a:lnTo>
                  <a:lnTo>
                    <a:pt x="52" y="33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4" y="39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2" y="41"/>
                  </a:lnTo>
                  <a:lnTo>
                    <a:pt x="51" y="41"/>
                  </a:lnTo>
                  <a:lnTo>
                    <a:pt x="51" y="40"/>
                  </a:lnTo>
                  <a:lnTo>
                    <a:pt x="50" y="40"/>
                  </a:lnTo>
                  <a:lnTo>
                    <a:pt x="49" y="39"/>
                  </a:lnTo>
                  <a:lnTo>
                    <a:pt x="48" y="38"/>
                  </a:lnTo>
                  <a:lnTo>
                    <a:pt x="49" y="39"/>
                  </a:lnTo>
                  <a:lnTo>
                    <a:pt x="50" y="39"/>
                  </a:lnTo>
                  <a:lnTo>
                    <a:pt x="51" y="39"/>
                  </a:lnTo>
                  <a:lnTo>
                    <a:pt x="52" y="38"/>
                  </a:lnTo>
                  <a:lnTo>
                    <a:pt x="52" y="37"/>
                  </a:lnTo>
                  <a:lnTo>
                    <a:pt x="51" y="37"/>
                  </a:lnTo>
                  <a:lnTo>
                    <a:pt x="50" y="36"/>
                  </a:lnTo>
                  <a:lnTo>
                    <a:pt x="50" y="35"/>
                  </a:lnTo>
                  <a:lnTo>
                    <a:pt x="49" y="34"/>
                  </a:lnTo>
                  <a:lnTo>
                    <a:pt x="48" y="34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5" y="33"/>
                  </a:lnTo>
                  <a:lnTo>
                    <a:pt x="46" y="35"/>
                  </a:lnTo>
                  <a:lnTo>
                    <a:pt x="46" y="37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7" y="44"/>
                  </a:lnTo>
                  <a:lnTo>
                    <a:pt x="47" y="46"/>
                  </a:lnTo>
                  <a:lnTo>
                    <a:pt x="48" y="49"/>
                  </a:lnTo>
                  <a:lnTo>
                    <a:pt x="50" y="50"/>
                  </a:lnTo>
                  <a:lnTo>
                    <a:pt x="51" y="52"/>
                  </a:lnTo>
                  <a:lnTo>
                    <a:pt x="53" y="53"/>
                  </a:lnTo>
                  <a:lnTo>
                    <a:pt x="54" y="55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60" y="58"/>
                  </a:lnTo>
                  <a:lnTo>
                    <a:pt x="61" y="58"/>
                  </a:lnTo>
                  <a:lnTo>
                    <a:pt x="64" y="58"/>
                  </a:lnTo>
                  <a:lnTo>
                    <a:pt x="65" y="57"/>
                  </a:lnTo>
                  <a:lnTo>
                    <a:pt x="64" y="56"/>
                  </a:lnTo>
                  <a:lnTo>
                    <a:pt x="64" y="55"/>
                  </a:lnTo>
                  <a:lnTo>
                    <a:pt x="65" y="55"/>
                  </a:lnTo>
                  <a:lnTo>
                    <a:pt x="66" y="55"/>
                  </a:lnTo>
                  <a:lnTo>
                    <a:pt x="67" y="55"/>
                  </a:lnTo>
                  <a:lnTo>
                    <a:pt x="67" y="56"/>
                  </a:lnTo>
                  <a:lnTo>
                    <a:pt x="68" y="56"/>
                  </a:lnTo>
                  <a:lnTo>
                    <a:pt x="68" y="57"/>
                  </a:lnTo>
                  <a:lnTo>
                    <a:pt x="68" y="58"/>
                  </a:lnTo>
                  <a:lnTo>
                    <a:pt x="68" y="59"/>
                  </a:lnTo>
                  <a:lnTo>
                    <a:pt x="67" y="60"/>
                  </a:lnTo>
                  <a:lnTo>
                    <a:pt x="66" y="61"/>
                  </a:lnTo>
                  <a:lnTo>
                    <a:pt x="65" y="61"/>
                  </a:lnTo>
                  <a:lnTo>
                    <a:pt x="63" y="61"/>
                  </a:lnTo>
                  <a:lnTo>
                    <a:pt x="62" y="61"/>
                  </a:lnTo>
                  <a:lnTo>
                    <a:pt x="61" y="61"/>
                  </a:lnTo>
                  <a:lnTo>
                    <a:pt x="59" y="61"/>
                  </a:lnTo>
                  <a:lnTo>
                    <a:pt x="58" y="60"/>
                  </a:lnTo>
                  <a:lnTo>
                    <a:pt x="57" y="60"/>
                  </a:lnTo>
                  <a:lnTo>
                    <a:pt x="56" y="59"/>
                  </a:lnTo>
                  <a:lnTo>
                    <a:pt x="55" y="59"/>
                  </a:lnTo>
                  <a:lnTo>
                    <a:pt x="56" y="61"/>
                  </a:lnTo>
                  <a:lnTo>
                    <a:pt x="57" y="63"/>
                  </a:lnTo>
                  <a:lnTo>
                    <a:pt x="57" y="65"/>
                  </a:lnTo>
                  <a:lnTo>
                    <a:pt x="58" y="67"/>
                  </a:lnTo>
                  <a:lnTo>
                    <a:pt x="60" y="69"/>
                  </a:lnTo>
                  <a:lnTo>
                    <a:pt x="61" y="71"/>
                  </a:lnTo>
                  <a:lnTo>
                    <a:pt x="62" y="73"/>
                  </a:lnTo>
                  <a:lnTo>
                    <a:pt x="63" y="75"/>
                  </a:lnTo>
                  <a:lnTo>
                    <a:pt x="62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72">
              <a:extLst>
                <a:ext uri="{FF2B5EF4-FFF2-40B4-BE49-F238E27FC236}">
                  <a16:creationId xmlns:a16="http://schemas.microsoft.com/office/drawing/2014/main" id="{78D2F991-25AA-4D44-86C1-30FF53478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900"/>
              <a:ext cx="26" cy="48"/>
            </a:xfrm>
            <a:custGeom>
              <a:avLst/>
              <a:gdLst>
                <a:gd name="T0" fmla="*/ 25 w 26"/>
                <a:gd name="T1" fmla="*/ 15 h 48"/>
                <a:gd name="T2" fmla="*/ 26 w 26"/>
                <a:gd name="T3" fmla="*/ 24 h 48"/>
                <a:gd name="T4" fmla="*/ 25 w 26"/>
                <a:gd name="T5" fmla="*/ 32 h 48"/>
                <a:gd name="T6" fmla="*/ 22 w 26"/>
                <a:gd name="T7" fmla="*/ 40 h 48"/>
                <a:gd name="T8" fmla="*/ 18 w 26"/>
                <a:gd name="T9" fmla="*/ 45 h 48"/>
                <a:gd name="T10" fmla="*/ 15 w 26"/>
                <a:gd name="T11" fmla="*/ 46 h 48"/>
                <a:gd name="T12" fmla="*/ 11 w 26"/>
                <a:gd name="T13" fmla="*/ 47 h 48"/>
                <a:gd name="T14" fmla="*/ 9 w 26"/>
                <a:gd name="T15" fmla="*/ 48 h 48"/>
                <a:gd name="T16" fmla="*/ 9 w 26"/>
                <a:gd name="T17" fmla="*/ 47 h 48"/>
                <a:gd name="T18" fmla="*/ 11 w 26"/>
                <a:gd name="T19" fmla="*/ 45 h 48"/>
                <a:gd name="T20" fmla="*/ 14 w 26"/>
                <a:gd name="T21" fmla="*/ 43 h 48"/>
                <a:gd name="T22" fmla="*/ 17 w 26"/>
                <a:gd name="T23" fmla="*/ 41 h 48"/>
                <a:gd name="T24" fmla="*/ 19 w 26"/>
                <a:gd name="T25" fmla="*/ 37 h 48"/>
                <a:gd name="T26" fmla="*/ 21 w 26"/>
                <a:gd name="T27" fmla="*/ 31 h 48"/>
                <a:gd name="T28" fmla="*/ 21 w 26"/>
                <a:gd name="T29" fmla="*/ 24 h 48"/>
                <a:gd name="T30" fmla="*/ 21 w 26"/>
                <a:gd name="T31" fmla="*/ 17 h 48"/>
                <a:gd name="T32" fmla="*/ 20 w 26"/>
                <a:gd name="T33" fmla="*/ 13 h 48"/>
                <a:gd name="T34" fmla="*/ 19 w 26"/>
                <a:gd name="T35" fmla="*/ 11 h 48"/>
                <a:gd name="T36" fmla="*/ 18 w 26"/>
                <a:gd name="T37" fmla="*/ 9 h 48"/>
                <a:gd name="T38" fmla="*/ 17 w 26"/>
                <a:gd name="T39" fmla="*/ 8 h 48"/>
                <a:gd name="T40" fmla="*/ 14 w 26"/>
                <a:gd name="T41" fmla="*/ 5 h 48"/>
                <a:gd name="T42" fmla="*/ 9 w 26"/>
                <a:gd name="T43" fmla="*/ 3 h 48"/>
                <a:gd name="T44" fmla="*/ 4 w 26"/>
                <a:gd name="T45" fmla="*/ 2 h 48"/>
                <a:gd name="T46" fmla="*/ 1 w 26"/>
                <a:gd name="T47" fmla="*/ 2 h 48"/>
                <a:gd name="T48" fmla="*/ 2 w 26"/>
                <a:gd name="T49" fmla="*/ 1 h 48"/>
                <a:gd name="T50" fmla="*/ 6 w 26"/>
                <a:gd name="T51" fmla="*/ 0 h 48"/>
                <a:gd name="T52" fmla="*/ 9 w 26"/>
                <a:gd name="T53" fmla="*/ 0 h 48"/>
                <a:gd name="T54" fmla="*/ 13 w 26"/>
                <a:gd name="T55" fmla="*/ 1 h 48"/>
                <a:gd name="T56" fmla="*/ 16 w 26"/>
                <a:gd name="T57" fmla="*/ 3 h 48"/>
                <a:gd name="T58" fmla="*/ 19 w 26"/>
                <a:gd name="T59" fmla="*/ 5 h 48"/>
                <a:gd name="T60" fmla="*/ 21 w 26"/>
                <a:gd name="T61" fmla="*/ 7 h 48"/>
                <a:gd name="T62" fmla="*/ 23 w 26"/>
                <a:gd name="T63" fmla="*/ 9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"/>
                <a:gd name="T97" fmla="*/ 0 h 48"/>
                <a:gd name="T98" fmla="*/ 26 w 26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" h="48">
                  <a:moveTo>
                    <a:pt x="23" y="11"/>
                  </a:moveTo>
                  <a:lnTo>
                    <a:pt x="25" y="15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5" y="32"/>
                  </a:lnTo>
                  <a:lnTo>
                    <a:pt x="24" y="37"/>
                  </a:lnTo>
                  <a:lnTo>
                    <a:pt x="22" y="40"/>
                  </a:lnTo>
                  <a:lnTo>
                    <a:pt x="19" y="44"/>
                  </a:lnTo>
                  <a:lnTo>
                    <a:pt x="18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8"/>
                  </a:lnTo>
                  <a:lnTo>
                    <a:pt x="8" y="48"/>
                  </a:lnTo>
                  <a:lnTo>
                    <a:pt x="9" y="47"/>
                  </a:lnTo>
                  <a:lnTo>
                    <a:pt x="10" y="46"/>
                  </a:lnTo>
                  <a:lnTo>
                    <a:pt x="11" y="45"/>
                  </a:lnTo>
                  <a:lnTo>
                    <a:pt x="13" y="44"/>
                  </a:lnTo>
                  <a:lnTo>
                    <a:pt x="14" y="43"/>
                  </a:lnTo>
                  <a:lnTo>
                    <a:pt x="16" y="42"/>
                  </a:lnTo>
                  <a:lnTo>
                    <a:pt x="17" y="41"/>
                  </a:lnTo>
                  <a:lnTo>
                    <a:pt x="18" y="40"/>
                  </a:lnTo>
                  <a:lnTo>
                    <a:pt x="19" y="37"/>
                  </a:lnTo>
                  <a:lnTo>
                    <a:pt x="20" y="34"/>
                  </a:lnTo>
                  <a:lnTo>
                    <a:pt x="21" y="31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2" y="4"/>
                  </a:lnTo>
                  <a:lnTo>
                    <a:pt x="9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2" y="8"/>
                  </a:lnTo>
                  <a:lnTo>
                    <a:pt x="23" y="9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73">
              <a:extLst>
                <a:ext uri="{FF2B5EF4-FFF2-40B4-BE49-F238E27FC236}">
                  <a16:creationId xmlns:a16="http://schemas.microsoft.com/office/drawing/2014/main" id="{A22AED59-8D89-435F-BFE7-132893A3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906"/>
              <a:ext cx="64" cy="66"/>
            </a:xfrm>
            <a:custGeom>
              <a:avLst/>
              <a:gdLst>
                <a:gd name="T0" fmla="*/ 64 w 64"/>
                <a:gd name="T1" fmla="*/ 0 h 66"/>
                <a:gd name="T2" fmla="*/ 64 w 64"/>
                <a:gd name="T3" fmla="*/ 10 h 66"/>
                <a:gd name="T4" fmla="*/ 64 w 64"/>
                <a:gd name="T5" fmla="*/ 32 h 66"/>
                <a:gd name="T6" fmla="*/ 64 w 64"/>
                <a:gd name="T7" fmla="*/ 53 h 66"/>
                <a:gd name="T8" fmla="*/ 63 w 64"/>
                <a:gd name="T9" fmla="*/ 63 h 66"/>
                <a:gd name="T10" fmla="*/ 62 w 64"/>
                <a:gd name="T11" fmla="*/ 63 h 66"/>
                <a:gd name="T12" fmla="*/ 61 w 64"/>
                <a:gd name="T13" fmla="*/ 63 h 66"/>
                <a:gd name="T14" fmla="*/ 58 w 64"/>
                <a:gd name="T15" fmla="*/ 64 h 66"/>
                <a:gd name="T16" fmla="*/ 55 w 64"/>
                <a:gd name="T17" fmla="*/ 64 h 66"/>
                <a:gd name="T18" fmla="*/ 51 w 64"/>
                <a:gd name="T19" fmla="*/ 64 h 66"/>
                <a:gd name="T20" fmla="*/ 47 w 64"/>
                <a:gd name="T21" fmla="*/ 64 h 66"/>
                <a:gd name="T22" fmla="*/ 42 w 64"/>
                <a:gd name="T23" fmla="*/ 65 h 66"/>
                <a:gd name="T24" fmla="*/ 37 w 64"/>
                <a:gd name="T25" fmla="*/ 65 h 66"/>
                <a:gd name="T26" fmla="*/ 32 w 64"/>
                <a:gd name="T27" fmla="*/ 65 h 66"/>
                <a:gd name="T28" fmla="*/ 27 w 64"/>
                <a:gd name="T29" fmla="*/ 65 h 66"/>
                <a:gd name="T30" fmla="*/ 22 w 64"/>
                <a:gd name="T31" fmla="*/ 66 h 66"/>
                <a:gd name="T32" fmla="*/ 17 w 64"/>
                <a:gd name="T33" fmla="*/ 66 h 66"/>
                <a:gd name="T34" fmla="*/ 13 w 64"/>
                <a:gd name="T35" fmla="*/ 66 h 66"/>
                <a:gd name="T36" fmla="*/ 9 w 64"/>
                <a:gd name="T37" fmla="*/ 66 h 66"/>
                <a:gd name="T38" fmla="*/ 6 w 64"/>
                <a:gd name="T39" fmla="*/ 66 h 66"/>
                <a:gd name="T40" fmla="*/ 3 w 64"/>
                <a:gd name="T41" fmla="*/ 66 h 66"/>
                <a:gd name="T42" fmla="*/ 0 w 64"/>
                <a:gd name="T43" fmla="*/ 0 h 66"/>
                <a:gd name="T44" fmla="*/ 64 w 64"/>
                <a:gd name="T45" fmla="*/ 0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"/>
                <a:gd name="T70" fmla="*/ 0 h 66"/>
                <a:gd name="T71" fmla="*/ 64 w 64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" h="66">
                  <a:moveTo>
                    <a:pt x="64" y="0"/>
                  </a:moveTo>
                  <a:lnTo>
                    <a:pt x="64" y="10"/>
                  </a:lnTo>
                  <a:lnTo>
                    <a:pt x="64" y="32"/>
                  </a:lnTo>
                  <a:lnTo>
                    <a:pt x="64" y="53"/>
                  </a:lnTo>
                  <a:lnTo>
                    <a:pt x="63" y="63"/>
                  </a:lnTo>
                  <a:lnTo>
                    <a:pt x="62" y="63"/>
                  </a:lnTo>
                  <a:lnTo>
                    <a:pt x="61" y="63"/>
                  </a:lnTo>
                  <a:lnTo>
                    <a:pt x="58" y="64"/>
                  </a:lnTo>
                  <a:lnTo>
                    <a:pt x="55" y="64"/>
                  </a:lnTo>
                  <a:lnTo>
                    <a:pt x="51" y="64"/>
                  </a:lnTo>
                  <a:lnTo>
                    <a:pt x="47" y="64"/>
                  </a:lnTo>
                  <a:lnTo>
                    <a:pt x="42" y="65"/>
                  </a:lnTo>
                  <a:lnTo>
                    <a:pt x="37" y="65"/>
                  </a:lnTo>
                  <a:lnTo>
                    <a:pt x="32" y="65"/>
                  </a:lnTo>
                  <a:lnTo>
                    <a:pt x="27" y="65"/>
                  </a:lnTo>
                  <a:lnTo>
                    <a:pt x="22" y="66"/>
                  </a:lnTo>
                  <a:lnTo>
                    <a:pt x="17" y="66"/>
                  </a:lnTo>
                  <a:lnTo>
                    <a:pt x="13" y="66"/>
                  </a:lnTo>
                  <a:lnTo>
                    <a:pt x="9" y="66"/>
                  </a:lnTo>
                  <a:lnTo>
                    <a:pt x="6" y="66"/>
                  </a:lnTo>
                  <a:lnTo>
                    <a:pt x="3" y="6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74">
              <a:extLst>
                <a:ext uri="{FF2B5EF4-FFF2-40B4-BE49-F238E27FC236}">
                  <a16:creationId xmlns:a16="http://schemas.microsoft.com/office/drawing/2014/main" id="{808730CA-A96A-40D4-B117-CD2CF64B2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905"/>
              <a:ext cx="24" cy="41"/>
            </a:xfrm>
            <a:custGeom>
              <a:avLst/>
              <a:gdLst>
                <a:gd name="T0" fmla="*/ 14 w 24"/>
                <a:gd name="T1" fmla="*/ 17 h 41"/>
                <a:gd name="T2" fmla="*/ 13 w 24"/>
                <a:gd name="T3" fmla="*/ 22 h 41"/>
                <a:gd name="T4" fmla="*/ 10 w 24"/>
                <a:gd name="T5" fmla="*/ 25 h 41"/>
                <a:gd name="T6" fmla="*/ 8 w 24"/>
                <a:gd name="T7" fmla="*/ 26 h 41"/>
                <a:gd name="T8" fmla="*/ 6 w 24"/>
                <a:gd name="T9" fmla="*/ 26 h 41"/>
                <a:gd name="T10" fmla="*/ 4 w 24"/>
                <a:gd name="T11" fmla="*/ 27 h 41"/>
                <a:gd name="T12" fmla="*/ 6 w 24"/>
                <a:gd name="T13" fmla="*/ 28 h 41"/>
                <a:gd name="T14" fmla="*/ 8 w 24"/>
                <a:gd name="T15" fmla="*/ 28 h 41"/>
                <a:gd name="T16" fmla="*/ 10 w 24"/>
                <a:gd name="T17" fmla="*/ 28 h 41"/>
                <a:gd name="T18" fmla="*/ 13 w 24"/>
                <a:gd name="T19" fmla="*/ 28 h 41"/>
                <a:gd name="T20" fmla="*/ 15 w 24"/>
                <a:gd name="T21" fmla="*/ 29 h 41"/>
                <a:gd name="T22" fmla="*/ 14 w 24"/>
                <a:gd name="T23" fmla="*/ 33 h 41"/>
                <a:gd name="T24" fmla="*/ 12 w 24"/>
                <a:gd name="T25" fmla="*/ 36 h 41"/>
                <a:gd name="T26" fmla="*/ 10 w 24"/>
                <a:gd name="T27" fmla="*/ 38 h 41"/>
                <a:gd name="T28" fmla="*/ 13 w 24"/>
                <a:gd name="T29" fmla="*/ 38 h 41"/>
                <a:gd name="T30" fmla="*/ 16 w 24"/>
                <a:gd name="T31" fmla="*/ 37 h 41"/>
                <a:gd name="T32" fmla="*/ 18 w 24"/>
                <a:gd name="T33" fmla="*/ 35 h 41"/>
                <a:gd name="T34" fmla="*/ 20 w 24"/>
                <a:gd name="T35" fmla="*/ 33 h 41"/>
                <a:gd name="T36" fmla="*/ 23 w 24"/>
                <a:gd name="T37" fmla="*/ 31 h 41"/>
                <a:gd name="T38" fmla="*/ 24 w 24"/>
                <a:gd name="T39" fmla="*/ 34 h 41"/>
                <a:gd name="T40" fmla="*/ 21 w 24"/>
                <a:gd name="T41" fmla="*/ 38 h 41"/>
                <a:gd name="T42" fmla="*/ 17 w 24"/>
                <a:gd name="T43" fmla="*/ 40 h 41"/>
                <a:gd name="T44" fmla="*/ 11 w 24"/>
                <a:gd name="T45" fmla="*/ 41 h 41"/>
                <a:gd name="T46" fmla="*/ 9 w 24"/>
                <a:gd name="T47" fmla="*/ 40 h 41"/>
                <a:gd name="T48" fmla="*/ 6 w 24"/>
                <a:gd name="T49" fmla="*/ 39 h 41"/>
                <a:gd name="T50" fmla="*/ 5 w 24"/>
                <a:gd name="T51" fmla="*/ 37 h 41"/>
                <a:gd name="T52" fmla="*/ 6 w 24"/>
                <a:gd name="T53" fmla="*/ 37 h 41"/>
                <a:gd name="T54" fmla="*/ 8 w 24"/>
                <a:gd name="T55" fmla="*/ 37 h 41"/>
                <a:gd name="T56" fmla="*/ 11 w 24"/>
                <a:gd name="T57" fmla="*/ 34 h 41"/>
                <a:gd name="T58" fmla="*/ 11 w 24"/>
                <a:gd name="T59" fmla="*/ 32 h 41"/>
                <a:gd name="T60" fmla="*/ 7 w 24"/>
                <a:gd name="T61" fmla="*/ 31 h 41"/>
                <a:gd name="T62" fmla="*/ 4 w 24"/>
                <a:gd name="T63" fmla="*/ 30 h 41"/>
                <a:gd name="T64" fmla="*/ 1 w 24"/>
                <a:gd name="T65" fmla="*/ 25 h 41"/>
                <a:gd name="T66" fmla="*/ 2 w 24"/>
                <a:gd name="T67" fmla="*/ 21 h 41"/>
                <a:gd name="T68" fmla="*/ 2 w 24"/>
                <a:gd name="T69" fmla="*/ 23 h 41"/>
                <a:gd name="T70" fmla="*/ 4 w 24"/>
                <a:gd name="T71" fmla="*/ 24 h 41"/>
                <a:gd name="T72" fmla="*/ 6 w 24"/>
                <a:gd name="T73" fmla="*/ 25 h 41"/>
                <a:gd name="T74" fmla="*/ 7 w 24"/>
                <a:gd name="T75" fmla="*/ 24 h 41"/>
                <a:gd name="T76" fmla="*/ 9 w 24"/>
                <a:gd name="T77" fmla="*/ 24 h 41"/>
                <a:gd name="T78" fmla="*/ 9 w 24"/>
                <a:gd name="T79" fmla="*/ 14 h 41"/>
                <a:gd name="T80" fmla="*/ 7 w 24"/>
                <a:gd name="T81" fmla="*/ 5 h 41"/>
                <a:gd name="T82" fmla="*/ 12 w 24"/>
                <a:gd name="T83" fmla="*/ 2 h 41"/>
                <a:gd name="T84" fmla="*/ 14 w 24"/>
                <a:gd name="T85" fmla="*/ 14 h 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41"/>
                <a:gd name="T131" fmla="*/ 24 w 24"/>
                <a:gd name="T132" fmla="*/ 41 h 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41">
                  <a:moveTo>
                    <a:pt x="14" y="14"/>
                  </a:moveTo>
                  <a:lnTo>
                    <a:pt x="14" y="16"/>
                  </a:lnTo>
                  <a:lnTo>
                    <a:pt x="14" y="17"/>
                  </a:lnTo>
                  <a:lnTo>
                    <a:pt x="14" y="19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3"/>
                  </a:lnTo>
                  <a:lnTo>
                    <a:pt x="11" y="24"/>
                  </a:lnTo>
                  <a:lnTo>
                    <a:pt x="10" y="25"/>
                  </a:lnTo>
                  <a:lnTo>
                    <a:pt x="9" y="26"/>
                  </a:lnTo>
                  <a:lnTo>
                    <a:pt x="8" y="26"/>
                  </a:lnTo>
                  <a:lnTo>
                    <a:pt x="7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2" y="28"/>
                  </a:lnTo>
                  <a:lnTo>
                    <a:pt x="13" y="28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3" y="35"/>
                  </a:lnTo>
                  <a:lnTo>
                    <a:pt x="12" y="36"/>
                  </a:lnTo>
                  <a:lnTo>
                    <a:pt x="10" y="37"/>
                  </a:lnTo>
                  <a:lnTo>
                    <a:pt x="9" y="38"/>
                  </a:lnTo>
                  <a:lnTo>
                    <a:pt x="10" y="38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16" y="37"/>
                  </a:lnTo>
                  <a:lnTo>
                    <a:pt x="17" y="37"/>
                  </a:lnTo>
                  <a:lnTo>
                    <a:pt x="18" y="36"/>
                  </a:lnTo>
                  <a:lnTo>
                    <a:pt x="18" y="35"/>
                  </a:lnTo>
                  <a:lnTo>
                    <a:pt x="19" y="35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1" y="32"/>
                  </a:lnTo>
                  <a:lnTo>
                    <a:pt x="22" y="32"/>
                  </a:lnTo>
                  <a:lnTo>
                    <a:pt x="23" y="31"/>
                  </a:lnTo>
                  <a:lnTo>
                    <a:pt x="23" y="3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20" y="39"/>
                  </a:lnTo>
                  <a:lnTo>
                    <a:pt x="18" y="40"/>
                  </a:lnTo>
                  <a:lnTo>
                    <a:pt x="17" y="40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6" y="37"/>
                  </a:lnTo>
                  <a:lnTo>
                    <a:pt x="7" y="37"/>
                  </a:lnTo>
                  <a:lnTo>
                    <a:pt x="8" y="37"/>
                  </a:lnTo>
                  <a:lnTo>
                    <a:pt x="9" y="36"/>
                  </a:lnTo>
                  <a:lnTo>
                    <a:pt x="10" y="35"/>
                  </a:lnTo>
                  <a:lnTo>
                    <a:pt x="11" y="34"/>
                  </a:lnTo>
                  <a:lnTo>
                    <a:pt x="12" y="33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9" y="32"/>
                  </a:lnTo>
                  <a:lnTo>
                    <a:pt x="8" y="32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5" y="30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9" y="24"/>
                  </a:lnTo>
                  <a:lnTo>
                    <a:pt x="10" y="21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8" y="11"/>
                  </a:lnTo>
                  <a:lnTo>
                    <a:pt x="7" y="8"/>
                  </a:lnTo>
                  <a:lnTo>
                    <a:pt x="7" y="5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3" y="10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75">
              <a:extLst>
                <a:ext uri="{FF2B5EF4-FFF2-40B4-BE49-F238E27FC236}">
                  <a16:creationId xmlns:a16="http://schemas.microsoft.com/office/drawing/2014/main" id="{97055BDA-49A0-4B5E-90D8-41B568BDE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908"/>
              <a:ext cx="58" cy="62"/>
            </a:xfrm>
            <a:custGeom>
              <a:avLst/>
              <a:gdLst>
                <a:gd name="T0" fmla="*/ 57 w 58"/>
                <a:gd name="T1" fmla="*/ 59 h 62"/>
                <a:gd name="T2" fmla="*/ 54 w 58"/>
                <a:gd name="T3" fmla="*/ 59 h 62"/>
                <a:gd name="T4" fmla="*/ 51 w 58"/>
                <a:gd name="T5" fmla="*/ 59 h 62"/>
                <a:gd name="T6" fmla="*/ 48 w 58"/>
                <a:gd name="T7" fmla="*/ 60 h 62"/>
                <a:gd name="T8" fmla="*/ 44 w 58"/>
                <a:gd name="T9" fmla="*/ 60 h 62"/>
                <a:gd name="T10" fmla="*/ 40 w 58"/>
                <a:gd name="T11" fmla="*/ 60 h 62"/>
                <a:gd name="T12" fmla="*/ 35 w 58"/>
                <a:gd name="T13" fmla="*/ 60 h 62"/>
                <a:gd name="T14" fmla="*/ 30 w 58"/>
                <a:gd name="T15" fmla="*/ 60 h 62"/>
                <a:gd name="T16" fmla="*/ 25 w 58"/>
                <a:gd name="T17" fmla="*/ 61 h 62"/>
                <a:gd name="T18" fmla="*/ 21 w 58"/>
                <a:gd name="T19" fmla="*/ 61 h 62"/>
                <a:gd name="T20" fmla="*/ 17 w 58"/>
                <a:gd name="T21" fmla="*/ 61 h 62"/>
                <a:gd name="T22" fmla="*/ 12 w 58"/>
                <a:gd name="T23" fmla="*/ 61 h 62"/>
                <a:gd name="T24" fmla="*/ 9 w 58"/>
                <a:gd name="T25" fmla="*/ 62 h 62"/>
                <a:gd name="T26" fmla="*/ 6 w 58"/>
                <a:gd name="T27" fmla="*/ 62 h 62"/>
                <a:gd name="T28" fmla="*/ 4 w 58"/>
                <a:gd name="T29" fmla="*/ 62 h 62"/>
                <a:gd name="T30" fmla="*/ 2 w 58"/>
                <a:gd name="T31" fmla="*/ 62 h 62"/>
                <a:gd name="T32" fmla="*/ 2 w 58"/>
                <a:gd name="T33" fmla="*/ 62 h 62"/>
                <a:gd name="T34" fmla="*/ 0 w 58"/>
                <a:gd name="T35" fmla="*/ 0 h 62"/>
                <a:gd name="T36" fmla="*/ 58 w 58"/>
                <a:gd name="T37" fmla="*/ 1 h 62"/>
                <a:gd name="T38" fmla="*/ 57 w 58"/>
                <a:gd name="T39" fmla="*/ 59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"/>
                <a:gd name="T61" fmla="*/ 0 h 62"/>
                <a:gd name="T62" fmla="*/ 58 w 58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" h="62">
                  <a:moveTo>
                    <a:pt x="57" y="59"/>
                  </a:moveTo>
                  <a:lnTo>
                    <a:pt x="54" y="59"/>
                  </a:lnTo>
                  <a:lnTo>
                    <a:pt x="51" y="59"/>
                  </a:lnTo>
                  <a:lnTo>
                    <a:pt x="48" y="60"/>
                  </a:lnTo>
                  <a:lnTo>
                    <a:pt x="44" y="60"/>
                  </a:lnTo>
                  <a:lnTo>
                    <a:pt x="40" y="60"/>
                  </a:lnTo>
                  <a:lnTo>
                    <a:pt x="35" y="60"/>
                  </a:lnTo>
                  <a:lnTo>
                    <a:pt x="30" y="60"/>
                  </a:lnTo>
                  <a:lnTo>
                    <a:pt x="25" y="61"/>
                  </a:lnTo>
                  <a:lnTo>
                    <a:pt x="21" y="61"/>
                  </a:lnTo>
                  <a:lnTo>
                    <a:pt x="17" y="61"/>
                  </a:lnTo>
                  <a:lnTo>
                    <a:pt x="12" y="61"/>
                  </a:lnTo>
                  <a:lnTo>
                    <a:pt x="9" y="62"/>
                  </a:lnTo>
                  <a:lnTo>
                    <a:pt x="6" y="62"/>
                  </a:lnTo>
                  <a:lnTo>
                    <a:pt x="4" y="62"/>
                  </a:lnTo>
                  <a:lnTo>
                    <a:pt x="2" y="62"/>
                  </a:lnTo>
                  <a:lnTo>
                    <a:pt x="0" y="0"/>
                  </a:lnTo>
                  <a:lnTo>
                    <a:pt x="58" y="1"/>
                  </a:lnTo>
                  <a:lnTo>
                    <a:pt x="57" y="59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2" name="Freeform 76">
              <a:extLst>
                <a:ext uri="{FF2B5EF4-FFF2-40B4-BE49-F238E27FC236}">
                  <a16:creationId xmlns:a16="http://schemas.microsoft.com/office/drawing/2014/main" id="{DE912674-D9A7-45B2-B094-F86A10466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977"/>
              <a:ext cx="76" cy="22"/>
            </a:xfrm>
            <a:custGeom>
              <a:avLst/>
              <a:gdLst>
                <a:gd name="T0" fmla="*/ 76 w 76"/>
                <a:gd name="T1" fmla="*/ 1 h 22"/>
                <a:gd name="T2" fmla="*/ 74 w 76"/>
                <a:gd name="T3" fmla="*/ 1 h 22"/>
                <a:gd name="T4" fmla="*/ 72 w 76"/>
                <a:gd name="T5" fmla="*/ 3 h 22"/>
                <a:gd name="T6" fmla="*/ 68 w 76"/>
                <a:gd name="T7" fmla="*/ 4 h 22"/>
                <a:gd name="T8" fmla="*/ 65 w 76"/>
                <a:gd name="T9" fmla="*/ 6 h 22"/>
                <a:gd name="T10" fmla="*/ 60 w 76"/>
                <a:gd name="T11" fmla="*/ 7 h 22"/>
                <a:gd name="T12" fmla="*/ 56 w 76"/>
                <a:gd name="T13" fmla="*/ 8 h 22"/>
                <a:gd name="T14" fmla="*/ 52 w 76"/>
                <a:gd name="T15" fmla="*/ 9 h 22"/>
                <a:gd name="T16" fmla="*/ 49 w 76"/>
                <a:gd name="T17" fmla="*/ 12 h 22"/>
                <a:gd name="T18" fmla="*/ 48 w 76"/>
                <a:gd name="T19" fmla="*/ 20 h 22"/>
                <a:gd name="T20" fmla="*/ 46 w 76"/>
                <a:gd name="T21" fmla="*/ 20 h 22"/>
                <a:gd name="T22" fmla="*/ 46 w 76"/>
                <a:gd name="T23" fmla="*/ 14 h 22"/>
                <a:gd name="T24" fmla="*/ 46 w 76"/>
                <a:gd name="T25" fmla="*/ 11 h 22"/>
                <a:gd name="T26" fmla="*/ 47 w 76"/>
                <a:gd name="T27" fmla="*/ 10 h 22"/>
                <a:gd name="T28" fmla="*/ 48 w 76"/>
                <a:gd name="T29" fmla="*/ 9 h 22"/>
                <a:gd name="T30" fmla="*/ 49 w 76"/>
                <a:gd name="T31" fmla="*/ 8 h 22"/>
                <a:gd name="T32" fmla="*/ 51 w 76"/>
                <a:gd name="T33" fmla="*/ 7 h 22"/>
                <a:gd name="T34" fmla="*/ 54 w 76"/>
                <a:gd name="T35" fmla="*/ 7 h 22"/>
                <a:gd name="T36" fmla="*/ 59 w 76"/>
                <a:gd name="T37" fmla="*/ 5 h 22"/>
                <a:gd name="T38" fmla="*/ 64 w 76"/>
                <a:gd name="T39" fmla="*/ 4 h 22"/>
                <a:gd name="T40" fmla="*/ 64 w 76"/>
                <a:gd name="T41" fmla="*/ 3 h 22"/>
                <a:gd name="T42" fmla="*/ 58 w 76"/>
                <a:gd name="T43" fmla="*/ 3 h 22"/>
                <a:gd name="T44" fmla="*/ 49 w 76"/>
                <a:gd name="T45" fmla="*/ 4 h 22"/>
                <a:gd name="T46" fmla="*/ 38 w 76"/>
                <a:gd name="T47" fmla="*/ 5 h 22"/>
                <a:gd name="T48" fmla="*/ 27 w 76"/>
                <a:gd name="T49" fmla="*/ 6 h 22"/>
                <a:gd name="T50" fmla="*/ 16 w 76"/>
                <a:gd name="T51" fmla="*/ 6 h 22"/>
                <a:gd name="T52" fmla="*/ 7 w 76"/>
                <a:gd name="T53" fmla="*/ 7 h 22"/>
                <a:gd name="T54" fmla="*/ 2 w 76"/>
                <a:gd name="T55" fmla="*/ 7 h 22"/>
                <a:gd name="T56" fmla="*/ 0 w 76"/>
                <a:gd name="T57" fmla="*/ 7 h 22"/>
                <a:gd name="T58" fmla="*/ 1 w 76"/>
                <a:gd name="T59" fmla="*/ 6 h 22"/>
                <a:gd name="T60" fmla="*/ 1 w 76"/>
                <a:gd name="T61" fmla="*/ 5 h 22"/>
                <a:gd name="T62" fmla="*/ 4 w 76"/>
                <a:gd name="T63" fmla="*/ 5 h 22"/>
                <a:gd name="T64" fmla="*/ 7 w 76"/>
                <a:gd name="T65" fmla="*/ 5 h 22"/>
                <a:gd name="T66" fmla="*/ 12 w 76"/>
                <a:gd name="T67" fmla="*/ 4 h 22"/>
                <a:gd name="T68" fmla="*/ 17 w 76"/>
                <a:gd name="T69" fmla="*/ 4 h 22"/>
                <a:gd name="T70" fmla="*/ 23 w 76"/>
                <a:gd name="T71" fmla="*/ 3 h 22"/>
                <a:gd name="T72" fmla="*/ 29 w 76"/>
                <a:gd name="T73" fmla="*/ 3 h 22"/>
                <a:gd name="T74" fmla="*/ 36 w 76"/>
                <a:gd name="T75" fmla="*/ 2 h 22"/>
                <a:gd name="T76" fmla="*/ 42 w 76"/>
                <a:gd name="T77" fmla="*/ 2 h 22"/>
                <a:gd name="T78" fmla="*/ 49 w 76"/>
                <a:gd name="T79" fmla="*/ 1 h 22"/>
                <a:gd name="T80" fmla="*/ 55 w 76"/>
                <a:gd name="T81" fmla="*/ 1 h 22"/>
                <a:gd name="T82" fmla="*/ 61 w 76"/>
                <a:gd name="T83" fmla="*/ 0 h 22"/>
                <a:gd name="T84" fmla="*/ 66 w 76"/>
                <a:gd name="T85" fmla="*/ 0 h 22"/>
                <a:gd name="T86" fmla="*/ 70 w 76"/>
                <a:gd name="T87" fmla="*/ 0 h 22"/>
                <a:gd name="T88" fmla="*/ 73 w 76"/>
                <a:gd name="T89" fmla="*/ 0 h 22"/>
                <a:gd name="T90" fmla="*/ 75 w 76"/>
                <a:gd name="T91" fmla="*/ 0 h 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"/>
                <a:gd name="T139" fmla="*/ 0 h 22"/>
                <a:gd name="T140" fmla="*/ 76 w 76"/>
                <a:gd name="T141" fmla="*/ 22 h 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" h="22">
                  <a:moveTo>
                    <a:pt x="76" y="1"/>
                  </a:moveTo>
                  <a:lnTo>
                    <a:pt x="76" y="1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3" y="2"/>
                  </a:lnTo>
                  <a:lnTo>
                    <a:pt x="72" y="3"/>
                  </a:lnTo>
                  <a:lnTo>
                    <a:pt x="70" y="3"/>
                  </a:lnTo>
                  <a:lnTo>
                    <a:pt x="68" y="4"/>
                  </a:lnTo>
                  <a:lnTo>
                    <a:pt x="67" y="5"/>
                  </a:lnTo>
                  <a:lnTo>
                    <a:pt x="65" y="6"/>
                  </a:lnTo>
                  <a:lnTo>
                    <a:pt x="62" y="6"/>
                  </a:lnTo>
                  <a:lnTo>
                    <a:pt x="60" y="7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4" y="9"/>
                  </a:lnTo>
                  <a:lnTo>
                    <a:pt x="52" y="9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48" y="17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6" y="20"/>
                  </a:lnTo>
                  <a:lnTo>
                    <a:pt x="45" y="17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6" y="11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8" y="9"/>
                  </a:lnTo>
                  <a:lnTo>
                    <a:pt x="48" y="8"/>
                  </a:lnTo>
                  <a:lnTo>
                    <a:pt x="49" y="8"/>
                  </a:lnTo>
                  <a:lnTo>
                    <a:pt x="50" y="7"/>
                  </a:lnTo>
                  <a:lnTo>
                    <a:pt x="51" y="7"/>
                  </a:lnTo>
                  <a:lnTo>
                    <a:pt x="52" y="7"/>
                  </a:lnTo>
                  <a:lnTo>
                    <a:pt x="54" y="7"/>
                  </a:lnTo>
                  <a:lnTo>
                    <a:pt x="57" y="6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4"/>
                  </a:lnTo>
                  <a:lnTo>
                    <a:pt x="66" y="3"/>
                  </a:lnTo>
                  <a:lnTo>
                    <a:pt x="64" y="3"/>
                  </a:lnTo>
                  <a:lnTo>
                    <a:pt x="61" y="3"/>
                  </a:lnTo>
                  <a:lnTo>
                    <a:pt x="58" y="3"/>
                  </a:lnTo>
                  <a:lnTo>
                    <a:pt x="53" y="4"/>
                  </a:lnTo>
                  <a:lnTo>
                    <a:pt x="49" y="4"/>
                  </a:lnTo>
                  <a:lnTo>
                    <a:pt x="43" y="4"/>
                  </a:lnTo>
                  <a:lnTo>
                    <a:pt x="38" y="5"/>
                  </a:lnTo>
                  <a:lnTo>
                    <a:pt x="32" y="5"/>
                  </a:lnTo>
                  <a:lnTo>
                    <a:pt x="27" y="6"/>
                  </a:lnTo>
                  <a:lnTo>
                    <a:pt x="21" y="6"/>
                  </a:lnTo>
                  <a:lnTo>
                    <a:pt x="16" y="6"/>
                  </a:lnTo>
                  <a:lnTo>
                    <a:pt x="11" y="7"/>
                  </a:lnTo>
                  <a:lnTo>
                    <a:pt x="7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0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2" y="1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6617FF6F-DE21-4B6C-A546-0099DC15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988"/>
              <a:ext cx="100" cy="22"/>
            </a:xfrm>
            <a:custGeom>
              <a:avLst/>
              <a:gdLst>
                <a:gd name="T0" fmla="*/ 29 w 100"/>
                <a:gd name="T1" fmla="*/ 21 h 22"/>
                <a:gd name="T2" fmla="*/ 24 w 100"/>
                <a:gd name="T3" fmla="*/ 20 h 22"/>
                <a:gd name="T4" fmla="*/ 16 w 100"/>
                <a:gd name="T5" fmla="*/ 18 h 22"/>
                <a:gd name="T6" fmla="*/ 8 w 100"/>
                <a:gd name="T7" fmla="*/ 16 h 22"/>
                <a:gd name="T8" fmla="*/ 2 w 100"/>
                <a:gd name="T9" fmla="*/ 15 h 22"/>
                <a:gd name="T10" fmla="*/ 0 w 100"/>
                <a:gd name="T11" fmla="*/ 14 h 22"/>
                <a:gd name="T12" fmla="*/ 2 w 100"/>
                <a:gd name="T13" fmla="*/ 12 h 22"/>
                <a:gd name="T14" fmla="*/ 34 w 100"/>
                <a:gd name="T15" fmla="*/ 7 h 22"/>
                <a:gd name="T16" fmla="*/ 33 w 100"/>
                <a:gd name="T17" fmla="*/ 3 h 22"/>
                <a:gd name="T18" fmla="*/ 31 w 100"/>
                <a:gd name="T19" fmla="*/ 3 h 22"/>
                <a:gd name="T20" fmla="*/ 26 w 100"/>
                <a:gd name="T21" fmla="*/ 3 h 22"/>
                <a:gd name="T22" fmla="*/ 20 w 100"/>
                <a:gd name="T23" fmla="*/ 4 h 22"/>
                <a:gd name="T24" fmla="*/ 14 w 100"/>
                <a:gd name="T25" fmla="*/ 4 h 22"/>
                <a:gd name="T26" fmla="*/ 11 w 100"/>
                <a:gd name="T27" fmla="*/ 5 h 22"/>
                <a:gd name="T28" fmla="*/ 10 w 100"/>
                <a:gd name="T29" fmla="*/ 4 h 22"/>
                <a:gd name="T30" fmla="*/ 12 w 100"/>
                <a:gd name="T31" fmla="*/ 3 h 22"/>
                <a:gd name="T32" fmla="*/ 16 w 100"/>
                <a:gd name="T33" fmla="*/ 3 h 22"/>
                <a:gd name="T34" fmla="*/ 21 w 100"/>
                <a:gd name="T35" fmla="*/ 2 h 22"/>
                <a:gd name="T36" fmla="*/ 25 w 100"/>
                <a:gd name="T37" fmla="*/ 2 h 22"/>
                <a:gd name="T38" fmla="*/ 30 w 100"/>
                <a:gd name="T39" fmla="*/ 1 h 22"/>
                <a:gd name="T40" fmla="*/ 35 w 100"/>
                <a:gd name="T41" fmla="*/ 0 h 22"/>
                <a:gd name="T42" fmla="*/ 37 w 100"/>
                <a:gd name="T43" fmla="*/ 5 h 22"/>
                <a:gd name="T44" fmla="*/ 37 w 100"/>
                <a:gd name="T45" fmla="*/ 10 h 22"/>
                <a:gd name="T46" fmla="*/ 33 w 100"/>
                <a:gd name="T47" fmla="*/ 13 h 22"/>
                <a:gd name="T48" fmla="*/ 30 w 100"/>
                <a:gd name="T49" fmla="*/ 11 h 22"/>
                <a:gd name="T50" fmla="*/ 25 w 100"/>
                <a:gd name="T51" fmla="*/ 12 h 22"/>
                <a:gd name="T52" fmla="*/ 20 w 100"/>
                <a:gd name="T53" fmla="*/ 12 h 22"/>
                <a:gd name="T54" fmla="*/ 15 w 100"/>
                <a:gd name="T55" fmla="*/ 13 h 22"/>
                <a:gd name="T56" fmla="*/ 11 w 100"/>
                <a:gd name="T57" fmla="*/ 14 h 22"/>
                <a:gd name="T58" fmla="*/ 9 w 100"/>
                <a:gd name="T59" fmla="*/ 15 h 22"/>
                <a:gd name="T60" fmla="*/ 14 w 100"/>
                <a:gd name="T61" fmla="*/ 15 h 22"/>
                <a:gd name="T62" fmla="*/ 18 w 100"/>
                <a:gd name="T63" fmla="*/ 17 h 22"/>
                <a:gd name="T64" fmla="*/ 22 w 100"/>
                <a:gd name="T65" fmla="*/ 17 h 22"/>
                <a:gd name="T66" fmla="*/ 27 w 100"/>
                <a:gd name="T67" fmla="*/ 18 h 22"/>
                <a:gd name="T68" fmla="*/ 31 w 100"/>
                <a:gd name="T69" fmla="*/ 19 h 22"/>
                <a:gd name="T70" fmla="*/ 36 w 100"/>
                <a:gd name="T71" fmla="*/ 19 h 22"/>
                <a:gd name="T72" fmla="*/ 47 w 100"/>
                <a:gd name="T73" fmla="*/ 17 h 22"/>
                <a:gd name="T74" fmla="*/ 61 w 100"/>
                <a:gd name="T75" fmla="*/ 15 h 22"/>
                <a:gd name="T76" fmla="*/ 76 w 100"/>
                <a:gd name="T77" fmla="*/ 13 h 22"/>
                <a:gd name="T78" fmla="*/ 87 w 100"/>
                <a:gd name="T79" fmla="*/ 11 h 22"/>
                <a:gd name="T80" fmla="*/ 75 w 100"/>
                <a:gd name="T81" fmla="*/ 8 h 22"/>
                <a:gd name="T82" fmla="*/ 76 w 100"/>
                <a:gd name="T83" fmla="*/ 7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0"/>
                <a:gd name="T127" fmla="*/ 0 h 22"/>
                <a:gd name="T128" fmla="*/ 100 w 100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0" h="22">
                  <a:moveTo>
                    <a:pt x="30" y="22"/>
                  </a:moveTo>
                  <a:lnTo>
                    <a:pt x="30" y="22"/>
                  </a:lnTo>
                  <a:lnTo>
                    <a:pt x="29" y="21"/>
                  </a:lnTo>
                  <a:lnTo>
                    <a:pt x="28" y="21"/>
                  </a:lnTo>
                  <a:lnTo>
                    <a:pt x="26" y="21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19" y="19"/>
                  </a:lnTo>
                  <a:lnTo>
                    <a:pt x="16" y="18"/>
                  </a:lnTo>
                  <a:lnTo>
                    <a:pt x="13" y="18"/>
                  </a:lnTo>
                  <a:lnTo>
                    <a:pt x="10" y="17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2" y="12"/>
                  </a:lnTo>
                  <a:lnTo>
                    <a:pt x="33" y="8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1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7" y="10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28" y="11"/>
                  </a:lnTo>
                  <a:lnTo>
                    <a:pt x="26" y="12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5" y="16"/>
                  </a:lnTo>
                  <a:lnTo>
                    <a:pt x="16" y="16"/>
                  </a:lnTo>
                  <a:lnTo>
                    <a:pt x="18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4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8" y="19"/>
                  </a:lnTo>
                  <a:lnTo>
                    <a:pt x="30" y="19"/>
                  </a:lnTo>
                  <a:lnTo>
                    <a:pt x="31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47" y="17"/>
                  </a:lnTo>
                  <a:lnTo>
                    <a:pt x="51" y="16"/>
                  </a:lnTo>
                  <a:lnTo>
                    <a:pt x="56" y="16"/>
                  </a:lnTo>
                  <a:lnTo>
                    <a:pt x="61" y="15"/>
                  </a:lnTo>
                  <a:lnTo>
                    <a:pt x="66" y="14"/>
                  </a:lnTo>
                  <a:lnTo>
                    <a:pt x="71" y="13"/>
                  </a:lnTo>
                  <a:lnTo>
                    <a:pt x="76" y="13"/>
                  </a:lnTo>
                  <a:lnTo>
                    <a:pt x="80" y="12"/>
                  </a:lnTo>
                  <a:lnTo>
                    <a:pt x="84" y="11"/>
                  </a:lnTo>
                  <a:lnTo>
                    <a:pt x="87" y="11"/>
                  </a:lnTo>
                  <a:lnTo>
                    <a:pt x="90" y="10"/>
                  </a:lnTo>
                  <a:lnTo>
                    <a:pt x="75" y="9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100" y="1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2AE6A515-4C39-467F-BF92-C8D99330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" y="1010"/>
              <a:ext cx="5" cy="11"/>
            </a:xfrm>
            <a:custGeom>
              <a:avLst/>
              <a:gdLst>
                <a:gd name="T0" fmla="*/ 1 w 5"/>
                <a:gd name="T1" fmla="*/ 0 h 11"/>
                <a:gd name="T2" fmla="*/ 2 w 5"/>
                <a:gd name="T3" fmla="*/ 1 h 11"/>
                <a:gd name="T4" fmla="*/ 2 w 5"/>
                <a:gd name="T5" fmla="*/ 3 h 11"/>
                <a:gd name="T6" fmla="*/ 3 w 5"/>
                <a:gd name="T7" fmla="*/ 4 h 11"/>
                <a:gd name="T8" fmla="*/ 3 w 5"/>
                <a:gd name="T9" fmla="*/ 5 h 11"/>
                <a:gd name="T10" fmla="*/ 4 w 5"/>
                <a:gd name="T11" fmla="*/ 7 h 11"/>
                <a:gd name="T12" fmla="*/ 4 w 5"/>
                <a:gd name="T13" fmla="*/ 8 h 11"/>
                <a:gd name="T14" fmla="*/ 5 w 5"/>
                <a:gd name="T15" fmla="*/ 9 h 11"/>
                <a:gd name="T16" fmla="*/ 5 w 5"/>
                <a:gd name="T17" fmla="*/ 11 h 11"/>
                <a:gd name="T18" fmla="*/ 4 w 5"/>
                <a:gd name="T19" fmla="*/ 11 h 11"/>
                <a:gd name="T20" fmla="*/ 3 w 5"/>
                <a:gd name="T21" fmla="*/ 10 h 11"/>
                <a:gd name="T22" fmla="*/ 3 w 5"/>
                <a:gd name="T23" fmla="*/ 9 h 11"/>
                <a:gd name="T24" fmla="*/ 2 w 5"/>
                <a:gd name="T25" fmla="*/ 7 h 11"/>
                <a:gd name="T26" fmla="*/ 2 w 5"/>
                <a:gd name="T27" fmla="*/ 6 h 11"/>
                <a:gd name="T28" fmla="*/ 0 w 5"/>
                <a:gd name="T29" fmla="*/ 0 h 11"/>
                <a:gd name="T30" fmla="*/ 0 w 5"/>
                <a:gd name="T31" fmla="*/ 0 h 11"/>
                <a:gd name="T32" fmla="*/ 0 w 5"/>
                <a:gd name="T33" fmla="*/ 0 h 11"/>
                <a:gd name="T34" fmla="*/ 1 w 5"/>
                <a:gd name="T35" fmla="*/ 0 h 11"/>
                <a:gd name="T36" fmla="*/ 1 w 5"/>
                <a:gd name="T37" fmla="*/ 0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"/>
                <a:gd name="T58" fmla="*/ 0 h 11"/>
                <a:gd name="T59" fmla="*/ 5 w 5"/>
                <a:gd name="T60" fmla="*/ 11 h 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" h="11">
                  <a:moveTo>
                    <a:pt x="1" y="0"/>
                  </a:moveTo>
                  <a:lnTo>
                    <a:pt x="2" y="1"/>
                  </a:lnTo>
                  <a:lnTo>
                    <a:pt x="2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C31BA84B-32B9-4E28-98D0-9B87DA925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1010"/>
              <a:ext cx="6" cy="10"/>
            </a:xfrm>
            <a:custGeom>
              <a:avLst/>
              <a:gdLst>
                <a:gd name="T0" fmla="*/ 2 w 6"/>
                <a:gd name="T1" fmla="*/ 0 h 10"/>
                <a:gd name="T2" fmla="*/ 2 w 6"/>
                <a:gd name="T3" fmla="*/ 1 h 10"/>
                <a:gd name="T4" fmla="*/ 3 w 6"/>
                <a:gd name="T5" fmla="*/ 2 h 10"/>
                <a:gd name="T6" fmla="*/ 4 w 6"/>
                <a:gd name="T7" fmla="*/ 3 h 10"/>
                <a:gd name="T8" fmla="*/ 4 w 6"/>
                <a:gd name="T9" fmla="*/ 5 h 10"/>
                <a:gd name="T10" fmla="*/ 5 w 6"/>
                <a:gd name="T11" fmla="*/ 6 h 10"/>
                <a:gd name="T12" fmla="*/ 5 w 6"/>
                <a:gd name="T13" fmla="*/ 7 h 10"/>
                <a:gd name="T14" fmla="*/ 6 w 6"/>
                <a:gd name="T15" fmla="*/ 8 h 10"/>
                <a:gd name="T16" fmla="*/ 6 w 6"/>
                <a:gd name="T17" fmla="*/ 10 h 10"/>
                <a:gd name="T18" fmla="*/ 6 w 6"/>
                <a:gd name="T19" fmla="*/ 10 h 10"/>
                <a:gd name="T20" fmla="*/ 5 w 6"/>
                <a:gd name="T21" fmla="*/ 10 h 10"/>
                <a:gd name="T22" fmla="*/ 5 w 6"/>
                <a:gd name="T23" fmla="*/ 10 h 10"/>
                <a:gd name="T24" fmla="*/ 5 w 6"/>
                <a:gd name="T25" fmla="*/ 10 h 10"/>
                <a:gd name="T26" fmla="*/ 4 w 6"/>
                <a:gd name="T27" fmla="*/ 9 h 10"/>
                <a:gd name="T28" fmla="*/ 4 w 6"/>
                <a:gd name="T29" fmla="*/ 8 h 10"/>
                <a:gd name="T30" fmla="*/ 3 w 6"/>
                <a:gd name="T31" fmla="*/ 7 h 10"/>
                <a:gd name="T32" fmla="*/ 3 w 6"/>
                <a:gd name="T33" fmla="*/ 5 h 10"/>
                <a:gd name="T34" fmla="*/ 3 w 6"/>
                <a:gd name="T35" fmla="*/ 4 h 10"/>
                <a:gd name="T36" fmla="*/ 2 w 6"/>
                <a:gd name="T37" fmla="*/ 3 h 10"/>
                <a:gd name="T38" fmla="*/ 1 w 6"/>
                <a:gd name="T39" fmla="*/ 2 h 10"/>
                <a:gd name="T40" fmla="*/ 0 w 6"/>
                <a:gd name="T41" fmla="*/ 1 h 10"/>
                <a:gd name="T42" fmla="*/ 1 w 6"/>
                <a:gd name="T43" fmla="*/ 0 h 10"/>
                <a:gd name="T44" fmla="*/ 1 w 6"/>
                <a:gd name="T45" fmla="*/ 0 h 10"/>
                <a:gd name="T46" fmla="*/ 1 w 6"/>
                <a:gd name="T47" fmla="*/ 0 h 10"/>
                <a:gd name="T48" fmla="*/ 2 w 6"/>
                <a:gd name="T49" fmla="*/ 0 h 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"/>
                <a:gd name="T76" fmla="*/ 0 h 10"/>
                <a:gd name="T77" fmla="*/ 6 w 6"/>
                <a:gd name="T78" fmla="*/ 10 h 1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" h="10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ECE3B397-9489-4656-849B-030B52105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" y="1011"/>
              <a:ext cx="6" cy="10"/>
            </a:xfrm>
            <a:custGeom>
              <a:avLst/>
              <a:gdLst>
                <a:gd name="T0" fmla="*/ 1 w 6"/>
                <a:gd name="T1" fmla="*/ 0 h 10"/>
                <a:gd name="T2" fmla="*/ 2 w 6"/>
                <a:gd name="T3" fmla="*/ 1 h 10"/>
                <a:gd name="T4" fmla="*/ 3 w 6"/>
                <a:gd name="T5" fmla="*/ 2 h 10"/>
                <a:gd name="T6" fmla="*/ 4 w 6"/>
                <a:gd name="T7" fmla="*/ 3 h 10"/>
                <a:gd name="T8" fmla="*/ 5 w 6"/>
                <a:gd name="T9" fmla="*/ 4 h 10"/>
                <a:gd name="T10" fmla="*/ 6 w 6"/>
                <a:gd name="T11" fmla="*/ 6 h 10"/>
                <a:gd name="T12" fmla="*/ 6 w 6"/>
                <a:gd name="T13" fmla="*/ 7 h 10"/>
                <a:gd name="T14" fmla="*/ 6 w 6"/>
                <a:gd name="T15" fmla="*/ 9 h 10"/>
                <a:gd name="T16" fmla="*/ 6 w 6"/>
                <a:gd name="T17" fmla="*/ 10 h 10"/>
                <a:gd name="T18" fmla="*/ 6 w 6"/>
                <a:gd name="T19" fmla="*/ 10 h 10"/>
                <a:gd name="T20" fmla="*/ 6 w 6"/>
                <a:gd name="T21" fmla="*/ 10 h 10"/>
                <a:gd name="T22" fmla="*/ 5 w 6"/>
                <a:gd name="T23" fmla="*/ 10 h 10"/>
                <a:gd name="T24" fmla="*/ 5 w 6"/>
                <a:gd name="T25" fmla="*/ 10 h 10"/>
                <a:gd name="T26" fmla="*/ 5 w 6"/>
                <a:gd name="T27" fmla="*/ 9 h 10"/>
                <a:gd name="T28" fmla="*/ 4 w 6"/>
                <a:gd name="T29" fmla="*/ 8 h 10"/>
                <a:gd name="T30" fmla="*/ 4 w 6"/>
                <a:gd name="T31" fmla="*/ 6 h 10"/>
                <a:gd name="T32" fmla="*/ 3 w 6"/>
                <a:gd name="T33" fmla="*/ 5 h 10"/>
                <a:gd name="T34" fmla="*/ 3 w 6"/>
                <a:gd name="T35" fmla="*/ 4 h 10"/>
                <a:gd name="T36" fmla="*/ 2 w 6"/>
                <a:gd name="T37" fmla="*/ 2 h 10"/>
                <a:gd name="T38" fmla="*/ 1 w 6"/>
                <a:gd name="T39" fmla="*/ 1 h 10"/>
                <a:gd name="T40" fmla="*/ 0 w 6"/>
                <a:gd name="T41" fmla="*/ 0 h 10"/>
                <a:gd name="T42" fmla="*/ 0 w 6"/>
                <a:gd name="T43" fmla="*/ 0 h 10"/>
                <a:gd name="T44" fmla="*/ 1 w 6"/>
                <a:gd name="T45" fmla="*/ 0 h 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"/>
                <a:gd name="T70" fmla="*/ 0 h 10"/>
                <a:gd name="T71" fmla="*/ 6 w 6"/>
                <a:gd name="T72" fmla="*/ 10 h 1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" h="10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4" y="3"/>
                  </a:lnTo>
                  <a:lnTo>
                    <a:pt x="5" y="4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286E023D-8735-4B63-A0F8-8CB4D32B5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013"/>
              <a:ext cx="51" cy="23"/>
            </a:xfrm>
            <a:custGeom>
              <a:avLst/>
              <a:gdLst>
                <a:gd name="T0" fmla="*/ 46 w 51"/>
                <a:gd name="T1" fmla="*/ 4 h 23"/>
                <a:gd name="T2" fmla="*/ 47 w 51"/>
                <a:gd name="T3" fmla="*/ 6 h 23"/>
                <a:gd name="T4" fmla="*/ 48 w 51"/>
                <a:gd name="T5" fmla="*/ 8 h 23"/>
                <a:gd name="T6" fmla="*/ 49 w 51"/>
                <a:gd name="T7" fmla="*/ 10 h 23"/>
                <a:gd name="T8" fmla="*/ 50 w 51"/>
                <a:gd name="T9" fmla="*/ 13 h 23"/>
                <a:gd name="T10" fmla="*/ 50 w 51"/>
                <a:gd name="T11" fmla="*/ 15 h 23"/>
                <a:gd name="T12" fmla="*/ 50 w 51"/>
                <a:gd name="T13" fmla="*/ 17 h 23"/>
                <a:gd name="T14" fmla="*/ 51 w 51"/>
                <a:gd name="T15" fmla="*/ 20 h 23"/>
                <a:gd name="T16" fmla="*/ 51 w 51"/>
                <a:gd name="T17" fmla="*/ 22 h 23"/>
                <a:gd name="T18" fmla="*/ 50 w 51"/>
                <a:gd name="T19" fmla="*/ 22 h 23"/>
                <a:gd name="T20" fmla="*/ 50 w 51"/>
                <a:gd name="T21" fmla="*/ 23 h 23"/>
                <a:gd name="T22" fmla="*/ 49 w 51"/>
                <a:gd name="T23" fmla="*/ 23 h 23"/>
                <a:gd name="T24" fmla="*/ 48 w 51"/>
                <a:gd name="T25" fmla="*/ 23 h 23"/>
                <a:gd name="T26" fmla="*/ 48 w 51"/>
                <a:gd name="T27" fmla="*/ 22 h 23"/>
                <a:gd name="T28" fmla="*/ 47 w 51"/>
                <a:gd name="T29" fmla="*/ 22 h 23"/>
                <a:gd name="T30" fmla="*/ 47 w 51"/>
                <a:gd name="T31" fmla="*/ 21 h 23"/>
                <a:gd name="T32" fmla="*/ 47 w 51"/>
                <a:gd name="T33" fmla="*/ 21 h 23"/>
                <a:gd name="T34" fmla="*/ 47 w 51"/>
                <a:gd name="T35" fmla="*/ 20 h 23"/>
                <a:gd name="T36" fmla="*/ 46 w 51"/>
                <a:gd name="T37" fmla="*/ 19 h 23"/>
                <a:gd name="T38" fmla="*/ 46 w 51"/>
                <a:gd name="T39" fmla="*/ 19 h 23"/>
                <a:gd name="T40" fmla="*/ 46 w 51"/>
                <a:gd name="T41" fmla="*/ 18 h 23"/>
                <a:gd name="T42" fmla="*/ 45 w 51"/>
                <a:gd name="T43" fmla="*/ 18 h 23"/>
                <a:gd name="T44" fmla="*/ 43 w 51"/>
                <a:gd name="T45" fmla="*/ 18 h 23"/>
                <a:gd name="T46" fmla="*/ 42 w 51"/>
                <a:gd name="T47" fmla="*/ 19 h 23"/>
                <a:gd name="T48" fmla="*/ 40 w 51"/>
                <a:gd name="T49" fmla="*/ 19 h 23"/>
                <a:gd name="T50" fmla="*/ 38 w 51"/>
                <a:gd name="T51" fmla="*/ 19 h 23"/>
                <a:gd name="T52" fmla="*/ 36 w 51"/>
                <a:gd name="T53" fmla="*/ 20 h 23"/>
                <a:gd name="T54" fmla="*/ 35 w 51"/>
                <a:gd name="T55" fmla="*/ 20 h 23"/>
                <a:gd name="T56" fmla="*/ 33 w 51"/>
                <a:gd name="T57" fmla="*/ 20 h 23"/>
                <a:gd name="T58" fmla="*/ 0 w 51"/>
                <a:gd name="T59" fmla="*/ 8 h 23"/>
                <a:gd name="T60" fmla="*/ 0 w 51"/>
                <a:gd name="T61" fmla="*/ 7 h 23"/>
                <a:gd name="T62" fmla="*/ 1 w 51"/>
                <a:gd name="T63" fmla="*/ 7 h 23"/>
                <a:gd name="T64" fmla="*/ 1 w 51"/>
                <a:gd name="T65" fmla="*/ 6 h 23"/>
                <a:gd name="T66" fmla="*/ 0 w 51"/>
                <a:gd name="T67" fmla="*/ 6 h 23"/>
                <a:gd name="T68" fmla="*/ 33 w 51"/>
                <a:gd name="T69" fmla="*/ 18 h 23"/>
                <a:gd name="T70" fmla="*/ 35 w 51"/>
                <a:gd name="T71" fmla="*/ 18 h 23"/>
                <a:gd name="T72" fmla="*/ 36 w 51"/>
                <a:gd name="T73" fmla="*/ 17 h 23"/>
                <a:gd name="T74" fmla="*/ 38 w 51"/>
                <a:gd name="T75" fmla="*/ 17 h 23"/>
                <a:gd name="T76" fmla="*/ 40 w 51"/>
                <a:gd name="T77" fmla="*/ 17 h 23"/>
                <a:gd name="T78" fmla="*/ 41 w 51"/>
                <a:gd name="T79" fmla="*/ 16 h 23"/>
                <a:gd name="T80" fmla="*/ 43 w 51"/>
                <a:gd name="T81" fmla="*/ 16 h 23"/>
                <a:gd name="T82" fmla="*/ 45 w 51"/>
                <a:gd name="T83" fmla="*/ 15 h 23"/>
                <a:gd name="T84" fmla="*/ 46 w 51"/>
                <a:gd name="T85" fmla="*/ 15 h 23"/>
                <a:gd name="T86" fmla="*/ 46 w 51"/>
                <a:gd name="T87" fmla="*/ 13 h 23"/>
                <a:gd name="T88" fmla="*/ 46 w 51"/>
                <a:gd name="T89" fmla="*/ 10 h 23"/>
                <a:gd name="T90" fmla="*/ 45 w 51"/>
                <a:gd name="T91" fmla="*/ 8 h 23"/>
                <a:gd name="T92" fmla="*/ 45 w 51"/>
                <a:gd name="T93" fmla="*/ 5 h 23"/>
                <a:gd name="T94" fmla="*/ 44 w 51"/>
                <a:gd name="T95" fmla="*/ 3 h 23"/>
                <a:gd name="T96" fmla="*/ 43 w 51"/>
                <a:gd name="T97" fmla="*/ 1 h 23"/>
                <a:gd name="T98" fmla="*/ 43 w 51"/>
                <a:gd name="T99" fmla="*/ 0 h 23"/>
                <a:gd name="T100" fmla="*/ 42 w 51"/>
                <a:gd name="T101" fmla="*/ 0 h 23"/>
                <a:gd name="T102" fmla="*/ 43 w 51"/>
                <a:gd name="T103" fmla="*/ 0 h 23"/>
                <a:gd name="T104" fmla="*/ 44 w 51"/>
                <a:gd name="T105" fmla="*/ 0 h 23"/>
                <a:gd name="T106" fmla="*/ 44 w 51"/>
                <a:gd name="T107" fmla="*/ 1 h 23"/>
                <a:gd name="T108" fmla="*/ 45 w 51"/>
                <a:gd name="T109" fmla="*/ 1 h 23"/>
                <a:gd name="T110" fmla="*/ 45 w 51"/>
                <a:gd name="T111" fmla="*/ 2 h 23"/>
                <a:gd name="T112" fmla="*/ 46 w 51"/>
                <a:gd name="T113" fmla="*/ 3 h 23"/>
                <a:gd name="T114" fmla="*/ 46 w 51"/>
                <a:gd name="T115" fmla="*/ 3 h 23"/>
                <a:gd name="T116" fmla="*/ 46 w 51"/>
                <a:gd name="T117" fmla="*/ 4 h 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1"/>
                <a:gd name="T178" fmla="*/ 0 h 23"/>
                <a:gd name="T179" fmla="*/ 51 w 51"/>
                <a:gd name="T180" fmla="*/ 23 h 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1" h="23">
                  <a:moveTo>
                    <a:pt x="46" y="4"/>
                  </a:moveTo>
                  <a:lnTo>
                    <a:pt x="47" y="6"/>
                  </a:lnTo>
                  <a:lnTo>
                    <a:pt x="48" y="8"/>
                  </a:lnTo>
                  <a:lnTo>
                    <a:pt x="49" y="10"/>
                  </a:lnTo>
                  <a:lnTo>
                    <a:pt x="50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0" y="22"/>
                  </a:lnTo>
                  <a:lnTo>
                    <a:pt x="50" y="23"/>
                  </a:lnTo>
                  <a:lnTo>
                    <a:pt x="49" y="23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22"/>
                  </a:lnTo>
                  <a:lnTo>
                    <a:pt x="47" y="21"/>
                  </a:lnTo>
                  <a:lnTo>
                    <a:pt x="47" y="20"/>
                  </a:lnTo>
                  <a:lnTo>
                    <a:pt x="46" y="19"/>
                  </a:lnTo>
                  <a:lnTo>
                    <a:pt x="46" y="18"/>
                  </a:lnTo>
                  <a:lnTo>
                    <a:pt x="45" y="18"/>
                  </a:lnTo>
                  <a:lnTo>
                    <a:pt x="43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6" y="17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6" y="10"/>
                  </a:lnTo>
                  <a:lnTo>
                    <a:pt x="45" y="8"/>
                  </a:lnTo>
                  <a:lnTo>
                    <a:pt x="45" y="5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A414AD86-494E-4643-BE84-2CD3DE9A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015"/>
              <a:ext cx="174" cy="80"/>
            </a:xfrm>
            <a:custGeom>
              <a:avLst/>
              <a:gdLst>
                <a:gd name="T0" fmla="*/ 148 w 174"/>
                <a:gd name="T1" fmla="*/ 3 h 80"/>
                <a:gd name="T2" fmla="*/ 136 w 174"/>
                <a:gd name="T3" fmla="*/ 36 h 80"/>
                <a:gd name="T4" fmla="*/ 137 w 174"/>
                <a:gd name="T5" fmla="*/ 42 h 80"/>
                <a:gd name="T6" fmla="*/ 138 w 174"/>
                <a:gd name="T7" fmla="*/ 50 h 80"/>
                <a:gd name="T8" fmla="*/ 135 w 174"/>
                <a:gd name="T9" fmla="*/ 51 h 80"/>
                <a:gd name="T10" fmla="*/ 135 w 174"/>
                <a:gd name="T11" fmla="*/ 47 h 80"/>
                <a:gd name="T12" fmla="*/ 132 w 174"/>
                <a:gd name="T13" fmla="*/ 45 h 80"/>
                <a:gd name="T14" fmla="*/ 127 w 174"/>
                <a:gd name="T15" fmla="*/ 52 h 80"/>
                <a:gd name="T16" fmla="*/ 130 w 174"/>
                <a:gd name="T17" fmla="*/ 61 h 80"/>
                <a:gd name="T18" fmla="*/ 141 w 174"/>
                <a:gd name="T19" fmla="*/ 70 h 80"/>
                <a:gd name="T20" fmla="*/ 153 w 174"/>
                <a:gd name="T21" fmla="*/ 75 h 80"/>
                <a:gd name="T22" fmla="*/ 164 w 174"/>
                <a:gd name="T23" fmla="*/ 77 h 80"/>
                <a:gd name="T24" fmla="*/ 172 w 174"/>
                <a:gd name="T25" fmla="*/ 77 h 80"/>
                <a:gd name="T26" fmla="*/ 172 w 174"/>
                <a:gd name="T27" fmla="*/ 78 h 80"/>
                <a:gd name="T28" fmla="*/ 166 w 174"/>
                <a:gd name="T29" fmla="*/ 79 h 80"/>
                <a:gd name="T30" fmla="*/ 146 w 174"/>
                <a:gd name="T31" fmla="*/ 77 h 80"/>
                <a:gd name="T32" fmla="*/ 131 w 174"/>
                <a:gd name="T33" fmla="*/ 69 h 80"/>
                <a:gd name="T34" fmla="*/ 122 w 174"/>
                <a:gd name="T35" fmla="*/ 57 h 80"/>
                <a:gd name="T36" fmla="*/ 118 w 174"/>
                <a:gd name="T37" fmla="*/ 57 h 80"/>
                <a:gd name="T38" fmla="*/ 112 w 174"/>
                <a:gd name="T39" fmla="*/ 59 h 80"/>
                <a:gd name="T40" fmla="*/ 104 w 174"/>
                <a:gd name="T41" fmla="*/ 66 h 80"/>
                <a:gd name="T42" fmla="*/ 105 w 174"/>
                <a:gd name="T43" fmla="*/ 58 h 80"/>
                <a:gd name="T44" fmla="*/ 95 w 174"/>
                <a:gd name="T45" fmla="*/ 52 h 80"/>
                <a:gd name="T46" fmla="*/ 85 w 174"/>
                <a:gd name="T47" fmla="*/ 47 h 80"/>
                <a:gd name="T48" fmla="*/ 75 w 174"/>
                <a:gd name="T49" fmla="*/ 51 h 80"/>
                <a:gd name="T50" fmla="*/ 66 w 174"/>
                <a:gd name="T51" fmla="*/ 57 h 80"/>
                <a:gd name="T52" fmla="*/ 59 w 174"/>
                <a:gd name="T53" fmla="*/ 65 h 80"/>
                <a:gd name="T54" fmla="*/ 56 w 174"/>
                <a:gd name="T55" fmla="*/ 71 h 80"/>
                <a:gd name="T56" fmla="*/ 54 w 174"/>
                <a:gd name="T57" fmla="*/ 71 h 80"/>
                <a:gd name="T58" fmla="*/ 57 w 174"/>
                <a:gd name="T59" fmla="*/ 59 h 80"/>
                <a:gd name="T60" fmla="*/ 68 w 174"/>
                <a:gd name="T61" fmla="*/ 50 h 80"/>
                <a:gd name="T62" fmla="*/ 74 w 174"/>
                <a:gd name="T63" fmla="*/ 47 h 80"/>
                <a:gd name="T64" fmla="*/ 80 w 174"/>
                <a:gd name="T65" fmla="*/ 45 h 80"/>
                <a:gd name="T66" fmla="*/ 87 w 174"/>
                <a:gd name="T67" fmla="*/ 44 h 80"/>
                <a:gd name="T68" fmla="*/ 83 w 174"/>
                <a:gd name="T69" fmla="*/ 37 h 80"/>
                <a:gd name="T70" fmla="*/ 57 w 174"/>
                <a:gd name="T71" fmla="*/ 40 h 80"/>
                <a:gd name="T72" fmla="*/ 39 w 174"/>
                <a:gd name="T73" fmla="*/ 34 h 80"/>
                <a:gd name="T74" fmla="*/ 13 w 174"/>
                <a:gd name="T75" fmla="*/ 26 h 80"/>
                <a:gd name="T76" fmla="*/ 0 w 174"/>
                <a:gd name="T77" fmla="*/ 21 h 80"/>
                <a:gd name="T78" fmla="*/ 80 w 174"/>
                <a:gd name="T79" fmla="*/ 27 h 80"/>
                <a:gd name="T80" fmla="*/ 55 w 174"/>
                <a:gd name="T81" fmla="*/ 32 h 80"/>
                <a:gd name="T82" fmla="*/ 34 w 174"/>
                <a:gd name="T83" fmla="*/ 26 h 80"/>
                <a:gd name="T84" fmla="*/ 9 w 174"/>
                <a:gd name="T85" fmla="*/ 19 h 80"/>
                <a:gd name="T86" fmla="*/ 0 w 174"/>
                <a:gd name="T87" fmla="*/ 16 h 80"/>
                <a:gd name="T88" fmla="*/ 57 w 174"/>
                <a:gd name="T89" fmla="*/ 30 h 80"/>
                <a:gd name="T90" fmla="*/ 83 w 174"/>
                <a:gd name="T91" fmla="*/ 20 h 80"/>
                <a:gd name="T92" fmla="*/ 89 w 174"/>
                <a:gd name="T93" fmla="*/ 18 h 80"/>
                <a:gd name="T94" fmla="*/ 86 w 174"/>
                <a:gd name="T95" fmla="*/ 21 h 80"/>
                <a:gd name="T96" fmla="*/ 84 w 174"/>
                <a:gd name="T97" fmla="*/ 27 h 80"/>
                <a:gd name="T98" fmla="*/ 88 w 174"/>
                <a:gd name="T99" fmla="*/ 36 h 80"/>
                <a:gd name="T100" fmla="*/ 96 w 174"/>
                <a:gd name="T101" fmla="*/ 46 h 80"/>
                <a:gd name="T102" fmla="*/ 105 w 174"/>
                <a:gd name="T103" fmla="*/ 53 h 80"/>
                <a:gd name="T104" fmla="*/ 113 w 174"/>
                <a:gd name="T105" fmla="*/ 54 h 80"/>
                <a:gd name="T106" fmla="*/ 123 w 174"/>
                <a:gd name="T107" fmla="*/ 49 h 80"/>
                <a:gd name="T108" fmla="*/ 142 w 174"/>
                <a:gd name="T109" fmla="*/ 3 h 80"/>
                <a:gd name="T110" fmla="*/ 146 w 174"/>
                <a:gd name="T111" fmla="*/ 0 h 8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4"/>
                <a:gd name="T169" fmla="*/ 0 h 80"/>
                <a:gd name="T170" fmla="*/ 174 w 174"/>
                <a:gd name="T171" fmla="*/ 80 h 8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4" h="80">
                  <a:moveTo>
                    <a:pt x="149" y="0"/>
                  </a:moveTo>
                  <a:lnTo>
                    <a:pt x="149" y="1"/>
                  </a:lnTo>
                  <a:lnTo>
                    <a:pt x="149" y="2"/>
                  </a:lnTo>
                  <a:lnTo>
                    <a:pt x="148" y="2"/>
                  </a:lnTo>
                  <a:lnTo>
                    <a:pt x="148" y="3"/>
                  </a:lnTo>
                  <a:lnTo>
                    <a:pt x="147" y="4"/>
                  </a:lnTo>
                  <a:lnTo>
                    <a:pt x="147" y="5"/>
                  </a:lnTo>
                  <a:lnTo>
                    <a:pt x="146" y="5"/>
                  </a:lnTo>
                  <a:lnTo>
                    <a:pt x="136" y="36"/>
                  </a:lnTo>
                  <a:lnTo>
                    <a:pt x="136" y="37"/>
                  </a:lnTo>
                  <a:lnTo>
                    <a:pt x="135" y="39"/>
                  </a:lnTo>
                  <a:lnTo>
                    <a:pt x="136" y="40"/>
                  </a:lnTo>
                  <a:lnTo>
                    <a:pt x="136" y="41"/>
                  </a:lnTo>
                  <a:lnTo>
                    <a:pt x="137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7"/>
                  </a:lnTo>
                  <a:lnTo>
                    <a:pt x="139" y="49"/>
                  </a:lnTo>
                  <a:lnTo>
                    <a:pt x="138" y="50"/>
                  </a:lnTo>
                  <a:lnTo>
                    <a:pt x="138" y="52"/>
                  </a:lnTo>
                  <a:lnTo>
                    <a:pt x="136" y="53"/>
                  </a:lnTo>
                  <a:lnTo>
                    <a:pt x="135" y="53"/>
                  </a:lnTo>
                  <a:lnTo>
                    <a:pt x="135" y="52"/>
                  </a:lnTo>
                  <a:lnTo>
                    <a:pt x="135" y="51"/>
                  </a:lnTo>
                  <a:lnTo>
                    <a:pt x="136" y="50"/>
                  </a:lnTo>
                  <a:lnTo>
                    <a:pt x="136" y="49"/>
                  </a:lnTo>
                  <a:lnTo>
                    <a:pt x="136" y="48"/>
                  </a:lnTo>
                  <a:lnTo>
                    <a:pt x="135" y="47"/>
                  </a:lnTo>
                  <a:lnTo>
                    <a:pt x="135" y="46"/>
                  </a:lnTo>
                  <a:lnTo>
                    <a:pt x="134" y="45"/>
                  </a:lnTo>
                  <a:lnTo>
                    <a:pt x="133" y="44"/>
                  </a:lnTo>
                  <a:lnTo>
                    <a:pt x="132" y="45"/>
                  </a:lnTo>
                  <a:lnTo>
                    <a:pt x="131" y="47"/>
                  </a:lnTo>
                  <a:lnTo>
                    <a:pt x="130" y="48"/>
                  </a:lnTo>
                  <a:lnTo>
                    <a:pt x="129" y="49"/>
                  </a:lnTo>
                  <a:lnTo>
                    <a:pt x="128" y="51"/>
                  </a:lnTo>
                  <a:lnTo>
                    <a:pt x="127" y="52"/>
                  </a:lnTo>
                  <a:lnTo>
                    <a:pt x="126" y="53"/>
                  </a:lnTo>
                  <a:lnTo>
                    <a:pt x="125" y="54"/>
                  </a:lnTo>
                  <a:lnTo>
                    <a:pt x="126" y="57"/>
                  </a:lnTo>
                  <a:lnTo>
                    <a:pt x="128" y="59"/>
                  </a:lnTo>
                  <a:lnTo>
                    <a:pt x="130" y="61"/>
                  </a:lnTo>
                  <a:lnTo>
                    <a:pt x="132" y="63"/>
                  </a:lnTo>
                  <a:lnTo>
                    <a:pt x="134" y="65"/>
                  </a:lnTo>
                  <a:lnTo>
                    <a:pt x="136" y="66"/>
                  </a:lnTo>
                  <a:lnTo>
                    <a:pt x="138" y="68"/>
                  </a:lnTo>
                  <a:lnTo>
                    <a:pt x="141" y="70"/>
                  </a:lnTo>
                  <a:lnTo>
                    <a:pt x="143" y="71"/>
                  </a:lnTo>
                  <a:lnTo>
                    <a:pt x="145" y="72"/>
                  </a:lnTo>
                  <a:lnTo>
                    <a:pt x="148" y="74"/>
                  </a:lnTo>
                  <a:lnTo>
                    <a:pt x="150" y="75"/>
                  </a:lnTo>
                  <a:lnTo>
                    <a:pt x="153" y="75"/>
                  </a:lnTo>
                  <a:lnTo>
                    <a:pt x="156" y="76"/>
                  </a:lnTo>
                  <a:lnTo>
                    <a:pt x="158" y="77"/>
                  </a:lnTo>
                  <a:lnTo>
                    <a:pt x="161" y="77"/>
                  </a:lnTo>
                  <a:lnTo>
                    <a:pt x="163" y="77"/>
                  </a:lnTo>
                  <a:lnTo>
                    <a:pt x="164" y="77"/>
                  </a:lnTo>
                  <a:lnTo>
                    <a:pt x="166" y="77"/>
                  </a:lnTo>
                  <a:lnTo>
                    <a:pt x="168" y="77"/>
                  </a:lnTo>
                  <a:lnTo>
                    <a:pt x="169" y="77"/>
                  </a:lnTo>
                  <a:lnTo>
                    <a:pt x="171" y="77"/>
                  </a:lnTo>
                  <a:lnTo>
                    <a:pt x="172" y="77"/>
                  </a:lnTo>
                  <a:lnTo>
                    <a:pt x="174" y="77"/>
                  </a:lnTo>
                  <a:lnTo>
                    <a:pt x="173" y="78"/>
                  </a:lnTo>
                  <a:lnTo>
                    <a:pt x="172" y="78"/>
                  </a:lnTo>
                  <a:lnTo>
                    <a:pt x="171" y="78"/>
                  </a:lnTo>
                  <a:lnTo>
                    <a:pt x="171" y="79"/>
                  </a:lnTo>
                  <a:lnTo>
                    <a:pt x="170" y="79"/>
                  </a:lnTo>
                  <a:lnTo>
                    <a:pt x="166" y="79"/>
                  </a:lnTo>
                  <a:lnTo>
                    <a:pt x="161" y="80"/>
                  </a:lnTo>
                  <a:lnTo>
                    <a:pt x="157" y="79"/>
                  </a:lnTo>
                  <a:lnTo>
                    <a:pt x="153" y="79"/>
                  </a:lnTo>
                  <a:lnTo>
                    <a:pt x="149" y="78"/>
                  </a:lnTo>
                  <a:lnTo>
                    <a:pt x="146" y="77"/>
                  </a:lnTo>
                  <a:lnTo>
                    <a:pt x="142" y="76"/>
                  </a:lnTo>
                  <a:lnTo>
                    <a:pt x="139" y="75"/>
                  </a:lnTo>
                  <a:lnTo>
                    <a:pt x="136" y="73"/>
                  </a:lnTo>
                  <a:lnTo>
                    <a:pt x="134" y="71"/>
                  </a:lnTo>
                  <a:lnTo>
                    <a:pt x="131" y="69"/>
                  </a:lnTo>
                  <a:lnTo>
                    <a:pt x="129" y="67"/>
                  </a:lnTo>
                  <a:lnTo>
                    <a:pt x="127" y="65"/>
                  </a:lnTo>
                  <a:lnTo>
                    <a:pt x="125" y="63"/>
                  </a:lnTo>
                  <a:lnTo>
                    <a:pt x="123" y="60"/>
                  </a:lnTo>
                  <a:lnTo>
                    <a:pt x="122" y="57"/>
                  </a:lnTo>
                  <a:lnTo>
                    <a:pt x="121" y="57"/>
                  </a:lnTo>
                  <a:lnTo>
                    <a:pt x="120" y="57"/>
                  </a:lnTo>
                  <a:lnTo>
                    <a:pt x="119" y="57"/>
                  </a:lnTo>
                  <a:lnTo>
                    <a:pt x="118" y="57"/>
                  </a:lnTo>
                  <a:lnTo>
                    <a:pt x="117" y="58"/>
                  </a:lnTo>
                  <a:lnTo>
                    <a:pt x="116" y="58"/>
                  </a:lnTo>
                  <a:lnTo>
                    <a:pt x="114" y="59"/>
                  </a:lnTo>
                  <a:lnTo>
                    <a:pt x="112" y="59"/>
                  </a:lnTo>
                  <a:lnTo>
                    <a:pt x="110" y="60"/>
                  </a:lnTo>
                  <a:lnTo>
                    <a:pt x="108" y="62"/>
                  </a:lnTo>
                  <a:lnTo>
                    <a:pt x="106" y="63"/>
                  </a:lnTo>
                  <a:lnTo>
                    <a:pt x="105" y="65"/>
                  </a:lnTo>
                  <a:lnTo>
                    <a:pt x="104" y="66"/>
                  </a:lnTo>
                  <a:lnTo>
                    <a:pt x="103" y="68"/>
                  </a:lnTo>
                  <a:lnTo>
                    <a:pt x="103" y="67"/>
                  </a:lnTo>
                  <a:lnTo>
                    <a:pt x="103" y="64"/>
                  </a:lnTo>
                  <a:lnTo>
                    <a:pt x="104" y="61"/>
                  </a:lnTo>
                  <a:lnTo>
                    <a:pt x="105" y="58"/>
                  </a:lnTo>
                  <a:lnTo>
                    <a:pt x="103" y="57"/>
                  </a:lnTo>
                  <a:lnTo>
                    <a:pt x="101" y="56"/>
                  </a:lnTo>
                  <a:lnTo>
                    <a:pt x="99" y="55"/>
                  </a:lnTo>
                  <a:lnTo>
                    <a:pt x="97" y="53"/>
                  </a:lnTo>
                  <a:lnTo>
                    <a:pt x="95" y="52"/>
                  </a:lnTo>
                  <a:lnTo>
                    <a:pt x="93" y="50"/>
                  </a:lnTo>
                  <a:lnTo>
                    <a:pt x="91" y="48"/>
                  </a:lnTo>
                  <a:lnTo>
                    <a:pt x="89" y="47"/>
                  </a:lnTo>
                  <a:lnTo>
                    <a:pt x="87" y="47"/>
                  </a:lnTo>
                  <a:lnTo>
                    <a:pt x="85" y="47"/>
                  </a:lnTo>
                  <a:lnTo>
                    <a:pt x="83" y="48"/>
                  </a:lnTo>
                  <a:lnTo>
                    <a:pt x="81" y="49"/>
                  </a:lnTo>
                  <a:lnTo>
                    <a:pt x="79" y="49"/>
                  </a:lnTo>
                  <a:lnTo>
                    <a:pt x="77" y="50"/>
                  </a:lnTo>
                  <a:lnTo>
                    <a:pt x="75" y="51"/>
                  </a:lnTo>
                  <a:lnTo>
                    <a:pt x="73" y="52"/>
                  </a:lnTo>
                  <a:lnTo>
                    <a:pt x="71" y="53"/>
                  </a:lnTo>
                  <a:lnTo>
                    <a:pt x="69" y="55"/>
                  </a:lnTo>
                  <a:lnTo>
                    <a:pt x="68" y="56"/>
                  </a:lnTo>
                  <a:lnTo>
                    <a:pt x="66" y="57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2"/>
                  </a:lnTo>
                  <a:lnTo>
                    <a:pt x="60" y="64"/>
                  </a:lnTo>
                  <a:lnTo>
                    <a:pt x="59" y="65"/>
                  </a:lnTo>
                  <a:lnTo>
                    <a:pt x="58" y="66"/>
                  </a:lnTo>
                  <a:lnTo>
                    <a:pt x="58" y="67"/>
                  </a:lnTo>
                  <a:lnTo>
                    <a:pt x="57" y="69"/>
                  </a:lnTo>
                  <a:lnTo>
                    <a:pt x="57" y="70"/>
                  </a:lnTo>
                  <a:lnTo>
                    <a:pt x="56" y="71"/>
                  </a:lnTo>
                  <a:lnTo>
                    <a:pt x="55" y="73"/>
                  </a:lnTo>
                  <a:lnTo>
                    <a:pt x="55" y="74"/>
                  </a:lnTo>
                  <a:lnTo>
                    <a:pt x="54" y="73"/>
                  </a:lnTo>
                  <a:lnTo>
                    <a:pt x="54" y="72"/>
                  </a:lnTo>
                  <a:lnTo>
                    <a:pt x="54" y="71"/>
                  </a:lnTo>
                  <a:lnTo>
                    <a:pt x="53" y="71"/>
                  </a:lnTo>
                  <a:lnTo>
                    <a:pt x="53" y="67"/>
                  </a:lnTo>
                  <a:lnTo>
                    <a:pt x="54" y="64"/>
                  </a:lnTo>
                  <a:lnTo>
                    <a:pt x="55" y="61"/>
                  </a:lnTo>
                  <a:lnTo>
                    <a:pt x="57" y="59"/>
                  </a:lnTo>
                  <a:lnTo>
                    <a:pt x="59" y="56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50"/>
                  </a:lnTo>
                  <a:lnTo>
                    <a:pt x="68" y="50"/>
                  </a:lnTo>
                  <a:lnTo>
                    <a:pt x="69" y="49"/>
                  </a:lnTo>
                  <a:lnTo>
                    <a:pt x="70" y="49"/>
                  </a:lnTo>
                  <a:lnTo>
                    <a:pt x="71" y="48"/>
                  </a:lnTo>
                  <a:lnTo>
                    <a:pt x="72" y="48"/>
                  </a:lnTo>
                  <a:lnTo>
                    <a:pt x="74" y="47"/>
                  </a:lnTo>
                  <a:lnTo>
                    <a:pt x="75" y="47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9" y="46"/>
                  </a:lnTo>
                  <a:lnTo>
                    <a:pt x="80" y="45"/>
                  </a:lnTo>
                  <a:lnTo>
                    <a:pt x="81" y="45"/>
                  </a:lnTo>
                  <a:lnTo>
                    <a:pt x="83" y="45"/>
                  </a:lnTo>
                  <a:lnTo>
                    <a:pt x="84" y="44"/>
                  </a:lnTo>
                  <a:lnTo>
                    <a:pt x="86" y="44"/>
                  </a:lnTo>
                  <a:lnTo>
                    <a:pt x="87" y="44"/>
                  </a:lnTo>
                  <a:lnTo>
                    <a:pt x="86" y="42"/>
                  </a:lnTo>
                  <a:lnTo>
                    <a:pt x="86" y="41"/>
                  </a:lnTo>
                  <a:lnTo>
                    <a:pt x="85" y="40"/>
                  </a:lnTo>
                  <a:lnTo>
                    <a:pt x="84" y="39"/>
                  </a:lnTo>
                  <a:lnTo>
                    <a:pt x="83" y="37"/>
                  </a:lnTo>
                  <a:lnTo>
                    <a:pt x="83" y="36"/>
                  </a:lnTo>
                  <a:lnTo>
                    <a:pt x="82" y="34"/>
                  </a:lnTo>
                  <a:lnTo>
                    <a:pt x="82" y="33"/>
                  </a:lnTo>
                  <a:lnTo>
                    <a:pt x="58" y="41"/>
                  </a:lnTo>
                  <a:lnTo>
                    <a:pt x="57" y="40"/>
                  </a:lnTo>
                  <a:lnTo>
                    <a:pt x="55" y="40"/>
                  </a:lnTo>
                  <a:lnTo>
                    <a:pt x="52" y="39"/>
                  </a:lnTo>
                  <a:lnTo>
                    <a:pt x="48" y="37"/>
                  </a:lnTo>
                  <a:lnTo>
                    <a:pt x="44" y="36"/>
                  </a:lnTo>
                  <a:lnTo>
                    <a:pt x="39" y="34"/>
                  </a:lnTo>
                  <a:lnTo>
                    <a:pt x="34" y="32"/>
                  </a:lnTo>
                  <a:lnTo>
                    <a:pt x="28" y="31"/>
                  </a:lnTo>
                  <a:lnTo>
                    <a:pt x="23" y="29"/>
                  </a:lnTo>
                  <a:lnTo>
                    <a:pt x="18" y="27"/>
                  </a:lnTo>
                  <a:lnTo>
                    <a:pt x="13" y="26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57" y="38"/>
                  </a:lnTo>
                  <a:lnTo>
                    <a:pt x="81" y="30"/>
                  </a:lnTo>
                  <a:lnTo>
                    <a:pt x="80" y="29"/>
                  </a:lnTo>
                  <a:lnTo>
                    <a:pt x="80" y="27"/>
                  </a:lnTo>
                  <a:lnTo>
                    <a:pt x="80" y="26"/>
                  </a:lnTo>
                  <a:lnTo>
                    <a:pt x="78" y="26"/>
                  </a:lnTo>
                  <a:lnTo>
                    <a:pt x="58" y="32"/>
                  </a:lnTo>
                  <a:lnTo>
                    <a:pt x="57" y="32"/>
                  </a:lnTo>
                  <a:lnTo>
                    <a:pt x="55" y="32"/>
                  </a:lnTo>
                  <a:lnTo>
                    <a:pt x="52" y="31"/>
                  </a:lnTo>
                  <a:lnTo>
                    <a:pt x="48" y="30"/>
                  </a:lnTo>
                  <a:lnTo>
                    <a:pt x="44" y="29"/>
                  </a:lnTo>
                  <a:lnTo>
                    <a:pt x="39" y="28"/>
                  </a:lnTo>
                  <a:lnTo>
                    <a:pt x="34" y="26"/>
                  </a:lnTo>
                  <a:lnTo>
                    <a:pt x="28" y="25"/>
                  </a:lnTo>
                  <a:lnTo>
                    <a:pt x="23" y="23"/>
                  </a:lnTo>
                  <a:lnTo>
                    <a:pt x="18" y="22"/>
                  </a:lnTo>
                  <a:lnTo>
                    <a:pt x="13" y="20"/>
                  </a:lnTo>
                  <a:lnTo>
                    <a:pt x="9" y="19"/>
                  </a:lnTo>
                  <a:lnTo>
                    <a:pt x="6" y="18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57" y="30"/>
                  </a:lnTo>
                  <a:lnTo>
                    <a:pt x="78" y="23"/>
                  </a:lnTo>
                  <a:lnTo>
                    <a:pt x="79" y="22"/>
                  </a:lnTo>
                  <a:lnTo>
                    <a:pt x="80" y="21"/>
                  </a:lnTo>
                  <a:lnTo>
                    <a:pt x="82" y="21"/>
                  </a:lnTo>
                  <a:lnTo>
                    <a:pt x="83" y="20"/>
                  </a:lnTo>
                  <a:lnTo>
                    <a:pt x="85" y="19"/>
                  </a:lnTo>
                  <a:lnTo>
                    <a:pt x="86" y="18"/>
                  </a:lnTo>
                  <a:lnTo>
                    <a:pt x="87" y="18"/>
                  </a:lnTo>
                  <a:lnTo>
                    <a:pt x="89" y="17"/>
                  </a:lnTo>
                  <a:lnTo>
                    <a:pt x="89" y="18"/>
                  </a:lnTo>
                  <a:lnTo>
                    <a:pt x="89" y="19"/>
                  </a:lnTo>
                  <a:lnTo>
                    <a:pt x="88" y="19"/>
                  </a:lnTo>
                  <a:lnTo>
                    <a:pt x="88" y="20"/>
                  </a:lnTo>
                  <a:lnTo>
                    <a:pt x="87" y="20"/>
                  </a:lnTo>
                  <a:lnTo>
                    <a:pt x="86" y="21"/>
                  </a:lnTo>
                  <a:lnTo>
                    <a:pt x="86" y="22"/>
                  </a:lnTo>
                  <a:lnTo>
                    <a:pt x="84" y="24"/>
                  </a:lnTo>
                  <a:lnTo>
                    <a:pt x="84" y="25"/>
                  </a:lnTo>
                  <a:lnTo>
                    <a:pt x="84" y="27"/>
                  </a:lnTo>
                  <a:lnTo>
                    <a:pt x="84" y="28"/>
                  </a:lnTo>
                  <a:lnTo>
                    <a:pt x="85" y="30"/>
                  </a:lnTo>
                  <a:lnTo>
                    <a:pt x="86" y="31"/>
                  </a:lnTo>
                  <a:lnTo>
                    <a:pt x="87" y="33"/>
                  </a:lnTo>
                  <a:lnTo>
                    <a:pt x="88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2"/>
                  </a:lnTo>
                  <a:lnTo>
                    <a:pt x="95" y="44"/>
                  </a:lnTo>
                  <a:lnTo>
                    <a:pt x="96" y="46"/>
                  </a:lnTo>
                  <a:lnTo>
                    <a:pt x="98" y="49"/>
                  </a:lnTo>
                  <a:lnTo>
                    <a:pt x="100" y="50"/>
                  </a:lnTo>
                  <a:lnTo>
                    <a:pt x="102" y="52"/>
                  </a:lnTo>
                  <a:lnTo>
                    <a:pt x="104" y="53"/>
                  </a:lnTo>
                  <a:lnTo>
                    <a:pt x="105" y="53"/>
                  </a:lnTo>
                  <a:lnTo>
                    <a:pt x="107" y="54"/>
                  </a:lnTo>
                  <a:lnTo>
                    <a:pt x="108" y="54"/>
                  </a:lnTo>
                  <a:lnTo>
                    <a:pt x="110" y="54"/>
                  </a:lnTo>
                  <a:lnTo>
                    <a:pt x="111" y="55"/>
                  </a:lnTo>
                  <a:lnTo>
                    <a:pt x="113" y="54"/>
                  </a:lnTo>
                  <a:lnTo>
                    <a:pt x="114" y="54"/>
                  </a:lnTo>
                  <a:lnTo>
                    <a:pt x="117" y="53"/>
                  </a:lnTo>
                  <a:lnTo>
                    <a:pt x="119" y="52"/>
                  </a:lnTo>
                  <a:lnTo>
                    <a:pt x="121" y="50"/>
                  </a:lnTo>
                  <a:lnTo>
                    <a:pt x="123" y="49"/>
                  </a:lnTo>
                  <a:lnTo>
                    <a:pt x="124" y="47"/>
                  </a:lnTo>
                  <a:lnTo>
                    <a:pt x="126" y="45"/>
                  </a:lnTo>
                  <a:lnTo>
                    <a:pt x="127" y="43"/>
                  </a:lnTo>
                  <a:lnTo>
                    <a:pt x="129" y="41"/>
                  </a:lnTo>
                  <a:lnTo>
                    <a:pt x="142" y="3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4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83">
              <a:extLst>
                <a:ext uri="{FF2B5EF4-FFF2-40B4-BE49-F238E27FC236}">
                  <a16:creationId xmlns:a16="http://schemas.microsoft.com/office/drawing/2014/main" id="{96A102D2-560B-4938-ABDA-264C8DC71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" y="1015"/>
              <a:ext cx="73" cy="86"/>
            </a:xfrm>
            <a:custGeom>
              <a:avLst/>
              <a:gdLst>
                <a:gd name="T0" fmla="*/ 35 w 73"/>
                <a:gd name="T1" fmla="*/ 77 h 86"/>
                <a:gd name="T2" fmla="*/ 41 w 73"/>
                <a:gd name="T3" fmla="*/ 35 h 86"/>
                <a:gd name="T4" fmla="*/ 49 w 73"/>
                <a:gd name="T5" fmla="*/ 19 h 86"/>
                <a:gd name="T6" fmla="*/ 58 w 73"/>
                <a:gd name="T7" fmla="*/ 18 h 86"/>
                <a:gd name="T8" fmla="*/ 58 w 73"/>
                <a:gd name="T9" fmla="*/ 53 h 86"/>
                <a:gd name="T10" fmla="*/ 65 w 73"/>
                <a:gd name="T11" fmla="*/ 49 h 86"/>
                <a:gd name="T12" fmla="*/ 68 w 73"/>
                <a:gd name="T13" fmla="*/ 41 h 86"/>
                <a:gd name="T14" fmla="*/ 70 w 73"/>
                <a:gd name="T15" fmla="*/ 17 h 86"/>
                <a:gd name="T16" fmla="*/ 68 w 73"/>
                <a:gd name="T17" fmla="*/ 10 h 86"/>
                <a:gd name="T18" fmla="*/ 61 w 73"/>
                <a:gd name="T19" fmla="*/ 4 h 86"/>
                <a:gd name="T20" fmla="*/ 50 w 73"/>
                <a:gd name="T21" fmla="*/ 3 h 86"/>
                <a:gd name="T22" fmla="*/ 39 w 73"/>
                <a:gd name="T23" fmla="*/ 4 h 86"/>
                <a:gd name="T24" fmla="*/ 29 w 73"/>
                <a:gd name="T25" fmla="*/ 7 h 86"/>
                <a:gd name="T26" fmla="*/ 17 w 73"/>
                <a:gd name="T27" fmla="*/ 12 h 86"/>
                <a:gd name="T28" fmla="*/ 10 w 73"/>
                <a:gd name="T29" fmla="*/ 20 h 86"/>
                <a:gd name="T30" fmla="*/ 5 w 73"/>
                <a:gd name="T31" fmla="*/ 44 h 86"/>
                <a:gd name="T32" fmla="*/ 6 w 73"/>
                <a:gd name="T33" fmla="*/ 54 h 86"/>
                <a:gd name="T34" fmla="*/ 11 w 73"/>
                <a:gd name="T35" fmla="*/ 61 h 86"/>
                <a:gd name="T36" fmla="*/ 18 w 73"/>
                <a:gd name="T37" fmla="*/ 63 h 86"/>
                <a:gd name="T38" fmla="*/ 23 w 73"/>
                <a:gd name="T39" fmla="*/ 64 h 86"/>
                <a:gd name="T40" fmla="*/ 28 w 73"/>
                <a:gd name="T41" fmla="*/ 63 h 86"/>
                <a:gd name="T42" fmla="*/ 33 w 73"/>
                <a:gd name="T43" fmla="*/ 62 h 86"/>
                <a:gd name="T44" fmla="*/ 33 w 73"/>
                <a:gd name="T45" fmla="*/ 65 h 86"/>
                <a:gd name="T46" fmla="*/ 28 w 73"/>
                <a:gd name="T47" fmla="*/ 66 h 86"/>
                <a:gd name="T48" fmla="*/ 23 w 73"/>
                <a:gd name="T49" fmla="*/ 67 h 86"/>
                <a:gd name="T50" fmla="*/ 18 w 73"/>
                <a:gd name="T51" fmla="*/ 67 h 86"/>
                <a:gd name="T52" fmla="*/ 13 w 73"/>
                <a:gd name="T53" fmla="*/ 65 h 86"/>
                <a:gd name="T54" fmla="*/ 6 w 73"/>
                <a:gd name="T55" fmla="*/ 62 h 86"/>
                <a:gd name="T56" fmla="*/ 1 w 73"/>
                <a:gd name="T57" fmla="*/ 56 h 86"/>
                <a:gd name="T58" fmla="*/ 1 w 73"/>
                <a:gd name="T59" fmla="*/ 35 h 86"/>
                <a:gd name="T60" fmla="*/ 7 w 73"/>
                <a:gd name="T61" fmla="*/ 15 h 86"/>
                <a:gd name="T62" fmla="*/ 10 w 73"/>
                <a:gd name="T63" fmla="*/ 10 h 86"/>
                <a:gd name="T64" fmla="*/ 15 w 73"/>
                <a:gd name="T65" fmla="*/ 8 h 86"/>
                <a:gd name="T66" fmla="*/ 20 w 73"/>
                <a:gd name="T67" fmla="*/ 6 h 86"/>
                <a:gd name="T68" fmla="*/ 28 w 73"/>
                <a:gd name="T69" fmla="*/ 4 h 86"/>
                <a:gd name="T70" fmla="*/ 31 w 73"/>
                <a:gd name="T71" fmla="*/ 3 h 86"/>
                <a:gd name="T72" fmla="*/ 38 w 73"/>
                <a:gd name="T73" fmla="*/ 2 h 86"/>
                <a:gd name="T74" fmla="*/ 47 w 73"/>
                <a:gd name="T75" fmla="*/ 1 h 86"/>
                <a:gd name="T76" fmla="*/ 54 w 73"/>
                <a:gd name="T77" fmla="*/ 0 h 86"/>
                <a:gd name="T78" fmla="*/ 63 w 73"/>
                <a:gd name="T79" fmla="*/ 1 h 86"/>
                <a:gd name="T80" fmla="*/ 70 w 73"/>
                <a:gd name="T81" fmla="*/ 7 h 86"/>
                <a:gd name="T82" fmla="*/ 73 w 73"/>
                <a:gd name="T83" fmla="*/ 20 h 86"/>
                <a:gd name="T84" fmla="*/ 72 w 73"/>
                <a:gd name="T85" fmla="*/ 35 h 86"/>
                <a:gd name="T86" fmla="*/ 71 w 73"/>
                <a:gd name="T87" fmla="*/ 45 h 86"/>
                <a:gd name="T88" fmla="*/ 65 w 73"/>
                <a:gd name="T89" fmla="*/ 53 h 86"/>
                <a:gd name="T90" fmla="*/ 61 w 73"/>
                <a:gd name="T91" fmla="*/ 56 h 86"/>
                <a:gd name="T92" fmla="*/ 56 w 73"/>
                <a:gd name="T93" fmla="*/ 58 h 86"/>
                <a:gd name="T94" fmla="*/ 58 w 73"/>
                <a:gd name="T95" fmla="*/ 20 h 86"/>
                <a:gd name="T96" fmla="*/ 50 w 73"/>
                <a:gd name="T97" fmla="*/ 22 h 86"/>
                <a:gd name="T98" fmla="*/ 36 w 73"/>
                <a:gd name="T99" fmla="*/ 86 h 8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3"/>
                <a:gd name="T151" fmla="*/ 0 h 86"/>
                <a:gd name="T152" fmla="*/ 73 w 73"/>
                <a:gd name="T153" fmla="*/ 86 h 8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3" h="86">
                  <a:moveTo>
                    <a:pt x="36" y="86"/>
                  </a:moveTo>
                  <a:lnTo>
                    <a:pt x="33" y="86"/>
                  </a:lnTo>
                  <a:lnTo>
                    <a:pt x="34" y="84"/>
                  </a:lnTo>
                  <a:lnTo>
                    <a:pt x="35" y="77"/>
                  </a:lnTo>
                  <a:lnTo>
                    <a:pt x="36" y="68"/>
                  </a:lnTo>
                  <a:lnTo>
                    <a:pt x="38" y="57"/>
                  </a:lnTo>
                  <a:lnTo>
                    <a:pt x="39" y="45"/>
                  </a:lnTo>
                  <a:lnTo>
                    <a:pt x="41" y="35"/>
                  </a:lnTo>
                  <a:lnTo>
                    <a:pt x="43" y="26"/>
                  </a:lnTo>
                  <a:lnTo>
                    <a:pt x="45" y="21"/>
                  </a:lnTo>
                  <a:lnTo>
                    <a:pt x="47" y="20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3" y="18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0"/>
                  </a:lnTo>
                  <a:lnTo>
                    <a:pt x="56" y="54"/>
                  </a:lnTo>
                  <a:lnTo>
                    <a:pt x="58" y="53"/>
                  </a:lnTo>
                  <a:lnTo>
                    <a:pt x="60" y="52"/>
                  </a:lnTo>
                  <a:lnTo>
                    <a:pt x="61" y="51"/>
                  </a:lnTo>
                  <a:lnTo>
                    <a:pt x="63" y="50"/>
                  </a:lnTo>
                  <a:lnTo>
                    <a:pt x="65" y="49"/>
                  </a:lnTo>
                  <a:lnTo>
                    <a:pt x="66" y="48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8" y="41"/>
                  </a:lnTo>
                  <a:lnTo>
                    <a:pt x="69" y="33"/>
                  </a:lnTo>
                  <a:lnTo>
                    <a:pt x="70" y="25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70" y="15"/>
                  </a:lnTo>
                  <a:lnTo>
                    <a:pt x="70" y="13"/>
                  </a:lnTo>
                  <a:lnTo>
                    <a:pt x="69" y="12"/>
                  </a:lnTo>
                  <a:lnTo>
                    <a:pt x="68" y="10"/>
                  </a:lnTo>
                  <a:lnTo>
                    <a:pt x="67" y="8"/>
                  </a:lnTo>
                  <a:lnTo>
                    <a:pt x="66" y="6"/>
                  </a:lnTo>
                  <a:lnTo>
                    <a:pt x="64" y="4"/>
                  </a:lnTo>
                  <a:lnTo>
                    <a:pt x="61" y="4"/>
                  </a:lnTo>
                  <a:lnTo>
                    <a:pt x="59" y="3"/>
                  </a:lnTo>
                  <a:lnTo>
                    <a:pt x="56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2" y="4"/>
                  </a:lnTo>
                  <a:lnTo>
                    <a:pt x="39" y="4"/>
                  </a:lnTo>
                  <a:lnTo>
                    <a:pt x="36" y="5"/>
                  </a:lnTo>
                  <a:lnTo>
                    <a:pt x="34" y="6"/>
                  </a:lnTo>
                  <a:lnTo>
                    <a:pt x="31" y="6"/>
                  </a:lnTo>
                  <a:lnTo>
                    <a:pt x="29" y="7"/>
                  </a:lnTo>
                  <a:lnTo>
                    <a:pt x="26" y="8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8" y="27"/>
                  </a:lnTo>
                  <a:lnTo>
                    <a:pt x="5" y="44"/>
                  </a:lnTo>
                  <a:lnTo>
                    <a:pt x="5" y="47"/>
                  </a:lnTo>
                  <a:lnTo>
                    <a:pt x="5" y="49"/>
                  </a:lnTo>
                  <a:lnTo>
                    <a:pt x="6" y="52"/>
                  </a:lnTo>
                  <a:lnTo>
                    <a:pt x="6" y="54"/>
                  </a:lnTo>
                  <a:lnTo>
                    <a:pt x="7" y="56"/>
                  </a:lnTo>
                  <a:lnTo>
                    <a:pt x="8" y="58"/>
                  </a:lnTo>
                  <a:lnTo>
                    <a:pt x="9" y="60"/>
                  </a:lnTo>
                  <a:lnTo>
                    <a:pt x="11" y="61"/>
                  </a:lnTo>
                  <a:lnTo>
                    <a:pt x="13" y="62"/>
                  </a:lnTo>
                  <a:lnTo>
                    <a:pt x="15" y="62"/>
                  </a:lnTo>
                  <a:lnTo>
                    <a:pt x="16" y="63"/>
                  </a:lnTo>
                  <a:lnTo>
                    <a:pt x="18" y="63"/>
                  </a:lnTo>
                  <a:lnTo>
                    <a:pt x="19" y="63"/>
                  </a:lnTo>
                  <a:lnTo>
                    <a:pt x="21" y="64"/>
                  </a:lnTo>
                  <a:lnTo>
                    <a:pt x="22" y="64"/>
                  </a:lnTo>
                  <a:lnTo>
                    <a:pt x="23" y="64"/>
                  </a:lnTo>
                  <a:lnTo>
                    <a:pt x="24" y="64"/>
                  </a:lnTo>
                  <a:lnTo>
                    <a:pt x="26" y="64"/>
                  </a:lnTo>
                  <a:lnTo>
                    <a:pt x="27" y="64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0" y="63"/>
                  </a:lnTo>
                  <a:lnTo>
                    <a:pt x="32" y="63"/>
                  </a:lnTo>
                  <a:lnTo>
                    <a:pt x="33" y="62"/>
                  </a:lnTo>
                  <a:lnTo>
                    <a:pt x="34" y="63"/>
                  </a:lnTo>
                  <a:lnTo>
                    <a:pt x="33" y="64"/>
                  </a:lnTo>
                  <a:lnTo>
                    <a:pt x="33" y="65"/>
                  </a:lnTo>
                  <a:lnTo>
                    <a:pt x="32" y="65"/>
                  </a:lnTo>
                  <a:lnTo>
                    <a:pt x="31" y="65"/>
                  </a:lnTo>
                  <a:lnTo>
                    <a:pt x="29" y="66"/>
                  </a:lnTo>
                  <a:lnTo>
                    <a:pt x="28" y="66"/>
                  </a:lnTo>
                  <a:lnTo>
                    <a:pt x="27" y="66"/>
                  </a:lnTo>
                  <a:lnTo>
                    <a:pt x="26" y="66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8" y="67"/>
                  </a:lnTo>
                  <a:lnTo>
                    <a:pt x="17" y="66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9" y="64"/>
                  </a:lnTo>
                  <a:lnTo>
                    <a:pt x="8" y="63"/>
                  </a:lnTo>
                  <a:lnTo>
                    <a:pt x="6" y="62"/>
                  </a:lnTo>
                  <a:lnTo>
                    <a:pt x="4" y="61"/>
                  </a:lnTo>
                  <a:lnTo>
                    <a:pt x="3" y="59"/>
                  </a:lnTo>
                  <a:lnTo>
                    <a:pt x="2" y="58"/>
                  </a:lnTo>
                  <a:lnTo>
                    <a:pt x="1" y="56"/>
                  </a:lnTo>
                  <a:lnTo>
                    <a:pt x="1" y="51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3" y="25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7" y="7"/>
                  </a:lnTo>
                  <a:lnTo>
                    <a:pt x="19" y="6"/>
                  </a:lnTo>
                  <a:lnTo>
                    <a:pt x="20" y="6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9" y="4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72" y="10"/>
                  </a:lnTo>
                  <a:lnTo>
                    <a:pt x="72" y="13"/>
                  </a:lnTo>
                  <a:lnTo>
                    <a:pt x="73" y="16"/>
                  </a:lnTo>
                  <a:lnTo>
                    <a:pt x="73" y="20"/>
                  </a:lnTo>
                  <a:lnTo>
                    <a:pt x="73" y="24"/>
                  </a:lnTo>
                  <a:lnTo>
                    <a:pt x="73" y="28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2" y="37"/>
                  </a:lnTo>
                  <a:lnTo>
                    <a:pt x="72" y="40"/>
                  </a:lnTo>
                  <a:lnTo>
                    <a:pt x="72" y="42"/>
                  </a:lnTo>
                  <a:lnTo>
                    <a:pt x="71" y="45"/>
                  </a:lnTo>
                  <a:lnTo>
                    <a:pt x="71" y="47"/>
                  </a:lnTo>
                  <a:lnTo>
                    <a:pt x="69" y="49"/>
                  </a:lnTo>
                  <a:lnTo>
                    <a:pt x="68" y="51"/>
                  </a:lnTo>
                  <a:lnTo>
                    <a:pt x="65" y="53"/>
                  </a:lnTo>
                  <a:lnTo>
                    <a:pt x="64" y="54"/>
                  </a:lnTo>
                  <a:lnTo>
                    <a:pt x="63" y="54"/>
                  </a:lnTo>
                  <a:lnTo>
                    <a:pt x="62" y="55"/>
                  </a:lnTo>
                  <a:lnTo>
                    <a:pt x="61" y="56"/>
                  </a:lnTo>
                  <a:lnTo>
                    <a:pt x="59" y="57"/>
                  </a:lnTo>
                  <a:lnTo>
                    <a:pt x="58" y="57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1" y="86"/>
                  </a:lnTo>
                  <a:lnTo>
                    <a:pt x="48" y="86"/>
                  </a:lnTo>
                  <a:lnTo>
                    <a:pt x="59" y="21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5" y="21"/>
                  </a:lnTo>
                  <a:lnTo>
                    <a:pt x="53" y="21"/>
                  </a:lnTo>
                  <a:lnTo>
                    <a:pt x="50" y="22"/>
                  </a:lnTo>
                  <a:lnTo>
                    <a:pt x="49" y="22"/>
                  </a:lnTo>
                  <a:lnTo>
                    <a:pt x="47" y="23"/>
                  </a:lnTo>
                  <a:lnTo>
                    <a:pt x="46" y="23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84">
              <a:extLst>
                <a:ext uri="{FF2B5EF4-FFF2-40B4-BE49-F238E27FC236}">
                  <a16:creationId xmlns:a16="http://schemas.microsoft.com/office/drawing/2014/main" id="{0CC70E0C-B51C-433E-A51B-B2570113D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021"/>
              <a:ext cx="43" cy="51"/>
            </a:xfrm>
            <a:custGeom>
              <a:avLst/>
              <a:gdLst>
                <a:gd name="T0" fmla="*/ 40 w 43"/>
                <a:gd name="T1" fmla="*/ 1 h 51"/>
                <a:gd name="T2" fmla="*/ 36 w 43"/>
                <a:gd name="T3" fmla="*/ 2 h 51"/>
                <a:gd name="T4" fmla="*/ 33 w 43"/>
                <a:gd name="T5" fmla="*/ 3 h 51"/>
                <a:gd name="T6" fmla="*/ 29 w 43"/>
                <a:gd name="T7" fmla="*/ 4 h 51"/>
                <a:gd name="T8" fmla="*/ 26 w 43"/>
                <a:gd name="T9" fmla="*/ 6 h 51"/>
                <a:gd name="T10" fmla="*/ 22 w 43"/>
                <a:gd name="T11" fmla="*/ 7 h 51"/>
                <a:gd name="T12" fmla="*/ 19 w 43"/>
                <a:gd name="T13" fmla="*/ 8 h 51"/>
                <a:gd name="T14" fmla="*/ 15 w 43"/>
                <a:gd name="T15" fmla="*/ 9 h 51"/>
                <a:gd name="T16" fmla="*/ 11 w 43"/>
                <a:gd name="T17" fmla="*/ 12 h 51"/>
                <a:gd name="T18" fmla="*/ 7 w 43"/>
                <a:gd name="T19" fmla="*/ 16 h 51"/>
                <a:gd name="T20" fmla="*/ 5 w 43"/>
                <a:gd name="T21" fmla="*/ 22 h 51"/>
                <a:gd name="T22" fmla="*/ 4 w 43"/>
                <a:gd name="T23" fmla="*/ 28 h 51"/>
                <a:gd name="T24" fmla="*/ 3 w 43"/>
                <a:gd name="T25" fmla="*/ 50 h 51"/>
                <a:gd name="T26" fmla="*/ 2 w 43"/>
                <a:gd name="T27" fmla="*/ 51 h 51"/>
                <a:gd name="T28" fmla="*/ 1 w 43"/>
                <a:gd name="T29" fmla="*/ 50 h 51"/>
                <a:gd name="T30" fmla="*/ 0 w 43"/>
                <a:gd name="T31" fmla="*/ 50 h 51"/>
                <a:gd name="T32" fmla="*/ 0 w 43"/>
                <a:gd name="T33" fmla="*/ 50 h 51"/>
                <a:gd name="T34" fmla="*/ 0 w 43"/>
                <a:gd name="T35" fmla="*/ 40 h 51"/>
                <a:gd name="T36" fmla="*/ 0 w 43"/>
                <a:gd name="T37" fmla="*/ 30 h 51"/>
                <a:gd name="T38" fmla="*/ 3 w 43"/>
                <a:gd name="T39" fmla="*/ 20 h 51"/>
                <a:gd name="T40" fmla="*/ 7 w 43"/>
                <a:gd name="T41" fmla="*/ 11 h 51"/>
                <a:gd name="T42" fmla="*/ 11 w 43"/>
                <a:gd name="T43" fmla="*/ 9 h 51"/>
                <a:gd name="T44" fmla="*/ 14 w 43"/>
                <a:gd name="T45" fmla="*/ 8 h 51"/>
                <a:gd name="T46" fmla="*/ 18 w 43"/>
                <a:gd name="T47" fmla="*/ 6 h 51"/>
                <a:gd name="T48" fmla="*/ 21 w 43"/>
                <a:gd name="T49" fmla="*/ 5 h 51"/>
                <a:gd name="T50" fmla="*/ 25 w 43"/>
                <a:gd name="T51" fmla="*/ 4 h 51"/>
                <a:gd name="T52" fmla="*/ 29 w 43"/>
                <a:gd name="T53" fmla="*/ 3 h 51"/>
                <a:gd name="T54" fmla="*/ 33 w 43"/>
                <a:gd name="T55" fmla="*/ 2 h 51"/>
                <a:gd name="T56" fmla="*/ 36 w 43"/>
                <a:gd name="T57" fmla="*/ 1 h 51"/>
                <a:gd name="T58" fmla="*/ 38 w 43"/>
                <a:gd name="T59" fmla="*/ 1 h 51"/>
                <a:gd name="T60" fmla="*/ 40 w 43"/>
                <a:gd name="T61" fmla="*/ 1 h 51"/>
                <a:gd name="T62" fmla="*/ 41 w 43"/>
                <a:gd name="T63" fmla="*/ 1 h 51"/>
                <a:gd name="T64" fmla="*/ 43 w 43"/>
                <a:gd name="T65" fmla="*/ 0 h 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51"/>
                <a:gd name="T101" fmla="*/ 43 w 43"/>
                <a:gd name="T102" fmla="*/ 51 h 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51">
                  <a:moveTo>
                    <a:pt x="43" y="0"/>
                  </a:moveTo>
                  <a:lnTo>
                    <a:pt x="40" y="1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2" y="7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1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4" y="28"/>
                  </a:lnTo>
                  <a:lnTo>
                    <a:pt x="3" y="31"/>
                  </a:lnTo>
                  <a:lnTo>
                    <a:pt x="3" y="50"/>
                  </a:lnTo>
                  <a:lnTo>
                    <a:pt x="3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1" y="50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6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21" y="5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39" y="1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D7DA11AE-03D5-40FC-A772-297D94BE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1038"/>
              <a:ext cx="13" cy="63"/>
            </a:xfrm>
            <a:custGeom>
              <a:avLst/>
              <a:gdLst>
                <a:gd name="T0" fmla="*/ 0 w 13"/>
                <a:gd name="T1" fmla="*/ 63 h 63"/>
                <a:gd name="T2" fmla="*/ 7 w 13"/>
                <a:gd name="T3" fmla="*/ 21 h 63"/>
                <a:gd name="T4" fmla="*/ 11 w 13"/>
                <a:gd name="T5" fmla="*/ 1 h 63"/>
                <a:gd name="T6" fmla="*/ 11 w 13"/>
                <a:gd name="T7" fmla="*/ 0 h 63"/>
                <a:gd name="T8" fmla="*/ 12 w 13"/>
                <a:gd name="T9" fmla="*/ 0 h 63"/>
                <a:gd name="T10" fmla="*/ 12 w 13"/>
                <a:gd name="T11" fmla="*/ 0 h 63"/>
                <a:gd name="T12" fmla="*/ 13 w 13"/>
                <a:gd name="T13" fmla="*/ 0 h 63"/>
                <a:gd name="T14" fmla="*/ 9 w 13"/>
                <a:gd name="T15" fmla="*/ 21 h 63"/>
                <a:gd name="T16" fmla="*/ 2 w 13"/>
                <a:gd name="T17" fmla="*/ 63 h 63"/>
                <a:gd name="T18" fmla="*/ 0 w 13"/>
                <a:gd name="T19" fmla="*/ 63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63"/>
                <a:gd name="T32" fmla="*/ 13 w 13"/>
                <a:gd name="T33" fmla="*/ 63 h 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63">
                  <a:moveTo>
                    <a:pt x="0" y="63"/>
                  </a:moveTo>
                  <a:lnTo>
                    <a:pt x="7" y="2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9" y="21"/>
                  </a:lnTo>
                  <a:lnTo>
                    <a:pt x="2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B76DD92C-5FB8-4D4E-9910-A14EE030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929"/>
              <a:ext cx="9" cy="38"/>
            </a:xfrm>
            <a:custGeom>
              <a:avLst/>
              <a:gdLst>
                <a:gd name="T0" fmla="*/ 9 w 9"/>
                <a:gd name="T1" fmla="*/ 38 h 38"/>
                <a:gd name="T2" fmla="*/ 8 w 9"/>
                <a:gd name="T3" fmla="*/ 0 h 38"/>
                <a:gd name="T4" fmla="*/ 0 w 9"/>
                <a:gd name="T5" fmla="*/ 1 h 38"/>
                <a:gd name="T6" fmla="*/ 1 w 9"/>
                <a:gd name="T7" fmla="*/ 38 h 38"/>
                <a:gd name="T8" fmla="*/ 9 w 9"/>
                <a:gd name="T9" fmla="*/ 3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8"/>
                <a:gd name="T17" fmla="*/ 9 w 9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8">
                  <a:moveTo>
                    <a:pt x="9" y="38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1" y="38"/>
                  </a:lnTo>
                  <a:lnTo>
                    <a:pt x="9" y="3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2FA8F4DD-99A4-489E-93A5-22E24C296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915"/>
              <a:ext cx="9" cy="52"/>
            </a:xfrm>
            <a:custGeom>
              <a:avLst/>
              <a:gdLst>
                <a:gd name="T0" fmla="*/ 9 w 9"/>
                <a:gd name="T1" fmla="*/ 51 h 52"/>
                <a:gd name="T2" fmla="*/ 8 w 9"/>
                <a:gd name="T3" fmla="*/ 0 h 52"/>
                <a:gd name="T4" fmla="*/ 0 w 9"/>
                <a:gd name="T5" fmla="*/ 0 h 52"/>
                <a:gd name="T6" fmla="*/ 1 w 9"/>
                <a:gd name="T7" fmla="*/ 52 h 52"/>
                <a:gd name="T8" fmla="*/ 9 w 9"/>
                <a:gd name="T9" fmla="*/ 51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2"/>
                <a:gd name="T17" fmla="*/ 9 w 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2">
                  <a:moveTo>
                    <a:pt x="9" y="51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1" y="52"/>
                  </a:lnTo>
                  <a:lnTo>
                    <a:pt x="9" y="51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88">
              <a:extLst>
                <a:ext uri="{FF2B5EF4-FFF2-40B4-BE49-F238E27FC236}">
                  <a16:creationId xmlns:a16="http://schemas.microsoft.com/office/drawing/2014/main" id="{93092DFB-99A1-4607-BF77-0DC93BE02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923"/>
              <a:ext cx="9" cy="43"/>
            </a:xfrm>
            <a:custGeom>
              <a:avLst/>
              <a:gdLst>
                <a:gd name="T0" fmla="*/ 9 w 9"/>
                <a:gd name="T1" fmla="*/ 43 h 43"/>
                <a:gd name="T2" fmla="*/ 8 w 9"/>
                <a:gd name="T3" fmla="*/ 0 h 43"/>
                <a:gd name="T4" fmla="*/ 0 w 9"/>
                <a:gd name="T5" fmla="*/ 1 h 43"/>
                <a:gd name="T6" fmla="*/ 1 w 9"/>
                <a:gd name="T7" fmla="*/ 43 h 43"/>
                <a:gd name="T8" fmla="*/ 9 w 9"/>
                <a:gd name="T9" fmla="*/ 43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3"/>
                <a:gd name="T17" fmla="*/ 9 w 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3">
                  <a:moveTo>
                    <a:pt x="9" y="43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1" y="43"/>
                  </a:lnTo>
                  <a:lnTo>
                    <a:pt x="9" y="43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D4F4648A-515F-4A97-AE78-AE87809A66A3}"/>
              </a:ext>
            </a:extLst>
          </p:cNvPr>
          <p:cNvSpPr txBox="1"/>
          <p:nvPr/>
        </p:nvSpPr>
        <p:spPr>
          <a:xfrm>
            <a:off x="241248" y="1789067"/>
            <a:ext cx="63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Internet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7395219F-603A-4C1D-A5FE-2F43DBD03BAC}"/>
              </a:ext>
            </a:extLst>
          </p:cNvPr>
          <p:cNvSpPr/>
          <p:nvPr/>
        </p:nvSpPr>
        <p:spPr>
          <a:xfrm>
            <a:off x="1157691" y="1882168"/>
            <a:ext cx="257953" cy="356207"/>
          </a:xfrm>
          <a:prstGeom prst="downArrow">
            <a:avLst/>
          </a:prstGeom>
          <a:solidFill>
            <a:srgbClr val="FAE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61DFC170-D15F-47F7-B61A-3F29C1141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98" y="1893971"/>
            <a:ext cx="679628" cy="325689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101F344-8F0B-440A-9FE9-48737DC92CB0}"/>
              </a:ext>
            </a:extLst>
          </p:cNvPr>
          <p:cNvSpPr/>
          <p:nvPr/>
        </p:nvSpPr>
        <p:spPr>
          <a:xfrm>
            <a:off x="7665285" y="1347465"/>
            <a:ext cx="1088742" cy="399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2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Back-end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</a:t>
            </a:r>
            <a:r>
              <a:rPr lang="fr-FR" sz="2800" b="1" spc="-1" dirty="0">
                <a:solidFill>
                  <a:srgbClr val="298F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Diagramme de classes</a:t>
            </a:r>
            <a:endParaRPr lang="fr-FR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9433503-974D-4E4B-B930-F510CE939105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AB13FA-8DB6-437C-BB15-7F6974AAE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7" y="1295400"/>
            <a:ext cx="7864134" cy="45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fr-FR" b="1" dirty="0"/>
              <a:t>●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Module de Sécurité: Administration des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●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Module d’Affectation des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Iphones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● Remarques </a:t>
            </a:r>
          </a:p>
          <a:p>
            <a:pPr>
              <a:tabLst>
                <a:tab pos="177800" algn="l"/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des verbes HTTP en fonction des actions à faire sauf pour l’accès à la liste 	    			des affectations</a:t>
            </a:r>
          </a:p>
          <a:p>
            <a:pPr>
              <a:tabLst>
                <a:tab pos="177800" algn="l"/>
                <a:tab pos="361950" algn="l"/>
              </a:tabLst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 POST au lieu de GET</a:t>
            </a:r>
          </a:p>
          <a:p>
            <a:pPr>
              <a:tabLst>
                <a:tab pos="177800" algn="l"/>
                <a:tab pos="361950" algn="l"/>
              </a:tabLst>
            </a:pPr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tabLst>
                <a:tab pos="177800" algn="l"/>
                <a:tab pos="361950" algn="l"/>
              </a:tabLst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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 de gestion du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versionning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sur les URLs. A faire dans les bonnes pratiques</a:t>
            </a:r>
          </a:p>
          <a:p>
            <a:pPr>
              <a:tabLst>
                <a:tab pos="177800" algn="l"/>
                <a:tab pos="361950" algn="l"/>
              </a:tabLst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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 d’homogénéisation sur les noms des URL, mélange de français et anglais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r>
              <a:rPr lang="fr-FR" b="1" dirty="0"/>
              <a:t>	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pc="-1" dirty="0" err="1">
                <a:solidFill>
                  <a:srgbClr val="298F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fr-FR" sz="2800" b="1" spc="-1" dirty="0">
                <a:solidFill>
                  <a:srgbClr val="298F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Les API REST de l’application</a:t>
            </a:r>
            <a:endParaRPr lang="fr-FR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6" name="Rectangle à coins arrondis 1">
            <a:extLst>
              <a:ext uri="{FF2B5EF4-FFF2-40B4-BE49-F238E27FC236}">
                <a16:creationId xmlns:a16="http://schemas.microsoft.com/office/drawing/2014/main" id="{C314EDA9-CBB9-4FAA-BD4D-9D3BFE4F8703}"/>
              </a:ext>
            </a:extLst>
          </p:cNvPr>
          <p:cNvSpPr/>
          <p:nvPr/>
        </p:nvSpPr>
        <p:spPr>
          <a:xfrm>
            <a:off x="479160" y="1638507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POST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/utilisateur/</a:t>
            </a:r>
            <a:r>
              <a:rPr lang="fr-FR" sz="900" dirty="0" err="1">
                <a:solidFill>
                  <a:schemeClr val="tx1"/>
                </a:solidFill>
              </a:rPr>
              <a:t>create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1">
            <a:extLst>
              <a:ext uri="{FF2B5EF4-FFF2-40B4-BE49-F238E27FC236}">
                <a16:creationId xmlns:a16="http://schemas.microsoft.com/office/drawing/2014/main" id="{5086CF52-E50E-4382-8185-4308C82D61CD}"/>
              </a:ext>
            </a:extLst>
          </p:cNvPr>
          <p:cNvSpPr/>
          <p:nvPr/>
        </p:nvSpPr>
        <p:spPr>
          <a:xfrm>
            <a:off x="3492749" y="1656173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DELETE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/utilisateur/</a:t>
            </a:r>
            <a:r>
              <a:rPr lang="fr-FR" sz="900" dirty="0" err="1">
                <a:solidFill>
                  <a:schemeClr val="tx1"/>
                </a:solidFill>
              </a:rPr>
              <a:t>delete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1">
            <a:extLst>
              <a:ext uri="{FF2B5EF4-FFF2-40B4-BE49-F238E27FC236}">
                <a16:creationId xmlns:a16="http://schemas.microsoft.com/office/drawing/2014/main" id="{1182F334-15AB-424A-B8EF-57451BF091BD}"/>
              </a:ext>
            </a:extLst>
          </p:cNvPr>
          <p:cNvSpPr/>
          <p:nvPr/>
        </p:nvSpPr>
        <p:spPr>
          <a:xfrm>
            <a:off x="479160" y="2206872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PUT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/utilisateur/update</a:t>
            </a:r>
          </a:p>
        </p:txBody>
      </p:sp>
      <p:sp>
        <p:nvSpPr>
          <p:cNvPr id="9" name="Rectangle à coins arrondis 1">
            <a:extLst>
              <a:ext uri="{FF2B5EF4-FFF2-40B4-BE49-F238E27FC236}">
                <a16:creationId xmlns:a16="http://schemas.microsoft.com/office/drawing/2014/main" id="{E1138EB0-88B8-4CAA-93A1-EC0B2F1BE42A}"/>
              </a:ext>
            </a:extLst>
          </p:cNvPr>
          <p:cNvSpPr/>
          <p:nvPr/>
        </p:nvSpPr>
        <p:spPr>
          <a:xfrm>
            <a:off x="3492749" y="2237953"/>
            <a:ext cx="2672232" cy="432048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GET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/utilisateur/</a:t>
            </a:r>
            <a:r>
              <a:rPr lang="fr-FR" sz="900" dirty="0" err="1">
                <a:solidFill>
                  <a:schemeClr val="tx1"/>
                </a:solidFill>
              </a:rPr>
              <a:t>retrieve</a:t>
            </a:r>
            <a:r>
              <a:rPr lang="fr-FR" sz="900" dirty="0">
                <a:solidFill>
                  <a:schemeClr val="tx1"/>
                </a:solidFill>
              </a:rPr>
              <a:t>/{</a:t>
            </a:r>
            <a:r>
              <a:rPr lang="fr-FR" sz="900" dirty="0" err="1">
                <a:solidFill>
                  <a:schemeClr val="tx1"/>
                </a:solidFill>
              </a:rPr>
              <a:t>uid</a:t>
            </a:r>
            <a:r>
              <a:rPr lang="fr-FR" sz="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à coins arrondis 1">
            <a:extLst>
              <a:ext uri="{FF2B5EF4-FFF2-40B4-BE49-F238E27FC236}">
                <a16:creationId xmlns:a16="http://schemas.microsoft.com/office/drawing/2014/main" id="{A851ADDE-0CCB-4CCE-AC2F-C86BAB0FE7F4}"/>
              </a:ext>
            </a:extLst>
          </p:cNvPr>
          <p:cNvSpPr/>
          <p:nvPr/>
        </p:nvSpPr>
        <p:spPr>
          <a:xfrm>
            <a:off x="479160" y="3065499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POST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/affectation/</a:t>
            </a:r>
            <a:r>
              <a:rPr lang="fr-FR" sz="900" dirty="0" err="1">
                <a:solidFill>
                  <a:schemeClr val="tx1"/>
                </a:solidFill>
              </a:rPr>
              <a:t>creation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">
            <a:extLst>
              <a:ext uri="{FF2B5EF4-FFF2-40B4-BE49-F238E27FC236}">
                <a16:creationId xmlns:a16="http://schemas.microsoft.com/office/drawing/2014/main" id="{685DD119-B86F-431A-B02D-8B94EE0A57A7}"/>
              </a:ext>
            </a:extLst>
          </p:cNvPr>
          <p:cNvSpPr/>
          <p:nvPr/>
        </p:nvSpPr>
        <p:spPr>
          <a:xfrm>
            <a:off x="479160" y="3632142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PUT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/affectation/</a:t>
            </a:r>
            <a:r>
              <a:rPr lang="fr-FR" sz="900" dirty="0" err="1">
                <a:solidFill>
                  <a:schemeClr val="tx1"/>
                </a:solidFill>
              </a:rPr>
              <a:t>cloture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">
            <a:extLst>
              <a:ext uri="{FF2B5EF4-FFF2-40B4-BE49-F238E27FC236}">
                <a16:creationId xmlns:a16="http://schemas.microsoft.com/office/drawing/2014/main" id="{73E4BFA0-1EFF-4BC2-96AB-AC4EEF82188E}"/>
              </a:ext>
            </a:extLst>
          </p:cNvPr>
          <p:cNvSpPr/>
          <p:nvPr/>
        </p:nvSpPr>
        <p:spPr>
          <a:xfrm>
            <a:off x="3492749" y="3111243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DELETE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/affectation/suppression</a:t>
            </a:r>
          </a:p>
        </p:txBody>
      </p:sp>
      <p:sp>
        <p:nvSpPr>
          <p:cNvPr id="14" name="Rectangle à coins arrondis 1">
            <a:extLst>
              <a:ext uri="{FF2B5EF4-FFF2-40B4-BE49-F238E27FC236}">
                <a16:creationId xmlns:a16="http://schemas.microsoft.com/office/drawing/2014/main" id="{1F554781-4E82-4948-B5F3-BA3082CC769F}"/>
              </a:ext>
            </a:extLst>
          </p:cNvPr>
          <p:cNvSpPr/>
          <p:nvPr/>
        </p:nvSpPr>
        <p:spPr>
          <a:xfrm>
            <a:off x="3492749" y="3645531"/>
            <a:ext cx="2672232" cy="432048"/>
          </a:xfrm>
          <a:prstGeom prst="roundRect">
            <a:avLst/>
          </a:prstGeom>
          <a:solidFill>
            <a:srgbClr val="8CC53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900" dirty="0">
                <a:solidFill>
                  <a:schemeClr val="tx1"/>
                </a:solidFill>
              </a:rPr>
              <a:t>POST /</a:t>
            </a:r>
            <a:r>
              <a:rPr lang="fr-FR" sz="900" dirty="0" err="1">
                <a:solidFill>
                  <a:schemeClr val="tx1"/>
                </a:solidFill>
              </a:rPr>
              <a:t>gestaffectation</a:t>
            </a:r>
            <a:r>
              <a:rPr lang="fr-FR" sz="900" dirty="0">
                <a:solidFill>
                  <a:schemeClr val="tx1"/>
                </a:solidFill>
              </a:rPr>
              <a:t>/affectation/liste2</a:t>
            </a:r>
          </a:p>
        </p:txBody>
      </p:sp>
    </p:spTree>
    <p:extLst>
      <p:ext uri="{BB962C8B-B14F-4D97-AF65-F5344CB8AC3E}">
        <p14:creationId xmlns:p14="http://schemas.microsoft.com/office/powerpoint/2010/main" val="328271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Back-end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Architecture en couche adoptée</a:t>
            </a:r>
            <a:endParaRPr lang="fr-FR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226E63D6-097F-44DB-8566-B5A88B8195A6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76000" y="1224000"/>
            <a:ext cx="8063640" cy="9356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563235" y="2293830"/>
            <a:ext cx="8063640" cy="1079640"/>
          </a:xfrm>
          <a:prstGeom prst="rect">
            <a:avLst/>
          </a:pr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576000" y="3487873"/>
            <a:ext cx="8063640" cy="963786"/>
          </a:xfrm>
          <a:prstGeom prst="rect">
            <a:avLst/>
          </a:prstGeom>
          <a:solidFill>
            <a:srgbClr val="B3CAC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6"/>
          <p:cNvSpPr/>
          <p:nvPr/>
        </p:nvSpPr>
        <p:spPr>
          <a:xfrm>
            <a:off x="576000" y="4568091"/>
            <a:ext cx="8063640" cy="1001265"/>
          </a:xfrm>
          <a:prstGeom prst="rect">
            <a:avLst/>
          </a:prstGeom>
          <a:solidFill>
            <a:srgbClr val="F8D7B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7"/>
          <p:cNvSpPr/>
          <p:nvPr/>
        </p:nvSpPr>
        <p:spPr>
          <a:xfrm>
            <a:off x="4536000" y="1809720"/>
            <a:ext cx="1511640" cy="278280"/>
          </a:xfrm>
          <a:custGeom>
            <a:avLst/>
            <a:gdLst/>
            <a:ahLst/>
            <a:cxnLst/>
            <a:rect l="l" t="t" r="r" b="b"/>
            <a:pathLst>
              <a:path w="42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4105" y="574"/>
                </a:lnTo>
                <a:lnTo>
                  <a:pt x="4105" y="574"/>
                </a:lnTo>
                <a:cubicBezTo>
                  <a:pt x="4122" y="574"/>
                  <a:pt x="4139" y="570"/>
                  <a:pt x="4153" y="561"/>
                </a:cubicBezTo>
                <a:cubicBezTo>
                  <a:pt x="4168" y="553"/>
                  <a:pt x="4180" y="541"/>
                  <a:pt x="4188" y="526"/>
                </a:cubicBezTo>
                <a:cubicBezTo>
                  <a:pt x="4197" y="512"/>
                  <a:pt x="4201" y="495"/>
                  <a:pt x="4201" y="478"/>
                </a:cubicBezTo>
                <a:lnTo>
                  <a:pt x="4201" y="95"/>
                </a:lnTo>
                <a:lnTo>
                  <a:pt x="4201" y="96"/>
                </a:lnTo>
                <a:lnTo>
                  <a:pt x="4201" y="96"/>
                </a:lnTo>
                <a:cubicBezTo>
                  <a:pt x="4201" y="79"/>
                  <a:pt x="4197" y="62"/>
                  <a:pt x="4188" y="48"/>
                </a:cubicBezTo>
                <a:cubicBezTo>
                  <a:pt x="4180" y="33"/>
                  <a:pt x="4168" y="21"/>
                  <a:pt x="4153" y="13"/>
                </a:cubicBezTo>
                <a:cubicBezTo>
                  <a:pt x="4139" y="4"/>
                  <a:pt x="4122" y="0"/>
                  <a:pt x="4105" y="0"/>
                </a:cubicBezTo>
                <a:lnTo>
                  <a:pt x="95" y="0"/>
                </a:lnTo>
              </a:path>
            </a:pathLst>
          </a:cu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@REST Controller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720000" y="1296000"/>
            <a:ext cx="935640" cy="288000"/>
          </a:xfrm>
          <a:custGeom>
            <a:avLst/>
            <a:gdLst/>
            <a:ahLst/>
            <a:cxnLst/>
            <a:rect l="l" t="t" r="r" b="b"/>
            <a:pathLst>
              <a:path w="26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2505" y="574"/>
                </a:lnTo>
                <a:lnTo>
                  <a:pt x="2505" y="574"/>
                </a:lnTo>
                <a:cubicBezTo>
                  <a:pt x="2522" y="574"/>
                  <a:pt x="2539" y="570"/>
                  <a:pt x="2553" y="561"/>
                </a:cubicBezTo>
                <a:cubicBezTo>
                  <a:pt x="2568" y="553"/>
                  <a:pt x="2580" y="541"/>
                  <a:pt x="2588" y="526"/>
                </a:cubicBezTo>
                <a:cubicBezTo>
                  <a:pt x="2597" y="512"/>
                  <a:pt x="2601" y="495"/>
                  <a:pt x="2601" y="478"/>
                </a:cubicBezTo>
                <a:lnTo>
                  <a:pt x="2601" y="95"/>
                </a:lnTo>
                <a:lnTo>
                  <a:pt x="2601" y="96"/>
                </a:lnTo>
                <a:lnTo>
                  <a:pt x="2601" y="96"/>
                </a:lnTo>
                <a:cubicBezTo>
                  <a:pt x="2601" y="79"/>
                  <a:pt x="2597" y="62"/>
                  <a:pt x="2588" y="48"/>
                </a:cubicBezTo>
                <a:cubicBezTo>
                  <a:pt x="2580" y="33"/>
                  <a:pt x="2568" y="21"/>
                  <a:pt x="2553" y="13"/>
                </a:cubicBezTo>
                <a:cubicBezTo>
                  <a:pt x="2539" y="4"/>
                  <a:pt x="2522" y="0"/>
                  <a:pt x="2505" y="0"/>
                </a:cubicBezTo>
                <a:lnTo>
                  <a:pt x="95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2088000" y="1296000"/>
            <a:ext cx="935640" cy="288000"/>
          </a:xfrm>
          <a:custGeom>
            <a:avLst/>
            <a:gdLst/>
            <a:ahLst/>
            <a:cxnLst/>
            <a:rect l="l" t="t" r="r" b="b"/>
            <a:pathLst>
              <a:path w="26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2505" y="574"/>
                </a:lnTo>
                <a:lnTo>
                  <a:pt x="2505" y="574"/>
                </a:lnTo>
                <a:cubicBezTo>
                  <a:pt x="2522" y="574"/>
                  <a:pt x="2539" y="570"/>
                  <a:pt x="2553" y="561"/>
                </a:cubicBezTo>
                <a:cubicBezTo>
                  <a:pt x="2568" y="553"/>
                  <a:pt x="2580" y="541"/>
                  <a:pt x="2588" y="526"/>
                </a:cubicBezTo>
                <a:cubicBezTo>
                  <a:pt x="2597" y="512"/>
                  <a:pt x="2601" y="495"/>
                  <a:pt x="2601" y="478"/>
                </a:cubicBezTo>
                <a:lnTo>
                  <a:pt x="2601" y="95"/>
                </a:lnTo>
                <a:lnTo>
                  <a:pt x="2601" y="96"/>
                </a:lnTo>
                <a:lnTo>
                  <a:pt x="2601" y="96"/>
                </a:lnTo>
                <a:cubicBezTo>
                  <a:pt x="2601" y="79"/>
                  <a:pt x="2597" y="62"/>
                  <a:pt x="2588" y="48"/>
                </a:cubicBezTo>
                <a:cubicBezTo>
                  <a:pt x="2580" y="33"/>
                  <a:pt x="2568" y="21"/>
                  <a:pt x="2553" y="13"/>
                </a:cubicBezTo>
                <a:cubicBezTo>
                  <a:pt x="2539" y="4"/>
                  <a:pt x="2522" y="0"/>
                  <a:pt x="2505" y="0"/>
                </a:cubicBezTo>
                <a:lnTo>
                  <a:pt x="95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DTO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6408360" y="1296000"/>
            <a:ext cx="1871640" cy="288000"/>
          </a:xfrm>
          <a:custGeom>
            <a:avLst/>
            <a:gdLst/>
            <a:ahLst/>
            <a:cxnLst/>
            <a:rect l="l" t="t" r="r" b="b"/>
            <a:pathLst>
              <a:path w="52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5100" y="601"/>
                </a:lnTo>
                <a:lnTo>
                  <a:pt x="5101" y="601"/>
                </a:lnTo>
                <a:cubicBezTo>
                  <a:pt x="5118" y="601"/>
                  <a:pt x="5136" y="596"/>
                  <a:pt x="5151" y="588"/>
                </a:cubicBezTo>
                <a:cubicBezTo>
                  <a:pt x="5166" y="579"/>
                  <a:pt x="5179" y="566"/>
                  <a:pt x="5188" y="551"/>
                </a:cubicBezTo>
                <a:cubicBezTo>
                  <a:pt x="5196" y="536"/>
                  <a:pt x="5201" y="518"/>
                  <a:pt x="5201" y="501"/>
                </a:cubicBezTo>
                <a:lnTo>
                  <a:pt x="5201" y="100"/>
                </a:lnTo>
                <a:lnTo>
                  <a:pt x="5201" y="100"/>
                </a:lnTo>
                <a:lnTo>
                  <a:pt x="5201" y="100"/>
                </a:lnTo>
                <a:cubicBezTo>
                  <a:pt x="5201" y="83"/>
                  <a:pt x="5196" y="65"/>
                  <a:pt x="5188" y="50"/>
                </a:cubicBezTo>
                <a:cubicBezTo>
                  <a:pt x="5179" y="35"/>
                  <a:pt x="5166" y="22"/>
                  <a:pt x="5151" y="13"/>
                </a:cubicBezTo>
                <a:cubicBezTo>
                  <a:pt x="5136" y="5"/>
                  <a:pt x="5118" y="0"/>
                  <a:pt x="5101" y="0"/>
                </a:cubicBezTo>
                <a:lnTo>
                  <a:pt x="100" y="0"/>
                </a:lnTo>
              </a:path>
            </a:pathLst>
          </a:cu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@SpringBoot Application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4536000" y="1296000"/>
            <a:ext cx="1511640" cy="288000"/>
          </a:xfrm>
          <a:custGeom>
            <a:avLst/>
            <a:gdLst/>
            <a:ahLst/>
            <a:cxnLst/>
            <a:rect l="l" t="t" r="r" b="b"/>
            <a:pathLst>
              <a:path w="42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4105" y="574"/>
                </a:lnTo>
                <a:lnTo>
                  <a:pt x="4105" y="574"/>
                </a:lnTo>
                <a:cubicBezTo>
                  <a:pt x="4122" y="574"/>
                  <a:pt x="4139" y="570"/>
                  <a:pt x="4153" y="561"/>
                </a:cubicBezTo>
                <a:cubicBezTo>
                  <a:pt x="4168" y="553"/>
                  <a:pt x="4180" y="541"/>
                  <a:pt x="4188" y="526"/>
                </a:cubicBezTo>
                <a:cubicBezTo>
                  <a:pt x="4197" y="512"/>
                  <a:pt x="4201" y="495"/>
                  <a:pt x="4201" y="478"/>
                </a:cubicBezTo>
                <a:lnTo>
                  <a:pt x="4201" y="95"/>
                </a:lnTo>
                <a:lnTo>
                  <a:pt x="4201" y="96"/>
                </a:lnTo>
                <a:lnTo>
                  <a:pt x="4201" y="96"/>
                </a:lnTo>
                <a:cubicBezTo>
                  <a:pt x="4201" y="79"/>
                  <a:pt x="4197" y="62"/>
                  <a:pt x="4188" y="48"/>
                </a:cubicBezTo>
                <a:cubicBezTo>
                  <a:pt x="4180" y="33"/>
                  <a:pt x="4168" y="21"/>
                  <a:pt x="4153" y="13"/>
                </a:cubicBezTo>
                <a:cubicBezTo>
                  <a:pt x="4139" y="4"/>
                  <a:pt x="4122" y="0"/>
                  <a:pt x="4105" y="0"/>
                </a:cubicBezTo>
                <a:lnTo>
                  <a:pt x="95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IphoneApplication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1701360" y="1763640"/>
            <a:ext cx="1871640" cy="287640"/>
          </a:xfrm>
          <a:custGeom>
            <a:avLst/>
            <a:gdLst/>
            <a:ahLst/>
            <a:cxnLst/>
            <a:rect l="l" t="t" r="r" b="b"/>
            <a:pathLst>
              <a:path w="5202" h="802">
                <a:moveTo>
                  <a:pt x="133" y="0"/>
                </a:moveTo>
                <a:lnTo>
                  <a:pt x="134" y="0"/>
                </a:lnTo>
                <a:cubicBezTo>
                  <a:pt x="110" y="0"/>
                  <a:pt x="87" y="6"/>
                  <a:pt x="67" y="18"/>
                </a:cubicBezTo>
                <a:cubicBezTo>
                  <a:pt x="46" y="30"/>
                  <a:pt x="30" y="46"/>
                  <a:pt x="18" y="67"/>
                </a:cubicBezTo>
                <a:cubicBezTo>
                  <a:pt x="6" y="87"/>
                  <a:pt x="0" y="110"/>
                  <a:pt x="0" y="134"/>
                </a:cubicBezTo>
                <a:lnTo>
                  <a:pt x="0" y="667"/>
                </a:lnTo>
                <a:lnTo>
                  <a:pt x="0" y="668"/>
                </a:lnTo>
                <a:cubicBezTo>
                  <a:pt x="0" y="691"/>
                  <a:pt x="6" y="714"/>
                  <a:pt x="18" y="734"/>
                </a:cubicBezTo>
                <a:cubicBezTo>
                  <a:pt x="30" y="755"/>
                  <a:pt x="46" y="771"/>
                  <a:pt x="67" y="783"/>
                </a:cubicBezTo>
                <a:cubicBezTo>
                  <a:pt x="87" y="795"/>
                  <a:pt x="110" y="801"/>
                  <a:pt x="134" y="801"/>
                </a:cubicBezTo>
                <a:lnTo>
                  <a:pt x="5067" y="801"/>
                </a:lnTo>
                <a:lnTo>
                  <a:pt x="5068" y="801"/>
                </a:lnTo>
                <a:cubicBezTo>
                  <a:pt x="5091" y="801"/>
                  <a:pt x="5114" y="795"/>
                  <a:pt x="5134" y="783"/>
                </a:cubicBezTo>
                <a:cubicBezTo>
                  <a:pt x="5155" y="771"/>
                  <a:pt x="5171" y="755"/>
                  <a:pt x="5183" y="734"/>
                </a:cubicBezTo>
                <a:cubicBezTo>
                  <a:pt x="5195" y="714"/>
                  <a:pt x="5201" y="691"/>
                  <a:pt x="5201" y="668"/>
                </a:cubicBezTo>
                <a:lnTo>
                  <a:pt x="5201" y="133"/>
                </a:lnTo>
                <a:lnTo>
                  <a:pt x="5201" y="134"/>
                </a:lnTo>
                <a:lnTo>
                  <a:pt x="5201" y="134"/>
                </a:lnTo>
                <a:cubicBezTo>
                  <a:pt x="5201" y="110"/>
                  <a:pt x="5195" y="87"/>
                  <a:pt x="5183" y="67"/>
                </a:cubicBezTo>
                <a:cubicBezTo>
                  <a:pt x="5171" y="46"/>
                  <a:pt x="5155" y="30"/>
                  <a:pt x="5134" y="18"/>
                </a:cubicBezTo>
                <a:cubicBezTo>
                  <a:pt x="5114" y="6"/>
                  <a:pt x="5091" y="0"/>
                  <a:pt x="5068" y="0"/>
                </a:cubicBezTo>
                <a:lnTo>
                  <a:pt x="133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xxxxRessource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62" name="Line 13"/>
          <p:cNvSpPr/>
          <p:nvPr/>
        </p:nvSpPr>
        <p:spPr>
          <a:xfrm>
            <a:off x="3573360" y="1944000"/>
            <a:ext cx="936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14"/>
          <p:cNvSpPr/>
          <p:nvPr/>
        </p:nvSpPr>
        <p:spPr>
          <a:xfrm>
            <a:off x="6048000" y="1440000"/>
            <a:ext cx="360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5"/>
          <p:cNvSpPr/>
          <p:nvPr/>
        </p:nvSpPr>
        <p:spPr>
          <a:xfrm>
            <a:off x="6336360" y="2976375"/>
            <a:ext cx="863640" cy="288000"/>
          </a:xfrm>
          <a:custGeom>
            <a:avLst/>
            <a:gdLst/>
            <a:ahLst/>
            <a:cxnLst/>
            <a:rect l="l" t="t" r="r" b="b"/>
            <a:pathLst>
              <a:path w="24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2305" y="574"/>
                </a:lnTo>
                <a:lnTo>
                  <a:pt x="2305" y="574"/>
                </a:lnTo>
                <a:cubicBezTo>
                  <a:pt x="2322" y="574"/>
                  <a:pt x="2339" y="570"/>
                  <a:pt x="2353" y="561"/>
                </a:cubicBezTo>
                <a:cubicBezTo>
                  <a:pt x="2368" y="553"/>
                  <a:pt x="2380" y="541"/>
                  <a:pt x="2388" y="526"/>
                </a:cubicBezTo>
                <a:cubicBezTo>
                  <a:pt x="2397" y="512"/>
                  <a:pt x="2401" y="495"/>
                  <a:pt x="2401" y="478"/>
                </a:cubicBezTo>
                <a:lnTo>
                  <a:pt x="2401" y="95"/>
                </a:lnTo>
                <a:lnTo>
                  <a:pt x="2401" y="96"/>
                </a:lnTo>
                <a:lnTo>
                  <a:pt x="2401" y="96"/>
                </a:lnTo>
                <a:cubicBezTo>
                  <a:pt x="2401" y="79"/>
                  <a:pt x="2397" y="62"/>
                  <a:pt x="2388" y="48"/>
                </a:cubicBezTo>
                <a:cubicBezTo>
                  <a:pt x="2380" y="33"/>
                  <a:pt x="2368" y="21"/>
                  <a:pt x="2353" y="13"/>
                </a:cubicBezTo>
                <a:cubicBezTo>
                  <a:pt x="2339" y="4"/>
                  <a:pt x="2322" y="0"/>
                  <a:pt x="2305" y="0"/>
                </a:cubicBezTo>
                <a:lnTo>
                  <a:pt x="95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Query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7305120" y="2957325"/>
            <a:ext cx="1151640" cy="314280"/>
          </a:xfrm>
          <a:custGeom>
            <a:avLst/>
            <a:gdLst/>
            <a:ahLst/>
            <a:cxnLst/>
            <a:rect l="l" t="t" r="r" b="b"/>
            <a:pathLst>
              <a:path w="32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3105" y="574"/>
                </a:lnTo>
                <a:lnTo>
                  <a:pt x="3105" y="574"/>
                </a:lnTo>
                <a:cubicBezTo>
                  <a:pt x="3122" y="574"/>
                  <a:pt x="3139" y="570"/>
                  <a:pt x="3153" y="561"/>
                </a:cubicBezTo>
                <a:cubicBezTo>
                  <a:pt x="3168" y="553"/>
                  <a:pt x="3180" y="541"/>
                  <a:pt x="3188" y="526"/>
                </a:cubicBezTo>
                <a:cubicBezTo>
                  <a:pt x="3197" y="512"/>
                  <a:pt x="3201" y="495"/>
                  <a:pt x="3201" y="478"/>
                </a:cubicBezTo>
                <a:lnTo>
                  <a:pt x="3200" y="95"/>
                </a:lnTo>
                <a:lnTo>
                  <a:pt x="3201" y="96"/>
                </a:lnTo>
                <a:lnTo>
                  <a:pt x="3201" y="96"/>
                </a:lnTo>
                <a:cubicBezTo>
                  <a:pt x="3201" y="79"/>
                  <a:pt x="3197" y="62"/>
                  <a:pt x="3188" y="48"/>
                </a:cubicBezTo>
                <a:cubicBezTo>
                  <a:pt x="3180" y="33"/>
                  <a:pt x="3168" y="21"/>
                  <a:pt x="3153" y="13"/>
                </a:cubicBezTo>
                <a:cubicBezTo>
                  <a:pt x="3139" y="4"/>
                  <a:pt x="3122" y="0"/>
                  <a:pt x="3105" y="0"/>
                </a:cubicBezTo>
                <a:lnTo>
                  <a:pt x="95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Orchestration</a:t>
            </a:r>
            <a:endParaRPr lang="fr-FR" sz="1400" b="0" strike="noStrike" spc="-1" dirty="0">
              <a:latin typeface="Calibri"/>
            </a:endParaRPr>
          </a:p>
        </p:txBody>
      </p:sp>
      <p:sp>
        <p:nvSpPr>
          <p:cNvPr id="266" name="CustomShape 17"/>
          <p:cNvSpPr/>
          <p:nvPr/>
        </p:nvSpPr>
        <p:spPr>
          <a:xfrm>
            <a:off x="1656000" y="2409825"/>
            <a:ext cx="1871640" cy="325815"/>
          </a:xfrm>
          <a:custGeom>
            <a:avLst/>
            <a:gdLst/>
            <a:ahLst/>
            <a:cxnLst/>
            <a:rect l="l" t="t" r="r" b="b"/>
            <a:pathLst>
              <a:path w="5202" h="802">
                <a:moveTo>
                  <a:pt x="133" y="0"/>
                </a:moveTo>
                <a:lnTo>
                  <a:pt x="134" y="0"/>
                </a:lnTo>
                <a:cubicBezTo>
                  <a:pt x="110" y="0"/>
                  <a:pt x="87" y="6"/>
                  <a:pt x="67" y="18"/>
                </a:cubicBezTo>
                <a:cubicBezTo>
                  <a:pt x="46" y="30"/>
                  <a:pt x="30" y="46"/>
                  <a:pt x="18" y="67"/>
                </a:cubicBezTo>
                <a:cubicBezTo>
                  <a:pt x="6" y="87"/>
                  <a:pt x="0" y="110"/>
                  <a:pt x="0" y="134"/>
                </a:cubicBezTo>
                <a:lnTo>
                  <a:pt x="0" y="667"/>
                </a:lnTo>
                <a:lnTo>
                  <a:pt x="0" y="668"/>
                </a:lnTo>
                <a:cubicBezTo>
                  <a:pt x="0" y="691"/>
                  <a:pt x="6" y="714"/>
                  <a:pt x="18" y="734"/>
                </a:cubicBezTo>
                <a:cubicBezTo>
                  <a:pt x="30" y="755"/>
                  <a:pt x="46" y="771"/>
                  <a:pt x="67" y="783"/>
                </a:cubicBezTo>
                <a:cubicBezTo>
                  <a:pt x="87" y="795"/>
                  <a:pt x="110" y="801"/>
                  <a:pt x="134" y="801"/>
                </a:cubicBezTo>
                <a:lnTo>
                  <a:pt x="5067" y="801"/>
                </a:lnTo>
                <a:lnTo>
                  <a:pt x="5068" y="801"/>
                </a:lnTo>
                <a:cubicBezTo>
                  <a:pt x="5091" y="801"/>
                  <a:pt x="5114" y="795"/>
                  <a:pt x="5134" y="783"/>
                </a:cubicBezTo>
                <a:cubicBezTo>
                  <a:pt x="5155" y="771"/>
                  <a:pt x="5171" y="755"/>
                  <a:pt x="5183" y="734"/>
                </a:cubicBezTo>
                <a:cubicBezTo>
                  <a:pt x="5195" y="714"/>
                  <a:pt x="5201" y="691"/>
                  <a:pt x="5201" y="668"/>
                </a:cubicBezTo>
                <a:lnTo>
                  <a:pt x="5201" y="133"/>
                </a:lnTo>
                <a:lnTo>
                  <a:pt x="5201" y="134"/>
                </a:lnTo>
                <a:lnTo>
                  <a:pt x="5201" y="134"/>
                </a:lnTo>
                <a:cubicBezTo>
                  <a:pt x="5201" y="110"/>
                  <a:pt x="5195" y="87"/>
                  <a:pt x="5183" y="67"/>
                </a:cubicBezTo>
                <a:cubicBezTo>
                  <a:pt x="5171" y="46"/>
                  <a:pt x="5155" y="30"/>
                  <a:pt x="5134" y="18"/>
                </a:cubicBezTo>
                <a:cubicBezTo>
                  <a:pt x="5114" y="6"/>
                  <a:pt x="5091" y="0"/>
                  <a:pt x="5068" y="0"/>
                </a:cubicBezTo>
                <a:lnTo>
                  <a:pt x="133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xxxxManagement</a:t>
            </a:r>
            <a:endParaRPr lang="fr-FR" sz="1400" b="0" strike="noStrike" spc="-1" dirty="0">
              <a:latin typeface="Calibri"/>
            </a:endParaRPr>
          </a:p>
        </p:txBody>
      </p:sp>
      <p:sp>
        <p:nvSpPr>
          <p:cNvPr id="267" name="CustomShape 18"/>
          <p:cNvSpPr/>
          <p:nvPr/>
        </p:nvSpPr>
        <p:spPr>
          <a:xfrm>
            <a:off x="1440000" y="2952000"/>
            <a:ext cx="2204280" cy="288000"/>
          </a:xfrm>
          <a:custGeom>
            <a:avLst/>
            <a:gdLst/>
            <a:ahLst/>
            <a:cxnLst/>
            <a:rect l="l" t="t" r="r" b="b"/>
            <a:pathLst>
              <a:path w="5202" h="1402">
                <a:moveTo>
                  <a:pt x="233" y="0"/>
                </a:moveTo>
                <a:lnTo>
                  <a:pt x="234" y="0"/>
                </a:lnTo>
                <a:cubicBezTo>
                  <a:pt x="193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3"/>
                  <a:pt x="0" y="234"/>
                </a:cubicBezTo>
                <a:lnTo>
                  <a:pt x="0" y="1167"/>
                </a:lnTo>
                <a:lnTo>
                  <a:pt x="0" y="1168"/>
                </a:lnTo>
                <a:cubicBezTo>
                  <a:pt x="0" y="1208"/>
                  <a:pt x="11" y="1249"/>
                  <a:pt x="31" y="1284"/>
                </a:cubicBezTo>
                <a:cubicBezTo>
                  <a:pt x="52" y="1320"/>
                  <a:pt x="81" y="1349"/>
                  <a:pt x="117" y="1370"/>
                </a:cubicBezTo>
                <a:cubicBezTo>
                  <a:pt x="152" y="1390"/>
                  <a:pt x="193" y="1401"/>
                  <a:pt x="234" y="1401"/>
                </a:cubicBezTo>
                <a:lnTo>
                  <a:pt x="4967" y="1400"/>
                </a:lnTo>
                <a:lnTo>
                  <a:pt x="4968" y="1401"/>
                </a:lnTo>
                <a:cubicBezTo>
                  <a:pt x="5008" y="1401"/>
                  <a:pt x="5049" y="1390"/>
                  <a:pt x="5084" y="1370"/>
                </a:cubicBezTo>
                <a:cubicBezTo>
                  <a:pt x="5120" y="1349"/>
                  <a:pt x="5149" y="1320"/>
                  <a:pt x="5170" y="1284"/>
                </a:cubicBezTo>
                <a:cubicBezTo>
                  <a:pt x="5190" y="1249"/>
                  <a:pt x="5201" y="1208"/>
                  <a:pt x="5201" y="1168"/>
                </a:cubicBezTo>
                <a:lnTo>
                  <a:pt x="5201" y="233"/>
                </a:lnTo>
                <a:lnTo>
                  <a:pt x="5201" y="234"/>
                </a:lnTo>
                <a:lnTo>
                  <a:pt x="5201" y="234"/>
                </a:lnTo>
                <a:cubicBezTo>
                  <a:pt x="5201" y="193"/>
                  <a:pt x="5190" y="152"/>
                  <a:pt x="5170" y="117"/>
                </a:cubicBezTo>
                <a:cubicBezTo>
                  <a:pt x="5149" y="81"/>
                  <a:pt x="5120" y="52"/>
                  <a:pt x="5084" y="31"/>
                </a:cubicBezTo>
                <a:cubicBezTo>
                  <a:pt x="5049" y="11"/>
                  <a:pt x="5008" y="0"/>
                  <a:pt x="4968" y="0"/>
                </a:cubicBezTo>
                <a:lnTo>
                  <a:pt x="233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fr-FR" sz="900" b="0" strike="noStrike" spc="-1" dirty="0">
              <a:latin typeface="Calibri"/>
            </a:endParaRPr>
          </a:p>
          <a:p>
            <a:pPr algn="ctr">
              <a:lnSpc>
                <a:spcPct val="15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IxxxxManagement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(interface)</a:t>
            </a:r>
            <a:endParaRPr lang="fr-FR" sz="1400" b="0" strike="noStrike" spc="-1" dirty="0">
              <a:latin typeface="Calibri"/>
            </a:endParaRPr>
          </a:p>
          <a:p>
            <a:pPr algn="ctr">
              <a:lnSpc>
                <a:spcPct val="150000"/>
              </a:lnSpc>
            </a:pPr>
            <a:endParaRPr lang="fr-FR" sz="1400" b="0" strike="noStrike" spc="-1" dirty="0">
              <a:latin typeface="Calibri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4536000" y="2448000"/>
            <a:ext cx="1511640" cy="288000"/>
          </a:xfrm>
          <a:custGeom>
            <a:avLst/>
            <a:gdLst/>
            <a:ahLst/>
            <a:cxnLst/>
            <a:rect l="l" t="t" r="r" b="b"/>
            <a:pathLst>
              <a:path w="42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4100" y="601"/>
                </a:lnTo>
                <a:lnTo>
                  <a:pt x="4101" y="601"/>
                </a:lnTo>
                <a:cubicBezTo>
                  <a:pt x="4118" y="601"/>
                  <a:pt x="4136" y="596"/>
                  <a:pt x="4151" y="588"/>
                </a:cubicBezTo>
                <a:cubicBezTo>
                  <a:pt x="4166" y="579"/>
                  <a:pt x="4179" y="566"/>
                  <a:pt x="4188" y="551"/>
                </a:cubicBezTo>
                <a:cubicBezTo>
                  <a:pt x="4196" y="536"/>
                  <a:pt x="4201" y="518"/>
                  <a:pt x="4201" y="501"/>
                </a:cubicBezTo>
                <a:lnTo>
                  <a:pt x="4201" y="100"/>
                </a:lnTo>
                <a:lnTo>
                  <a:pt x="4201" y="100"/>
                </a:lnTo>
                <a:lnTo>
                  <a:pt x="4201" y="100"/>
                </a:lnTo>
                <a:cubicBezTo>
                  <a:pt x="4201" y="83"/>
                  <a:pt x="4196" y="65"/>
                  <a:pt x="4188" y="50"/>
                </a:cubicBezTo>
                <a:cubicBezTo>
                  <a:pt x="4179" y="35"/>
                  <a:pt x="4166" y="22"/>
                  <a:pt x="4151" y="13"/>
                </a:cubicBezTo>
                <a:cubicBezTo>
                  <a:pt x="4136" y="5"/>
                  <a:pt x="4118" y="0"/>
                  <a:pt x="4101" y="0"/>
                </a:cubicBezTo>
                <a:lnTo>
                  <a:pt x="100" y="0"/>
                </a:lnTo>
              </a:path>
            </a:pathLst>
          </a:cu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@Service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69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2"/>
          <p:cNvSpPr/>
          <p:nvPr/>
        </p:nvSpPr>
        <p:spPr>
          <a:xfrm>
            <a:off x="720000" y="2133000"/>
            <a:ext cx="7916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3"/>
          <p:cNvSpPr/>
          <p:nvPr/>
        </p:nvSpPr>
        <p:spPr>
          <a:xfrm>
            <a:off x="3385045" y="2712638"/>
            <a:ext cx="963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Calibri"/>
              </a:rPr>
              <a:t>Implémente</a:t>
            </a:r>
          </a:p>
        </p:txBody>
      </p:sp>
      <p:sp>
        <p:nvSpPr>
          <p:cNvPr id="273" name="Line 24"/>
          <p:cNvSpPr/>
          <p:nvPr/>
        </p:nvSpPr>
        <p:spPr>
          <a:xfrm>
            <a:off x="3528000" y="2520000"/>
            <a:ext cx="1152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5"/>
          <p:cNvSpPr/>
          <p:nvPr/>
        </p:nvSpPr>
        <p:spPr>
          <a:xfrm>
            <a:off x="4608000" y="3807600"/>
            <a:ext cx="1079640" cy="288000"/>
          </a:xfrm>
          <a:custGeom>
            <a:avLst/>
            <a:gdLst/>
            <a:ahLst/>
            <a:cxnLst/>
            <a:rect l="l" t="t" r="r" b="b"/>
            <a:pathLst>
              <a:path w="30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2900" y="601"/>
                </a:lnTo>
                <a:lnTo>
                  <a:pt x="2901" y="601"/>
                </a:lnTo>
                <a:cubicBezTo>
                  <a:pt x="2918" y="601"/>
                  <a:pt x="2936" y="596"/>
                  <a:pt x="2951" y="588"/>
                </a:cubicBezTo>
                <a:cubicBezTo>
                  <a:pt x="2966" y="579"/>
                  <a:pt x="2979" y="566"/>
                  <a:pt x="2988" y="551"/>
                </a:cubicBezTo>
                <a:cubicBezTo>
                  <a:pt x="2996" y="536"/>
                  <a:pt x="3001" y="518"/>
                  <a:pt x="3001" y="501"/>
                </a:cubicBezTo>
                <a:lnTo>
                  <a:pt x="3001" y="100"/>
                </a:lnTo>
                <a:lnTo>
                  <a:pt x="3001" y="100"/>
                </a:lnTo>
                <a:lnTo>
                  <a:pt x="3001" y="100"/>
                </a:lnTo>
                <a:cubicBezTo>
                  <a:pt x="3001" y="83"/>
                  <a:pt x="2996" y="65"/>
                  <a:pt x="2988" y="50"/>
                </a:cubicBezTo>
                <a:cubicBezTo>
                  <a:pt x="2979" y="35"/>
                  <a:pt x="2966" y="22"/>
                  <a:pt x="2951" y="13"/>
                </a:cubicBezTo>
                <a:cubicBezTo>
                  <a:pt x="2936" y="5"/>
                  <a:pt x="2918" y="0"/>
                  <a:pt x="2901" y="0"/>
                </a:cubicBezTo>
                <a:lnTo>
                  <a:pt x="100" y="0"/>
                </a:lnTo>
              </a:path>
            </a:pathLst>
          </a:custGeom>
          <a:solidFill>
            <a:srgbClr val="81ACA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Entity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Métier</a:t>
            </a:r>
            <a:endParaRPr lang="fr-FR" sz="1400" b="0" strike="noStrike" spc="-1" dirty="0">
              <a:latin typeface="Calibri"/>
            </a:endParaRPr>
          </a:p>
        </p:txBody>
      </p:sp>
      <p:sp>
        <p:nvSpPr>
          <p:cNvPr id="280" name="CustomShape 31"/>
          <p:cNvSpPr/>
          <p:nvPr/>
        </p:nvSpPr>
        <p:spPr>
          <a:xfrm>
            <a:off x="1681230" y="3788644"/>
            <a:ext cx="1944000" cy="288000"/>
          </a:xfrm>
          <a:custGeom>
            <a:avLst/>
            <a:gdLst/>
            <a:ahLst/>
            <a:cxnLst/>
            <a:rect l="l" t="t" r="r" b="b"/>
            <a:pathLst>
              <a:path w="30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2900" y="601"/>
                </a:lnTo>
                <a:lnTo>
                  <a:pt x="2901" y="601"/>
                </a:lnTo>
                <a:cubicBezTo>
                  <a:pt x="2918" y="601"/>
                  <a:pt x="2936" y="596"/>
                  <a:pt x="2951" y="588"/>
                </a:cubicBezTo>
                <a:cubicBezTo>
                  <a:pt x="2966" y="579"/>
                  <a:pt x="2979" y="566"/>
                  <a:pt x="2988" y="551"/>
                </a:cubicBezTo>
                <a:cubicBezTo>
                  <a:pt x="2996" y="536"/>
                  <a:pt x="3001" y="518"/>
                  <a:pt x="3001" y="501"/>
                </a:cubicBezTo>
                <a:lnTo>
                  <a:pt x="3001" y="100"/>
                </a:lnTo>
                <a:lnTo>
                  <a:pt x="3001" y="100"/>
                </a:lnTo>
                <a:lnTo>
                  <a:pt x="3001" y="100"/>
                </a:lnTo>
                <a:cubicBezTo>
                  <a:pt x="3001" y="83"/>
                  <a:pt x="2996" y="65"/>
                  <a:pt x="2988" y="50"/>
                </a:cubicBezTo>
                <a:cubicBezTo>
                  <a:pt x="2979" y="35"/>
                  <a:pt x="2966" y="22"/>
                  <a:pt x="2951" y="13"/>
                </a:cubicBezTo>
                <a:cubicBezTo>
                  <a:pt x="2936" y="5"/>
                  <a:pt x="2918" y="0"/>
                  <a:pt x="2901" y="0"/>
                </a:cubicBezTo>
                <a:lnTo>
                  <a:pt x="100" y="0"/>
                </a:lnTo>
              </a:path>
            </a:pathLst>
          </a:custGeom>
          <a:solidFill>
            <a:srgbClr val="81ACA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I-Repository (interface)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81" name="CustomShape 32"/>
          <p:cNvSpPr/>
          <p:nvPr/>
        </p:nvSpPr>
        <p:spPr>
          <a:xfrm>
            <a:off x="5904000" y="3817125"/>
            <a:ext cx="1079640" cy="288000"/>
          </a:xfrm>
          <a:custGeom>
            <a:avLst/>
            <a:gdLst/>
            <a:ahLst/>
            <a:cxnLst/>
            <a:rect l="l" t="t" r="r" b="b"/>
            <a:pathLst>
              <a:path w="30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2900" y="601"/>
                </a:lnTo>
                <a:lnTo>
                  <a:pt x="2901" y="601"/>
                </a:lnTo>
                <a:cubicBezTo>
                  <a:pt x="2918" y="601"/>
                  <a:pt x="2936" y="596"/>
                  <a:pt x="2951" y="588"/>
                </a:cubicBezTo>
                <a:cubicBezTo>
                  <a:pt x="2966" y="579"/>
                  <a:pt x="2979" y="566"/>
                  <a:pt x="2988" y="551"/>
                </a:cubicBezTo>
                <a:cubicBezTo>
                  <a:pt x="2996" y="536"/>
                  <a:pt x="3001" y="518"/>
                  <a:pt x="3001" y="501"/>
                </a:cubicBezTo>
                <a:lnTo>
                  <a:pt x="3001" y="100"/>
                </a:lnTo>
                <a:lnTo>
                  <a:pt x="3001" y="100"/>
                </a:lnTo>
                <a:lnTo>
                  <a:pt x="3001" y="100"/>
                </a:lnTo>
                <a:cubicBezTo>
                  <a:pt x="3001" y="83"/>
                  <a:pt x="2996" y="65"/>
                  <a:pt x="2988" y="50"/>
                </a:cubicBezTo>
                <a:cubicBezTo>
                  <a:pt x="2979" y="35"/>
                  <a:pt x="2966" y="22"/>
                  <a:pt x="2951" y="13"/>
                </a:cubicBezTo>
                <a:cubicBezTo>
                  <a:pt x="2936" y="5"/>
                  <a:pt x="2918" y="0"/>
                  <a:pt x="2901" y="0"/>
                </a:cubicBezTo>
                <a:lnTo>
                  <a:pt x="100" y="0"/>
                </a:lnTo>
              </a:path>
            </a:pathLst>
          </a:custGeom>
          <a:solidFill>
            <a:srgbClr val="81ACA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Aggregate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82" name="CustomShape 33"/>
          <p:cNvSpPr/>
          <p:nvPr/>
        </p:nvSpPr>
        <p:spPr>
          <a:xfrm>
            <a:off x="7200000" y="3826650"/>
            <a:ext cx="1079640" cy="288000"/>
          </a:xfrm>
          <a:custGeom>
            <a:avLst/>
            <a:gdLst/>
            <a:ahLst/>
            <a:cxnLst/>
            <a:rect l="l" t="t" r="r" b="b"/>
            <a:pathLst>
              <a:path w="30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2900" y="601"/>
                </a:lnTo>
                <a:lnTo>
                  <a:pt x="2901" y="601"/>
                </a:lnTo>
                <a:cubicBezTo>
                  <a:pt x="2918" y="601"/>
                  <a:pt x="2936" y="596"/>
                  <a:pt x="2951" y="588"/>
                </a:cubicBezTo>
                <a:cubicBezTo>
                  <a:pt x="2966" y="579"/>
                  <a:pt x="2979" y="566"/>
                  <a:pt x="2988" y="551"/>
                </a:cubicBezTo>
                <a:cubicBezTo>
                  <a:pt x="2996" y="536"/>
                  <a:pt x="3001" y="518"/>
                  <a:pt x="3001" y="501"/>
                </a:cubicBezTo>
                <a:lnTo>
                  <a:pt x="3001" y="100"/>
                </a:lnTo>
                <a:lnTo>
                  <a:pt x="3001" y="100"/>
                </a:lnTo>
                <a:lnTo>
                  <a:pt x="3001" y="100"/>
                </a:lnTo>
                <a:cubicBezTo>
                  <a:pt x="3001" y="83"/>
                  <a:pt x="2996" y="65"/>
                  <a:pt x="2988" y="50"/>
                </a:cubicBezTo>
                <a:cubicBezTo>
                  <a:pt x="2979" y="35"/>
                  <a:pt x="2966" y="22"/>
                  <a:pt x="2951" y="13"/>
                </a:cubicBezTo>
                <a:cubicBezTo>
                  <a:pt x="2936" y="5"/>
                  <a:pt x="2918" y="0"/>
                  <a:pt x="2901" y="0"/>
                </a:cubicBezTo>
                <a:lnTo>
                  <a:pt x="100" y="0"/>
                </a:lnTo>
              </a:path>
            </a:pathLst>
          </a:custGeom>
          <a:solidFill>
            <a:srgbClr val="81ACA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Règles métier</a:t>
            </a:r>
            <a:endParaRPr lang="fr-FR" sz="1400" b="0" strike="noStrike" spc="-1">
              <a:latin typeface="Calibri"/>
            </a:endParaRPr>
          </a:p>
        </p:txBody>
      </p:sp>
      <p:cxnSp>
        <p:nvCxnSpPr>
          <p:cNvPr id="283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284" name="CustomShape 35"/>
          <p:cNvSpPr/>
          <p:nvPr/>
        </p:nvSpPr>
        <p:spPr>
          <a:xfrm>
            <a:off x="1584360" y="4824000"/>
            <a:ext cx="1871640" cy="287640"/>
          </a:xfrm>
          <a:custGeom>
            <a:avLst/>
            <a:gdLst/>
            <a:ahLst/>
            <a:cxnLst/>
            <a:rect l="l" t="t" r="r" b="b"/>
            <a:pathLst>
              <a:path w="5202" h="802">
                <a:moveTo>
                  <a:pt x="133" y="0"/>
                </a:moveTo>
                <a:lnTo>
                  <a:pt x="134" y="0"/>
                </a:lnTo>
                <a:cubicBezTo>
                  <a:pt x="110" y="0"/>
                  <a:pt x="87" y="6"/>
                  <a:pt x="67" y="18"/>
                </a:cubicBezTo>
                <a:cubicBezTo>
                  <a:pt x="46" y="30"/>
                  <a:pt x="30" y="46"/>
                  <a:pt x="18" y="67"/>
                </a:cubicBezTo>
                <a:cubicBezTo>
                  <a:pt x="6" y="87"/>
                  <a:pt x="0" y="110"/>
                  <a:pt x="0" y="134"/>
                </a:cubicBezTo>
                <a:lnTo>
                  <a:pt x="0" y="667"/>
                </a:lnTo>
                <a:lnTo>
                  <a:pt x="0" y="668"/>
                </a:lnTo>
                <a:cubicBezTo>
                  <a:pt x="0" y="691"/>
                  <a:pt x="6" y="714"/>
                  <a:pt x="18" y="734"/>
                </a:cubicBezTo>
                <a:cubicBezTo>
                  <a:pt x="30" y="755"/>
                  <a:pt x="46" y="771"/>
                  <a:pt x="67" y="783"/>
                </a:cubicBezTo>
                <a:cubicBezTo>
                  <a:pt x="87" y="795"/>
                  <a:pt x="110" y="801"/>
                  <a:pt x="134" y="801"/>
                </a:cubicBezTo>
                <a:lnTo>
                  <a:pt x="5067" y="801"/>
                </a:lnTo>
                <a:lnTo>
                  <a:pt x="5068" y="801"/>
                </a:lnTo>
                <a:cubicBezTo>
                  <a:pt x="5091" y="801"/>
                  <a:pt x="5114" y="795"/>
                  <a:pt x="5134" y="783"/>
                </a:cubicBezTo>
                <a:cubicBezTo>
                  <a:pt x="5155" y="771"/>
                  <a:pt x="5171" y="755"/>
                  <a:pt x="5183" y="734"/>
                </a:cubicBezTo>
                <a:cubicBezTo>
                  <a:pt x="5195" y="714"/>
                  <a:pt x="5201" y="691"/>
                  <a:pt x="5201" y="668"/>
                </a:cubicBezTo>
                <a:lnTo>
                  <a:pt x="5201" y="133"/>
                </a:lnTo>
                <a:lnTo>
                  <a:pt x="5201" y="134"/>
                </a:lnTo>
                <a:lnTo>
                  <a:pt x="5201" y="134"/>
                </a:lnTo>
                <a:cubicBezTo>
                  <a:pt x="5201" y="110"/>
                  <a:pt x="5195" y="87"/>
                  <a:pt x="5183" y="67"/>
                </a:cubicBezTo>
                <a:cubicBezTo>
                  <a:pt x="5171" y="46"/>
                  <a:pt x="5155" y="30"/>
                  <a:pt x="5134" y="18"/>
                </a:cubicBezTo>
                <a:cubicBezTo>
                  <a:pt x="5114" y="6"/>
                  <a:pt x="5091" y="0"/>
                  <a:pt x="5068" y="0"/>
                </a:cubicBezTo>
                <a:lnTo>
                  <a:pt x="133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xxxxRepoImpl 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85" name="CustomShape 36"/>
          <p:cNvSpPr/>
          <p:nvPr/>
        </p:nvSpPr>
        <p:spPr>
          <a:xfrm>
            <a:off x="1584000" y="5227785"/>
            <a:ext cx="1871640" cy="287640"/>
          </a:xfrm>
          <a:custGeom>
            <a:avLst/>
            <a:gdLst/>
            <a:ahLst/>
            <a:cxnLst/>
            <a:rect l="l" t="t" r="r" b="b"/>
            <a:pathLst>
              <a:path w="5202" h="802">
                <a:moveTo>
                  <a:pt x="133" y="0"/>
                </a:moveTo>
                <a:lnTo>
                  <a:pt x="134" y="0"/>
                </a:lnTo>
                <a:cubicBezTo>
                  <a:pt x="110" y="0"/>
                  <a:pt x="87" y="6"/>
                  <a:pt x="67" y="18"/>
                </a:cubicBezTo>
                <a:cubicBezTo>
                  <a:pt x="46" y="30"/>
                  <a:pt x="30" y="46"/>
                  <a:pt x="18" y="67"/>
                </a:cubicBezTo>
                <a:cubicBezTo>
                  <a:pt x="6" y="87"/>
                  <a:pt x="0" y="110"/>
                  <a:pt x="0" y="134"/>
                </a:cubicBezTo>
                <a:lnTo>
                  <a:pt x="0" y="667"/>
                </a:lnTo>
                <a:lnTo>
                  <a:pt x="0" y="668"/>
                </a:lnTo>
                <a:cubicBezTo>
                  <a:pt x="0" y="691"/>
                  <a:pt x="6" y="714"/>
                  <a:pt x="18" y="734"/>
                </a:cubicBezTo>
                <a:cubicBezTo>
                  <a:pt x="30" y="755"/>
                  <a:pt x="46" y="771"/>
                  <a:pt x="67" y="783"/>
                </a:cubicBezTo>
                <a:cubicBezTo>
                  <a:pt x="87" y="795"/>
                  <a:pt x="110" y="801"/>
                  <a:pt x="134" y="801"/>
                </a:cubicBezTo>
                <a:lnTo>
                  <a:pt x="5067" y="801"/>
                </a:lnTo>
                <a:lnTo>
                  <a:pt x="5068" y="801"/>
                </a:lnTo>
                <a:cubicBezTo>
                  <a:pt x="5091" y="801"/>
                  <a:pt x="5114" y="795"/>
                  <a:pt x="5134" y="783"/>
                </a:cubicBezTo>
                <a:cubicBezTo>
                  <a:pt x="5155" y="771"/>
                  <a:pt x="5171" y="755"/>
                  <a:pt x="5183" y="734"/>
                </a:cubicBezTo>
                <a:cubicBezTo>
                  <a:pt x="5195" y="714"/>
                  <a:pt x="5201" y="691"/>
                  <a:pt x="5201" y="668"/>
                </a:cubicBezTo>
                <a:lnTo>
                  <a:pt x="5201" y="133"/>
                </a:lnTo>
                <a:lnTo>
                  <a:pt x="5201" y="134"/>
                </a:lnTo>
                <a:lnTo>
                  <a:pt x="5201" y="134"/>
                </a:lnTo>
                <a:cubicBezTo>
                  <a:pt x="5201" y="110"/>
                  <a:pt x="5195" y="87"/>
                  <a:pt x="5183" y="67"/>
                </a:cubicBezTo>
                <a:cubicBezTo>
                  <a:pt x="5171" y="46"/>
                  <a:pt x="5155" y="30"/>
                  <a:pt x="5134" y="18"/>
                </a:cubicBezTo>
                <a:cubicBezTo>
                  <a:pt x="5114" y="6"/>
                  <a:pt x="5091" y="0"/>
                  <a:pt x="5068" y="0"/>
                </a:cubicBezTo>
                <a:lnTo>
                  <a:pt x="133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IrepoJPAxxxx (interface) 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86" name="CustomShape 37"/>
          <p:cNvSpPr/>
          <p:nvPr/>
        </p:nvSpPr>
        <p:spPr>
          <a:xfrm>
            <a:off x="7776000" y="5204175"/>
            <a:ext cx="792000" cy="288000"/>
          </a:xfrm>
          <a:custGeom>
            <a:avLst/>
            <a:gdLst/>
            <a:ahLst/>
            <a:cxnLst/>
            <a:rect l="l" t="t" r="r" b="b"/>
            <a:pathLst>
              <a:path w="26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2505" y="574"/>
                </a:lnTo>
                <a:lnTo>
                  <a:pt x="2505" y="574"/>
                </a:lnTo>
                <a:cubicBezTo>
                  <a:pt x="2522" y="574"/>
                  <a:pt x="2539" y="570"/>
                  <a:pt x="2553" y="561"/>
                </a:cubicBezTo>
                <a:cubicBezTo>
                  <a:pt x="2568" y="553"/>
                  <a:pt x="2580" y="541"/>
                  <a:pt x="2588" y="526"/>
                </a:cubicBezTo>
                <a:cubicBezTo>
                  <a:pt x="2597" y="512"/>
                  <a:pt x="2601" y="495"/>
                  <a:pt x="2601" y="478"/>
                </a:cubicBezTo>
                <a:lnTo>
                  <a:pt x="2601" y="95"/>
                </a:lnTo>
                <a:lnTo>
                  <a:pt x="2601" y="96"/>
                </a:lnTo>
                <a:lnTo>
                  <a:pt x="2601" y="96"/>
                </a:lnTo>
                <a:cubicBezTo>
                  <a:pt x="2601" y="79"/>
                  <a:pt x="2597" y="62"/>
                  <a:pt x="2588" y="48"/>
                </a:cubicBezTo>
                <a:cubicBezTo>
                  <a:pt x="2580" y="33"/>
                  <a:pt x="2568" y="21"/>
                  <a:pt x="2553" y="13"/>
                </a:cubicBezTo>
                <a:cubicBezTo>
                  <a:pt x="2539" y="4"/>
                  <a:pt x="2522" y="0"/>
                  <a:pt x="2505" y="0"/>
                </a:cubicBezTo>
                <a:lnTo>
                  <a:pt x="95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87" name="CustomShape 38"/>
          <p:cNvSpPr/>
          <p:nvPr/>
        </p:nvSpPr>
        <p:spPr>
          <a:xfrm>
            <a:off x="4248000" y="5245260"/>
            <a:ext cx="1368000" cy="288000"/>
          </a:xfrm>
          <a:custGeom>
            <a:avLst/>
            <a:gdLst/>
            <a:ahLst/>
            <a:cxnLst/>
            <a:rect l="l" t="t" r="r" b="b"/>
            <a:pathLst>
              <a:path w="26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2505" y="574"/>
                </a:lnTo>
                <a:lnTo>
                  <a:pt x="2505" y="574"/>
                </a:lnTo>
                <a:cubicBezTo>
                  <a:pt x="2522" y="574"/>
                  <a:pt x="2539" y="570"/>
                  <a:pt x="2553" y="561"/>
                </a:cubicBezTo>
                <a:cubicBezTo>
                  <a:pt x="2568" y="553"/>
                  <a:pt x="2580" y="541"/>
                  <a:pt x="2588" y="526"/>
                </a:cubicBezTo>
                <a:cubicBezTo>
                  <a:pt x="2597" y="512"/>
                  <a:pt x="2601" y="495"/>
                  <a:pt x="2601" y="478"/>
                </a:cubicBezTo>
                <a:lnTo>
                  <a:pt x="2601" y="95"/>
                </a:lnTo>
                <a:lnTo>
                  <a:pt x="2601" y="96"/>
                </a:lnTo>
                <a:lnTo>
                  <a:pt x="2601" y="96"/>
                </a:lnTo>
                <a:cubicBezTo>
                  <a:pt x="2601" y="79"/>
                  <a:pt x="2597" y="62"/>
                  <a:pt x="2588" y="48"/>
                </a:cubicBezTo>
                <a:cubicBezTo>
                  <a:pt x="2580" y="33"/>
                  <a:pt x="2568" y="21"/>
                  <a:pt x="2553" y="13"/>
                </a:cubicBezTo>
                <a:cubicBezTo>
                  <a:pt x="2539" y="4"/>
                  <a:pt x="2522" y="0"/>
                  <a:pt x="2505" y="0"/>
                </a:cubicBezTo>
                <a:lnTo>
                  <a:pt x="95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xxxxEntity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« 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Jpa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»</a:t>
            </a:r>
            <a:endParaRPr lang="fr-FR" sz="1400" b="0" strike="noStrike" spc="-1" dirty="0">
              <a:latin typeface="Calibri"/>
            </a:endParaRPr>
          </a:p>
        </p:txBody>
      </p:sp>
      <p:cxnSp>
        <p:nvCxnSpPr>
          <p:cNvPr id="288" name="Line 39"/>
          <p:cNvCxnSpPr>
            <a:cxnSpLocks/>
          </p:cNvCxnSpPr>
          <p:nvPr/>
        </p:nvCxnSpPr>
        <p:spPr>
          <a:xfrm flipV="1">
            <a:off x="1656660" y="4986900"/>
            <a:ext cx="720" cy="432720"/>
          </a:xfrm>
          <a:prstGeom prst="curvedConnector3">
            <a:avLst>
              <a:gd name="adj1" fmla="val -47575000"/>
            </a:avLst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289" name="TextShape 40"/>
          <p:cNvSpPr txBox="1"/>
          <p:nvPr/>
        </p:nvSpPr>
        <p:spPr>
          <a:xfrm>
            <a:off x="712260" y="1856520"/>
            <a:ext cx="63540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 dirty="0">
                <a:latin typeface="Calibri"/>
              </a:rPr>
              <a:t>injecte</a:t>
            </a:r>
          </a:p>
        </p:txBody>
      </p:sp>
      <p:sp>
        <p:nvSpPr>
          <p:cNvPr id="290" name="TextShape 41"/>
          <p:cNvSpPr txBox="1"/>
          <p:nvPr/>
        </p:nvSpPr>
        <p:spPr>
          <a:xfrm>
            <a:off x="724140" y="5096160"/>
            <a:ext cx="648000" cy="16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 dirty="0">
                <a:latin typeface="Calibri"/>
              </a:rPr>
              <a:t>injecte</a:t>
            </a:r>
          </a:p>
        </p:txBody>
      </p:sp>
      <p:sp>
        <p:nvSpPr>
          <p:cNvPr id="291" name="CustomShape 42"/>
          <p:cNvSpPr/>
          <p:nvPr/>
        </p:nvSpPr>
        <p:spPr>
          <a:xfrm>
            <a:off x="7748640" y="4743600"/>
            <a:ext cx="719640" cy="288000"/>
          </a:xfrm>
          <a:custGeom>
            <a:avLst/>
            <a:gdLst/>
            <a:ahLst/>
            <a:cxnLst/>
            <a:rect l="l" t="t" r="r" b="b"/>
            <a:pathLst>
              <a:path w="2602" h="575">
                <a:moveTo>
                  <a:pt x="95" y="0"/>
                </a:moveTo>
                <a:lnTo>
                  <a:pt x="96" y="0"/>
                </a:lnTo>
                <a:cubicBezTo>
                  <a:pt x="79" y="0"/>
                  <a:pt x="62" y="4"/>
                  <a:pt x="48" y="13"/>
                </a:cubicBezTo>
                <a:cubicBezTo>
                  <a:pt x="33" y="21"/>
                  <a:pt x="21" y="33"/>
                  <a:pt x="13" y="48"/>
                </a:cubicBezTo>
                <a:cubicBezTo>
                  <a:pt x="4" y="62"/>
                  <a:pt x="0" y="79"/>
                  <a:pt x="0" y="96"/>
                </a:cubicBezTo>
                <a:lnTo>
                  <a:pt x="0" y="478"/>
                </a:lnTo>
                <a:lnTo>
                  <a:pt x="0" y="478"/>
                </a:lnTo>
                <a:cubicBezTo>
                  <a:pt x="0" y="495"/>
                  <a:pt x="4" y="512"/>
                  <a:pt x="13" y="526"/>
                </a:cubicBezTo>
                <a:cubicBezTo>
                  <a:pt x="21" y="541"/>
                  <a:pt x="33" y="553"/>
                  <a:pt x="48" y="561"/>
                </a:cubicBezTo>
                <a:cubicBezTo>
                  <a:pt x="62" y="570"/>
                  <a:pt x="79" y="574"/>
                  <a:pt x="96" y="574"/>
                </a:cubicBezTo>
                <a:lnTo>
                  <a:pt x="2505" y="574"/>
                </a:lnTo>
                <a:lnTo>
                  <a:pt x="2505" y="574"/>
                </a:lnTo>
                <a:cubicBezTo>
                  <a:pt x="2522" y="574"/>
                  <a:pt x="2539" y="570"/>
                  <a:pt x="2553" y="561"/>
                </a:cubicBezTo>
                <a:cubicBezTo>
                  <a:pt x="2568" y="553"/>
                  <a:pt x="2580" y="541"/>
                  <a:pt x="2588" y="526"/>
                </a:cubicBezTo>
                <a:cubicBezTo>
                  <a:pt x="2597" y="512"/>
                  <a:pt x="2601" y="495"/>
                  <a:pt x="2601" y="478"/>
                </a:cubicBezTo>
                <a:lnTo>
                  <a:pt x="2601" y="95"/>
                </a:lnTo>
                <a:lnTo>
                  <a:pt x="2601" y="96"/>
                </a:lnTo>
                <a:lnTo>
                  <a:pt x="2601" y="96"/>
                </a:lnTo>
                <a:cubicBezTo>
                  <a:pt x="2601" y="79"/>
                  <a:pt x="2597" y="62"/>
                  <a:pt x="2588" y="48"/>
                </a:cubicBezTo>
                <a:cubicBezTo>
                  <a:pt x="2580" y="33"/>
                  <a:pt x="2568" y="21"/>
                  <a:pt x="2553" y="13"/>
                </a:cubicBezTo>
                <a:cubicBezTo>
                  <a:pt x="2539" y="4"/>
                  <a:pt x="2522" y="0"/>
                  <a:pt x="2505" y="0"/>
                </a:cubicBezTo>
                <a:lnTo>
                  <a:pt x="95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ORM</a:t>
            </a:r>
            <a:endParaRPr lang="fr-FR" sz="1400" b="0" strike="noStrike" spc="-1" dirty="0">
              <a:latin typeface="Calibri"/>
            </a:endParaRPr>
          </a:p>
        </p:txBody>
      </p:sp>
      <p:sp>
        <p:nvSpPr>
          <p:cNvPr id="294" name="CustomShape 45"/>
          <p:cNvSpPr/>
          <p:nvPr/>
        </p:nvSpPr>
        <p:spPr>
          <a:xfrm>
            <a:off x="2898073" y="4063199"/>
            <a:ext cx="963360" cy="3229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Calibri"/>
              </a:rPr>
              <a:t>Implémente</a:t>
            </a:r>
          </a:p>
        </p:txBody>
      </p:sp>
      <p:sp>
        <p:nvSpPr>
          <p:cNvPr id="295" name="CustomShape 46"/>
          <p:cNvSpPr/>
          <p:nvPr/>
        </p:nvSpPr>
        <p:spPr>
          <a:xfrm>
            <a:off x="3644280" y="2931915"/>
            <a:ext cx="963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 dirty="0">
              <a:latin typeface="Calibri"/>
            </a:endParaRPr>
          </a:p>
        </p:txBody>
      </p:sp>
      <p:sp>
        <p:nvSpPr>
          <p:cNvPr id="296" name="CustomShape 47"/>
          <p:cNvSpPr/>
          <p:nvPr/>
        </p:nvSpPr>
        <p:spPr>
          <a:xfrm>
            <a:off x="4176360" y="4824000"/>
            <a:ext cx="1511640" cy="288000"/>
          </a:xfrm>
          <a:custGeom>
            <a:avLst/>
            <a:gdLst/>
            <a:ahLst/>
            <a:cxnLst/>
            <a:rect l="l" t="t" r="r" b="b"/>
            <a:pathLst>
              <a:path w="42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4100" y="601"/>
                </a:lnTo>
                <a:lnTo>
                  <a:pt x="4101" y="601"/>
                </a:lnTo>
                <a:cubicBezTo>
                  <a:pt x="4118" y="601"/>
                  <a:pt x="4136" y="596"/>
                  <a:pt x="4151" y="588"/>
                </a:cubicBezTo>
                <a:cubicBezTo>
                  <a:pt x="4166" y="579"/>
                  <a:pt x="4179" y="566"/>
                  <a:pt x="4188" y="551"/>
                </a:cubicBezTo>
                <a:cubicBezTo>
                  <a:pt x="4196" y="536"/>
                  <a:pt x="4201" y="518"/>
                  <a:pt x="4201" y="501"/>
                </a:cubicBezTo>
                <a:lnTo>
                  <a:pt x="4201" y="100"/>
                </a:lnTo>
                <a:lnTo>
                  <a:pt x="4201" y="100"/>
                </a:lnTo>
                <a:lnTo>
                  <a:pt x="4201" y="100"/>
                </a:lnTo>
                <a:cubicBezTo>
                  <a:pt x="4201" y="83"/>
                  <a:pt x="4196" y="65"/>
                  <a:pt x="4188" y="50"/>
                </a:cubicBezTo>
                <a:cubicBezTo>
                  <a:pt x="4179" y="35"/>
                  <a:pt x="4166" y="22"/>
                  <a:pt x="4151" y="13"/>
                </a:cubicBezTo>
                <a:cubicBezTo>
                  <a:pt x="4136" y="5"/>
                  <a:pt x="4118" y="0"/>
                  <a:pt x="4101" y="0"/>
                </a:cubicBezTo>
                <a:lnTo>
                  <a:pt x="100" y="0"/>
                </a:lnTo>
              </a:path>
            </a:pathLst>
          </a:cu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@Repository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97" name="Line 48"/>
          <p:cNvSpPr/>
          <p:nvPr/>
        </p:nvSpPr>
        <p:spPr>
          <a:xfrm>
            <a:off x="3456000" y="5039280"/>
            <a:ext cx="72936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9"/>
          <p:cNvSpPr/>
          <p:nvPr/>
        </p:nvSpPr>
        <p:spPr>
          <a:xfrm>
            <a:off x="6120000" y="5235735"/>
            <a:ext cx="1080000" cy="288000"/>
          </a:xfrm>
          <a:custGeom>
            <a:avLst/>
            <a:gdLst/>
            <a:ahLst/>
            <a:cxnLst/>
            <a:rect l="l" t="t" r="r" b="b"/>
            <a:pathLst>
              <a:path w="4202" h="602">
                <a:moveTo>
                  <a:pt x="100" y="0"/>
                </a:moveTo>
                <a:lnTo>
                  <a:pt x="100" y="0"/>
                </a:lnTo>
                <a:cubicBezTo>
                  <a:pt x="83" y="0"/>
                  <a:pt x="65" y="5"/>
                  <a:pt x="50" y="13"/>
                </a:cubicBezTo>
                <a:cubicBezTo>
                  <a:pt x="35" y="22"/>
                  <a:pt x="22" y="35"/>
                  <a:pt x="13" y="50"/>
                </a:cubicBezTo>
                <a:cubicBezTo>
                  <a:pt x="5" y="65"/>
                  <a:pt x="0" y="83"/>
                  <a:pt x="0" y="100"/>
                </a:cubicBezTo>
                <a:lnTo>
                  <a:pt x="0" y="500"/>
                </a:lnTo>
                <a:lnTo>
                  <a:pt x="0" y="501"/>
                </a:lnTo>
                <a:cubicBezTo>
                  <a:pt x="0" y="518"/>
                  <a:pt x="5" y="536"/>
                  <a:pt x="13" y="551"/>
                </a:cubicBezTo>
                <a:cubicBezTo>
                  <a:pt x="22" y="566"/>
                  <a:pt x="35" y="579"/>
                  <a:pt x="50" y="588"/>
                </a:cubicBezTo>
                <a:cubicBezTo>
                  <a:pt x="65" y="596"/>
                  <a:pt x="83" y="601"/>
                  <a:pt x="100" y="601"/>
                </a:cubicBezTo>
                <a:lnTo>
                  <a:pt x="4100" y="601"/>
                </a:lnTo>
                <a:lnTo>
                  <a:pt x="4101" y="601"/>
                </a:lnTo>
                <a:cubicBezTo>
                  <a:pt x="4118" y="601"/>
                  <a:pt x="4136" y="596"/>
                  <a:pt x="4151" y="588"/>
                </a:cubicBezTo>
                <a:cubicBezTo>
                  <a:pt x="4166" y="579"/>
                  <a:pt x="4179" y="566"/>
                  <a:pt x="4188" y="551"/>
                </a:cubicBezTo>
                <a:cubicBezTo>
                  <a:pt x="4196" y="536"/>
                  <a:pt x="4201" y="518"/>
                  <a:pt x="4201" y="501"/>
                </a:cubicBezTo>
                <a:lnTo>
                  <a:pt x="4201" y="100"/>
                </a:lnTo>
                <a:lnTo>
                  <a:pt x="4201" y="100"/>
                </a:lnTo>
                <a:lnTo>
                  <a:pt x="4201" y="100"/>
                </a:lnTo>
                <a:cubicBezTo>
                  <a:pt x="4201" y="83"/>
                  <a:pt x="4196" y="65"/>
                  <a:pt x="4188" y="50"/>
                </a:cubicBezTo>
                <a:cubicBezTo>
                  <a:pt x="4179" y="35"/>
                  <a:pt x="4166" y="22"/>
                  <a:pt x="4151" y="13"/>
                </a:cubicBezTo>
                <a:cubicBezTo>
                  <a:pt x="4136" y="5"/>
                  <a:pt x="4118" y="0"/>
                  <a:pt x="4101" y="0"/>
                </a:cubicBezTo>
                <a:lnTo>
                  <a:pt x="100" y="0"/>
                </a:lnTo>
              </a:path>
            </a:pathLst>
          </a:custGeom>
          <a:solidFill>
            <a:srgbClr val="DDE8C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@Entity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99" name="Line 50"/>
          <p:cNvSpPr/>
          <p:nvPr/>
        </p:nvSpPr>
        <p:spPr>
          <a:xfrm>
            <a:off x="5607000" y="5388900"/>
            <a:ext cx="504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1"/>
          <p:cNvSpPr/>
          <p:nvPr/>
        </p:nvSpPr>
        <p:spPr>
          <a:xfrm>
            <a:off x="216000" y="1224000"/>
            <a:ext cx="288000" cy="936000"/>
          </a:xfrm>
          <a:prstGeom prst="rect">
            <a:avLst/>
          </a:prstGeom>
          <a:solidFill>
            <a:schemeClr val="tx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wordArtVert" wrap="none" lIns="90000" tIns="45000" rIns="90000" bIns="45000" anchor="ctr">
            <a:noAutofit/>
          </a:bodyPr>
          <a:lstStyle/>
          <a:p>
            <a:pPr algn="ctr"/>
            <a:r>
              <a:rPr lang="fr-FR" sz="900" b="0" strike="noStrike" spc="-1" dirty="0">
                <a:latin typeface="Calibri"/>
              </a:rPr>
              <a:t>Expo</a:t>
            </a:r>
          </a:p>
        </p:txBody>
      </p:sp>
      <p:sp>
        <p:nvSpPr>
          <p:cNvPr id="301" name="CustomShape 52"/>
          <p:cNvSpPr/>
          <p:nvPr/>
        </p:nvSpPr>
        <p:spPr>
          <a:xfrm>
            <a:off x="216000" y="2285310"/>
            <a:ext cx="288000" cy="1079640"/>
          </a:xfrm>
          <a:prstGeom prst="rect">
            <a:avLst/>
          </a:prstGeom>
          <a:solidFill>
            <a:srgbClr val="E8ECF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wordArtVert" wrap="none" lIns="90000" tIns="45000" rIns="90000" bIns="45000" anchor="ctr">
            <a:noAutofit/>
          </a:bodyPr>
          <a:lstStyle/>
          <a:p>
            <a:pPr algn="ctr"/>
            <a:r>
              <a:rPr lang="fr-FR" sz="900" b="0" strike="noStrike" spc="-1" dirty="0">
                <a:latin typeface="Calibri"/>
              </a:rPr>
              <a:t>Appli</a:t>
            </a:r>
          </a:p>
        </p:txBody>
      </p:sp>
      <p:sp>
        <p:nvSpPr>
          <p:cNvPr id="302" name="CustomShape 53"/>
          <p:cNvSpPr/>
          <p:nvPr/>
        </p:nvSpPr>
        <p:spPr>
          <a:xfrm>
            <a:off x="216000" y="3487873"/>
            <a:ext cx="288000" cy="970982"/>
          </a:xfrm>
          <a:prstGeom prst="rect">
            <a:avLst/>
          </a:prstGeom>
          <a:solidFill>
            <a:srgbClr val="B3CAC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wordArtVert" wrap="none" lIns="90000" tIns="45000" rIns="90000" bIns="45000" anchor="ctr">
            <a:noAutofit/>
          </a:bodyPr>
          <a:lstStyle/>
          <a:p>
            <a:pPr algn="ctr"/>
            <a:r>
              <a:rPr lang="fr-FR" sz="900" b="0" strike="noStrike" spc="-1" dirty="0">
                <a:latin typeface="Calibri"/>
              </a:rPr>
              <a:t>Domain</a:t>
            </a:r>
          </a:p>
        </p:txBody>
      </p:sp>
      <p:sp>
        <p:nvSpPr>
          <p:cNvPr id="303" name="CustomShape 54"/>
          <p:cNvSpPr/>
          <p:nvPr/>
        </p:nvSpPr>
        <p:spPr>
          <a:xfrm>
            <a:off x="216000" y="4585110"/>
            <a:ext cx="288000" cy="1007640"/>
          </a:xfrm>
          <a:prstGeom prst="rect">
            <a:avLst/>
          </a:prstGeom>
          <a:solidFill>
            <a:srgbClr val="F8D7B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wordArtVert" wrap="none" lIns="90000" tIns="45000" rIns="90000" bIns="45000" anchor="ctr">
            <a:noAutofit/>
          </a:bodyPr>
          <a:lstStyle/>
          <a:p>
            <a:pPr algn="ctr"/>
            <a:r>
              <a:rPr lang="fr-FR" sz="900" b="0" strike="noStrike" spc="-1" dirty="0">
                <a:latin typeface="Calibri"/>
              </a:rPr>
              <a:t>Infra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A5F0B9-9D03-4491-9BAE-DE5CF5661BEB}"/>
              </a:ext>
            </a:extLst>
          </p:cNvPr>
          <p:cNvCxnSpPr/>
          <p:nvPr/>
        </p:nvCxnSpPr>
        <p:spPr>
          <a:xfrm flipV="1">
            <a:off x="3357015" y="2706182"/>
            <a:ext cx="0" cy="25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E420D46-5914-4B0A-BCD2-62F4B373E16D}"/>
              </a:ext>
            </a:extLst>
          </p:cNvPr>
          <p:cNvCxnSpPr/>
          <p:nvPr/>
        </p:nvCxnSpPr>
        <p:spPr>
          <a:xfrm flipH="1">
            <a:off x="978428" y="3913006"/>
            <a:ext cx="703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95E9EAB-3F6C-4EDE-8F30-99994058DB1D}"/>
              </a:ext>
            </a:extLst>
          </p:cNvPr>
          <p:cNvCxnSpPr/>
          <p:nvPr/>
        </p:nvCxnSpPr>
        <p:spPr>
          <a:xfrm>
            <a:off x="997478" y="2591820"/>
            <a:ext cx="51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>
            <a:extLst>
              <a:ext uri="{FF2B5EF4-FFF2-40B4-BE49-F238E27FC236}">
                <a16:creationId xmlns:a16="http://schemas.microsoft.com/office/drawing/2014/main" id="{7F93E289-D273-4DDB-94BE-B0265899F05D}"/>
              </a:ext>
            </a:extLst>
          </p:cNvPr>
          <p:cNvCxnSpPr>
            <a:cxnSpLocks/>
          </p:cNvCxnSpPr>
          <p:nvPr/>
        </p:nvCxnSpPr>
        <p:spPr>
          <a:xfrm flipV="1">
            <a:off x="983535" y="2591821"/>
            <a:ext cx="13943" cy="134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D0D977F3-FC53-4D11-BE95-91562B41CF00}"/>
              </a:ext>
            </a:extLst>
          </p:cNvPr>
          <p:cNvCxnSpPr>
            <a:cxnSpLocks/>
          </p:cNvCxnSpPr>
          <p:nvPr/>
        </p:nvCxnSpPr>
        <p:spPr>
          <a:xfrm>
            <a:off x="2927896" y="4063199"/>
            <a:ext cx="0" cy="7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Shape 41">
            <a:extLst>
              <a:ext uri="{FF2B5EF4-FFF2-40B4-BE49-F238E27FC236}">
                <a16:creationId xmlns:a16="http://schemas.microsoft.com/office/drawing/2014/main" id="{2FA729CC-5740-436C-A204-3E6FD57DF436}"/>
              </a:ext>
            </a:extLst>
          </p:cNvPr>
          <p:cNvSpPr txBox="1"/>
          <p:nvPr/>
        </p:nvSpPr>
        <p:spPr>
          <a:xfrm>
            <a:off x="659535" y="2763689"/>
            <a:ext cx="648000" cy="16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200" b="0" strike="noStrike" spc="-1" dirty="0">
                <a:latin typeface="Calibri"/>
              </a:rPr>
              <a:t>injecte</a:t>
            </a:r>
          </a:p>
        </p:txBody>
      </p:sp>
      <p:cxnSp>
        <p:nvCxnSpPr>
          <p:cNvPr id="98" name="Line 39">
            <a:extLst>
              <a:ext uri="{FF2B5EF4-FFF2-40B4-BE49-F238E27FC236}">
                <a16:creationId xmlns:a16="http://schemas.microsoft.com/office/drawing/2014/main" id="{497B2C81-0BA8-4EDB-9DD7-20241CDC744D}"/>
              </a:ext>
            </a:extLst>
          </p:cNvPr>
          <p:cNvCxnSpPr>
            <a:cxnSpLocks/>
          </p:cNvCxnSpPr>
          <p:nvPr/>
        </p:nvCxnSpPr>
        <p:spPr>
          <a:xfrm flipV="1">
            <a:off x="1799640" y="1919265"/>
            <a:ext cx="720" cy="432720"/>
          </a:xfrm>
          <a:prstGeom prst="curvedConnector3">
            <a:avLst>
              <a:gd name="adj1" fmla="val -67418750"/>
            </a:avLst>
          </a:prstGeom>
          <a:ln>
            <a:solidFill>
              <a:srgbClr val="3465A4"/>
            </a:solidFill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Langage :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Java  - JDK 1.8</a:t>
            </a:r>
            <a:br>
              <a:rPr lang="fr-FR" dirty="0"/>
            </a:br>
            <a:endParaRPr lang="fr-FR" dirty="0"/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Framework :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SpringSecurity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SpringData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JPA</a:t>
            </a:r>
          </a:p>
          <a:p>
            <a:pPr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dirty="0"/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Dépendances :</a:t>
            </a:r>
            <a:br>
              <a:rPr lang="fr-FR" dirty="0"/>
            </a:br>
            <a:endParaRPr lang="fr-FR" dirty="0"/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Swagger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Junit5 /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Mockito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tests unitaires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Logback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 gestion des logs</a:t>
            </a:r>
          </a:p>
          <a:p>
            <a:pPr lvl="1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Jsonwebtoken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standard internet pour obtention 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	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/>
              </a:rPr>
              <a:t>Back-end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: Architecture de développement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fr-FR" sz="8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06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fr-FR" b="1" dirty="0"/>
              <a:t>●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Retours d’expérience:</a:t>
            </a:r>
          </a:p>
          <a:p>
            <a:endParaRPr lang="fr-FR" sz="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79388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Prise de conscience de la puissance du modèle Objet</a:t>
            </a:r>
          </a:p>
          <a:p>
            <a:pPr defTabSz="179388"/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Intégration des règles métier au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niveau de la couche domaine</a:t>
            </a:r>
          </a:p>
          <a:p>
            <a:pPr defTabSz="179388"/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Implémentation du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jwttoken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afin d’être en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stateless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sur le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back-end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pour la sécurité</a:t>
            </a:r>
          </a:p>
          <a:p>
            <a:pPr defTabSz="179388"/>
            <a:endParaRPr lang="fr-FR" sz="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Implémentation de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SpringSecurity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mais pas le standard sécurité chez BDDF IT</a:t>
            </a:r>
          </a:p>
          <a:p>
            <a:pPr defTabSz="179388"/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Développement en intégrant au maximum les règles:</a:t>
            </a: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 programmer par interface (couplage faible)</a:t>
            </a: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 DRY</a:t>
            </a: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 YAGNI</a:t>
            </a: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     SOLID </a:t>
            </a: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 TDD 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(pas facile à faire dans la démarche)</a:t>
            </a:r>
          </a:p>
          <a:p>
            <a:pPr defTabSz="179388"/>
            <a:endParaRPr lang="fr-FR" sz="1000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Tests unitaires: une sécurité lors de toute intervention dans le code</a:t>
            </a:r>
          </a:p>
          <a:p>
            <a:pPr defTabSz="179388"/>
            <a:endParaRPr lang="fr-FR" sz="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179388"/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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Manque de temps sur la phase de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Refactoring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du code</a:t>
            </a:r>
          </a:p>
          <a:p>
            <a:pPr defTabSz="179388"/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</a:p>
          <a:p>
            <a:pPr defTabSz="179388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</a:t>
            </a:r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	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61193" y="25523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/>
              </a:rPr>
              <a:t>Back-end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: Constat premier retour d’expérience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fr-FR" sz="8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Utilisation de Junit5 /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Mockito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0850" defTabSz="539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  <a:tabLst>
                <a:tab pos="7175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du principe 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(fast/</a:t>
            </a:r>
            <a:r>
              <a:rPr lang="fr-FR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Independant</a:t>
            </a: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Repeatable</a:t>
            </a: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/Self-</a:t>
            </a:r>
            <a:r>
              <a:rPr lang="fr-FR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validating</a:t>
            </a: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Thorough</a:t>
            </a: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Mise en place des tests unitaires </a:t>
            </a:r>
          </a:p>
          <a:p>
            <a:pPr marL="742950" lvl="1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Mise en place des tests unitaires sur toutes les couches de l’application</a:t>
            </a:r>
          </a:p>
          <a:p>
            <a:pPr marL="742950" lvl="1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Utilisation de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Mockito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sur la couche Exposition et Application</a:t>
            </a:r>
          </a:p>
          <a:p>
            <a:pPr marL="742950" lvl="1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Utilisation de la base H2 en mémoire pour faire les tests (gain de temps mais se posent parfois la persistance des données)</a:t>
            </a:r>
          </a:p>
          <a:p>
            <a:pPr marL="285750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Tests d’intégration</a:t>
            </a:r>
          </a:p>
          <a:p>
            <a:pPr marL="800100" lvl="1" indent="-34290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Réalisés à partir de Postman et/ou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Swagger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Tests de bout en bout avec le front</a:t>
            </a:r>
          </a:p>
          <a:p>
            <a:pPr marL="800100" lvl="1" indent="-34290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Pas de tests d’intégration de bout en bout sur le back</a:t>
            </a:r>
          </a:p>
          <a:p>
            <a:pPr marL="285750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Tests fonctionnels</a:t>
            </a:r>
          </a:p>
          <a:p>
            <a:pPr marL="800100" lvl="1" indent="-34290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Vérification des résultats attendus en base de données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le TDD? </a:t>
            </a:r>
          </a:p>
          <a:p>
            <a:endParaRPr lang="fr-FR" b="1" dirty="0"/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/>
              </a:rPr>
              <a:t>Back-end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: </a:t>
            </a:r>
            <a:r>
              <a:rPr lang="fr-FR" sz="2800" b="1" spc="-1" dirty="0">
                <a:solidFill>
                  <a:srgbClr val="298FC2"/>
                </a:solidFill>
                <a:latin typeface="Calibri"/>
              </a:rPr>
              <a:t>S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tratégie de tests appliquée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fr-FR" sz="8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96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Changement de paradigme</a:t>
            </a:r>
          </a:p>
          <a:p>
            <a:pPr marL="895350" defTabSz="539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  <a:tabLst>
                <a:tab pos="7175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Piloter les développements par les tests</a:t>
            </a:r>
          </a:p>
          <a:p>
            <a:pPr marL="1081088" lvl="1" defTabSz="539750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  <a:tabLst>
                <a:tab pos="717550" algn="l"/>
              </a:tabLst>
            </a:pP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 on écrit son test avant son code</a:t>
            </a:r>
          </a:p>
          <a:p>
            <a:pPr marL="1081088" lvl="1" defTabSz="539750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  <a:tabLst>
                <a:tab pos="717550" algn="l"/>
              </a:tabLst>
            </a:pPr>
            <a:r>
              <a:rPr lang="fr-FR" sz="1200" i="1" dirty="0">
                <a:latin typeface="Calibri" panose="020F0502020204030204" pitchFamily="34" charset="0"/>
                <a:cs typeface="Calibri" panose="020F0502020204030204" pitchFamily="34" charset="0"/>
              </a:rPr>
              <a:t> difficile à faire, demande un changement d’état d’esprit car contre nature</a:t>
            </a:r>
          </a:p>
          <a:p>
            <a:pPr marL="8953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TDD : Une technique de développement</a:t>
            </a:r>
          </a:p>
          <a:p>
            <a:pPr>
              <a:buClr>
                <a:schemeClr val="accent1"/>
              </a:buClr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fr-F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Ecrire un test qui ne passe pas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</a:p>
          <a:p>
            <a:pPr marL="895350"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Ecrire le code le plus simple pour faire passer le test </a:t>
            </a:r>
          </a:p>
          <a:p>
            <a:pPr marL="1163638" lvl="1" indent="-268288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Refactorer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le code et repartir à l’étape 1</a:t>
            </a:r>
          </a:p>
          <a:p>
            <a:pPr lvl="1">
              <a:buClr>
                <a:schemeClr val="accent1"/>
              </a:buClr>
            </a:pPr>
            <a:endParaRPr lang="fr-FR" sz="7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F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 TDD: Les tests sont un moyen de spécifier et non de valider</a:t>
            </a:r>
          </a:p>
          <a:p>
            <a:pPr lvl="2">
              <a:buClr>
                <a:schemeClr val="accent1"/>
              </a:buClr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   Aide le développeur à réfléchir avant d’écrire son code  </a:t>
            </a:r>
          </a:p>
          <a:p>
            <a:pPr lvl="1">
              <a:buClr>
                <a:schemeClr val="accent1"/>
              </a:buClr>
            </a:pP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 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/>
              </a:rPr>
              <a:t>Back-end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: TEST DRIVEN DEVELOPMENT (TDD)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768CD1-7684-4331-B3E4-0D55C275B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88" y="4210050"/>
            <a:ext cx="1701712" cy="16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23991" y="187588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Les bons principes adoptés avec GIT</a:t>
            </a:r>
            <a:endParaRPr lang="fr-FR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42E7FFD4-E754-4652-AF23-58AAAFB79960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19</a:t>
            </a:fld>
            <a:endParaRPr lang="fr-FR" sz="800" b="0" strike="noStrike" spc="-1">
              <a:latin typeface="Calibri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560208E-8E65-4144-B0E0-9AEFA9A47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047993"/>
              </p:ext>
            </p:extLst>
          </p:nvPr>
        </p:nvGraphicFramePr>
        <p:xfrm>
          <a:off x="323991" y="1743976"/>
          <a:ext cx="6096000" cy="80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9AE1956-6222-42F1-9481-A5DA0E15907C}"/>
              </a:ext>
            </a:extLst>
          </p:cNvPr>
          <p:cNvSpPr txBox="1"/>
          <p:nvPr/>
        </p:nvSpPr>
        <p:spPr>
          <a:xfrm>
            <a:off x="45343" y="1267481"/>
            <a:ext cx="665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● </a:t>
            </a:r>
            <a:r>
              <a:rPr lang="fr-FR" b="1" dirty="0"/>
              <a:t>Trois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mots</a:t>
            </a:r>
            <a:r>
              <a:rPr lang="fr-FR" b="1" dirty="0"/>
              <a:t> clés incontournables de 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DB1B65-8B90-445F-A9E2-28FE651DB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71" y="1667591"/>
            <a:ext cx="1670429" cy="10542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6A3ACD-6133-45ED-8F73-CFFDD4F81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79" y="5492643"/>
            <a:ext cx="3167621" cy="680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4C9A82-0325-477D-BDD7-847DEA38341A}"/>
              </a:ext>
            </a:extLst>
          </p:cNvPr>
          <p:cNvSpPr/>
          <p:nvPr/>
        </p:nvSpPr>
        <p:spPr>
          <a:xfrm>
            <a:off x="0" y="2658860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● </a:t>
            </a:r>
            <a:r>
              <a:rPr lang="fr-FR" b="1" dirty="0"/>
              <a:t>Notre retour d’expérience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B7DB3C-EA64-47C0-A526-2D4B11E1CCC3}"/>
              </a:ext>
            </a:extLst>
          </p:cNvPr>
          <p:cNvSpPr/>
          <p:nvPr/>
        </p:nvSpPr>
        <p:spPr>
          <a:xfrm>
            <a:off x="323991" y="3103160"/>
            <a:ext cx="2471820" cy="22955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fr-FR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départ du projet: 	</a:t>
            </a: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▪ </a:t>
            </a: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 master </a:t>
            </a: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branche dev</a:t>
            </a:r>
          </a:p>
          <a:p>
            <a:pPr>
              <a:tabLst>
                <a:tab pos="180975" algn="l"/>
              </a:tabLst>
            </a:pP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Très rapidement:</a:t>
            </a: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▪ </a:t>
            </a: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 master seule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F6051-8481-4789-B3E2-45387FA8772F}"/>
              </a:ext>
            </a:extLst>
          </p:cNvPr>
          <p:cNvSpPr/>
          <p:nvPr/>
        </p:nvSpPr>
        <p:spPr>
          <a:xfrm>
            <a:off x="3037312" y="3140621"/>
            <a:ext cx="2401463" cy="22955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fr-FR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Dès le départ du projet:</a:t>
            </a:r>
          </a:p>
          <a:p>
            <a:pPr>
              <a:tabLst>
                <a:tab pos="180975" algn="l"/>
              </a:tabLst>
            </a:pPr>
            <a:endParaRPr lang="fr-FR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▪ </a:t>
            </a: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 master seule</a:t>
            </a:r>
          </a:p>
          <a:p>
            <a:pPr>
              <a:tabLst>
                <a:tab pos="180975" algn="l"/>
              </a:tabLst>
            </a:pPr>
            <a:endParaRPr lang="fr-FR" sz="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80975" algn="l"/>
              </a:tabLst>
            </a:pP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▪ commit/pull/push 	  des fonctionnalités 	  opérationnelles de   	  suite</a:t>
            </a: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endParaRPr lang="fr-FR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5FCE2F-D19C-4E31-BAAC-8576FD24D83A}"/>
              </a:ext>
            </a:extLst>
          </p:cNvPr>
          <p:cNvSpPr/>
          <p:nvPr/>
        </p:nvSpPr>
        <p:spPr>
          <a:xfrm>
            <a:off x="5680276" y="3127874"/>
            <a:ext cx="2471820" cy="22955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Recommandations:</a:t>
            </a:r>
          </a:p>
          <a:p>
            <a:endParaRPr lang="fr-FR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80975" algn="l"/>
                <a:tab pos="266700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▪ Avoir une bonne 			communication dans 	  l’équipe </a:t>
            </a:r>
          </a:p>
          <a:p>
            <a:pPr>
              <a:tabLst>
                <a:tab pos="180975" algn="l"/>
                <a:tab pos="266700" algn="l"/>
              </a:tabLst>
            </a:pPr>
            <a:endParaRPr lang="fr-FR" sz="7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180975" algn="l"/>
              </a:tabLst>
            </a:pP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▪ </a:t>
            </a: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Eviter de travailler sur </a:t>
            </a:r>
          </a:p>
          <a:p>
            <a:pPr>
              <a:tabLst>
                <a:tab pos="180975" algn="l"/>
              </a:tabLst>
            </a:pPr>
            <a:r>
              <a:rPr lang="fr-F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le ou les mêmes 	  	  fichiers </a:t>
            </a:r>
          </a:p>
          <a:p>
            <a:pPr>
              <a:tabLst>
                <a:tab pos="180975" algn="l"/>
              </a:tabLst>
            </a:pP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42720" y="1340640"/>
            <a:ext cx="8458560" cy="47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Présentation du périmètre fonctionnel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Démarche de construction 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Architecture globale de l’application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Présentation du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back-end</a:t>
            </a:r>
            <a:endParaRPr lang="fr-FR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20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bons principes de Git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Présentation du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front-end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Démonstration</a:t>
            </a:r>
          </a:p>
          <a:p>
            <a:pPr marL="372960" lvl="5" indent="-28440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Bilan global du projet </a:t>
            </a:r>
            <a:endParaRPr lang="fr-FR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Les acquis de la formation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2960" lvl="5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Remerciements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4680">
              <a:lnSpc>
                <a:spcPct val="100000"/>
              </a:lnSpc>
              <a:spcBef>
                <a:spcPts val="320"/>
              </a:spcBef>
            </a:pPr>
            <a:endParaRPr lang="fr-FR" sz="18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  <a:spcBef>
                <a:spcPts val="360"/>
              </a:spcBef>
            </a:pPr>
            <a:r>
              <a:rPr lang="fr-FR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rbel"/>
                <a:ea typeface="DejaVu Sans"/>
              </a:rPr>
              <a:t>			</a:t>
            </a:r>
            <a:r>
              <a:rPr lang="fr-FR" sz="1800" b="0" i="1" strike="noStrike" spc="-1" dirty="0">
                <a:solidFill>
                  <a:srgbClr val="000000"/>
                </a:solidFill>
                <a:latin typeface="Corbel"/>
                <a:ea typeface="DejaVu Sans"/>
              </a:rPr>
              <a:t>Annexes</a:t>
            </a:r>
            <a:endParaRPr lang="fr-FR" sz="18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  <a:spcBef>
                <a:spcPts val="320"/>
              </a:spcBef>
            </a:pPr>
            <a:r>
              <a:rPr lang="fr-FR" sz="1600" b="1" strike="noStrike" spc="-1" dirty="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lang="fr-FR" sz="16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  <a:spcBef>
                <a:spcPts val="320"/>
              </a:spcBef>
            </a:pPr>
            <a:r>
              <a:rPr lang="fr-FR" sz="1600" b="0" i="1" strike="noStrike" spc="-1" dirty="0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lang="fr-FR" sz="16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  <a:spcBef>
                <a:spcPts val="320"/>
              </a:spcBef>
            </a:pPr>
            <a:endParaRPr lang="fr-FR" sz="16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</a:pPr>
            <a:endParaRPr lang="fr-FR" sz="16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</a:pPr>
            <a:endParaRPr lang="fr-FR" sz="16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</a:pPr>
            <a:endParaRPr lang="fr-FR" sz="1600" b="0" strike="noStrike" spc="-1" dirty="0">
              <a:latin typeface="Calibri"/>
            </a:endParaRPr>
          </a:p>
          <a:p>
            <a:pPr marL="87480">
              <a:lnSpc>
                <a:spcPct val="100000"/>
              </a:lnSpc>
              <a:spcBef>
                <a:spcPts val="201"/>
              </a:spcBef>
            </a:pPr>
            <a:endParaRPr lang="fr-FR" sz="1600" b="0" strike="noStrike" spc="-1" dirty="0">
              <a:latin typeface="Calibri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Sommaire</a:t>
            </a:r>
            <a:endParaRPr lang="fr-FR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8C20572-C27C-4D2E-88CA-06776BB531A4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229" name="Line 4"/>
          <p:cNvSpPr/>
          <p:nvPr/>
        </p:nvSpPr>
        <p:spPr>
          <a:xfrm>
            <a:off x="2640960" y="5145840"/>
            <a:ext cx="3466440" cy="0"/>
          </a:xfrm>
          <a:prstGeom prst="line">
            <a:avLst/>
          </a:prstGeom>
          <a:ln w="19080">
            <a:solidFill>
              <a:srgbClr val="298FC2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pc="-1" dirty="0" err="1">
                <a:solidFill>
                  <a:srgbClr val="298FC2"/>
                </a:solidFill>
                <a:latin typeface="Calibri"/>
              </a:rPr>
              <a:t>Front-End</a:t>
            </a:r>
            <a:r>
              <a:rPr lang="fr-FR" sz="2800" b="1" spc="-1" dirty="0">
                <a:solidFill>
                  <a:srgbClr val="298FC2"/>
                </a:solidFill>
                <a:latin typeface="Calibri"/>
              </a:rPr>
              <a:t>: Application ANGULAR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20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277A8-8447-421D-B0EA-90030FF14F7E}"/>
              </a:ext>
            </a:extLst>
          </p:cNvPr>
          <p:cNvSpPr/>
          <p:nvPr/>
        </p:nvSpPr>
        <p:spPr>
          <a:xfrm>
            <a:off x="126148" y="1512981"/>
            <a:ext cx="8422052" cy="42462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8016AD-AC38-461B-AA7B-D1A04B1EA73F}"/>
              </a:ext>
            </a:extLst>
          </p:cNvPr>
          <p:cNvSpPr txBox="1"/>
          <p:nvPr/>
        </p:nvSpPr>
        <p:spPr>
          <a:xfrm>
            <a:off x="130386" y="1597700"/>
            <a:ext cx="936104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00" dirty="0" err="1">
                <a:solidFill>
                  <a:schemeClr val="accent4"/>
                </a:solidFill>
              </a:rPr>
              <a:t>AppComponent</a:t>
            </a:r>
            <a:endParaRPr lang="fr-FR" sz="1000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298A8-1DFA-4911-B57D-93DB391AEF5B}"/>
              </a:ext>
            </a:extLst>
          </p:cNvPr>
          <p:cNvSpPr/>
          <p:nvPr/>
        </p:nvSpPr>
        <p:spPr>
          <a:xfrm>
            <a:off x="1169216" y="1580766"/>
            <a:ext cx="7186978" cy="3219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 Gestion des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Iphones</a:t>
            </a:r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BDDF IT		Login	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Logout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17B9EC-5EC8-4F2C-8AA0-CC92A9FB72CD}"/>
              </a:ext>
            </a:extLst>
          </p:cNvPr>
          <p:cNvSpPr/>
          <p:nvPr/>
        </p:nvSpPr>
        <p:spPr>
          <a:xfrm>
            <a:off x="342720" y="1124509"/>
            <a:ext cx="67311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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Aperçu de la liste des affectations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D75E39-88C8-42C6-8B4E-D33DEBF2C84A}"/>
              </a:ext>
            </a:extLst>
          </p:cNvPr>
          <p:cNvSpPr/>
          <p:nvPr/>
        </p:nvSpPr>
        <p:spPr>
          <a:xfrm>
            <a:off x="204840" y="2023350"/>
            <a:ext cx="8259710" cy="3606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AF635C-8128-45E1-AE43-661080A862F5}"/>
              </a:ext>
            </a:extLst>
          </p:cNvPr>
          <p:cNvSpPr txBox="1"/>
          <p:nvPr/>
        </p:nvSpPr>
        <p:spPr>
          <a:xfrm>
            <a:off x="233112" y="2035678"/>
            <a:ext cx="936104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00" dirty="0" err="1">
                <a:solidFill>
                  <a:schemeClr val="accent4"/>
                </a:solidFill>
              </a:rPr>
              <a:t>RouterOutlet</a:t>
            </a:r>
            <a:endParaRPr lang="fr-FR" sz="1000" dirty="0">
              <a:solidFill>
                <a:schemeClr val="accent4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CCB11E-9ADF-41BB-91E6-AD32AAA01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2" y="2252085"/>
            <a:ext cx="8231438" cy="33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7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Langage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Typscript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/ CSS / HTML</a:t>
            </a:r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Framework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Dépendances: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Bootstrap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framewok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CSS</a:t>
            </a: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Choix de conception :</a:t>
            </a: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Utilisation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ReactiveForms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(pas exploités avec tout leur potentiel) </a:t>
            </a: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Mise en place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Guards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Mise en place des services et des modèles</a:t>
            </a: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Mise en place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interceptors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● Alimenter l’entête HTPP avec le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stocké dans le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localStorage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● Gérer les codes retours HTTP venant du back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Définition de routes permettant de naviguer dans l’application</a:t>
            </a:r>
          </a:p>
          <a:p>
            <a:pPr marL="742950" lvl="1" indent="-285750" fontAlgn="auto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Mise en place 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GlobalErrorHandler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 Permet de logger les erreurs du front au niveau du back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/>
              </a:buClr>
            </a:pPr>
            <a:endParaRPr lang="fr-F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 </a:t>
            </a: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21046" y="329760"/>
            <a:ext cx="7803754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/>
              </a:rPr>
              <a:t>Front-end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: Présentation des composants techniques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lang="fr-FR" sz="8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87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 err="1">
                <a:solidFill>
                  <a:srgbClr val="298FC2"/>
                </a:solidFill>
                <a:latin typeface="Calibri"/>
              </a:rPr>
              <a:t>Front-end</a:t>
            </a: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: Démonstration de l’application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22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E3DEB-7A30-40AD-BBA1-3E5A8A9F3C63}"/>
              </a:ext>
            </a:extLst>
          </p:cNvPr>
          <p:cNvSpPr/>
          <p:nvPr/>
        </p:nvSpPr>
        <p:spPr>
          <a:xfrm>
            <a:off x="342720" y="1212980"/>
            <a:ext cx="8422052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r>
              <a:rPr lang="fr-FR" dirty="0">
                <a:latin typeface="Arial"/>
              </a:rPr>
              <a:t>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Clr>
                <a:srgbClr val="00915A"/>
              </a:buClr>
              <a:buSzPct val="100000"/>
            </a:pPr>
            <a:r>
              <a:rPr lang="fr-FR" dirty="0">
                <a:latin typeface="Arial"/>
              </a:rPr>
              <a:t>      C’est parti pour le Sprint Démo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BBE9F1-9E7D-4340-B84B-954616D4B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66924"/>
            <a:ext cx="8356600" cy="39184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C7F778-6A8A-4637-9510-6A0EAEAE9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227476"/>
            <a:ext cx="1381125" cy="7372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24E39C-6CBC-4733-BBF6-20D795985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4" y="1227476"/>
            <a:ext cx="1381125" cy="7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29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lvl="1">
              <a:buClr>
                <a:schemeClr val="accent1"/>
              </a:buClr>
            </a:pPr>
            <a:endParaRPr lang="fr-FR" b="1"/>
          </a:p>
          <a:p>
            <a:pPr lvl="1">
              <a:buClr>
                <a:schemeClr val="accent1"/>
              </a:buClr>
            </a:pPr>
            <a:endParaRPr lang="fr-FR" b="1"/>
          </a:p>
          <a:p>
            <a:pPr lvl="1">
              <a:buClr>
                <a:schemeClr val="accent1"/>
              </a:buClr>
            </a:pPr>
            <a:endParaRPr lang="fr-FR" b="1"/>
          </a:p>
          <a:p>
            <a:pPr lvl="1">
              <a:buClr>
                <a:schemeClr val="accent1"/>
              </a:buClr>
            </a:pPr>
            <a:r>
              <a:rPr lang="fr-FR" b="1"/>
              <a:t>		</a:t>
            </a:r>
            <a:endParaRPr lang="fr-FR" b="1" dirty="0"/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Calibri"/>
              </a:rPr>
              <a:t>Bilan du projet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23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9A296CB6-A9F0-49C7-AEA8-82E50B04027A}"/>
              </a:ext>
            </a:extLst>
          </p:cNvPr>
          <p:cNvSpPr/>
          <p:nvPr/>
        </p:nvSpPr>
        <p:spPr>
          <a:xfrm>
            <a:off x="342721" y="1446091"/>
            <a:ext cx="2810055" cy="288150"/>
          </a:xfrm>
          <a:prstGeom prst="rect">
            <a:avLst/>
          </a:prstGeom>
          <a:solidFill>
            <a:srgbClr val="E8ECFC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latin typeface="Calibri"/>
              </a:rPr>
              <a:t>Difficultés</a:t>
            </a:r>
            <a:endParaRPr lang="fr-FR" b="1" strike="noStrike" spc="-1" dirty="0">
              <a:latin typeface="Calibri"/>
            </a:endParaRPr>
          </a:p>
        </p:txBody>
      </p:sp>
      <p:sp>
        <p:nvSpPr>
          <p:cNvPr id="9" name="CustomShape 10">
            <a:extLst>
              <a:ext uri="{FF2B5EF4-FFF2-40B4-BE49-F238E27FC236}">
                <a16:creationId xmlns:a16="http://schemas.microsoft.com/office/drawing/2014/main" id="{92AE2FDD-51EA-4293-BC9F-8A0A036FCC91}"/>
              </a:ext>
            </a:extLst>
          </p:cNvPr>
          <p:cNvSpPr/>
          <p:nvPr/>
        </p:nvSpPr>
        <p:spPr>
          <a:xfrm>
            <a:off x="342722" y="1734239"/>
            <a:ext cx="2810054" cy="2875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95400">
              <a:spcBef>
                <a:spcPts val="201"/>
              </a:spcBef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</a:t>
            </a:r>
            <a:r>
              <a:rPr lang="fr-FR" sz="1400" spc="-1" dirty="0">
                <a:latin typeface="Calibri"/>
              </a:rPr>
              <a:t>Manipulation et maîtrise de GIT  </a:t>
            </a:r>
          </a:p>
          <a:p>
            <a:pPr marL="95400">
              <a:spcBef>
                <a:spcPts val="201"/>
              </a:spcBef>
              <a:tabLst>
                <a:tab pos="266700" algn="l"/>
              </a:tabLst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</a:t>
            </a:r>
            <a:r>
              <a:rPr lang="fr-FR" sz="1400" spc="-1" dirty="0">
                <a:latin typeface="Calibri"/>
              </a:rPr>
              <a:t>Pour un cas d’usage à 	développer: </a:t>
            </a:r>
          </a:p>
          <a:p>
            <a:pPr marL="95400">
              <a:spcBef>
                <a:spcPts val="201"/>
              </a:spcBef>
              <a:tabLst>
                <a:tab pos="361950" algn="l"/>
              </a:tabLst>
            </a:pPr>
            <a:r>
              <a:rPr lang="fr-FR" sz="1400" spc="-1" dirty="0">
                <a:latin typeface="Calibri"/>
              </a:rPr>
              <a:t>	▪ plusieurs façons de faire</a:t>
            </a:r>
          </a:p>
          <a:p>
            <a:pPr marL="95400">
              <a:spcBef>
                <a:spcPts val="201"/>
              </a:spcBef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</a:t>
            </a:r>
            <a:r>
              <a:rPr lang="fr-FR" sz="1400" spc="-1" dirty="0">
                <a:latin typeface="Calibri"/>
              </a:rPr>
              <a:t>Raisonner « Objet » </a:t>
            </a:r>
          </a:p>
          <a:p>
            <a:pPr marL="266700" indent="-171450">
              <a:spcBef>
                <a:spcPts val="201"/>
              </a:spcBef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</a:t>
            </a:r>
            <a:r>
              <a:rPr lang="fr-FR" sz="1400" spc="-1" dirty="0">
                <a:latin typeface="Calibri"/>
              </a:rPr>
              <a:t>Appréhender tout l’écosystème très riche</a:t>
            </a:r>
          </a:p>
          <a:p>
            <a:pPr marL="266850" indent="-171450">
              <a:spcBef>
                <a:spcPts val="201"/>
              </a:spcBef>
              <a:buFontTx/>
              <a:buChar char="-"/>
            </a:pPr>
            <a:endParaRPr lang="fr-FR" sz="1200" spc="-1" dirty="0">
              <a:latin typeface="Calibri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909E2E64-14EF-45EE-AFAC-612747562E06}"/>
              </a:ext>
            </a:extLst>
          </p:cNvPr>
          <p:cNvSpPr/>
          <p:nvPr/>
        </p:nvSpPr>
        <p:spPr>
          <a:xfrm>
            <a:off x="3495496" y="1446091"/>
            <a:ext cx="5169344" cy="288150"/>
          </a:xfrm>
          <a:prstGeom prst="rect">
            <a:avLst/>
          </a:prstGeom>
          <a:solidFill>
            <a:srgbClr val="E8ECFC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>
                <a:latin typeface="Calibri"/>
              </a:rPr>
              <a:t>Le Positif</a:t>
            </a:r>
            <a:endParaRPr lang="fr-FR" b="1" strike="noStrike" spc="-1" dirty="0">
              <a:latin typeface="Calibri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EE158BC4-F241-43FE-AA88-13BF98E07F08}"/>
              </a:ext>
            </a:extLst>
          </p:cNvPr>
          <p:cNvSpPr/>
          <p:nvPr/>
        </p:nvSpPr>
        <p:spPr>
          <a:xfrm>
            <a:off x="3495495" y="1734238"/>
            <a:ext cx="5169345" cy="2990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95400">
              <a:spcBef>
                <a:spcPts val="201"/>
              </a:spcBef>
              <a:tabLst>
                <a:tab pos="361950" algn="l"/>
              </a:tabLst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	</a:t>
            </a:r>
            <a:r>
              <a:rPr lang="fr-FR" sz="1400" spc="-1" dirty="0">
                <a:latin typeface="Calibri"/>
              </a:rPr>
              <a:t>Développement d’un projet de bout en bout </a:t>
            </a:r>
          </a:p>
          <a:p>
            <a:pPr marL="724050" lvl="1" indent="-171450">
              <a:spcBef>
                <a:spcPts val="201"/>
              </a:spcBef>
              <a:buFontTx/>
              <a:buChar char="-"/>
            </a:pPr>
            <a:r>
              <a:rPr lang="fr-FR" sz="1400" spc="-1" dirty="0">
                <a:latin typeface="Calibri"/>
              </a:rPr>
              <a:t>A permis de mettre en pratique les acquis de la formation</a:t>
            </a:r>
          </a:p>
          <a:p>
            <a:pPr marL="724050" lvl="1" indent="-171450">
              <a:spcBef>
                <a:spcPts val="201"/>
              </a:spcBef>
              <a:buFontTx/>
              <a:buChar char="-"/>
            </a:pPr>
            <a:r>
              <a:rPr lang="fr-FR" sz="1400" spc="-1" dirty="0">
                <a:latin typeface="Calibri"/>
              </a:rPr>
              <a:t>De mieux cerner les interactions entre le back et le front</a:t>
            </a:r>
          </a:p>
          <a:p>
            <a:pPr marL="724050" lvl="1" indent="-171450">
              <a:spcBef>
                <a:spcPts val="201"/>
              </a:spcBef>
              <a:buFontTx/>
              <a:buChar char="-"/>
            </a:pPr>
            <a:r>
              <a:rPr lang="fr-FR" sz="1400" spc="-1" dirty="0">
                <a:latin typeface="Calibri"/>
              </a:rPr>
              <a:t>De mieux comprendre l’intérêt des DTO et des </a:t>
            </a:r>
            <a:r>
              <a:rPr lang="fr-FR" sz="1400" spc="-1" dirty="0" err="1">
                <a:latin typeface="Calibri"/>
              </a:rPr>
              <a:t>mappers</a:t>
            </a:r>
            <a:r>
              <a:rPr lang="fr-FR" sz="1400" spc="-1" dirty="0">
                <a:latin typeface="Calibri"/>
              </a:rPr>
              <a:t> au niveau de la couche exposition pour communiquer avec l’extérieur</a:t>
            </a:r>
          </a:p>
          <a:p>
            <a:pPr marL="724050" lvl="1" indent="-171450">
              <a:spcBef>
                <a:spcPts val="201"/>
              </a:spcBef>
              <a:buFontTx/>
              <a:buChar char="-"/>
            </a:pPr>
            <a:r>
              <a:rPr lang="fr-FR" sz="1400" spc="-1" dirty="0">
                <a:latin typeface="Calibri"/>
              </a:rPr>
              <a:t>Interaction entre les couches et leur isolation avec les interfaces</a:t>
            </a:r>
          </a:p>
          <a:p>
            <a:pPr marL="85725" lvl="1">
              <a:spcBef>
                <a:spcPts val="201"/>
              </a:spcBef>
              <a:tabLst>
                <a:tab pos="361950" algn="l"/>
              </a:tabLst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	</a:t>
            </a:r>
            <a:r>
              <a:rPr lang="fr-FR" sz="1400" spc="-1" dirty="0">
                <a:latin typeface="Calibri"/>
              </a:rPr>
              <a:t>Belle aventure humaine</a:t>
            </a:r>
          </a:p>
          <a:p>
            <a:pPr marL="85725" lvl="1">
              <a:spcBef>
                <a:spcPts val="201"/>
              </a:spcBef>
              <a:tabLst>
                <a:tab pos="361950" algn="l"/>
              </a:tabLst>
            </a:pPr>
            <a:r>
              <a:rPr lang="fr-FR" sz="1400" spc="-1" dirty="0">
                <a:latin typeface="Calibri"/>
                <a:sym typeface="Wingdings" panose="05000000000000000000" pitchFamily="2" charset="2"/>
              </a:rPr>
              <a:t> 	</a:t>
            </a:r>
            <a:r>
              <a:rPr lang="fr-FR" sz="1400" spc="-1" dirty="0">
                <a:latin typeface="Calibri"/>
              </a:rPr>
              <a:t>Formation </a:t>
            </a:r>
            <a:r>
              <a:rPr lang="fr-FR" sz="1400" spc="-1" dirty="0" err="1">
                <a:latin typeface="Calibri"/>
              </a:rPr>
              <a:t>trés</a:t>
            </a:r>
            <a:r>
              <a:rPr lang="fr-FR" sz="1400" spc="-1" dirty="0">
                <a:latin typeface="Calibri"/>
              </a:rPr>
              <a:t> riche </a:t>
            </a:r>
          </a:p>
          <a:p>
            <a:pPr marL="371475" lvl="1" indent="-285750">
              <a:spcBef>
                <a:spcPts val="201"/>
              </a:spcBef>
              <a:buFont typeface="Wingdings" panose="05000000000000000000" pitchFamily="2" charset="2"/>
              <a:buChar char="ü"/>
              <a:tabLst>
                <a:tab pos="266700" algn="l"/>
              </a:tabLst>
            </a:pPr>
            <a:r>
              <a:rPr lang="fr-FR" sz="1400" spc="-1" dirty="0">
                <a:latin typeface="Calibri"/>
              </a:rPr>
              <a:t>Savoir appliquer le lâcher prise: ne pas chercher à tout comprendre</a:t>
            </a:r>
          </a:p>
          <a:p>
            <a:pPr marL="371475" lvl="1" indent="-285750">
              <a:spcBef>
                <a:spcPts val="201"/>
              </a:spcBef>
              <a:buFont typeface="Wingdings" panose="05000000000000000000" pitchFamily="2" charset="2"/>
              <a:buChar char="ü"/>
              <a:tabLst>
                <a:tab pos="266700" algn="l"/>
              </a:tabLst>
            </a:pPr>
            <a:r>
              <a:rPr lang="fr-FR" sz="1400" spc="-1" dirty="0">
                <a:latin typeface="Calibri"/>
              </a:rPr>
              <a:t>Acquisition de la double compétence (« open », « mainframe »)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F0F9038-CA2C-4EA1-98AE-05ACA3B8F40E}"/>
              </a:ext>
            </a:extLst>
          </p:cNvPr>
          <p:cNvSpPr/>
          <p:nvPr/>
        </p:nvSpPr>
        <p:spPr>
          <a:xfrm>
            <a:off x="1188075" y="4898248"/>
            <a:ext cx="6493530" cy="940577"/>
          </a:xfrm>
          <a:prstGeom prst="roundRect">
            <a:avLst/>
          </a:prstGeom>
          <a:solidFill>
            <a:srgbClr val="E8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mot de la fin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C’est maintenant que tout commence…</a:t>
            </a: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CAC0CBF-050C-42CD-B64B-32548115D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34" y="4966682"/>
            <a:ext cx="803707" cy="8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2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>
                <a:solidFill>
                  <a:srgbClr val="298FC2"/>
                </a:solidFill>
                <a:latin typeface="Arial"/>
                <a:ea typeface="DejaVu Sans"/>
              </a:rPr>
              <a:t>Les acquis de la formation</a:t>
            </a:r>
            <a:endParaRPr lang="fr-FR" sz="2400" b="0" strike="noStrike" spc="-1">
              <a:latin typeface="Calibri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7670520" y="6395400"/>
            <a:ext cx="70704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7BBE311-35BF-4055-A50D-894D8C93CC74}" type="datetime1"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14/10/2020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BA209C4-6C55-41D6-8822-ED0C9AE57233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289440" y="1244160"/>
            <a:ext cx="8476560" cy="51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 marL="1371600">
              <a:lnSpc>
                <a:spcPct val="100000"/>
              </a:lnSpc>
              <a:spcBef>
                <a:spcPts val="320"/>
              </a:spcBef>
            </a:pP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fr-FR" sz="1600" b="0" strike="noStrike" spc="-1">
              <a:latin typeface="Calibri"/>
            </a:endParaRPr>
          </a:p>
          <a:p>
            <a:pPr marL="355680">
              <a:lnSpc>
                <a:spcPct val="100000"/>
              </a:lnSpc>
              <a:spcBef>
                <a:spcPts val="241"/>
              </a:spcBef>
            </a:pPr>
            <a:endParaRPr lang="fr-FR" sz="1600" b="0" strike="noStrike" spc="-1">
              <a:latin typeface="Calibri"/>
            </a:endParaRPr>
          </a:p>
        </p:txBody>
      </p:sp>
      <p:sp>
        <p:nvSpPr>
          <p:cNvPr id="371" name="Line 5"/>
          <p:cNvSpPr/>
          <p:nvPr/>
        </p:nvSpPr>
        <p:spPr>
          <a:xfrm flipV="1">
            <a:off x="2590560" y="1239120"/>
            <a:ext cx="0" cy="5117040"/>
          </a:xfrm>
          <a:prstGeom prst="line">
            <a:avLst/>
          </a:prstGeom>
          <a:ln>
            <a:solidFill>
              <a:srgbClr val="298F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6"/>
          <p:cNvSpPr/>
          <p:nvPr/>
        </p:nvSpPr>
        <p:spPr>
          <a:xfrm>
            <a:off x="32400" y="3944880"/>
            <a:ext cx="2557080" cy="2491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Bonne vision du développement « open » </a:t>
            </a:r>
            <a:r>
              <a:rPr lang="fr-FR" sz="1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back-end</a:t>
            </a: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et </a:t>
            </a:r>
            <a:r>
              <a:rPr lang="fr-FR" sz="1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front-end</a:t>
            </a:r>
            <a:endParaRPr lang="fr-FR" sz="12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Calibri"/>
            </a:endParaRPr>
          </a:p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Acquisition des langages clés comme Java, JS, HTML5, CSS3, </a:t>
            </a:r>
            <a:r>
              <a:rPr lang="fr-FR" sz="1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1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Angular</a:t>
            </a: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et Spring Boot</a:t>
            </a:r>
            <a:endParaRPr lang="fr-FR" sz="12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Calibri"/>
            </a:endParaRPr>
          </a:p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Acquisition de nouvelle méthode de travail </a:t>
            </a:r>
            <a:endParaRPr lang="fr-FR" sz="12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Calibri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2581920" y="4006440"/>
            <a:ext cx="2037240" cy="209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Découverte de l’architecture hexagonale...DDD, BDD, TDD...</a:t>
            </a:r>
            <a:endParaRPr lang="fr-FR" sz="12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Calibri"/>
            </a:endParaRPr>
          </a:p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Ouvre de nouvelles perspectives dans l’acquisition de nouveaux savoirs </a:t>
            </a:r>
            <a:endParaRPr lang="fr-FR" sz="12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Calibri"/>
            </a:endParaRPr>
          </a:p>
        </p:txBody>
      </p:sp>
      <p:sp>
        <p:nvSpPr>
          <p:cNvPr id="374" name="Line 8"/>
          <p:cNvSpPr/>
          <p:nvPr/>
        </p:nvSpPr>
        <p:spPr>
          <a:xfrm flipV="1">
            <a:off x="4613040" y="1239120"/>
            <a:ext cx="0" cy="5117040"/>
          </a:xfrm>
          <a:prstGeom prst="line">
            <a:avLst/>
          </a:prstGeom>
          <a:ln>
            <a:solidFill>
              <a:srgbClr val="298F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5" name="Image 22"/>
          <p:cNvPicPr/>
          <p:nvPr/>
        </p:nvPicPr>
        <p:blipFill>
          <a:blip r:embed="rId3"/>
          <a:stretch/>
        </p:blipFill>
        <p:spPr>
          <a:xfrm>
            <a:off x="5073840" y="1312200"/>
            <a:ext cx="1067760" cy="949320"/>
          </a:xfrm>
          <a:prstGeom prst="rect">
            <a:avLst/>
          </a:prstGeom>
          <a:ln>
            <a:noFill/>
          </a:ln>
        </p:spPr>
      </p:pic>
      <p:pic>
        <p:nvPicPr>
          <p:cNvPr id="376" name="Image 24"/>
          <p:cNvPicPr/>
          <p:nvPr/>
        </p:nvPicPr>
        <p:blipFill>
          <a:blip r:embed="rId4"/>
          <a:stretch/>
        </p:blipFill>
        <p:spPr>
          <a:xfrm>
            <a:off x="4835160" y="2337840"/>
            <a:ext cx="1493640" cy="891000"/>
          </a:xfrm>
          <a:prstGeom prst="rect">
            <a:avLst/>
          </a:prstGeom>
          <a:ln>
            <a:noFill/>
          </a:ln>
        </p:spPr>
      </p:pic>
      <p:pic>
        <p:nvPicPr>
          <p:cNvPr id="377" name="Image 26"/>
          <p:cNvPicPr/>
          <p:nvPr/>
        </p:nvPicPr>
        <p:blipFill>
          <a:blip r:embed="rId5"/>
          <a:stretch/>
        </p:blipFill>
        <p:spPr>
          <a:xfrm>
            <a:off x="6766920" y="1288440"/>
            <a:ext cx="2187720" cy="942480"/>
          </a:xfrm>
          <a:prstGeom prst="rect">
            <a:avLst/>
          </a:prstGeom>
          <a:ln>
            <a:noFill/>
          </a:ln>
        </p:spPr>
      </p:pic>
      <p:sp>
        <p:nvSpPr>
          <p:cNvPr id="378" name="CustomShape 9"/>
          <p:cNvSpPr/>
          <p:nvPr/>
        </p:nvSpPr>
        <p:spPr>
          <a:xfrm>
            <a:off x="4680000" y="4071240"/>
            <a:ext cx="1833840" cy="13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Méthode agile indirectement</a:t>
            </a:r>
            <a:endParaRPr lang="fr-FR" sz="12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latin typeface="Calibri"/>
            </a:endParaRPr>
          </a:p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Nécessaire en « mode plateau » dans l’organisation des projets</a:t>
            </a:r>
            <a:endParaRPr lang="fr-FR" sz="1200" b="0" strike="noStrike" spc="-1" dirty="0">
              <a:latin typeface="Calibri"/>
            </a:endParaRPr>
          </a:p>
        </p:txBody>
      </p:sp>
      <p:sp>
        <p:nvSpPr>
          <p:cNvPr id="379" name="Line 10"/>
          <p:cNvSpPr/>
          <p:nvPr/>
        </p:nvSpPr>
        <p:spPr>
          <a:xfrm flipV="1">
            <a:off x="6603120" y="1266120"/>
            <a:ext cx="0" cy="5117040"/>
          </a:xfrm>
          <a:prstGeom prst="line">
            <a:avLst/>
          </a:prstGeom>
          <a:ln>
            <a:solidFill>
              <a:srgbClr val="298F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1"/>
          <p:cNvSpPr/>
          <p:nvPr/>
        </p:nvSpPr>
        <p:spPr>
          <a:xfrm>
            <a:off x="6802200" y="4032000"/>
            <a:ext cx="2196720" cy="227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Une nouvelle aventure se dessine, celle du CLOUD</a:t>
            </a:r>
            <a:endParaRPr lang="fr-FR" sz="12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Calibri"/>
            </a:endParaRPr>
          </a:p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Multi Compétences nécessaires</a:t>
            </a:r>
            <a:endParaRPr lang="fr-FR" sz="12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Calibri"/>
            </a:endParaRPr>
          </a:p>
          <a:p>
            <a:pPr marL="179280" indent="-177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Développement personnel, sortir de son cadre de référence, s’adapter sans cesse</a:t>
            </a:r>
            <a:endParaRPr lang="fr-FR" sz="12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Calibri"/>
            </a:endParaRPr>
          </a:p>
        </p:txBody>
      </p:sp>
      <p:pic>
        <p:nvPicPr>
          <p:cNvPr id="381" name="Image 380"/>
          <p:cNvPicPr/>
          <p:nvPr/>
        </p:nvPicPr>
        <p:blipFill>
          <a:blip r:embed="rId6"/>
          <a:stretch/>
        </p:blipFill>
        <p:spPr>
          <a:xfrm>
            <a:off x="72000" y="1301040"/>
            <a:ext cx="1166760" cy="343440"/>
          </a:xfrm>
          <a:prstGeom prst="rect">
            <a:avLst/>
          </a:prstGeom>
          <a:ln>
            <a:noFill/>
          </a:ln>
        </p:spPr>
      </p:pic>
      <p:pic>
        <p:nvPicPr>
          <p:cNvPr id="382" name="Image 381"/>
          <p:cNvPicPr/>
          <p:nvPr/>
        </p:nvPicPr>
        <p:blipFill>
          <a:blip r:embed="rId7"/>
          <a:stretch/>
        </p:blipFill>
        <p:spPr>
          <a:xfrm>
            <a:off x="1239840" y="1192320"/>
            <a:ext cx="829800" cy="452160"/>
          </a:xfrm>
          <a:prstGeom prst="rect">
            <a:avLst/>
          </a:prstGeom>
          <a:ln>
            <a:noFill/>
          </a:ln>
        </p:spPr>
      </p:pic>
      <p:pic>
        <p:nvPicPr>
          <p:cNvPr id="383" name="Image 382"/>
          <p:cNvPicPr/>
          <p:nvPr/>
        </p:nvPicPr>
        <p:blipFill>
          <a:blip r:embed="rId8"/>
          <a:stretch/>
        </p:blipFill>
        <p:spPr>
          <a:xfrm>
            <a:off x="1985760" y="1269720"/>
            <a:ext cx="533160" cy="385200"/>
          </a:xfrm>
          <a:prstGeom prst="rect">
            <a:avLst/>
          </a:prstGeom>
          <a:ln>
            <a:noFill/>
          </a:ln>
        </p:spPr>
      </p:pic>
      <p:pic>
        <p:nvPicPr>
          <p:cNvPr id="384" name="Image 383"/>
          <p:cNvPicPr/>
          <p:nvPr/>
        </p:nvPicPr>
        <p:blipFill>
          <a:blip r:embed="rId9"/>
          <a:stretch/>
        </p:blipFill>
        <p:spPr>
          <a:xfrm rot="66600">
            <a:off x="29160" y="1710360"/>
            <a:ext cx="908640" cy="483120"/>
          </a:xfrm>
          <a:prstGeom prst="rect">
            <a:avLst/>
          </a:prstGeom>
          <a:ln>
            <a:noFill/>
          </a:ln>
        </p:spPr>
      </p:pic>
      <p:pic>
        <p:nvPicPr>
          <p:cNvPr id="385" name="Image 384"/>
          <p:cNvPicPr/>
          <p:nvPr/>
        </p:nvPicPr>
        <p:blipFill>
          <a:blip r:embed="rId10"/>
          <a:stretch/>
        </p:blipFill>
        <p:spPr>
          <a:xfrm>
            <a:off x="1152000" y="1711440"/>
            <a:ext cx="829080" cy="519480"/>
          </a:xfrm>
          <a:prstGeom prst="rect">
            <a:avLst/>
          </a:prstGeom>
          <a:ln>
            <a:noFill/>
          </a:ln>
        </p:spPr>
      </p:pic>
      <p:pic>
        <p:nvPicPr>
          <p:cNvPr id="386" name="Image 385"/>
          <p:cNvPicPr/>
          <p:nvPr/>
        </p:nvPicPr>
        <p:blipFill>
          <a:blip r:embed="rId11"/>
          <a:stretch/>
        </p:blipFill>
        <p:spPr>
          <a:xfrm>
            <a:off x="52200" y="2376000"/>
            <a:ext cx="738720" cy="446040"/>
          </a:xfrm>
          <a:prstGeom prst="rect">
            <a:avLst/>
          </a:prstGeom>
          <a:ln>
            <a:noFill/>
          </a:ln>
        </p:spPr>
      </p:pic>
      <p:pic>
        <p:nvPicPr>
          <p:cNvPr id="387" name="Image 386"/>
          <p:cNvPicPr/>
          <p:nvPr/>
        </p:nvPicPr>
        <p:blipFill>
          <a:blip r:embed="rId12"/>
          <a:stretch/>
        </p:blipFill>
        <p:spPr>
          <a:xfrm>
            <a:off x="2088000" y="1743480"/>
            <a:ext cx="460080" cy="487440"/>
          </a:xfrm>
          <a:prstGeom prst="rect">
            <a:avLst/>
          </a:prstGeom>
          <a:ln>
            <a:noFill/>
          </a:ln>
        </p:spPr>
      </p:pic>
      <p:pic>
        <p:nvPicPr>
          <p:cNvPr id="388" name="Image 387"/>
          <p:cNvPicPr/>
          <p:nvPr/>
        </p:nvPicPr>
        <p:blipFill>
          <a:blip r:embed="rId13"/>
          <a:stretch/>
        </p:blipFill>
        <p:spPr>
          <a:xfrm>
            <a:off x="864000" y="2376000"/>
            <a:ext cx="790920" cy="426600"/>
          </a:xfrm>
          <a:prstGeom prst="rect">
            <a:avLst/>
          </a:prstGeom>
          <a:ln>
            <a:noFill/>
          </a:ln>
        </p:spPr>
      </p:pic>
      <p:pic>
        <p:nvPicPr>
          <p:cNvPr id="389" name="Image 388"/>
          <p:cNvPicPr/>
          <p:nvPr/>
        </p:nvPicPr>
        <p:blipFill>
          <a:blip r:embed="rId14"/>
          <a:stretch/>
        </p:blipFill>
        <p:spPr>
          <a:xfrm>
            <a:off x="1728000" y="2376000"/>
            <a:ext cx="358920" cy="394200"/>
          </a:xfrm>
          <a:prstGeom prst="rect">
            <a:avLst/>
          </a:prstGeom>
          <a:ln>
            <a:noFill/>
          </a:ln>
        </p:spPr>
      </p:pic>
      <p:pic>
        <p:nvPicPr>
          <p:cNvPr id="390" name="Image 389"/>
          <p:cNvPicPr/>
          <p:nvPr/>
        </p:nvPicPr>
        <p:blipFill>
          <a:blip r:embed="rId15"/>
          <a:stretch/>
        </p:blipFill>
        <p:spPr>
          <a:xfrm>
            <a:off x="2158560" y="2304000"/>
            <a:ext cx="430920" cy="535320"/>
          </a:xfrm>
          <a:prstGeom prst="rect">
            <a:avLst/>
          </a:prstGeom>
          <a:ln>
            <a:noFill/>
          </a:ln>
        </p:spPr>
      </p:pic>
      <p:pic>
        <p:nvPicPr>
          <p:cNvPr id="391" name="Image 390"/>
          <p:cNvPicPr/>
          <p:nvPr/>
        </p:nvPicPr>
        <p:blipFill>
          <a:blip r:embed="rId16"/>
          <a:stretch/>
        </p:blipFill>
        <p:spPr>
          <a:xfrm>
            <a:off x="3024000" y="1127160"/>
            <a:ext cx="1366920" cy="761760"/>
          </a:xfrm>
          <a:prstGeom prst="rect">
            <a:avLst/>
          </a:prstGeom>
          <a:ln>
            <a:noFill/>
          </a:ln>
        </p:spPr>
      </p:pic>
      <p:pic>
        <p:nvPicPr>
          <p:cNvPr id="392" name="Image 391"/>
          <p:cNvPicPr/>
          <p:nvPr/>
        </p:nvPicPr>
        <p:blipFill>
          <a:blip r:embed="rId17"/>
          <a:stretch/>
        </p:blipFill>
        <p:spPr>
          <a:xfrm>
            <a:off x="2736000" y="1944000"/>
            <a:ext cx="1582920" cy="803880"/>
          </a:xfrm>
          <a:prstGeom prst="rect">
            <a:avLst/>
          </a:prstGeom>
          <a:ln>
            <a:noFill/>
          </a:ln>
        </p:spPr>
      </p:pic>
      <p:pic>
        <p:nvPicPr>
          <p:cNvPr id="393" name="Image 392"/>
          <p:cNvPicPr/>
          <p:nvPr/>
        </p:nvPicPr>
        <p:blipFill>
          <a:blip r:embed="rId18"/>
          <a:stretch/>
        </p:blipFill>
        <p:spPr>
          <a:xfrm>
            <a:off x="1728000" y="2881800"/>
            <a:ext cx="789480" cy="404640"/>
          </a:xfrm>
          <a:prstGeom prst="rect">
            <a:avLst/>
          </a:prstGeom>
          <a:ln>
            <a:noFill/>
          </a:ln>
        </p:spPr>
      </p:pic>
      <p:pic>
        <p:nvPicPr>
          <p:cNvPr id="394" name="Image 393"/>
          <p:cNvPicPr/>
          <p:nvPr/>
        </p:nvPicPr>
        <p:blipFill>
          <a:blip r:embed="rId19"/>
          <a:stretch/>
        </p:blipFill>
        <p:spPr>
          <a:xfrm>
            <a:off x="1080000" y="2880000"/>
            <a:ext cx="573840" cy="406440"/>
          </a:xfrm>
          <a:prstGeom prst="rect">
            <a:avLst/>
          </a:prstGeom>
          <a:ln>
            <a:noFill/>
          </a:ln>
        </p:spPr>
      </p:pic>
      <p:pic>
        <p:nvPicPr>
          <p:cNvPr id="395" name="Image 394"/>
          <p:cNvPicPr/>
          <p:nvPr/>
        </p:nvPicPr>
        <p:blipFill>
          <a:blip r:embed="rId20"/>
          <a:stretch/>
        </p:blipFill>
        <p:spPr>
          <a:xfrm>
            <a:off x="2664000" y="2808000"/>
            <a:ext cx="934920" cy="718920"/>
          </a:xfrm>
          <a:prstGeom prst="rect">
            <a:avLst/>
          </a:prstGeom>
          <a:ln>
            <a:noFill/>
          </a:ln>
        </p:spPr>
      </p:pic>
      <p:pic>
        <p:nvPicPr>
          <p:cNvPr id="396" name="Image 395"/>
          <p:cNvPicPr/>
          <p:nvPr/>
        </p:nvPicPr>
        <p:blipFill>
          <a:blip r:embed="rId21"/>
          <a:stretch/>
        </p:blipFill>
        <p:spPr>
          <a:xfrm>
            <a:off x="3672000" y="2808000"/>
            <a:ext cx="862920" cy="718920"/>
          </a:xfrm>
          <a:prstGeom prst="rect">
            <a:avLst/>
          </a:prstGeom>
          <a:ln>
            <a:noFill/>
          </a:ln>
        </p:spPr>
      </p:pic>
      <p:pic>
        <p:nvPicPr>
          <p:cNvPr id="397" name="Image 396"/>
          <p:cNvPicPr/>
          <p:nvPr/>
        </p:nvPicPr>
        <p:blipFill>
          <a:blip r:embed="rId22"/>
          <a:stretch/>
        </p:blipFill>
        <p:spPr>
          <a:xfrm>
            <a:off x="72000" y="2880000"/>
            <a:ext cx="745200" cy="405720"/>
          </a:xfrm>
          <a:prstGeom prst="rect">
            <a:avLst/>
          </a:prstGeom>
          <a:ln>
            <a:noFill/>
          </a:ln>
        </p:spPr>
      </p:pic>
      <p:pic>
        <p:nvPicPr>
          <p:cNvPr id="398" name="Image 397"/>
          <p:cNvPicPr/>
          <p:nvPr/>
        </p:nvPicPr>
        <p:blipFill>
          <a:blip r:embed="rId23"/>
          <a:stretch/>
        </p:blipFill>
        <p:spPr>
          <a:xfrm>
            <a:off x="6696000" y="2337840"/>
            <a:ext cx="2358360" cy="397080"/>
          </a:xfrm>
          <a:prstGeom prst="rect">
            <a:avLst/>
          </a:prstGeom>
          <a:ln>
            <a:noFill/>
          </a:ln>
        </p:spPr>
      </p:pic>
      <p:pic>
        <p:nvPicPr>
          <p:cNvPr id="399" name="Image 398"/>
          <p:cNvPicPr/>
          <p:nvPr/>
        </p:nvPicPr>
        <p:blipFill>
          <a:blip r:embed="rId24"/>
          <a:stretch/>
        </p:blipFill>
        <p:spPr>
          <a:xfrm>
            <a:off x="6663240" y="2808000"/>
            <a:ext cx="1543680" cy="574920"/>
          </a:xfrm>
          <a:prstGeom prst="rect">
            <a:avLst/>
          </a:prstGeom>
          <a:ln>
            <a:noFill/>
          </a:ln>
        </p:spPr>
      </p:pic>
      <p:pic>
        <p:nvPicPr>
          <p:cNvPr id="400" name="Image 399"/>
          <p:cNvPicPr/>
          <p:nvPr/>
        </p:nvPicPr>
        <p:blipFill>
          <a:blip r:embed="rId25"/>
          <a:stretch/>
        </p:blipFill>
        <p:spPr>
          <a:xfrm>
            <a:off x="8280000" y="2880000"/>
            <a:ext cx="790920" cy="375840"/>
          </a:xfrm>
          <a:prstGeom prst="rect">
            <a:avLst/>
          </a:prstGeom>
          <a:ln>
            <a:noFill/>
          </a:ln>
        </p:spPr>
      </p:pic>
      <p:pic>
        <p:nvPicPr>
          <p:cNvPr id="401" name="Image 400"/>
          <p:cNvPicPr/>
          <p:nvPr/>
        </p:nvPicPr>
        <p:blipFill>
          <a:blip r:embed="rId26"/>
          <a:stretch/>
        </p:blipFill>
        <p:spPr>
          <a:xfrm>
            <a:off x="1944000" y="3384000"/>
            <a:ext cx="502920" cy="502920"/>
          </a:xfrm>
          <a:prstGeom prst="rect">
            <a:avLst/>
          </a:prstGeom>
          <a:ln>
            <a:noFill/>
          </a:ln>
        </p:spPr>
      </p:pic>
      <p:pic>
        <p:nvPicPr>
          <p:cNvPr id="402" name="Image 401"/>
          <p:cNvPicPr/>
          <p:nvPr/>
        </p:nvPicPr>
        <p:blipFill>
          <a:blip r:embed="rId27"/>
          <a:stretch/>
        </p:blipFill>
        <p:spPr>
          <a:xfrm>
            <a:off x="6984000" y="3456000"/>
            <a:ext cx="1891800" cy="43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79640" y="1210680"/>
            <a:ext cx="8700840" cy="48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fr-FR" sz="9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fr-FR" sz="900" b="0" strike="noStrike" spc="-1">
              <a:latin typeface="Calibri"/>
            </a:endParaRPr>
          </a:p>
          <a:p>
            <a:pPr marL="100080">
              <a:lnSpc>
                <a:spcPct val="100000"/>
              </a:lnSpc>
              <a:spcBef>
                <a:spcPts val="20"/>
              </a:spcBef>
            </a:pPr>
            <a:endParaRPr lang="fr-FR" sz="900" b="0" strike="noStrike" spc="-1">
              <a:latin typeface="Calibri"/>
            </a:endParaRPr>
          </a:p>
          <a:p>
            <a:pPr marL="100080">
              <a:lnSpc>
                <a:spcPct val="100000"/>
              </a:lnSpc>
              <a:spcBef>
                <a:spcPts val="20"/>
              </a:spcBef>
            </a:pPr>
            <a:endParaRPr lang="fr-FR" sz="900" b="0" strike="noStrike" spc="-1">
              <a:latin typeface="Calibri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42720" y="227520"/>
            <a:ext cx="71985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>
                <a:solidFill>
                  <a:srgbClr val="298FC2"/>
                </a:solidFill>
                <a:latin typeface="Arial"/>
                <a:ea typeface="DejaVu Sans"/>
              </a:rPr>
              <a:t>Remerciements</a:t>
            </a:r>
            <a:endParaRPr lang="fr-FR" sz="2400" b="0" strike="noStrike" spc="-1">
              <a:latin typeface="Calibri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7670520" y="6395400"/>
            <a:ext cx="70704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B5548F3-6020-4B27-8E14-DA67BDD99C51}" type="datetime1">
              <a:rPr lang="fr-FR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14/10/2020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B36DC1A2-7B82-420B-8F5B-692800C65081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25</a:t>
            </a:fld>
            <a:endParaRPr lang="fr-FR" sz="800" b="0" strike="noStrike" spc="-1">
              <a:latin typeface="Calibri"/>
            </a:endParaRPr>
          </a:p>
        </p:txBody>
      </p:sp>
      <p:grpSp>
        <p:nvGrpSpPr>
          <p:cNvPr id="407" name="Group 5"/>
          <p:cNvGrpSpPr/>
          <p:nvPr/>
        </p:nvGrpSpPr>
        <p:grpSpPr>
          <a:xfrm>
            <a:off x="153720" y="1628640"/>
            <a:ext cx="8835120" cy="4392360"/>
            <a:chOff x="153720" y="1628640"/>
            <a:chExt cx="8835120" cy="4392360"/>
          </a:xfrm>
        </p:grpSpPr>
        <p:pic>
          <p:nvPicPr>
            <p:cNvPr id="408" name="Image 6"/>
            <p:cNvPicPr/>
            <p:nvPr/>
          </p:nvPicPr>
          <p:blipFill>
            <a:blip r:embed="rId3"/>
            <a:stretch/>
          </p:blipFill>
          <p:spPr>
            <a:xfrm>
              <a:off x="2307240" y="2694960"/>
              <a:ext cx="4736520" cy="184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9" name="CustomShape 6"/>
            <p:cNvSpPr/>
            <p:nvPr/>
          </p:nvSpPr>
          <p:spPr>
            <a:xfrm>
              <a:off x="179640" y="2056320"/>
              <a:ext cx="2558160" cy="663120"/>
            </a:xfrm>
            <a:prstGeom prst="rect">
              <a:avLst/>
            </a:prstGeom>
            <a:gradFill rotWithShape="0">
              <a:gsLst>
                <a:gs pos="0">
                  <a:srgbClr val="91DD9F"/>
                </a:gs>
                <a:gs pos="100000">
                  <a:srgbClr val="BDE8C5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l’équipe enseignante de BNPP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0" name="CustomShape 7"/>
            <p:cNvSpPr/>
            <p:nvPr/>
          </p:nvSpPr>
          <p:spPr>
            <a:xfrm>
              <a:off x="3175200" y="1628640"/>
              <a:ext cx="2619720" cy="663120"/>
            </a:xfrm>
            <a:prstGeom prst="rect">
              <a:avLst/>
            </a:prstGeom>
            <a:gradFill rotWithShape="0">
              <a:gsLst>
                <a:gs pos="0">
                  <a:srgbClr val="FD898B"/>
                </a:gs>
                <a:gs pos="100000">
                  <a:srgbClr val="FCB8BA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nos managers respectifs 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1" name="CustomShape 8"/>
            <p:cNvSpPr/>
            <p:nvPr/>
          </p:nvSpPr>
          <p:spPr>
            <a:xfrm>
              <a:off x="6231960" y="2029680"/>
              <a:ext cx="2619720" cy="663120"/>
            </a:xfrm>
            <a:prstGeom prst="rect">
              <a:avLst/>
            </a:prstGeom>
            <a:gradFill rotWithShape="0">
              <a:gsLst>
                <a:gs pos="0">
                  <a:srgbClr val="FFFF9F"/>
                </a:gs>
                <a:gs pos="100000">
                  <a:srgbClr val="FFFFC5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l’équipe enseignante de l’Epita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2" name="CustomShape 9"/>
            <p:cNvSpPr/>
            <p:nvPr/>
          </p:nvSpPr>
          <p:spPr>
            <a:xfrm>
              <a:off x="6584400" y="3272400"/>
              <a:ext cx="2404440" cy="1347480"/>
            </a:xfrm>
            <a:prstGeom prst="rect">
              <a:avLst/>
            </a:prstGeom>
            <a:gradFill rotWithShape="0">
              <a:gsLst>
                <a:gs pos="0">
                  <a:srgbClr val="95C9A9"/>
                </a:gs>
                <a:gs pos="100000">
                  <a:srgbClr val="C0DCC9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Mélanie, Jeanne et à Marie pour leur bienveillance et accueil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3" name="CustomShape 10"/>
            <p:cNvSpPr/>
            <p:nvPr/>
          </p:nvSpPr>
          <p:spPr>
            <a:xfrm>
              <a:off x="153720" y="3236040"/>
              <a:ext cx="2404440" cy="602640"/>
            </a:xfrm>
            <a:prstGeom prst="rect">
              <a:avLst/>
            </a:prstGeom>
            <a:gradFill rotWithShape="0">
              <a:gsLst>
                <a:gs pos="0">
                  <a:srgbClr val="C3A2FF"/>
                </a:gs>
                <a:gs pos="100000">
                  <a:srgbClr val="D9C7FF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Philippe Mansard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4" name="CustomShape 11"/>
            <p:cNvSpPr/>
            <p:nvPr/>
          </p:nvSpPr>
          <p:spPr>
            <a:xfrm>
              <a:off x="179640" y="4350240"/>
              <a:ext cx="2558160" cy="1670760"/>
            </a:xfrm>
            <a:prstGeom prst="rect">
              <a:avLst/>
            </a:prstGeom>
            <a:gradFill rotWithShape="0">
              <a:gsLst>
                <a:gs pos="0">
                  <a:srgbClr val="C8B3AE"/>
                </a:gs>
                <a:gs pos="100000">
                  <a:srgbClr val="DCCFCD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Damien, Vincent, David, Pierre, Antoine, Mohamed pour leurs encouragements et soutien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5" name="CustomShape 12"/>
            <p:cNvSpPr/>
            <p:nvPr/>
          </p:nvSpPr>
          <p:spPr>
            <a:xfrm>
              <a:off x="6501960" y="5141160"/>
              <a:ext cx="2404440" cy="602640"/>
            </a:xfrm>
            <a:prstGeom prst="rect">
              <a:avLst/>
            </a:prstGeom>
            <a:gradFill rotWithShape="0">
              <a:gsLst>
                <a:gs pos="0">
                  <a:srgbClr val="FF94CB"/>
                </a:gs>
                <a:gs pos="100000">
                  <a:srgbClr val="FFBDDE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BDDF IT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16" name="CustomShape 13"/>
            <p:cNvSpPr/>
            <p:nvPr/>
          </p:nvSpPr>
          <p:spPr>
            <a:xfrm>
              <a:off x="3175200" y="5176800"/>
              <a:ext cx="2763720" cy="663120"/>
            </a:xfrm>
            <a:prstGeom prst="rect">
              <a:avLst/>
            </a:prstGeom>
            <a:gradFill rotWithShape="0">
              <a:gsLst>
                <a:gs pos="0">
                  <a:srgbClr val="9893FF"/>
                </a:gs>
                <a:gs pos="100000">
                  <a:srgbClr val="C0BDFF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Brigitte Rimbaud Desflammes</a:t>
              </a:r>
              <a:endParaRPr lang="fr-FR" sz="1800" b="0" strike="noStrike" spc="-1">
                <a:latin typeface="Calibri"/>
              </a:endParaRPr>
            </a:p>
          </p:txBody>
        </p:sp>
      </p:grpSp>
      <p:grpSp>
        <p:nvGrpSpPr>
          <p:cNvPr id="417" name="Group 14"/>
          <p:cNvGrpSpPr/>
          <p:nvPr/>
        </p:nvGrpSpPr>
        <p:grpSpPr>
          <a:xfrm>
            <a:off x="154080" y="1628640"/>
            <a:ext cx="8835120" cy="4392360"/>
            <a:chOff x="154080" y="1628640"/>
            <a:chExt cx="8835120" cy="4392360"/>
          </a:xfrm>
        </p:grpSpPr>
        <p:pic>
          <p:nvPicPr>
            <p:cNvPr id="418" name="Image 6_0"/>
            <p:cNvPicPr/>
            <p:nvPr/>
          </p:nvPicPr>
          <p:blipFill>
            <a:blip r:embed="rId3"/>
            <a:stretch/>
          </p:blipFill>
          <p:spPr>
            <a:xfrm>
              <a:off x="2307600" y="2694960"/>
              <a:ext cx="4736520" cy="184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9" name="CustomShape 15"/>
            <p:cNvSpPr/>
            <p:nvPr/>
          </p:nvSpPr>
          <p:spPr>
            <a:xfrm>
              <a:off x="179999" y="2056320"/>
              <a:ext cx="2731681" cy="822600"/>
            </a:xfrm>
            <a:prstGeom prst="rect">
              <a:avLst/>
            </a:prstGeom>
            <a:gradFill rotWithShape="0">
              <a:gsLst>
                <a:gs pos="0">
                  <a:srgbClr val="91DD9F"/>
                </a:gs>
                <a:gs pos="100000">
                  <a:srgbClr val="BDE8C5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Merci à l’équipe enseignante de BNPP, merci à Pascal, Romain</a:t>
              </a:r>
              <a:endParaRPr lang="fr-FR" sz="1800" b="0" strike="noStrike" spc="-1" dirty="0">
                <a:latin typeface="Calibri"/>
              </a:endParaRPr>
            </a:p>
          </p:txBody>
        </p:sp>
        <p:sp>
          <p:nvSpPr>
            <p:cNvPr id="420" name="CustomShape 16"/>
            <p:cNvSpPr/>
            <p:nvPr/>
          </p:nvSpPr>
          <p:spPr>
            <a:xfrm>
              <a:off x="3175560" y="1628640"/>
              <a:ext cx="2619720" cy="663120"/>
            </a:xfrm>
            <a:prstGeom prst="rect">
              <a:avLst/>
            </a:prstGeom>
            <a:gradFill rotWithShape="0">
              <a:gsLst>
                <a:gs pos="0">
                  <a:srgbClr val="FD898B"/>
                </a:gs>
                <a:gs pos="100000">
                  <a:srgbClr val="FCB8BA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nos managers respectifs 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21" name="CustomShape 17"/>
            <p:cNvSpPr/>
            <p:nvPr/>
          </p:nvSpPr>
          <p:spPr>
            <a:xfrm>
              <a:off x="6232320" y="2029680"/>
              <a:ext cx="2619720" cy="663120"/>
            </a:xfrm>
            <a:prstGeom prst="rect">
              <a:avLst/>
            </a:prstGeom>
            <a:gradFill rotWithShape="0">
              <a:gsLst>
                <a:gs pos="0">
                  <a:srgbClr val="FFFF9F"/>
                </a:gs>
                <a:gs pos="100000">
                  <a:srgbClr val="FFFFC5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l’équipe enseignante de l’Epita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22" name="CustomShape 18"/>
            <p:cNvSpPr/>
            <p:nvPr/>
          </p:nvSpPr>
          <p:spPr>
            <a:xfrm>
              <a:off x="6584760" y="3272400"/>
              <a:ext cx="2404440" cy="1347480"/>
            </a:xfrm>
            <a:prstGeom prst="rect">
              <a:avLst/>
            </a:prstGeom>
            <a:gradFill rotWithShape="0">
              <a:gsLst>
                <a:gs pos="0">
                  <a:srgbClr val="95C9A9"/>
                </a:gs>
                <a:gs pos="100000">
                  <a:srgbClr val="C0DCC9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Merci à Mélanie, Jeanne et Marie pour leur bienveillance et accueil</a:t>
              </a:r>
              <a:endParaRPr lang="fr-FR" sz="1800" b="0" strike="noStrike" spc="-1" dirty="0">
                <a:latin typeface="Calibri"/>
              </a:endParaRPr>
            </a:p>
          </p:txBody>
        </p:sp>
        <p:sp>
          <p:nvSpPr>
            <p:cNvPr id="423" name="CustomShape 19"/>
            <p:cNvSpPr/>
            <p:nvPr/>
          </p:nvSpPr>
          <p:spPr>
            <a:xfrm>
              <a:off x="154080" y="3236040"/>
              <a:ext cx="2404440" cy="602640"/>
            </a:xfrm>
            <a:prstGeom prst="rect">
              <a:avLst/>
            </a:prstGeom>
            <a:gradFill rotWithShape="0">
              <a:gsLst>
                <a:gs pos="0">
                  <a:srgbClr val="C3A2FF"/>
                </a:gs>
                <a:gs pos="100000">
                  <a:srgbClr val="D9C7FF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Merci à Philippe Mansard</a:t>
              </a:r>
              <a:endParaRPr lang="fr-FR" sz="1800" b="0" strike="noStrike" spc="-1">
                <a:latin typeface="Calibri"/>
              </a:endParaRPr>
            </a:p>
          </p:txBody>
        </p:sp>
        <p:sp>
          <p:nvSpPr>
            <p:cNvPr id="424" name="CustomShape 20"/>
            <p:cNvSpPr/>
            <p:nvPr/>
          </p:nvSpPr>
          <p:spPr>
            <a:xfrm>
              <a:off x="180000" y="4350240"/>
              <a:ext cx="2558160" cy="1670760"/>
            </a:xfrm>
            <a:prstGeom prst="rect">
              <a:avLst/>
            </a:prstGeom>
            <a:gradFill rotWithShape="0">
              <a:gsLst>
                <a:gs pos="0">
                  <a:srgbClr val="C8B3AE"/>
                </a:gs>
                <a:gs pos="100000">
                  <a:srgbClr val="DCCFCD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Merci à Damien, Vincent, David, Pierre, Antoine, Mohamed, Daniel, Frédéric pour leurs encouragements et soutien</a:t>
              </a:r>
              <a:endParaRPr lang="fr-FR" sz="1800" b="0" strike="noStrike" spc="-1" dirty="0">
                <a:latin typeface="Calibri"/>
              </a:endParaRPr>
            </a:p>
          </p:txBody>
        </p:sp>
        <p:sp>
          <p:nvSpPr>
            <p:cNvPr id="425" name="CustomShape 21"/>
            <p:cNvSpPr/>
            <p:nvPr/>
          </p:nvSpPr>
          <p:spPr>
            <a:xfrm>
              <a:off x="6502320" y="5141160"/>
              <a:ext cx="2404440" cy="698760"/>
            </a:xfrm>
            <a:prstGeom prst="rect">
              <a:avLst/>
            </a:prstGeom>
            <a:gradFill rotWithShape="0">
              <a:gsLst>
                <a:gs pos="0">
                  <a:srgbClr val="FF94CB"/>
                </a:gs>
                <a:gs pos="100000">
                  <a:srgbClr val="FFBDDE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Merci à BDDF IT</a:t>
              </a:r>
              <a:endParaRPr lang="fr-FR" sz="1800" b="0" strike="noStrike" spc="-1" dirty="0">
                <a:latin typeface="Calibri"/>
              </a:endParaRPr>
            </a:p>
          </p:txBody>
        </p:sp>
        <p:sp>
          <p:nvSpPr>
            <p:cNvPr id="426" name="CustomShape 22"/>
            <p:cNvSpPr/>
            <p:nvPr/>
          </p:nvSpPr>
          <p:spPr>
            <a:xfrm>
              <a:off x="3175560" y="5176800"/>
              <a:ext cx="2763720" cy="663120"/>
            </a:xfrm>
            <a:prstGeom prst="rect">
              <a:avLst/>
            </a:prstGeom>
            <a:gradFill rotWithShape="0">
              <a:gsLst>
                <a:gs pos="0">
                  <a:srgbClr val="9893FF"/>
                </a:gs>
                <a:gs pos="100000">
                  <a:srgbClr val="C0BDFF"/>
                </a:gs>
              </a:gsLst>
              <a:lin ang="2700000"/>
            </a:gradFill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Merci à Brigitte </a:t>
              </a:r>
              <a:r>
                <a:rPr lang="fr-FR" sz="18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Rabeau</a:t>
              </a:r>
              <a:r>
                <a:rPr lang="fr-FR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fr-FR" sz="18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Desflammes</a:t>
              </a:r>
              <a:endParaRPr lang="fr-FR" sz="1800" b="0" strike="noStrike" spc="-1" dirty="0"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>
          <a:xfrm>
            <a:off x="259307" y="371475"/>
            <a:ext cx="7337862" cy="651436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fr-FR" sz="2000" b="0" cap="all" spc="300" dirty="0" err="1">
                <a:solidFill>
                  <a:srgbClr val="009A64"/>
                </a:solidFill>
                <a:latin typeface="Arial Black"/>
                <a:ea typeface="+mn-ea"/>
                <a:cs typeface="+mn-cs"/>
              </a:rPr>
              <a:t>ANNEXEs</a:t>
            </a:r>
            <a:endParaRPr lang="fr-FR" sz="2000" b="0" cap="all" spc="300" dirty="0">
              <a:solidFill>
                <a:srgbClr val="009A64"/>
              </a:solidFill>
              <a:latin typeface="Arial Black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3188C-54EB-4069-97D4-A9E0E7456B58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gray">
          <a:xfrm>
            <a:off x="3752603" y="3073954"/>
            <a:ext cx="4332305" cy="54801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noFill/>
            <a:prstDash val="solid"/>
            <a:miter lim="800000"/>
            <a:headEnd type="none" w="lg" len="lg"/>
            <a:tailEnd type="none" w="lg" len="lg"/>
          </a:ln>
        </p:spPr>
        <p:txBody>
          <a:bodyPr tIns="91440" rIns="36000" bIns="91440" anchor="ctr" anchorCtr="0"/>
          <a:lstStyle/>
          <a:p>
            <a:pPr marL="2062163"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Pct val="100000"/>
              <a:buFontTx/>
              <a:buNone/>
              <a:tabLst/>
              <a:defRPr/>
            </a:pPr>
            <a:r>
              <a:rPr kumimoji="0" lang="fr-FR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ANNEXES</a:t>
            </a:r>
            <a:endParaRPr kumimoji="0" lang="fr-FR" sz="3200" b="0" i="0" u="none" strike="noStrike" kern="0" cap="none" spc="0" normalizeH="0" baseline="0" noProof="0" dirty="0">
              <a:ln>
                <a:noFill/>
              </a:ln>
              <a:solidFill>
                <a:srgbClr val="646567">
                  <a:lumMod val="50000"/>
                </a:srgbClr>
              </a:solidFill>
              <a:effectLst/>
              <a:uLnTx/>
              <a:uFillTx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351314"/>
            <a:ext cx="3847606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42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31560" y="1186560"/>
            <a:ext cx="8458560" cy="50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2"/>
          <p:cNvSpPr/>
          <p:nvPr/>
        </p:nvSpPr>
        <p:spPr>
          <a:xfrm>
            <a:off x="342720" y="227520"/>
            <a:ext cx="743940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 dirty="0">
                <a:solidFill>
                  <a:srgbClr val="298FC2"/>
                </a:solidFill>
                <a:latin typeface="Arial"/>
                <a:ea typeface="DejaVu Sans"/>
              </a:rPr>
              <a:t>Annexe 1- Ouverture sur </a:t>
            </a:r>
            <a:r>
              <a:rPr lang="fr-FR" sz="2400" b="1" spc="-1" dirty="0">
                <a:solidFill>
                  <a:srgbClr val="298FC2"/>
                </a:solidFill>
                <a:latin typeface="Arial"/>
                <a:ea typeface="DejaVu Sans"/>
              </a:rPr>
              <a:t>le </a:t>
            </a:r>
            <a:r>
              <a:rPr lang="fr-FR" sz="2400" b="1" strike="noStrike" spc="-1" dirty="0">
                <a:solidFill>
                  <a:srgbClr val="298FC2"/>
                </a:solidFill>
                <a:latin typeface="Arial"/>
                <a:ea typeface="DejaVu Sans"/>
              </a:rPr>
              <a:t>CQRS (1/3)</a:t>
            </a:r>
            <a:endParaRPr lang="fr-FR" sz="2400" b="0" strike="noStrike" spc="-1" dirty="0">
              <a:latin typeface="Calibri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B5A7AB12-BD46-4083-B84B-A4B06BF1FBED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27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433" name="Image 432"/>
          <p:cNvPicPr/>
          <p:nvPr/>
        </p:nvPicPr>
        <p:blipFill>
          <a:blip r:embed="rId3"/>
          <a:stretch/>
        </p:blipFill>
        <p:spPr>
          <a:xfrm>
            <a:off x="432000" y="1411560"/>
            <a:ext cx="8358120" cy="427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31560" y="1186560"/>
            <a:ext cx="8458560" cy="50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2"/>
          <p:cNvSpPr/>
          <p:nvPr/>
        </p:nvSpPr>
        <p:spPr>
          <a:xfrm>
            <a:off x="342720" y="227520"/>
            <a:ext cx="743940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 dirty="0">
                <a:solidFill>
                  <a:srgbClr val="298FC2"/>
                </a:solidFill>
                <a:latin typeface="Arial"/>
                <a:ea typeface="DejaVu Sans"/>
              </a:rPr>
              <a:t>Annexe 2- Ouverture sur le CQRS (2/3) </a:t>
            </a:r>
            <a:endParaRPr lang="fr-FR" sz="2400" b="0" strike="noStrike" spc="-1" dirty="0">
              <a:latin typeface="Calibri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636AA1DE-8D1D-445B-AF17-C96073665C96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28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437" name="Image 436"/>
          <p:cNvPicPr/>
          <p:nvPr/>
        </p:nvPicPr>
        <p:blipFill>
          <a:blip r:embed="rId3"/>
          <a:stretch/>
        </p:blipFill>
        <p:spPr>
          <a:xfrm>
            <a:off x="576000" y="1540080"/>
            <a:ext cx="8216640" cy="429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31560" y="1186560"/>
            <a:ext cx="8458560" cy="50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"/>
          <p:cNvSpPr/>
          <p:nvPr/>
        </p:nvSpPr>
        <p:spPr>
          <a:xfrm>
            <a:off x="342720" y="227520"/>
            <a:ext cx="743940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 dirty="0">
                <a:solidFill>
                  <a:srgbClr val="298FC2"/>
                </a:solidFill>
                <a:latin typeface="Arial"/>
                <a:ea typeface="DejaVu Sans"/>
              </a:rPr>
              <a:t>Annexe 3- Ouverture sur le CQRS (3/3) </a:t>
            </a:r>
            <a:endParaRPr lang="fr-FR" sz="2400" b="0" strike="noStrike" spc="-1" dirty="0">
              <a:latin typeface="Calibri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38A75FD8-93EB-461B-8759-21415DF48D45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29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441" name="Image 440"/>
          <p:cNvPicPr/>
          <p:nvPr/>
        </p:nvPicPr>
        <p:blipFill>
          <a:blip r:embed="rId3"/>
          <a:stretch/>
        </p:blipFill>
        <p:spPr>
          <a:xfrm>
            <a:off x="432000" y="1440000"/>
            <a:ext cx="8358120" cy="44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33000" y="1114200"/>
            <a:ext cx="8904240" cy="485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Objectifs de l’application: </a:t>
            </a:r>
            <a:r>
              <a:rPr lang="fr-FR" sz="180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gérer l’affectation des </a:t>
            </a:r>
            <a:r>
              <a:rPr lang="fr-FR" sz="180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Iphones</a:t>
            </a:r>
            <a:r>
              <a:rPr lang="fr-FR" sz="180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aux collaborateurs de BDDF IT</a:t>
            </a:r>
            <a:endParaRPr lang="fr-FR" sz="180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800" b="0" strike="noStrike" spc="-1" dirty="0">
              <a:latin typeface="Calibri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79640" y="227520"/>
            <a:ext cx="736164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Calibri"/>
                <a:ea typeface="DejaVu Sans"/>
              </a:rPr>
              <a:t>Périmètre fonctionnel de l’application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16541ED0-F521-40FF-955C-B7D8D259310A}" type="datetime1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14/10/2020</a:t>
            </a:fld>
            <a:endParaRPr lang="fr-FR" sz="1200" b="0" strike="noStrike" spc="-1">
              <a:latin typeface="Calibri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59810C4-9994-47A8-8529-F66847DE31A9}" type="slidenum">
              <a:rPr lang="fr-F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fr-FR" sz="1200" b="0" strike="noStrike" spc="-1">
              <a:latin typeface="Calibri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739800" y="1529280"/>
            <a:ext cx="2914200" cy="391680"/>
          </a:xfrm>
          <a:prstGeom prst="ellipse">
            <a:avLst/>
          </a:prstGeom>
          <a:gradFill rotWithShape="0">
            <a:gsLst>
              <a:gs pos="0">
                <a:srgbClr val="B0CEFB"/>
              </a:gs>
              <a:gs pos="100000">
                <a:srgbClr val="CDDFFC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 donnée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179640" y="2014200"/>
            <a:ext cx="4171320" cy="4340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0CEFB"/>
              </a:gs>
              <a:gs pos="100000">
                <a:srgbClr val="CDDFFC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222222"/>
                </a:solidFill>
                <a:latin typeface="Calibri"/>
                <a:ea typeface="DejaVu Sans"/>
              </a:rPr>
              <a:t>Dans le cadre de leurs activités, les collaborateurs BDDF sont dotés d'un mobile iphone.</a:t>
            </a:r>
            <a:endParaRPr lang="fr-FR" sz="1000" b="0" strike="noStrike" spc="-1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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Informations du collaborateur nécessaires 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UID, Nom, Prénom, Unité Organisationnelle (UO) et site d'exercice.</a:t>
            </a:r>
            <a:endParaRPr lang="fr-FR" sz="1000" b="0" strike="noStrike" spc="-1">
              <a:latin typeface="Calibri"/>
            </a:endParaRPr>
          </a:p>
          <a:p>
            <a:pPr marL="1974960" indent="-1887840"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  <a:buClr>
                <a:srgbClr val="000000"/>
              </a:buClr>
              <a:buFont typeface="Wingdings" charset="2"/>
              <a:buChar char=""/>
            </a:pP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L'équipe en charge de l'application gère le stock des iphones et leurs affectations  aux collaborateurs de BDDF</a:t>
            </a:r>
            <a:endParaRPr lang="fr-FR" sz="1000" b="0" strike="noStrike" spc="-1">
              <a:latin typeface="Calibri"/>
            </a:endParaRPr>
          </a:p>
          <a:p>
            <a:pPr marL="85680"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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 iPhone se caractérise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par un modèle, un numéro de commande et un prix. </a:t>
            </a: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  <a:buClr>
                <a:srgbClr val="000000"/>
              </a:buClr>
              <a:buFont typeface="Wingdings" charset="2"/>
              <a:buChar char=""/>
            </a:pP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Chaque mobile dispose d'un numéro de ligne associé à un opérateur, à un type de forfait et à un tarif d'abonnement.</a:t>
            </a:r>
            <a:endParaRPr lang="fr-FR" sz="1000" b="0" strike="noStrike" spc="-1">
              <a:latin typeface="Calibri"/>
            </a:endParaRPr>
          </a:p>
          <a:p>
            <a:pPr marL="85680"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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Administrativement chaque mobile est associé à un numéro de commande et à un compte analytique de facturation.</a:t>
            </a: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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Lors de son attribution la date de commande pour le renouvellement est calculée automatiquement (J + 2 ans).</a:t>
            </a: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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Dans le cadre du cycle de vie d'un iPhone, on peut être amené à changer celui-ci sur demande managériale motivée ou en cas de perte ou de vol. </a:t>
            </a:r>
            <a:r>
              <a:rPr lang="fr-F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Mémoriser le descriptif des circonstances.</a:t>
            </a: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endParaRPr lang="fr-FR" sz="1000" b="0" strike="noStrike" spc="-1">
              <a:latin typeface="Calibri"/>
            </a:endParaRPr>
          </a:p>
          <a:p>
            <a:pPr marL="181080" indent="-93960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</a:t>
            </a:r>
            <a:r>
              <a:rPr lang="fr-F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Les équipes en charge des iphones </a:t>
            </a:r>
            <a:r>
              <a:rPr lang="fr-F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gardent un historique des iphones, de leurs caractéristiques et de leurs affectations</a:t>
            </a:r>
            <a:endParaRPr lang="fr-FR" sz="1000" b="0" strike="noStrike" spc="-1">
              <a:latin typeface="Calibri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4911840" y="1558080"/>
            <a:ext cx="3638880" cy="5515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 des fonctionnalités attendues</a:t>
            </a:r>
            <a:endParaRPr lang="fr-FR" sz="1400" b="0" strike="noStrike" spc="-1">
              <a:latin typeface="Calibri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4572000" y="2199600"/>
            <a:ext cx="4458240" cy="415512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● Module d'accès via Login / </a:t>
            </a:r>
            <a:r>
              <a:rPr lang="fr-FR" sz="10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Password</a:t>
            </a: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 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● Module de paramétrage :</a:t>
            </a:r>
          </a:p>
          <a:p>
            <a:pPr>
              <a:lnSpc>
                <a:spcPct val="100000"/>
              </a:lnSpc>
            </a:pP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* gérer les types de </a:t>
            </a:r>
            <a:r>
              <a:rPr lang="fr-FR" sz="10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: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Type 1,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Type 2 et 	              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admin </a:t>
            </a:r>
          </a:p>
          <a:p>
            <a:pPr>
              <a:lnSpc>
                <a:spcPct val="100000"/>
              </a:lnSpc>
            </a:pPr>
            <a:endParaRPr lang="fr-FR" sz="7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* </a:t>
            </a: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gérer les droits associés à ces types de </a:t>
            </a:r>
            <a:r>
              <a:rPr lang="fr-FR" sz="10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endParaRPr lang="fr-FR" sz="10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    -&gt;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Type 1 : Consultation seulement</a:t>
            </a:r>
            <a:endParaRPr lang="fr-FR" sz="1000" spc="-1" dirty="0">
              <a:latin typeface="Calibri"/>
            </a:endParaRPr>
          </a:p>
          <a:p>
            <a:pPr>
              <a:lnSpc>
                <a:spcPct val="100000"/>
              </a:lnSpc>
              <a:tabLst>
                <a:tab pos="990600" algn="l"/>
                <a:tab pos="1438275" algn="l"/>
              </a:tabLst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</a:t>
            </a:r>
            <a:r>
              <a:rPr lang="fr-FR" sz="1000" spc="-1" dirty="0">
                <a:solidFill>
                  <a:srgbClr val="222222"/>
                </a:solidFill>
                <a:latin typeface="Calibri"/>
                <a:ea typeface="DejaVu Sans"/>
              </a:rPr>
              <a:t> 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-&gt;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Type 2 : Consultation, Ajout, Modification, 	                               Suppression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   -&gt;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 Admin : Consultation, Ajout, Modification, 			 Suppression et Accès au module de 		  paramétrage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7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* Au travers du module de paramétrage nous souhaitons 	  pouvoir gérer les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	* </a:t>
            </a: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Ajouter un user 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(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Uid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, Nom, Prénom, 		    Login, </a:t>
            </a:r>
            <a:r>
              <a:rPr lang="fr-FR" sz="1000" b="0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Password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)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	* </a:t>
            </a: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Associer un user à un type de </a:t>
            </a:r>
            <a:r>
              <a:rPr lang="fr-FR" sz="1000" b="1" strike="noStrike" spc="-1" dirty="0" err="1">
                <a:solidFill>
                  <a:srgbClr val="222222"/>
                </a:solidFill>
                <a:latin typeface="Calibri"/>
                <a:ea typeface="DejaVu Sans"/>
              </a:rPr>
              <a:t>users</a:t>
            </a:r>
            <a:endParaRPr lang="fr-FR" sz="1000" b="1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	* </a:t>
            </a: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Supprimer un user </a:t>
            </a:r>
            <a:r>
              <a:rPr lang="fr-FR" sz="1000" b="0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avec confirmation 		   après confirmation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  <a:tabLst>
                <a:tab pos="85725" algn="l"/>
              </a:tabLst>
            </a:pP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● Module d’affichage, de création, de modification et de suppression des 	affectations d’attribution des mobiles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222222"/>
                </a:solidFill>
                <a:latin typeface="Calibri"/>
                <a:ea typeface="DejaVu Sans"/>
              </a:rPr>
              <a:t>	</a:t>
            </a:r>
            <a:endParaRPr lang="fr-FR" sz="1000" b="0" strike="noStrike" spc="-1" dirty="0">
              <a:latin typeface="Calibri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 dirty="0">
                <a:solidFill>
                  <a:srgbClr val="298FC2"/>
                </a:solidFill>
                <a:latin typeface="Arial"/>
                <a:ea typeface="DejaVu Sans"/>
              </a:rPr>
              <a:t>Annexe 4: TDD</a:t>
            </a:r>
            <a:endParaRPr lang="fr-FR" sz="2400" b="0" strike="noStrike" spc="-1" dirty="0">
              <a:latin typeface="Calibri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42E7FFD4-E754-4652-AF23-58AAAFB79960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30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312" name="Image 311"/>
          <p:cNvPicPr/>
          <p:nvPr/>
        </p:nvPicPr>
        <p:blipFill>
          <a:blip r:embed="rId3"/>
          <a:stretch/>
        </p:blipFill>
        <p:spPr>
          <a:xfrm>
            <a:off x="144000" y="1299960"/>
            <a:ext cx="8479440" cy="46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15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-1" normalizeH="0" baseline="0" noProof="0" dirty="0">
                <a:ln>
                  <a:noFill/>
                </a:ln>
                <a:solidFill>
                  <a:srgbClr val="298FC2"/>
                </a:solidFill>
                <a:effectLst/>
                <a:uLnTx/>
                <a:uFillTx/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Hors Périmètre fonctionnel</a:t>
            </a:r>
            <a:endParaRPr kumimoji="0" lang="fr-FR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B93F72-3698-4C17-97AA-0035DA937C53}" type="slidenum">
              <a:rPr kumimoji="0" lang="fr-FR" sz="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6AA277E-2561-4136-AB3B-49BBA50DDBA7}"/>
              </a:ext>
            </a:extLst>
          </p:cNvPr>
          <p:cNvGrpSpPr/>
          <p:nvPr/>
        </p:nvGrpSpPr>
        <p:grpSpPr>
          <a:xfrm>
            <a:off x="94567" y="3342855"/>
            <a:ext cx="4113277" cy="1704294"/>
            <a:chOff x="233280" y="2310196"/>
            <a:chExt cx="4113277" cy="1704294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008162F5-F30F-4DFF-835F-58890C4930ED}"/>
                </a:ext>
              </a:extLst>
            </p:cNvPr>
            <p:cNvCxnSpPr/>
            <p:nvPr/>
          </p:nvCxnSpPr>
          <p:spPr>
            <a:xfrm>
              <a:off x="1224000" y="2867025"/>
              <a:ext cx="64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D93D2599-49E6-4DED-B348-F26CA3D96A68}"/>
                </a:ext>
              </a:extLst>
            </p:cNvPr>
            <p:cNvCxnSpPr>
              <a:cxnSpLocks/>
            </p:cNvCxnSpPr>
            <p:nvPr/>
          </p:nvCxnSpPr>
          <p:spPr>
            <a:xfrm>
              <a:off x="2490169" y="2905125"/>
              <a:ext cx="1580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FE425E3-B711-47BF-89BF-FE13BBDB1FDB}"/>
                </a:ext>
              </a:extLst>
            </p:cNvPr>
            <p:cNvSpPr txBox="1"/>
            <p:nvPr/>
          </p:nvSpPr>
          <p:spPr>
            <a:xfrm>
              <a:off x="2670158" y="2315343"/>
              <a:ext cx="167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Demande d’affectation ou de renouvellement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8E04537-3309-4C4D-96FF-1EF6F9AE2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91" y="2310196"/>
              <a:ext cx="924409" cy="1113658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A69ACD4-2EF1-49BC-BE2F-0CDEA62E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560" y="2310196"/>
              <a:ext cx="924409" cy="111365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42C9DC9-ADDA-43AB-99B5-FE4097FFDE10}"/>
                </a:ext>
              </a:extLst>
            </p:cNvPr>
            <p:cNvSpPr txBox="1"/>
            <p:nvPr/>
          </p:nvSpPr>
          <p:spPr>
            <a:xfrm>
              <a:off x="233280" y="3552825"/>
              <a:ext cx="1090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Collaborateur BDDF 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CC192FB-D02A-4167-B75D-4EB8AF382DBE}"/>
                </a:ext>
              </a:extLst>
            </p:cNvPr>
            <p:cNvSpPr txBox="1"/>
            <p:nvPr/>
          </p:nvSpPr>
          <p:spPr>
            <a:xfrm>
              <a:off x="1787416" y="3519018"/>
              <a:ext cx="1090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Manager BDDF </a:t>
              </a:r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A88F79B9-EA90-43DB-AAEB-23497C48FCF4}"/>
              </a:ext>
            </a:extLst>
          </p:cNvPr>
          <p:cNvSpPr/>
          <p:nvPr/>
        </p:nvSpPr>
        <p:spPr>
          <a:xfrm>
            <a:off x="4114800" y="1676400"/>
            <a:ext cx="4686300" cy="42767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EAADA-BEAE-4800-8CA4-8AE384CB50EB}"/>
              </a:ext>
            </a:extLst>
          </p:cNvPr>
          <p:cNvSpPr/>
          <p:nvPr/>
        </p:nvSpPr>
        <p:spPr>
          <a:xfrm>
            <a:off x="5614986" y="2077515"/>
            <a:ext cx="166687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 géré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5C6CE02-3D39-4633-9D9A-0E12DAD8EF6B}"/>
              </a:ext>
            </a:extLst>
          </p:cNvPr>
          <p:cNvSpPr/>
          <p:nvPr/>
        </p:nvSpPr>
        <p:spPr>
          <a:xfrm>
            <a:off x="5191123" y="4019549"/>
            <a:ext cx="3162299" cy="11620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 des Affectations: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Création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Clôture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Liste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Suppression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9BA39DF-3F95-489F-A29C-3B4DD6D5CCFF}"/>
              </a:ext>
            </a:extLst>
          </p:cNvPr>
          <p:cNvSpPr/>
          <p:nvPr/>
        </p:nvSpPr>
        <p:spPr>
          <a:xfrm>
            <a:off x="5214840" y="2657560"/>
            <a:ext cx="3162299" cy="11620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Gestion du module de paramétrage: habilitation/authentification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Création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Modification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Visualisation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▪ Suppression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BC3E9-2724-49BB-8B98-32D6DD90CC39}"/>
              </a:ext>
            </a:extLst>
          </p:cNvPr>
          <p:cNvSpPr/>
          <p:nvPr/>
        </p:nvSpPr>
        <p:spPr>
          <a:xfrm>
            <a:off x="4725518" y="2642760"/>
            <a:ext cx="345870" cy="260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5B311-AC4D-41BA-AAFA-38B66E727113}"/>
              </a:ext>
            </a:extLst>
          </p:cNvPr>
          <p:cNvSpPr/>
          <p:nvPr/>
        </p:nvSpPr>
        <p:spPr>
          <a:xfrm>
            <a:off x="233280" y="1235594"/>
            <a:ext cx="3036678" cy="4408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Hors contexte de l’application: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C6A451-9B35-4AB2-BFA1-BA8FBE964FFC}"/>
              </a:ext>
            </a:extLst>
          </p:cNvPr>
          <p:cNvSpPr txBox="1"/>
          <p:nvPr/>
        </p:nvSpPr>
        <p:spPr>
          <a:xfrm>
            <a:off x="207791" y="1771563"/>
            <a:ext cx="39424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Gestion des numéros de lignes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Gestion des stocks des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iphones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Gestion des cartes SIM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Gestion des contrats avec les fournisseurs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Gestion des commandes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d’Iphones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Refog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33279" y="1214640"/>
            <a:ext cx="8729745" cy="4865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95400">
              <a:lnSpc>
                <a:spcPct val="100000"/>
              </a:lnSpc>
              <a:spcBef>
                <a:spcPts val="40"/>
              </a:spcBef>
            </a:pPr>
            <a:r>
              <a:rPr lang="fr-FR" sz="1600" b="1" spc="-1" dirty="0">
                <a:solidFill>
                  <a:srgbClr val="000000"/>
                </a:solidFill>
              </a:rPr>
              <a:t>● </a:t>
            </a:r>
            <a:r>
              <a:rPr lang="fr-FR" sz="20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Décisions unilatérales avant de démarrer</a:t>
            </a:r>
            <a:endParaRPr lang="fr-F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Démarche de construction (1/2)</a:t>
            </a:r>
            <a:endParaRPr lang="fr-FR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9433503-974D-4E4B-B930-F510CE939105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fr-FR" sz="800" b="0" strike="noStrike" spc="-1">
              <a:latin typeface="Calibri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55B0106A-3D81-4E70-A479-0BB5C792EE8B}"/>
              </a:ext>
            </a:extLst>
          </p:cNvPr>
          <p:cNvSpPr/>
          <p:nvPr/>
        </p:nvSpPr>
        <p:spPr>
          <a:xfrm>
            <a:off x="323848" y="1627784"/>
            <a:ext cx="5029199" cy="288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trike="noStrike" spc="-1" dirty="0">
                <a:latin typeface="Calibri"/>
              </a:rPr>
              <a:t>Le projet </a:t>
            </a:r>
            <a:r>
              <a:rPr lang="fr-FR" b="1" strike="noStrike" spc="-1" dirty="0" err="1">
                <a:latin typeface="Calibri"/>
              </a:rPr>
              <a:t>Back-end</a:t>
            </a:r>
            <a:endParaRPr lang="fr-FR" b="1" strike="noStrike" spc="-1" dirty="0">
              <a:latin typeface="Calibri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40661BCE-032D-4DA8-ABD9-CC3E7F2C81DD}"/>
              </a:ext>
            </a:extLst>
          </p:cNvPr>
          <p:cNvSpPr/>
          <p:nvPr/>
        </p:nvSpPr>
        <p:spPr>
          <a:xfrm>
            <a:off x="323850" y="1938974"/>
            <a:ext cx="5029200" cy="4112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66850" indent="-171450">
              <a:lnSpc>
                <a:spcPct val="100000"/>
              </a:lnSpc>
              <a:spcBef>
                <a:spcPts val="201"/>
              </a:spcBef>
              <a:buFontTx/>
              <a:buChar char="-"/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pas mettre en œuvre le BDD mais convaincu de la pertinence</a:t>
            </a:r>
          </a:p>
          <a:p>
            <a:pPr marL="266850" indent="-171450">
              <a:lnSpc>
                <a:spcPct val="100000"/>
              </a:lnSpc>
              <a:spcBef>
                <a:spcPts val="201"/>
              </a:spcBef>
              <a:buFontTx/>
              <a:buChar char="-"/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fonder sur les principes d’isolation de l’architecture hexagonale et clean architecture </a:t>
            </a:r>
            <a:endParaRPr lang="fr-FR" sz="11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268288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  Développer le code en adoptant l’architecture en couches avec mise en 	œuvre des modules Maven et des packages :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▪ couche Exposition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▪ couche Application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▪ couche Domain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▪ couche Infrastructure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180975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  Volonté de mettre en place les quatre couches afin de respecter le 	 	  standard de BDDF IT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542925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 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un projet CRUD comme celui-ci trois couches suffisent</a:t>
            </a:r>
            <a:endParaRPr lang="fr-FR" sz="11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	Commencer le développement en pair </a:t>
            </a:r>
            <a:r>
              <a:rPr lang="fr-FR" sz="11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 les fonctions 	socles puis répartition des fonctionnalités entre les membres de 	l’équipe</a:t>
            </a:r>
            <a:endParaRPr lang="fr-FR" sz="11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85725" algn="l"/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	Mettre en place les tests unitaires et le TDD </a:t>
            </a:r>
            <a:endParaRPr lang="fr-FR" sz="11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6850" indent="-171450">
              <a:lnSpc>
                <a:spcPct val="100000"/>
              </a:lnSpc>
              <a:spcBef>
                <a:spcPts val="201"/>
              </a:spcBef>
              <a:buFontTx/>
              <a:buChar char="-"/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Mise à disposition d’un git pour livrer le code </a:t>
            </a:r>
          </a:p>
          <a:p>
            <a:pPr marL="266850" indent="-171450">
              <a:lnSpc>
                <a:spcPct val="100000"/>
              </a:lnSpc>
              <a:spcBef>
                <a:spcPts val="201"/>
              </a:spcBef>
              <a:buFontTx/>
              <a:buChar char="-"/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Gérer les priorités en termes d’attendus </a:t>
            </a:r>
          </a:p>
          <a:p>
            <a:pPr marL="266850" indent="-171450">
              <a:lnSpc>
                <a:spcPct val="100000"/>
              </a:lnSpc>
              <a:spcBef>
                <a:spcPts val="201"/>
              </a:spcBef>
              <a:buFontTx/>
              <a:buChar char="-"/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Fonctionnement en mode agile : </a:t>
            </a:r>
          </a:p>
          <a:p>
            <a:pPr marL="552600" lvl="1"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ea typeface="Yu Mincho Light" panose="02020300000000000000" pitchFamily="18" charset="-128"/>
                <a:cs typeface="Calibri" panose="020F0502020204030204" pitchFamily="34" charset="0"/>
              </a:rPr>
              <a:t>▸ 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délivrer rapidement les fonctionnalités : </a:t>
            </a:r>
          </a:p>
          <a:p>
            <a:pPr marL="552600" lvl="1"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 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facilite la construction du projet </a:t>
            </a:r>
          </a:p>
          <a:p>
            <a:pPr marL="552600" lvl="1"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 </a:t>
            </a:r>
            <a:r>
              <a:rPr lang="fr-FR" sz="11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augmente la motivation</a:t>
            </a:r>
          </a:p>
        </p:txBody>
      </p:sp>
      <p:sp>
        <p:nvSpPr>
          <p:cNvPr id="9" name="CustomShape 10">
            <a:extLst>
              <a:ext uri="{FF2B5EF4-FFF2-40B4-BE49-F238E27FC236}">
                <a16:creationId xmlns:a16="http://schemas.microsoft.com/office/drawing/2014/main" id="{9652469D-727A-4299-A176-F67F0C45B2C8}"/>
              </a:ext>
            </a:extLst>
          </p:cNvPr>
          <p:cNvSpPr/>
          <p:nvPr/>
        </p:nvSpPr>
        <p:spPr>
          <a:xfrm>
            <a:off x="5629275" y="1910564"/>
            <a:ext cx="3267660" cy="4140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66850" indent="-171450">
              <a:spcBef>
                <a:spcPts val="201"/>
              </a:spcBef>
              <a:buFontTx/>
              <a:buChar char="-"/>
            </a:pPr>
            <a:r>
              <a:rPr lang="fr-FR" sz="1100" spc="-1" dirty="0">
                <a:latin typeface="Calibri"/>
              </a:rPr>
              <a:t>Réflexion séparée sur les écrans et leurs enchaînements</a:t>
            </a:r>
          </a:p>
          <a:p>
            <a:pPr marL="266850" indent="-171450">
              <a:spcBef>
                <a:spcPts val="201"/>
              </a:spcBef>
              <a:buFontTx/>
              <a:buChar char="-"/>
            </a:pPr>
            <a:r>
              <a:rPr lang="fr-FR" sz="1100" spc="-1" dirty="0">
                <a:latin typeface="Calibri"/>
              </a:rPr>
              <a:t>Partage et décision finale pour lancer l’ossature du projet </a:t>
            </a:r>
            <a:r>
              <a:rPr lang="fr-FR" sz="1100" spc="-1" dirty="0" err="1">
                <a:latin typeface="Calibri"/>
              </a:rPr>
              <a:t>Angular</a:t>
            </a:r>
            <a:r>
              <a:rPr lang="fr-FR" sz="1100" spc="-1" dirty="0">
                <a:latin typeface="Calibri"/>
              </a:rPr>
              <a:t> </a:t>
            </a:r>
          </a:p>
          <a:p>
            <a:pPr marL="266850" indent="-171450">
              <a:spcBef>
                <a:spcPts val="201"/>
              </a:spcBef>
              <a:buFontTx/>
              <a:buChar char="-"/>
            </a:pPr>
            <a:r>
              <a:rPr lang="fr-FR" sz="1100" spc="-1" dirty="0">
                <a:latin typeface="Calibri"/>
              </a:rPr>
              <a:t>Démarrage sur un seul poste pour initier le projet </a:t>
            </a:r>
            <a:r>
              <a:rPr lang="fr-FR" sz="1100" spc="-1" dirty="0" err="1">
                <a:latin typeface="Calibri"/>
              </a:rPr>
              <a:t>Angular</a:t>
            </a:r>
            <a:r>
              <a:rPr lang="fr-FR" sz="1100" spc="-1" dirty="0">
                <a:latin typeface="Calibri"/>
              </a:rPr>
              <a:t> et sa structure socle (container, principaux components …) et push sur le git partagé et dédié au front quand structure achevée</a:t>
            </a:r>
          </a:p>
          <a:p>
            <a:pPr marL="266850" indent="-171450">
              <a:spcBef>
                <a:spcPts val="201"/>
              </a:spcBef>
              <a:buFontTx/>
              <a:buChar char="-"/>
            </a:pPr>
            <a:r>
              <a:rPr lang="fr-FR" sz="1100" spc="-1" dirty="0">
                <a:latin typeface="Calibri"/>
              </a:rPr>
              <a:t>Récupération par tous les contributeurs</a:t>
            </a:r>
          </a:p>
          <a:p>
            <a:pPr marL="95400">
              <a:spcBef>
                <a:spcPts val="201"/>
              </a:spcBef>
              <a:tabLst>
                <a:tab pos="266700" algn="l"/>
              </a:tabLst>
            </a:pPr>
            <a:r>
              <a:rPr lang="fr-FR" sz="1100" spc="-1" dirty="0">
                <a:latin typeface="Calibri"/>
              </a:rPr>
              <a:t>-    Répartition des tâches de développement sur les 	grandes fonctionnalités pour enclencher un 	développement en parallèle (délai tendu)</a:t>
            </a:r>
          </a:p>
          <a:p>
            <a:pPr marL="95400">
              <a:spcBef>
                <a:spcPts val="201"/>
              </a:spcBef>
            </a:pPr>
            <a:r>
              <a:rPr lang="fr-FR" sz="1100" spc="-1" dirty="0">
                <a:latin typeface="Calibri"/>
              </a:rPr>
              <a:t>-   Réalignement du back </a:t>
            </a:r>
          </a:p>
          <a:p>
            <a:pPr marL="95400">
              <a:spcBef>
                <a:spcPts val="201"/>
              </a:spcBef>
            </a:pPr>
            <a:r>
              <a:rPr lang="fr-FR" sz="1100" spc="-1" dirty="0">
                <a:latin typeface="Calibri"/>
              </a:rPr>
              <a:t>-   Gérer les priorités en termes d’attendus</a:t>
            </a: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7E60815C-C433-4476-92CE-5E023AC223F3}"/>
              </a:ext>
            </a:extLst>
          </p:cNvPr>
          <p:cNvSpPr/>
          <p:nvPr/>
        </p:nvSpPr>
        <p:spPr>
          <a:xfrm>
            <a:off x="5629273" y="1605843"/>
            <a:ext cx="3267661" cy="288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1" strike="noStrike" spc="-1" dirty="0">
                <a:latin typeface="Calibri"/>
              </a:rPr>
              <a:t>Le projet </a:t>
            </a:r>
            <a:r>
              <a:rPr lang="fr-FR" b="1" strike="noStrike" spc="-1" dirty="0" err="1">
                <a:latin typeface="Calibri"/>
              </a:rPr>
              <a:t>Front-end</a:t>
            </a:r>
            <a:endParaRPr lang="fr-FR" b="1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18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42720" y="1214640"/>
            <a:ext cx="8458560" cy="487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66700" indent="-266700">
              <a:lnSpc>
                <a:spcPct val="100000"/>
              </a:lnSpc>
              <a:spcBef>
                <a:spcPts val="201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Phase partagée d’initialisation du projet « </a:t>
            </a:r>
            <a:r>
              <a:rPr lang="fr-FR" sz="1600" b="1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ack-end</a:t>
            </a:r>
            <a:r>
              <a:rPr lang="fr-FR" sz="16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 » </a:t>
            </a:r>
            <a:endParaRPr lang="fr-FR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542925" algn="l"/>
              </a:tabLst>
            </a:pPr>
            <a:r>
              <a:rPr lang="fr-FR" sz="1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 </a:t>
            </a:r>
            <a:r>
              <a:rPr lang="fr-FR" sz="1400" b="1" strike="noStrike" spc="-1" dirty="0">
                <a:solidFill>
                  <a:srgbClr val="00B0F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●</a:t>
            </a:r>
            <a:r>
              <a:rPr lang="fr-FR" sz="1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	Etape de conception 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</a:pPr>
            <a:r>
              <a:rPr lang="fr-FR" sz="11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2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 </a:t>
            </a:r>
            <a:r>
              <a:rPr lang="fr-FR" sz="12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Elaboration d’un diagramme de contexte</a:t>
            </a:r>
            <a:endParaRPr lang="fr-FR" sz="12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400">
              <a:lnSpc>
                <a:spcPct val="100000"/>
              </a:lnSpc>
              <a:spcBef>
                <a:spcPts val="201"/>
              </a:spcBef>
            </a:pPr>
            <a:r>
              <a:rPr lang="fr-FR" sz="12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  	</a:t>
            </a:r>
            <a:r>
              <a:rPr lang="fr-FR" sz="12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  <a:sym typeface="Wingdings" panose="05000000000000000000" pitchFamily="2" charset="2"/>
              </a:rPr>
              <a:t> </a:t>
            </a:r>
            <a:r>
              <a:rPr lang="fr-FR" sz="12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Elaboration d’un modèle de classes UML unifié  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361950" algn="l"/>
                <a:tab pos="542925" algn="l"/>
              </a:tabLst>
            </a:pPr>
            <a:r>
              <a:rPr lang="fr-FR" sz="11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fr-FR" sz="1400" b="1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G</a:t>
            </a:r>
            <a:r>
              <a:rPr lang="fr-FR" sz="1400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randes fonctionnalités à développer</a:t>
            </a:r>
          </a:p>
          <a:p>
            <a:pPr marL="95400">
              <a:lnSpc>
                <a:spcPct val="100000"/>
              </a:lnSpc>
              <a:spcBef>
                <a:spcPts val="201"/>
              </a:spcBef>
              <a:tabLst>
                <a:tab pos="361950" algn="l"/>
              </a:tabLst>
            </a:pPr>
            <a:r>
              <a:rPr lang="fr-FR" sz="1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400" b="1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Etablissement des signatures REST </a:t>
            </a:r>
          </a:p>
          <a:p>
            <a:pPr marL="285750" indent="-285750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Phase indépendante de développement entre « </a:t>
            </a:r>
            <a:r>
              <a:rPr lang="fr-F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»  &amp; « </a:t>
            </a:r>
            <a:r>
              <a:rPr lang="fr-F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»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tabLst>
                <a:tab pos="542925" algn="l"/>
              </a:tabLst>
            </a:pPr>
            <a:r>
              <a:rPr lang="fr-FR" sz="1600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Développement des grandes fonctionnalités sur les deux projets. </a:t>
            </a:r>
          </a:p>
          <a:p>
            <a:pPr marL="3619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tabLst>
                <a:tab pos="542925" algn="l"/>
              </a:tabLst>
            </a:pPr>
            <a:r>
              <a:rPr lang="fr-FR" sz="1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Accent particulier mis sur les tests unitaires pour le back, utilisation de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Mockito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, Junit5…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Phase de convergence « </a:t>
            </a:r>
            <a:r>
              <a:rPr lang="fr-F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» &amp; « </a:t>
            </a:r>
            <a:r>
              <a:rPr lang="fr-F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» </a:t>
            </a:r>
            <a:endParaRPr lang="fr-FR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r>
              <a:rPr lang="fr-FR" sz="1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Réalignement du projet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en regard du développement du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r>
              <a:rPr lang="fr-FR" sz="1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Vision globale du projet et des interactions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Apports de l’utilisation de Git (GitHub)</a:t>
            </a:r>
          </a:p>
          <a:p>
            <a:pPr marL="3619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r>
              <a:rPr lang="fr-FR" sz="1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Maîtrise des bases de l’outil 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(Clone,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Checkout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Commit, Pull, Push, Branch...)</a:t>
            </a:r>
          </a:p>
          <a:p>
            <a:pPr marL="3619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r>
              <a:rPr lang="fr-FR" sz="1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Résolution des conflits de merge</a:t>
            </a:r>
            <a:r>
              <a:rPr lang="fr-FR" sz="1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</a:t>
            </a:r>
          </a:p>
          <a:p>
            <a:pPr marL="3619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endParaRPr lang="fr-FR" sz="700" b="1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66700" lvl="1" indent="-266700">
              <a:spcBef>
                <a:spcPts val="200"/>
              </a:spcBef>
              <a:buClr>
                <a:srgbClr val="00915A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 / Confiance / Entre aide</a:t>
            </a:r>
          </a:p>
          <a:p>
            <a:pPr marL="361950" lvl="1" fontAlgn="auto">
              <a:spcBef>
                <a:spcPts val="200"/>
              </a:spcBef>
              <a:spcAft>
                <a:spcPts val="0"/>
              </a:spcAft>
              <a:buClr>
                <a:srgbClr val="00915A"/>
              </a:buClr>
              <a:buSzPct val="100000"/>
            </a:pPr>
            <a:r>
              <a:rPr lang="fr-FR" sz="1400" b="0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Les valeurs de notre équipe : Confiance, entre aide, partage et surtout une grande communication</a:t>
            </a:r>
          </a:p>
          <a:p>
            <a:pPr marL="100080">
              <a:lnSpc>
                <a:spcPct val="100000"/>
              </a:lnSpc>
              <a:spcBef>
                <a:spcPts val="60"/>
              </a:spcBef>
            </a:pPr>
            <a:endParaRPr lang="fr-FR" sz="100" b="0" strike="noStrike" spc="-1" dirty="0">
              <a:latin typeface="Calibri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b="1" strike="noStrike" spc="-1" dirty="0">
                <a:solidFill>
                  <a:srgbClr val="298FC2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Démarche de construction (2/2) </a:t>
            </a:r>
            <a:endParaRPr lang="fr-FR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9433503-974D-4E4B-B930-F510CE939105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fr-FR" sz="8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33280" y="227520"/>
            <a:ext cx="79948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trike="noStrike" spc="-1" dirty="0">
                <a:solidFill>
                  <a:srgbClr val="298FC2"/>
                </a:solidFill>
                <a:latin typeface="Arial"/>
                <a:ea typeface="DejaVu Sans"/>
              </a:rPr>
              <a:t>Architecture hexagonale (1/3)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4852D839-B8CC-4EBB-B8BA-CAECAAC7D8A8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fr-FR" sz="800" b="0" strike="noStrike" spc="-1">
              <a:latin typeface="Calibri"/>
            </a:endParaRPr>
          </a:p>
        </p:txBody>
      </p:sp>
      <p:pic>
        <p:nvPicPr>
          <p:cNvPr id="306" name="Image 305"/>
          <p:cNvPicPr/>
          <p:nvPr/>
        </p:nvPicPr>
        <p:blipFill>
          <a:blip r:embed="rId3"/>
          <a:stretch/>
        </p:blipFill>
        <p:spPr>
          <a:xfrm>
            <a:off x="584640" y="1446120"/>
            <a:ext cx="7980480" cy="396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75704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fr-FR" b="1" dirty="0"/>
              <a:t>●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endParaRPr lang="fr-FR" sz="700" b="1" dirty="0"/>
          </a:p>
          <a:p>
            <a:pPr>
              <a:tabLst>
                <a:tab pos="361950" algn="l"/>
              </a:tabLst>
            </a:pPr>
            <a:r>
              <a:rPr lang="fr-FR" b="1" dirty="0"/>
              <a:t>	</a:t>
            </a:r>
            <a:r>
              <a:rPr lang="fr-FR" b="1" dirty="0">
                <a:sym typeface="Wingdings" panose="05000000000000000000" pitchFamily="2" charset="2"/>
              </a:rPr>
              <a:t>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Isolation du métier dans la partie Business Logic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1" dirty="0">
                <a:sym typeface="Wingdings" panose="05000000000000000000" pitchFamily="2" charset="2"/>
              </a:rPr>
              <a:t>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Protection du métier 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1" dirty="0">
                <a:sym typeface="Wingdings" panose="05000000000000000000" pitchFamily="2" charset="2"/>
              </a:rPr>
              <a:t>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Modularité: interchanger les composants techniques sans impact sur le métier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1" dirty="0">
                <a:sym typeface="Wingdings" panose="05000000000000000000" pitchFamily="2" charset="2"/>
              </a:rPr>
              <a:t>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Testabilité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1" dirty="0">
                <a:sym typeface="Wingdings" panose="05000000000000000000" pitchFamily="2" charset="2"/>
              </a:rPr>
              <a:t>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Principes SOLID: Single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Responsability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Liskov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Substitution, Interface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Segregation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				     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Inversion</a:t>
            </a:r>
            <a:r>
              <a:rPr lang="fr-FR" b="1" dirty="0">
                <a:sym typeface="Wingdings" panose="05000000000000000000" pitchFamily="2" charset="2"/>
              </a:rPr>
              <a:t> </a:t>
            </a:r>
          </a:p>
          <a:p>
            <a:pPr>
              <a:tabLst>
                <a:tab pos="361950" algn="l"/>
              </a:tabLst>
            </a:pPr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● Limites :</a:t>
            </a:r>
          </a:p>
          <a:p>
            <a:pPr>
              <a:tabLst>
                <a:tab pos="361950" algn="l"/>
              </a:tabLst>
            </a:pPr>
            <a:r>
              <a:rPr lang="fr-FR" b="1" dirty="0">
                <a:sym typeface="Wingdings" panose="05000000000000000000" pitchFamily="2" charset="2"/>
              </a:rPr>
              <a:t>	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 vraiment d’explication sur comment structurer la partie Business Logic</a:t>
            </a:r>
          </a:p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4677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pc="-1" dirty="0">
                <a:solidFill>
                  <a:srgbClr val="298FC2"/>
                </a:solidFill>
              </a:rPr>
              <a:t>Architecture hexagonale (2/3)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fr-FR" sz="8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06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04840" y="1228320"/>
            <a:ext cx="8623800" cy="485928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Et la Clean Architecture? </a:t>
            </a:r>
          </a:p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	</a:t>
            </a:r>
            <a:r>
              <a:rPr lang="fr-FR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Uncle</a:t>
            </a:r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Bob Martin en 2012</a:t>
            </a:r>
          </a:p>
          <a:p>
            <a:pPr algn="ctr">
              <a:tabLst>
                <a:tab pos="361950" algn="l"/>
              </a:tabLst>
            </a:pP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« </a:t>
            </a:r>
            <a:r>
              <a:rPr lang="fr-FR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L’élément clé 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d’une application </a:t>
            </a:r>
            <a:r>
              <a:rPr lang="fr-FR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 réside pas 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dans </a:t>
            </a:r>
            <a:r>
              <a:rPr lang="fr-FR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sa base de données 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et les </a:t>
            </a:r>
            <a:r>
              <a:rPr lang="fr-FR" b="1" i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frameworks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utilisés. </a:t>
            </a:r>
            <a:r>
              <a:rPr lang="fr-FR" b="1" i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Les uses cases d’une application sont l’élément clé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 »</a:t>
            </a:r>
          </a:p>
          <a:p>
            <a:pPr algn="ctr">
              <a:tabLst>
                <a:tab pos="361950" algn="l"/>
              </a:tabLst>
            </a:pPr>
            <a:endParaRPr lang="fr-FR" sz="800" b="1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● Objectif:</a:t>
            </a:r>
          </a:p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▪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Rassembler en un seul concept différentes architectures: Hexagonales,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Onion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</a:t>
            </a:r>
          </a:p>
          <a:p>
            <a:pPr>
              <a:tabLst>
                <a:tab pos="361950" algn="l"/>
              </a:tabLst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▪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Pour obtenir une solution: 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* indépendante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frameworks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* testable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* indépendante de l’UI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* indépendante de la base de données</a:t>
            </a: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* indépendance de toute contrainte externe au domaine</a:t>
            </a:r>
          </a:p>
          <a:p>
            <a:pPr>
              <a:tabLst>
                <a:tab pos="361950" algn="l"/>
              </a:tabLst>
            </a:pPr>
            <a:endParaRPr lang="fr-FR" sz="7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tabLst>
                <a:tab pos="361950" algn="l"/>
              </a:tabLst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▪ Segmentation du code en couches concentriques:</a:t>
            </a:r>
            <a:endParaRPr lang="fr-FR" dirty="0"/>
          </a:p>
        </p:txBody>
      </p:sp>
      <p:sp>
        <p:nvSpPr>
          <p:cNvPr id="244" name="CustomShape 2"/>
          <p:cNvSpPr/>
          <p:nvPr/>
        </p:nvSpPr>
        <p:spPr>
          <a:xfrm>
            <a:off x="204840" y="1228320"/>
            <a:ext cx="8460000" cy="47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  <a:p>
            <a:pPr marL="557280">
              <a:lnSpc>
                <a:spcPct val="100000"/>
              </a:lnSpc>
              <a:spcBef>
                <a:spcPts val="360"/>
              </a:spcBef>
            </a:pPr>
            <a:endParaRPr lang="fr-FR" sz="1100" b="0" strike="noStrike" spc="-1" dirty="0"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42720" y="227520"/>
            <a:ext cx="746778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b="1" spc="-1" dirty="0">
                <a:solidFill>
                  <a:srgbClr val="298FC2"/>
                </a:solidFill>
              </a:rPr>
              <a:t>La clean architecture (3/3)</a:t>
            </a:r>
            <a:endParaRPr lang="fr-FR" sz="2800" b="0" strike="noStrike" spc="-1" dirty="0">
              <a:latin typeface="Calibri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8369640" y="6395400"/>
            <a:ext cx="178560" cy="17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AE8165E-B543-4D69-92CC-AAA159B3A3D3}" type="slidenum">
              <a:rPr lang="fr-FR" sz="800" b="1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fr-FR" sz="800" b="0" strike="noStrike" spc="-1">
              <a:latin typeface="Calibri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6D389A8-9992-4DB1-B6CB-02CE9784F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045510"/>
              </p:ext>
            </p:extLst>
          </p:nvPr>
        </p:nvGraphicFramePr>
        <p:xfrm>
          <a:off x="1219200" y="5162550"/>
          <a:ext cx="6096000" cy="82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08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BNP_GENERIQUE_v2</Template>
  <TotalTime>5863</TotalTime>
  <Words>1325</Words>
  <Application>Microsoft Office PowerPoint</Application>
  <PresentationFormat>Affichage à l'écran (4:3)</PresentationFormat>
  <Paragraphs>550</Paragraphs>
  <Slides>30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Calibri</vt:lpstr>
      <vt:lpstr>Corbel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ANNEXEs</vt:lpstr>
      <vt:lpstr>Présentation PowerPoint</vt:lpstr>
      <vt:lpstr>Présentation PowerPoint</vt:lpstr>
      <vt:lpstr>Présentation PowerPoint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BNP</dc:subject>
  <dc:creator>313939</dc:creator>
  <dc:description/>
  <cp:lastModifiedBy>Marie-Christine DUBOIS</cp:lastModifiedBy>
  <cp:revision>617</cp:revision>
  <cp:lastPrinted>2016-09-28T08:48:48Z</cp:lastPrinted>
  <dcterms:created xsi:type="dcterms:W3CDTF">2016-02-01T14:17:35Z</dcterms:created>
  <dcterms:modified xsi:type="dcterms:W3CDTF">2020-10-14T19:43:03Z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BNP Paribas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BNP</vt:lpwstr>
  </property>
  <property fmtid="{D5CDD505-2E9C-101B-9397-08002B2CF9AE}" pid="9" name="Notes">
    <vt:i4>11</vt:i4>
  </property>
  <property fmtid="{D5CDD505-2E9C-101B-9397-08002B2CF9AE}" pid="10" name="PresentationFormat">
    <vt:lpwstr>Affichage à l'écran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MSIP_Label_812e1ed0-4700-41e0-aec3-61ed249f3333_Enabled">
    <vt:lpwstr>true</vt:lpwstr>
  </property>
  <property fmtid="{D5CDD505-2E9C-101B-9397-08002B2CF9AE}" pid="15" name="MSIP_Label_812e1ed0-4700-41e0-aec3-61ed249f3333_SetDate">
    <vt:lpwstr>2020-10-14T15:31:54Z</vt:lpwstr>
  </property>
  <property fmtid="{D5CDD505-2E9C-101B-9397-08002B2CF9AE}" pid="16" name="MSIP_Label_812e1ed0-4700-41e0-aec3-61ed249f3333_Method">
    <vt:lpwstr>Standard</vt:lpwstr>
  </property>
  <property fmtid="{D5CDD505-2E9C-101B-9397-08002B2CF9AE}" pid="17" name="MSIP_Label_812e1ed0-4700-41e0-aec3-61ed249f3333_Name">
    <vt:lpwstr>Internal - Standard</vt:lpwstr>
  </property>
  <property fmtid="{D5CDD505-2E9C-101B-9397-08002B2CF9AE}" pid="18" name="MSIP_Label_812e1ed0-4700-41e0-aec3-61ed249f3333_SiteId">
    <vt:lpwstr>614f9c25-bffa-42c7-86d8-964101f55fa2</vt:lpwstr>
  </property>
  <property fmtid="{D5CDD505-2E9C-101B-9397-08002B2CF9AE}" pid="19" name="MSIP_Label_812e1ed0-4700-41e0-aec3-61ed249f3333_ActionId">
    <vt:lpwstr>b451e8c0-b9dc-4f59-8df2-f9b53b9114ca</vt:lpwstr>
  </property>
  <property fmtid="{D5CDD505-2E9C-101B-9397-08002B2CF9AE}" pid="20" name="MSIP_Label_812e1ed0-4700-41e0-aec3-61ed249f3333_ContentBits">
    <vt:lpwstr>2</vt:lpwstr>
  </property>
</Properties>
</file>