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3483"/>
    <p:restoredTop sz="94677"/>
  </p:normalViewPr>
  <p:slideViewPr>
    <p:cSldViewPr snapToGrid="0" snapToObjects="1">
      <p:cViewPr>
        <p:scale>
          <a:sx n="62" d="100"/>
          <a:sy n="62" d="100"/>
        </p:scale>
        <p:origin x="984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F7A1A-A571-FF45-841E-F735FB692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EA83C7-B4C1-4843-BC1E-E87293CBAE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F588F-5413-6B42-95EE-C71D3D4BA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AC54D-583D-D24C-B435-2549385E4BC7}" type="datetimeFigureOut">
              <a:rPr lang="en-US" smtClean="0"/>
              <a:t>7/3/20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A2B5C-9CB1-DF49-B987-3B39CDD01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C7A21-63B1-ED45-B815-9A5F2E1E6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2A32-335D-2240-8957-B0DC62971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46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AF503-E3C7-AD46-94C6-5B27F2673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32550F-B208-B34C-A9A6-E8A97AD59F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0B42-45A7-7A48-BD34-5FCBA6214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AC54D-583D-D24C-B435-2549385E4BC7}" type="datetimeFigureOut">
              <a:rPr lang="en-US" smtClean="0"/>
              <a:t>7/3/20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9AAD9-B8FD-DF4A-B85A-0B3464906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C9EE0-BC1F-7843-86BB-534DE7E61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2A32-335D-2240-8957-B0DC62971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10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70B110-1926-3248-9EF0-99C12E74C6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E1C075-B5F2-204A-8583-005F9B62C4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61DAB-89A0-6242-9C1A-000C972E2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AC54D-583D-D24C-B435-2549385E4BC7}" type="datetimeFigureOut">
              <a:rPr lang="en-US" smtClean="0"/>
              <a:t>7/3/20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EF974-7B3E-F241-9C65-8FE0FA145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9066E-C1AF-1847-8EA8-4D8E952A8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2A32-335D-2240-8957-B0DC62971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16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47789-BB63-E54A-8819-6C4E16631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D715B-DB30-0C43-B438-7586979E4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0F864-385D-DA46-927A-77C0B72CD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AC54D-583D-D24C-B435-2549385E4BC7}" type="datetimeFigureOut">
              <a:rPr lang="en-US" smtClean="0"/>
              <a:t>7/3/20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8F8CD-1E9D-134E-B633-0E266C5F3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6CC29-8ADA-1648-9320-BB7FF5D12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2A32-335D-2240-8957-B0DC62971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60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8F4F7-DD23-DF4D-B42F-891DAF84B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C5126-12AB-5F4D-A73E-8DFB95A28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2BEF6-A816-1544-A178-F2ED038EC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AC54D-583D-D24C-B435-2549385E4BC7}" type="datetimeFigureOut">
              <a:rPr lang="en-US" smtClean="0"/>
              <a:t>7/3/20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76203-C57F-DA49-841B-4EC365F5C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3909E-C879-0A4A-A9B7-30D8A132F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2A32-335D-2240-8957-B0DC62971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25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FF7E9-CC90-6348-B32A-D8B39E60C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0C27D-9D83-1446-8C89-317256279F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A26628-30AB-1F42-933D-35AC66AF3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800A1-5406-AC4B-B6ED-097D0BB3D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AC54D-583D-D24C-B435-2549385E4BC7}" type="datetimeFigureOut">
              <a:rPr lang="en-US" smtClean="0"/>
              <a:t>7/3/20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1AEE7-4505-9246-9D81-8F48562CA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325747-CAE1-2E41-8C1E-EE503DB0C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2A32-335D-2240-8957-B0DC62971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83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306A3-E279-0744-9363-F3860451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9A31E7-1696-3243-AAA6-B47D354AD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66DE14-2FEE-A64B-A679-5A4301E93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92ABF5-1E76-AC48-A6DB-E558795C02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B52D96-93EA-EC49-8668-B2E9E4582A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961D19-64AB-5941-A1AB-C794AC5E3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AC54D-583D-D24C-B435-2549385E4BC7}" type="datetimeFigureOut">
              <a:rPr lang="en-US" smtClean="0"/>
              <a:t>7/3/20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34159E-594F-2940-AB51-BF63598B0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DE61C1-B1D9-CD40-B5A6-915D17D8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2A32-335D-2240-8957-B0DC62971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06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7B9EC-733A-E844-B27B-AF2480ED2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F7F177-8C6C-1743-A09E-3699253B7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AC54D-583D-D24C-B435-2549385E4BC7}" type="datetimeFigureOut">
              <a:rPr lang="en-US" smtClean="0"/>
              <a:t>7/3/20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4E7271-0608-1E46-BFCE-FE1987D6D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8D4E7F-0C45-D04D-8B1A-B43D837C4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2A32-335D-2240-8957-B0DC62971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20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25D10C-2B30-4945-8EC8-409994808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AC54D-583D-D24C-B435-2549385E4BC7}" type="datetimeFigureOut">
              <a:rPr lang="en-US" smtClean="0"/>
              <a:t>7/3/20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546670-AADF-5F4B-8B60-E024FB1BE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33AD40-8692-D446-9F8C-D3B956A70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2A32-335D-2240-8957-B0DC62971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360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F0A7C-1274-544D-890A-698FAF3E9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0D532-97E1-4A4B-9729-0155AB805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F33894-8824-D044-AD0C-B5DDE45D67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94CA25-9BBB-6E4A-A8B9-1B7325DCE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AC54D-583D-D24C-B435-2549385E4BC7}" type="datetimeFigureOut">
              <a:rPr lang="en-US" smtClean="0"/>
              <a:t>7/3/20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F9F7CB-9465-2E4A-BF38-37D21167A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9111B9-3B12-A945-A114-8F98894D5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2A32-335D-2240-8957-B0DC62971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513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44355-0DCA-0745-B054-0F3FB54D3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5B689B-BEAA-EC46-83D9-284E1706EA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765BCF-B499-C647-BA3A-BEC7626B2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4A88B2-9EC7-AB43-A1F5-DD005EFA4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AC54D-583D-D24C-B435-2549385E4BC7}" type="datetimeFigureOut">
              <a:rPr lang="en-US" smtClean="0"/>
              <a:t>7/3/20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A714EF-CFEB-4A44-BE55-3C3258E75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35B5C-7F25-1A43-8A49-4958A0269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2A32-335D-2240-8957-B0DC62971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5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BDFFEF-5E52-554D-A6C3-8F455D766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CC54C-A212-4D45-ABD2-C24BE5AA7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77976-75C1-7340-B982-FD0D95596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AC54D-583D-D24C-B435-2549385E4BC7}" type="datetimeFigureOut">
              <a:rPr lang="en-US" smtClean="0"/>
              <a:t>7/3/20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0D313-7555-0D46-A384-872B556D8B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274BB-A9C1-F640-85AA-96903448F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62A32-335D-2240-8957-B0DC62971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06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cdmatt@bu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building-a-logistic-regression-in-python-step-by-step-becd4d56c9c8" TargetMode="External"/><Relationship Id="rId2" Type="http://schemas.openxmlformats.org/officeDocument/2006/relationships/hyperlink" Target="https://jakevdp.github.io/PythonDataScienceHandbook/05.11-k-mean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965E1-2192-F24C-BA32-7A2ADD8969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76314"/>
            <a:ext cx="9144000" cy="2387600"/>
          </a:xfrm>
        </p:spPr>
        <p:txBody>
          <a:bodyPr>
            <a:normAutofit/>
          </a:bodyPr>
          <a:lstStyle/>
          <a:p>
            <a:r>
              <a:rPr lang="en-US" sz="4600" b="1" dirty="0"/>
              <a:t>Predicting Clients Who Default on Their Home Equity Lines of Credit using Machine Learning Algorithms</a:t>
            </a:r>
            <a:endParaRPr lang="en-US" sz="4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ED38AF-BAAA-4843-81C1-63C8BEDB7A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92691"/>
            <a:ext cx="9144000" cy="2765309"/>
          </a:xfrm>
        </p:spPr>
        <p:txBody>
          <a:bodyPr>
            <a:normAutofit fontScale="85000" lnSpcReduction="20000"/>
          </a:bodyPr>
          <a:lstStyle/>
          <a:p>
            <a:r>
              <a:rPr lang="en-US" sz="3200" b="1" dirty="0"/>
              <a:t>Matt McDonnell</a:t>
            </a:r>
            <a:endParaRPr lang="en-US" sz="3200" b="0" dirty="0">
              <a:effectLst/>
            </a:endParaRPr>
          </a:p>
          <a:p>
            <a:r>
              <a:rPr lang="en-US" sz="3200" dirty="0"/>
              <a:t>IST 652: Scripting for Data Analysis</a:t>
            </a:r>
            <a:endParaRPr lang="en-US" sz="3200" b="0" dirty="0">
              <a:effectLst/>
            </a:endParaRPr>
          </a:p>
          <a:p>
            <a:r>
              <a:rPr lang="en-US" sz="3200" dirty="0"/>
              <a:t>School of Information Studies</a:t>
            </a:r>
            <a:endParaRPr lang="en-US" sz="3200" b="0" dirty="0">
              <a:effectLst/>
            </a:endParaRPr>
          </a:p>
          <a:p>
            <a:r>
              <a:rPr lang="en-US" sz="3200" dirty="0"/>
              <a:t>Syracuse University</a:t>
            </a:r>
            <a:endParaRPr lang="en-US" sz="3200" b="0" dirty="0">
              <a:effectLst/>
            </a:endParaRPr>
          </a:p>
          <a:p>
            <a:r>
              <a:rPr lang="en-US" sz="3200" u="sng" dirty="0">
                <a:hlinkClick r:id="rId2"/>
              </a:rPr>
              <a:t>mcdmatt@bu.edu</a:t>
            </a:r>
            <a:endParaRPr lang="en-US" sz="3200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125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5BEDE-9AF6-0340-B3EA-3D03928BE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654" y="365125"/>
            <a:ext cx="11396546" cy="1325563"/>
          </a:xfrm>
        </p:spPr>
        <p:txBody>
          <a:bodyPr/>
          <a:lstStyle/>
          <a:p>
            <a:r>
              <a:rPr lang="en-US" b="1" dirty="0"/>
              <a:t>Exploratory Data Analysis (EDA) and Visualization</a:t>
            </a:r>
            <a:endParaRPr lang="en-US" dirty="0"/>
          </a:p>
        </p:txBody>
      </p:sp>
      <p:pic>
        <p:nvPicPr>
          <p:cNvPr id="1026" name="Picture 2" descr="https://lh4.googleusercontent.com/EuUoO8uT_zqcORvsdJB9sKc65Z1KTh7dFq2yYdWB67FRvW7bgpCvyVBbhXukuao7-yH2x5xk9V-R9_RnO69FNj5c-oFht9WlyXJzwqUQZbHY05RPVKLCp65DBejN0G18VJ_QPVLg">
            <a:extLst>
              <a:ext uri="{FF2B5EF4-FFF2-40B4-BE49-F238E27FC236}">
                <a16:creationId xmlns:a16="http://schemas.microsoft.com/office/drawing/2014/main" id="{15B204C1-58B2-0045-B3EA-6FB3A38C6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17258"/>
            <a:ext cx="4402873" cy="457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6.googleusercontent.com/c3dAAXzKJMcrQtLq18XVphvJGiYjBWu9_tMGj4R-QO7U9f6xXEu78m0WRQGfbFOPRncQXFoIYOIEaxonQt8B59qG5CZBX-Bk4ByL03FeA7OMLGdGMOAh_XtNFPWDGYpXpV0LZq4z">
            <a:extLst>
              <a:ext uri="{FF2B5EF4-FFF2-40B4-BE49-F238E27FC236}">
                <a16:creationId xmlns:a16="http://schemas.microsoft.com/office/drawing/2014/main" id="{179008BC-2495-0D43-AC99-BE9E5AE89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118" y="1690688"/>
            <a:ext cx="4258682" cy="4597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407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FD1A0-6E16-C648-9101-321F5557D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51" y="320520"/>
            <a:ext cx="12638049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Problem Framing and Predictive Method Development</a:t>
            </a:r>
            <a:endParaRPr lang="en-US" sz="4000" dirty="0"/>
          </a:p>
        </p:txBody>
      </p:sp>
      <p:pic>
        <p:nvPicPr>
          <p:cNvPr id="2050" name="Picture 2" descr="https://lh3.googleusercontent.com/DTNJ1eMHOTe2iBir2hO8OHMrR32OxvL3Bx5I5AA5B8tywQ-leB_qLxpxWY2EHmgyNEr6CwDxy8vmuYM8G2wzekFQAAtPG1kiTuNnC6ZfmeE_PH0ZhcwYQAsA2E5ZjjvcjgkGk-Xn">
            <a:extLst>
              <a:ext uri="{FF2B5EF4-FFF2-40B4-BE49-F238E27FC236}">
                <a16:creationId xmlns:a16="http://schemas.microsoft.com/office/drawing/2014/main" id="{912B14CF-881E-9546-9C22-C640B05CC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51" y="1646083"/>
            <a:ext cx="4170556" cy="4271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6.googleusercontent.com/zRsdi7VYfvOUrikskUueEp35AH8zGyURgTVNBJoM8puPHX_de6kxnILFrLpwqTDPli7FiUcaV7735R6rMeSJ5vK-c1cg94dVukQP4Wa0IR3PGNyMnX0i-c8FvwKdfcLf9bi3qnmS">
            <a:extLst>
              <a:ext uri="{FF2B5EF4-FFF2-40B4-BE49-F238E27FC236}">
                <a16:creationId xmlns:a16="http://schemas.microsoft.com/office/drawing/2014/main" id="{40851800-2B25-1746-BD73-6A637F3B0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259" y="3367668"/>
            <a:ext cx="6556916" cy="100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8194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48FB5-A784-6645-B7CA-107B9F68C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98218"/>
            <a:ext cx="113538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Supervised Machine Learning Using Linear Regression</a:t>
            </a:r>
            <a:endParaRPr lang="en-US" sz="4000" dirty="0"/>
          </a:p>
        </p:txBody>
      </p:sp>
      <p:pic>
        <p:nvPicPr>
          <p:cNvPr id="3074" name="Picture 2" descr="https://lh5.googleusercontent.com/YKxYI_97Rz8vjuWCUhq5y_keX1WxNnTqlmgC_WbfCENcD5BeArqmxn1daBTYNSDV1Lnvct8sd02ym9mDGoZLq9N66Z7MvBsGrwOFNGgtzBS6dvAFGM1ndkNZl16inBTgNa7WeF0c">
            <a:extLst>
              <a:ext uri="{FF2B5EF4-FFF2-40B4-BE49-F238E27FC236}">
                <a16:creationId xmlns:a16="http://schemas.microsoft.com/office/drawing/2014/main" id="{52C62189-0F55-C742-80F6-9A76B1A64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1965867"/>
            <a:ext cx="365760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lh4.googleusercontent.com/Vr5cFrbFM1Sv2aL7Gl5oVgrsG_13AsqMsCeo2MVMh2xUA70RyiOtDXlohzGPl1X337tB9l4ak95t15L1Mh6uHPB2256TlFBt94sZF4MuUHgikx8vYrMY98M6XtQhprv4ZlcKh9yb">
            <a:extLst>
              <a:ext uri="{FF2B5EF4-FFF2-40B4-BE49-F238E27FC236}">
                <a16:creationId xmlns:a16="http://schemas.microsoft.com/office/drawing/2014/main" id="{BC890613-CD0C-EE4A-A87B-9E00909DC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926" y="1965867"/>
            <a:ext cx="5322849" cy="3289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898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EF379BF-6199-2444-AC9D-44F68A5B5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654" y="342823"/>
            <a:ext cx="11924371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Supervised Machine Learning Using Linear Regression</a:t>
            </a:r>
            <a:endParaRPr lang="en-US" sz="4000" dirty="0"/>
          </a:p>
        </p:txBody>
      </p:sp>
      <p:pic>
        <p:nvPicPr>
          <p:cNvPr id="4098" name="Picture 2" descr="https://lh6.googleusercontent.com/5HofyNes1fUT1Z1NYshkLwvoOPeTBe-WkVSFLg4Cjetj8afQ5IzXdn5NiofGsbXCr9K-XqjvPy0pdREfXD9x3Puip_AvRl1q1AUvmmYfV9Ckp0Ye2cHMaTCNr4Mn6tAuV-INPt8b">
            <a:extLst>
              <a:ext uri="{FF2B5EF4-FFF2-40B4-BE49-F238E27FC236}">
                <a16:creationId xmlns:a16="http://schemas.microsoft.com/office/drawing/2014/main" id="{099139C6-42F3-B14A-A089-0C4FFDABB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985" y="1424258"/>
            <a:ext cx="6467708" cy="5120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9995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491C0-E842-4A4A-A7DA-B3AA41831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4886"/>
            <a:ext cx="11063868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Supervised Machine Learning Using Logistic Regression</a:t>
            </a:r>
            <a:endParaRPr lang="en-US" sz="3600" dirty="0"/>
          </a:p>
        </p:txBody>
      </p:sp>
      <p:pic>
        <p:nvPicPr>
          <p:cNvPr id="5122" name="Picture 2" descr="https://lh3.googleusercontent.com/T6Eb5m-FlXRneugxk0ur3jDYDFr44WbLLpKQrx0k7gHilIxK6FVrOgpBPNRe2wIaC69b0weI96kQNCSCEI_FyoSXO4BT5Vl8CQfi_s02ZhI4l-GhGPXcg1ImOYvp3ziKkTDYqm9f">
            <a:extLst>
              <a:ext uri="{FF2B5EF4-FFF2-40B4-BE49-F238E27FC236}">
                <a16:creationId xmlns:a16="http://schemas.microsoft.com/office/drawing/2014/main" id="{CCB58FAC-31F0-004D-8099-B1492955F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360449"/>
            <a:ext cx="3889155" cy="5172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lh5.googleusercontent.com/W1Y1jV1tgVn-nlNom9s4ELTrqYM5NdeyvmXjKhq5hMDxEJqNMOoYugwfshpVqQ-BbDF2Mi2NGXN2CTlLEcJ-kzrRTAJ6kVjqII6VilQ8LD9wAPv5h6biGPukncHnWAO11cXriSoY">
            <a:extLst>
              <a:ext uri="{FF2B5EF4-FFF2-40B4-BE49-F238E27FC236}">
                <a16:creationId xmlns:a16="http://schemas.microsoft.com/office/drawing/2014/main" id="{8C643B54-B8A6-0746-9601-B37B658A4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648" y="1360449"/>
            <a:ext cx="5233640" cy="2271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s://lh6.googleusercontent.com/7M4FcYHab2w-RUK9ODzGs9Xp3AurnpnsMDz8UFCINQoiR3ZmWWNPHLinj4f8tBKR3Jo4YORrR3nhU_kSGufCR2Lo7isFQfUqCVMy_93PlQKSBSQsNUilaV22d-oTRyqRxU6VdCwD">
            <a:extLst>
              <a:ext uri="{FF2B5EF4-FFF2-40B4-BE49-F238E27FC236}">
                <a16:creationId xmlns:a16="http://schemas.microsoft.com/office/drawing/2014/main" id="{F52511F6-173F-D344-AD98-17F918B35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648" y="3880624"/>
            <a:ext cx="5077523" cy="2651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611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111B311-3911-7548-8C80-AC573AC13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8701"/>
            <a:ext cx="11063868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Supervised Machine Learning Using Logistic Regression</a:t>
            </a:r>
            <a:endParaRPr lang="en-US" sz="3600" dirty="0"/>
          </a:p>
        </p:txBody>
      </p:sp>
      <p:pic>
        <p:nvPicPr>
          <p:cNvPr id="6146" name="Picture 2" descr="https://lh6.googleusercontent.com/Y-YdR09kmj-nTbLHTfAr14bIvQ8K4R_3m_vrhj8phecMmxZyhVdDC63EMGjxjE7bfWahDKx5iXLuSrAvd_rPdTmmwTlBgQ1kw5qOreom3ICTRcokb31RCz97mxKAsam1mGKflQEA">
            <a:extLst>
              <a:ext uri="{FF2B5EF4-FFF2-40B4-BE49-F238E27FC236}">
                <a16:creationId xmlns:a16="http://schemas.microsoft.com/office/drawing/2014/main" id="{4AE4FEBF-D4AB-7F4B-BAD5-EB5327C55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043" y="1494264"/>
            <a:ext cx="6816182" cy="4828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5798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F7344-803C-9743-9B7C-007A8239D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00" b="1" dirty="0"/>
              <a:t>Unsupervised Machine Learning Using K-Means Clustering</a:t>
            </a:r>
            <a:endParaRPr lang="en-US" sz="3300" dirty="0"/>
          </a:p>
        </p:txBody>
      </p:sp>
      <p:pic>
        <p:nvPicPr>
          <p:cNvPr id="7170" name="Picture 2" descr="https://lh5.googleusercontent.com/M8cxLRiQBrxB1v5m3tu6ivnuvNznVA9rHq6TlaP8HOXci3eXzyOLyso5cR2t7lpI_Tm-hhgNWAAeDWv1PWNhx4v80VZTKymG2naLffOluZUVctGWLnXWgRfhb11xvPbXTz8JoEHO">
            <a:extLst>
              <a:ext uri="{FF2B5EF4-FFF2-40B4-BE49-F238E27FC236}">
                <a16:creationId xmlns:a16="http://schemas.microsoft.com/office/drawing/2014/main" id="{77E0E69F-3B20-3241-B12B-559830661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07528"/>
            <a:ext cx="5915224" cy="297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lh4.googleusercontent.com/TrwPr54L9CVQVjJQ9sjv3HfI08WFUD1QueYbrsp9YgA9FzoYUSEro5TOoL31ZGnJHA-a2bM4eSCIzNvlfZCTVshetkL9C7PDaXeL-yUOvI3ykvxFpHdVCVUl-r02tWcrhz9BMN6R">
            <a:extLst>
              <a:ext uri="{FF2B5EF4-FFF2-40B4-BE49-F238E27FC236}">
                <a16:creationId xmlns:a16="http://schemas.microsoft.com/office/drawing/2014/main" id="{DBF9CECC-4683-1B42-80AC-D6ADE3B74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701" y="2307527"/>
            <a:ext cx="2299629" cy="297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032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3B51E-97F7-674A-A581-07A597BCC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7451" y="500062"/>
            <a:ext cx="2797098" cy="1325563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3D774-D0A5-9249-96DC-E62861BA4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/susanli2016/Machine- Learning-with-Python/blob/master/Logistic%20Regression%20balanced.ipynb</a:t>
            </a:r>
            <a:endParaRPr lang="en-US" b="0" dirty="0">
              <a:effectLst/>
            </a:endParaRPr>
          </a:p>
          <a:p>
            <a:br>
              <a:rPr lang="en-US" b="0" dirty="0">
                <a:effectLst/>
              </a:rPr>
            </a:br>
            <a:r>
              <a:rPr lang="en-US" dirty="0"/>
              <a:t>https://</a:t>
            </a:r>
            <a:r>
              <a:rPr lang="en-US" dirty="0" err="1"/>
              <a:t>www.analyticsvidhya.com</a:t>
            </a:r>
            <a:r>
              <a:rPr lang="en-US" dirty="0"/>
              <a:t>/blog/2019/08/comprehensive-guide-k-means-clustering/#comment-160970</a:t>
            </a:r>
            <a:endParaRPr lang="en-US" b="0" dirty="0">
              <a:effectLst/>
            </a:endParaRPr>
          </a:p>
          <a:p>
            <a:br>
              <a:rPr lang="en-US" b="0" dirty="0">
                <a:effectLst/>
              </a:rPr>
            </a:br>
            <a:r>
              <a:rPr lang="en-US" dirty="0"/>
              <a:t>https://</a:t>
            </a:r>
            <a:r>
              <a:rPr lang="en-US" dirty="0" err="1"/>
              <a:t>kite.com</a:t>
            </a:r>
            <a:r>
              <a:rPr lang="en-US" dirty="0"/>
              <a:t>/blog/python/smote-python-imbalanced-learn-for-oversampling/</a:t>
            </a:r>
            <a:endParaRPr lang="en-US" b="0" dirty="0">
              <a:effectLst/>
            </a:endParaRPr>
          </a:p>
          <a:p>
            <a:br>
              <a:rPr lang="en-US" b="0" dirty="0">
                <a:effectLst/>
              </a:rPr>
            </a:br>
            <a:r>
              <a:rPr lang="en-US" dirty="0"/>
              <a:t>https://</a:t>
            </a:r>
            <a:r>
              <a:rPr lang="en-US" dirty="0" err="1"/>
              <a:t>medium.com</a:t>
            </a:r>
            <a:r>
              <a:rPr lang="en-US" dirty="0"/>
              <a:t>/@</a:t>
            </a:r>
            <a:r>
              <a:rPr lang="en-US" dirty="0" err="1"/>
              <a:t>saeedAR</a:t>
            </a:r>
            <a:r>
              <a:rPr lang="en-US" dirty="0"/>
              <a:t>/smote-and-near-miss-in-python-machine-learning-in-imbalanced-datasets-b7976d9a7a79</a:t>
            </a:r>
            <a:endParaRPr lang="en-US" b="0" dirty="0">
              <a:effectLst/>
            </a:endParaRPr>
          </a:p>
          <a:p>
            <a:r>
              <a:rPr lang="en-US" b="1" dirty="0"/>
              <a:t> </a:t>
            </a:r>
            <a:r>
              <a:rPr lang="en-US" dirty="0"/>
              <a:t>   </a:t>
            </a:r>
            <a:endParaRPr lang="en-US" b="0" dirty="0">
              <a:effectLst/>
            </a:endParaRPr>
          </a:p>
          <a:p>
            <a:r>
              <a:rPr lang="en-US" dirty="0">
                <a:hlinkClick r:id="rId2"/>
              </a:rPr>
              <a:t>https://jakevdp.github.io/PythonDataScienceHandbook/05.11-k-means.html</a:t>
            </a:r>
            <a:endParaRPr lang="en-US" b="0" dirty="0">
              <a:effectLst/>
            </a:endParaRPr>
          </a:p>
          <a:p>
            <a:br>
              <a:rPr lang="en-US" b="0" dirty="0">
                <a:effectLst/>
              </a:rPr>
            </a:br>
            <a:r>
              <a:rPr lang="en-US" dirty="0">
                <a:hlinkClick r:id="rId3"/>
              </a:rPr>
              <a:t>https://towardsdatascience.com/building-a-logistic-regression-in-python-step-by-step-becd4d56c9c8</a:t>
            </a:r>
            <a:endParaRPr lang="en-US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16396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167</Words>
  <Application>Microsoft Macintosh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Predicting Clients Who Default on Their Home Equity Lines of Credit using Machine Learning Algorithms</vt:lpstr>
      <vt:lpstr>Exploratory Data Analysis (EDA) and Visualization</vt:lpstr>
      <vt:lpstr>Problem Framing and Predictive Method Development</vt:lpstr>
      <vt:lpstr>Supervised Machine Learning Using Linear Regression</vt:lpstr>
      <vt:lpstr>Supervised Machine Learning Using Linear Regression</vt:lpstr>
      <vt:lpstr>Supervised Machine Learning Using Logistic Regression</vt:lpstr>
      <vt:lpstr>Supervised Machine Learning Using Logistic Regression</vt:lpstr>
      <vt:lpstr>Unsupervised Machine Learning Using K-Means Clustering</vt:lpstr>
      <vt:lpstr>References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Clients Who Default on Their Home Equity Lines of Credit using Machine Learning Algorithms</dc:title>
  <dc:creator>Matt McDonnell</dc:creator>
  <cp:lastModifiedBy>Matt McDonnell</cp:lastModifiedBy>
  <cp:revision>1</cp:revision>
  <dcterms:created xsi:type="dcterms:W3CDTF">2020-07-04T03:18:40Z</dcterms:created>
  <dcterms:modified xsi:type="dcterms:W3CDTF">2020-07-04T03:58:55Z</dcterms:modified>
</cp:coreProperties>
</file>