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7" r:id="rId2"/>
    <p:sldId id="256" r:id="rId3"/>
    <p:sldId id="257" r:id="rId4"/>
    <p:sldId id="269" r:id="rId5"/>
    <p:sldId id="268" r:id="rId6"/>
    <p:sldId id="266" r:id="rId7"/>
    <p:sldId id="274" r:id="rId8"/>
    <p:sldId id="275" r:id="rId9"/>
    <p:sldId id="276" r:id="rId10"/>
    <p:sldId id="272" r:id="rId11"/>
    <p:sldId id="258" r:id="rId12"/>
    <p:sldId id="259" r:id="rId13"/>
    <p:sldId id="260" r:id="rId14"/>
    <p:sldId id="263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896" autoAdjust="0"/>
  </p:normalViewPr>
  <p:slideViewPr>
    <p:cSldViewPr snapToGrid="0">
      <p:cViewPr>
        <p:scale>
          <a:sx n="100" d="100"/>
          <a:sy n="100" d="100"/>
        </p:scale>
        <p:origin x="10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1DFFD-0639-450F-A95D-6BC42EFC6563}" type="datetimeFigureOut">
              <a:rPr lang="ru-RU" smtClean="0"/>
              <a:t>19.12.2023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6046D-0659-4115-95D0-506687AD151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31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59EBD-2944-4F83-9BDB-40179331FFB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96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046D-0659-4115-95D0-506687AD1516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03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046D-0659-4115-95D0-506687AD1516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39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19.12.2023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19.12.2023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19.12.2023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19.12.2023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19.12.2023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19.12.2023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19.12.2023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19.12.2023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19.12.2023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19.12.2023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19.12.2023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19.12.2023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ltant.ru/document/cons_doc_LAW_64299/61aba3ad8fc2e2f947e1a7f3730526848501ffe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51319" y="4272672"/>
            <a:ext cx="3940681" cy="216931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/>
              <a:t>Выполнил: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/>
              <a:t>студент группы</a:t>
            </a:r>
            <a:r>
              <a:rPr lang="en-US" sz="1600" dirty="0"/>
              <a:t> </a:t>
            </a:r>
            <a:r>
              <a:rPr lang="ru-RU" sz="1600" b="1" dirty="0"/>
              <a:t>ПИ-20.01</a:t>
            </a:r>
            <a:endParaRPr lang="en-US" sz="16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b="1" dirty="0"/>
              <a:t>Каспшицкий А.А.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/>
              <a:t>Руководитель от </a:t>
            </a:r>
            <a:r>
              <a:rPr lang="ru-RU" sz="1600" dirty="0" err="1"/>
              <a:t>ТюмГУ</a:t>
            </a:r>
            <a:r>
              <a:rPr lang="ru-RU" sz="1600" dirty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b="1" dirty="0"/>
              <a:t>Профессор (</a:t>
            </a:r>
            <a:r>
              <a:rPr lang="ru-RU" sz="1600" b="1" dirty="0" err="1"/>
              <a:t>д.н</a:t>
            </a:r>
            <a:r>
              <a:rPr lang="ru-RU" sz="1600" b="1" dirty="0"/>
              <a:t>.) Ивашко А.Г.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/>
              <a:t>Руководитель от предприятия: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b="1" dirty="0"/>
              <a:t>Ткаченко И.Н.</a:t>
            </a:r>
          </a:p>
          <a:p>
            <a:pPr>
              <a:spcBef>
                <a:spcPts val="0"/>
              </a:spcBef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5643" y="201881"/>
            <a:ext cx="92051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МИНИСТЕРСТВО НАУКИ И ВЫСШЕГО ОБРАЗОВАНИЯ </a:t>
            </a:r>
          </a:p>
          <a:p>
            <a:pPr algn="ctr"/>
            <a:r>
              <a:rPr lang="ru-RU" sz="1600" dirty="0"/>
              <a:t>РОССИЙСКОЙ ФЕДЕРАЦИИ</a:t>
            </a:r>
          </a:p>
          <a:p>
            <a:pPr algn="ctr"/>
            <a:r>
              <a:rPr lang="ru-RU" sz="1600" dirty="0"/>
              <a:t>Федеральное государственное автономное образовательное учреждение</a:t>
            </a:r>
          </a:p>
          <a:p>
            <a:pPr algn="ctr"/>
            <a:r>
              <a:rPr lang="ru-RU" sz="1600" dirty="0"/>
              <a:t>высшего образования</a:t>
            </a:r>
          </a:p>
          <a:p>
            <a:pPr algn="ctr"/>
            <a:r>
              <a:rPr lang="ru-RU" sz="1600" dirty="0"/>
              <a:t>«ТЮМЕНСКИЙ ГОСУДАРСТВЕННЫЙ УНИВЕРСИТЕТ»</a:t>
            </a:r>
          </a:p>
          <a:p>
            <a:pPr algn="ctr"/>
            <a:r>
              <a:rPr lang="ru-RU" sz="1600" dirty="0"/>
              <a:t>ИНСТИТУТ МАТЕМАТИКИ И КОМПЬЮТЕРНЫХ НАУК</a:t>
            </a:r>
          </a:p>
          <a:p>
            <a:pPr algn="ctr"/>
            <a:r>
              <a:rPr lang="ru-RU" sz="1600" dirty="0"/>
              <a:t>Кафедра программной и системной инженерии</a:t>
            </a:r>
          </a:p>
          <a:p>
            <a:pPr algn="ctr"/>
            <a:r>
              <a:rPr lang="ru-RU" sz="1600" dirty="0"/>
              <a:t>Базовая кафедра автоматизации бизнес-процессов на платформе 1С:Предприятие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92304" y="2314831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cap="all" dirty="0"/>
              <a:t> </a:t>
            </a:r>
            <a:endParaRPr lang="ru-RU" sz="1600" dirty="0"/>
          </a:p>
          <a:p>
            <a:pPr algn="ctr"/>
            <a:r>
              <a:rPr lang="ru-RU" sz="1600" dirty="0"/>
              <a:t>ОТЧЕТ</a:t>
            </a:r>
          </a:p>
          <a:p>
            <a:pPr algn="ctr"/>
            <a:r>
              <a:rPr lang="ru-RU" sz="1600" dirty="0"/>
              <a:t>О РЕЗУЛЬТАТАХ ИНДИВИДУАЛЬНОЙ </a:t>
            </a:r>
          </a:p>
          <a:p>
            <a:pPr algn="ctr"/>
            <a:r>
              <a:rPr lang="ru-RU" sz="1600" dirty="0"/>
              <a:t>ТЕХНОЛОГИЧЕСКОЙ ПРАКТИКИ</a:t>
            </a:r>
          </a:p>
          <a:p>
            <a:pPr algn="ctr"/>
            <a:r>
              <a:rPr lang="ru-RU" sz="1600" dirty="0"/>
              <a:t>(ПРОЕКТНО-ТЕХНОЛОГИЧЕСКАЯ)</a:t>
            </a:r>
          </a:p>
          <a:p>
            <a:pPr algn="ctr"/>
            <a:r>
              <a:rPr lang="ru-RU" sz="1600" dirty="0"/>
              <a:t> </a:t>
            </a:r>
          </a:p>
          <a:p>
            <a:pPr algn="ctr"/>
            <a:r>
              <a:rPr lang="ru-RU" sz="1600" dirty="0"/>
              <a:t>Место прохождения практики</a:t>
            </a:r>
            <a:endParaRPr lang="en-US" sz="1600" dirty="0"/>
          </a:p>
          <a:p>
            <a:pPr algn="ctr"/>
            <a:r>
              <a:rPr lang="ru-RU" sz="1600" dirty="0"/>
              <a:t>ООО «Техноком»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802659" y="6427742"/>
            <a:ext cx="22172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0213" algn="ctr"/>
                <a:tab pos="5940425" algn="r"/>
              </a:tabLst>
            </a:pPr>
            <a:r>
              <a:rPr lang="ru-RU" altLang="ru-RU" sz="1600" dirty="0">
                <a:latin typeface="+mn-lt"/>
              </a:rPr>
              <a:t>Тюмень-2023</a:t>
            </a:r>
          </a:p>
        </p:txBody>
      </p:sp>
    </p:spTree>
    <p:extLst>
      <p:ext uri="{BB962C8B-B14F-4D97-AF65-F5344CB8AC3E}">
        <p14:creationId xmlns:p14="http://schemas.microsoft.com/office/powerpoint/2010/main" val="197795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365125"/>
            <a:ext cx="10631424" cy="1325563"/>
          </a:xfrm>
        </p:spPr>
        <p:txBody>
          <a:bodyPr/>
          <a:lstStyle/>
          <a:p>
            <a:r>
              <a:rPr lang="ru-RU" dirty="0"/>
              <a:t>Узкие места бизнес-процесса.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Подача заявлений,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Отслеживание статусов заявлений,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Уведомление заявителя.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95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Сократить время для предоставления услуги и трудозатраты оператора ВИС Лесопользование, путем автоматизации регистрации заявлений и</a:t>
            </a:r>
            <a:r>
              <a:rPr lang="en-US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частичной автоматизации подписания итоговых документов в СЭД ПСО</a:t>
            </a:r>
            <a:r>
              <a:rPr lang="ru-RU" dirty="0">
                <a:solidFill>
                  <a:srgbClr val="303030"/>
                </a:solidFill>
                <a:ea typeface="Calibri" panose="020F0502020204030204" pitchFamily="34" charset="0"/>
              </a:rPr>
              <a:t>.</a:t>
            </a:r>
            <a:endParaRPr lang="ru-RU" dirty="0">
              <a:solidFill>
                <a:srgbClr val="30303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877"/>
            <a:ext cx="10756392" cy="4351338"/>
          </a:xfrm>
        </p:spPr>
        <p:txBody>
          <a:bodyPr>
            <a:normAutofit fontScale="92500" lnSpcReduction="10000"/>
          </a:bodyPr>
          <a:lstStyle/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Изучить модель данных ВИС Лесопользования Свердловской Области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Изучить структуру сообщений для обмена сообщениями с СЭД ПСО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Спроектировать сервис для генерации и отправки сообщений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Реализовать сервис для генерации и отправки пакетов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Спроектировать сервис для обработки ответных сообщений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Реализовать сервис для обработки ответных сообщений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 согласования лесного участка</a:t>
            </a:r>
          </a:p>
          <a:p>
            <a:r>
              <a:rPr lang="ru-RU" dirty="0"/>
              <a:t>Заявление на утверждение</a:t>
            </a:r>
            <a:r>
              <a:rPr lang="en-US" dirty="0"/>
              <a:t> </a:t>
            </a:r>
            <a:r>
              <a:rPr lang="ru-RU" dirty="0"/>
              <a:t>проектной документации пользования лесным участком</a:t>
            </a:r>
          </a:p>
          <a:p>
            <a:r>
              <a:rPr lang="ru-RU" dirty="0"/>
              <a:t>Заявление на предоставление лесного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Приказ о согласовании лесного участка</a:t>
            </a:r>
          </a:p>
          <a:p>
            <a:r>
              <a:rPr lang="ru-RU" dirty="0"/>
              <a:t>Приказ об утверждении проектной документации и государственном учете лесного участка в соответствии с проектной документацией на лесной участок для заготовки древесины</a:t>
            </a:r>
          </a:p>
          <a:p>
            <a:r>
              <a:rPr lang="ru-RU" dirty="0"/>
              <a:t>Приказ о предоставлении земельного (лесного)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E1982-FFD6-C2DA-F769-1FE51082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Ожидаемый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9DD7D-5FA2-108F-DF2A-F2BA6855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Уменьшение трудозатрат заявителя, при подаче заявления</a:t>
            </a:r>
          </a:p>
          <a:p>
            <a:r>
              <a:rPr lang="ru-RU" dirty="0"/>
              <a:t>Уменьшение времени для предоставления услуги</a:t>
            </a:r>
          </a:p>
          <a:p>
            <a:r>
              <a:rPr lang="ru-RU" dirty="0"/>
              <a:t>Снижение нагрузки на оператора при обработке заявлений</a:t>
            </a:r>
          </a:p>
        </p:txBody>
      </p:sp>
    </p:spTree>
    <p:extLst>
      <p:ext uri="{BB962C8B-B14F-4D97-AF65-F5344CB8AC3E}">
        <p14:creationId xmlns:p14="http://schemas.microsoft.com/office/powerpoint/2010/main" val="366897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16723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378142"/>
            <a:ext cx="11544299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sz="2400" dirty="0"/>
              <a:t>По общему правилу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РФ. Физические и юридические лица могут оформить право собственности на лесные участки. В Свердловской области </a:t>
            </a:r>
            <a:r>
              <a:rPr lang="ru-RU" sz="2400" b="1" dirty="0"/>
              <a:t>нет цифрового ресурса </a:t>
            </a:r>
            <a:r>
              <a:rPr lang="ru-RU" sz="2400" dirty="0"/>
              <a:t>для получения права собственности на лесные участки.</a:t>
            </a: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3688-45FE-577C-8DD7-3613CCD4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Контракт на разработку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9FC61E-22AA-E911-8775-90593878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CE2B15-4CC7-D769-2AE9-B9F8707D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3" y="1690688"/>
            <a:ext cx="9359755" cy="478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BE15B-8548-694F-A330-EA138F0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Требуемые бизнес процессы для </a:t>
            </a:r>
            <a:r>
              <a:rPr lang="ru-RU" sz="3600" dirty="0" err="1"/>
              <a:t>цифровизации</a:t>
            </a:r>
            <a:r>
              <a:rPr lang="ru-RU" sz="3600" dirty="0"/>
              <a:t>, частичной автоматизации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C98BE-99C7-CE74-9107-BA46E635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1.	оформление права пользования лесным участком отдела учета земель и организации использования лесов,</a:t>
            </a:r>
          </a:p>
          <a:p>
            <a:pPr marL="0" indent="0">
              <a:buNone/>
            </a:pPr>
            <a:r>
              <a:rPr lang="ru-RU" dirty="0"/>
              <a:t>2.	</a:t>
            </a:r>
            <a:r>
              <a:rPr lang="ru-RU" b="1" dirty="0"/>
              <a:t>оформление права пользования лесным участком отдела организации лесопользования, лесовосстановления и государственной экспертизы проектов освоения лесов,</a:t>
            </a:r>
          </a:p>
          <a:p>
            <a:pPr marL="0" indent="0">
              <a:buNone/>
            </a:pPr>
            <a:r>
              <a:rPr lang="ru-RU" dirty="0"/>
              <a:t>3.	проведение государственной экспертизы проектов освоения лесов, расположенных на землях лесного фонда,</a:t>
            </a:r>
          </a:p>
          <a:p>
            <a:pPr marL="0" indent="0">
              <a:buNone/>
            </a:pPr>
            <a:r>
              <a:rPr lang="ru-RU" dirty="0"/>
              <a:t>4.	согласование проекта рекультивации нарушенных земель/проекта лесовосстановления,</a:t>
            </a:r>
          </a:p>
          <a:p>
            <a:pPr marL="0" indent="0">
              <a:buNone/>
            </a:pPr>
            <a:r>
              <a:rPr lang="ru-RU" dirty="0"/>
              <a:t>5.	прием лесной деклараций и отчетов об использовании лесов,</a:t>
            </a:r>
          </a:p>
          <a:p>
            <a:pPr marL="0" indent="0">
              <a:buNone/>
            </a:pPr>
            <a:r>
              <a:rPr lang="ru-RU" dirty="0"/>
              <a:t>6.	формирование акта о лесном пожаре,</a:t>
            </a:r>
          </a:p>
          <a:p>
            <a:pPr marL="0" indent="0">
              <a:buNone/>
            </a:pPr>
            <a:r>
              <a:rPr lang="ru-RU" dirty="0"/>
              <a:t>7.	утверждение акта лесопатологического обследования,</a:t>
            </a:r>
          </a:p>
          <a:p>
            <a:pPr marL="0" indent="0">
              <a:buNone/>
            </a:pPr>
            <a:r>
              <a:rPr lang="ru-RU" dirty="0"/>
              <a:t>8.	предоставление выписки из государственного лесного реестра,</a:t>
            </a:r>
          </a:p>
          <a:p>
            <a:pPr marL="0" indent="0">
              <a:buNone/>
            </a:pPr>
            <a:r>
              <a:rPr lang="ru-RU" dirty="0"/>
              <a:t>9.	выдача разрешений на выполнение работ по геологическому изучению недр на землях лесного фонда, а также на использование лесных участков в соответствии со статьями 39.33, 39.36 Земельного кодекса РФ,</a:t>
            </a:r>
          </a:p>
          <a:p>
            <a:pPr marL="0" indent="0">
              <a:buNone/>
            </a:pPr>
            <a:r>
              <a:rPr lang="ru-RU" dirty="0"/>
              <a:t>10.	Информирование населения о введении особых противопожарных режимов и классов пожарной опасности по условиям погоды,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25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5A7128-71F8-BE2B-68FE-836ADCFA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1" y="1268067"/>
            <a:ext cx="9726373" cy="550955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7D04-94E1-53D1-0595-40413790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124" y="-65772"/>
            <a:ext cx="12659889" cy="18256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2. Предоставление гражданам, юридическим лицам лесных участков, находящихся в государственной или муниципальной собственности</a:t>
            </a:r>
            <a:br>
              <a:rPr lang="ru-RU" dirty="0"/>
            </a:b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838944" y="3915304"/>
            <a:ext cx="23825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Ссылка на лесной кодекс – порядок предоставления гражданам лесных участков: </a:t>
            </a:r>
            <a:r>
              <a:rPr lang="en-US" dirty="0">
                <a:hlinkClick r:id="rId3"/>
              </a:rPr>
              <a:t>https://www.consultant.ru/document/cons_doc_LAW_64299/61aba3ad8fc2e2f947e1a7f3730526848501ffe2/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324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30EE0F1-55FA-F557-06EE-0E0385589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225" y="327025"/>
            <a:ext cx="5319884" cy="64549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B2C2B-EBAA-9A0A-FE78-1D138627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7025"/>
            <a:ext cx="11582400" cy="1325563"/>
          </a:xfrm>
        </p:spPr>
        <p:txBody>
          <a:bodyPr/>
          <a:lstStyle/>
          <a:p>
            <a:r>
              <a:rPr lang="ru-RU" dirty="0"/>
              <a:t>Предварительно согласование лесного участка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189A07D-5357-6A7E-ECF1-794FEFEC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6" y="1373297"/>
            <a:ext cx="6727479" cy="531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8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FF340-C945-EFD2-980B-146BD5BB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Утверждение ПДЛУ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48E2A7-FC2F-23B0-7AEC-3531DE8A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1" y="2416466"/>
            <a:ext cx="7251126" cy="44068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FBEA8E5-1485-9D37-A2BA-D5305E298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647" y="246597"/>
            <a:ext cx="4849354" cy="65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8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35EC6-73E4-0103-018A-DAB97BCF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50736" cy="1325563"/>
          </a:xfrm>
        </p:spPr>
        <p:txBody>
          <a:bodyPr>
            <a:normAutofit/>
          </a:bodyPr>
          <a:lstStyle/>
          <a:p>
            <a:r>
              <a:rPr lang="ru-RU" dirty="0"/>
              <a:t>Предоставление лесного участка в пользование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C630-CD7E-C087-9AF0-D2C8DAEEF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3F559D-9845-FF3C-B163-BE721D893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18" y="-118872"/>
            <a:ext cx="4625382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62A79C-179E-94D6-7001-72B0530C8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7" y="2387790"/>
            <a:ext cx="74583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033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553</Words>
  <Application>Microsoft Office PowerPoint</Application>
  <PresentationFormat>Широкоэкранный</PresentationFormat>
  <Paragraphs>72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Контракт на разработку</vt:lpstr>
      <vt:lpstr>Требуемые бизнес процессы для цифровизации, частичной автоматизации</vt:lpstr>
      <vt:lpstr>2. Предоставление гражданам, юридическим лицам лесных участков, находящихся в государственной или муниципальной собственности </vt:lpstr>
      <vt:lpstr>Предварительно согласование лесного участка</vt:lpstr>
      <vt:lpstr>Утверждение ПДЛУ</vt:lpstr>
      <vt:lpstr>Предоставление лесного участка в пользование</vt:lpstr>
      <vt:lpstr>Узкие места бизнес-процесса.</vt:lpstr>
      <vt:lpstr>Цель</vt:lpstr>
      <vt:lpstr>Задачи</vt:lpstr>
      <vt:lpstr>Входные данные</vt:lpstr>
      <vt:lpstr>Выходные данные</vt:lpstr>
      <vt:lpstr>Ожидаемый 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</cp:lastModifiedBy>
  <cp:revision>73</cp:revision>
  <dcterms:created xsi:type="dcterms:W3CDTF">2023-11-10T08:42:43Z</dcterms:created>
  <dcterms:modified xsi:type="dcterms:W3CDTF">2023-12-19T16:11:55Z</dcterms:modified>
</cp:coreProperties>
</file>