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56" r:id="rId3"/>
    <p:sldId id="257" r:id="rId4"/>
    <p:sldId id="269" r:id="rId5"/>
    <p:sldId id="268" r:id="rId6"/>
    <p:sldId id="266" r:id="rId7"/>
    <p:sldId id="274" r:id="rId8"/>
    <p:sldId id="275" r:id="rId9"/>
    <p:sldId id="276" r:id="rId10"/>
    <p:sldId id="272" r:id="rId11"/>
    <p:sldId id="258" r:id="rId12"/>
    <p:sldId id="259" r:id="rId13"/>
    <p:sldId id="260" r:id="rId14"/>
    <p:sldId id="263" r:id="rId15"/>
    <p:sldId id="271" r:id="rId16"/>
    <p:sldId id="279" r:id="rId17"/>
    <p:sldId id="278" r:id="rId18"/>
    <p:sldId id="2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896" autoAdjust="0"/>
  </p:normalViewPr>
  <p:slideViewPr>
    <p:cSldViewPr snapToGrid="0">
      <p:cViewPr varScale="1">
        <p:scale>
          <a:sx n="105" d="100"/>
          <a:sy n="105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59EBD-2944-4F83-9BDB-40179331FFB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6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0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9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8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1319" y="4272672"/>
            <a:ext cx="3940681" cy="21693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Выполнил: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студент группы</a:t>
            </a:r>
            <a:r>
              <a:rPr lang="en-US" sz="1600" dirty="0"/>
              <a:t> </a:t>
            </a:r>
            <a:r>
              <a:rPr lang="ru-RU" sz="1600" b="1" dirty="0"/>
              <a:t>ПИ-20.01</a:t>
            </a: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Каспшицкий А.А.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</a:t>
            </a:r>
            <a:r>
              <a:rPr lang="ru-RU" sz="1600" dirty="0" err="1"/>
              <a:t>ТюмГУ</a:t>
            </a:r>
            <a:r>
              <a:rPr lang="ru-RU" sz="160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Профессор, д. тех. н. Ивашко А.Г.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предприятия: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Ткаченко И.Н.</a:t>
            </a:r>
          </a:p>
          <a:p>
            <a:pPr>
              <a:spcBef>
                <a:spcPts val="0"/>
              </a:spcBef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643" y="201881"/>
            <a:ext cx="9205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</a:t>
            </a:r>
          </a:p>
          <a:p>
            <a:pPr algn="ctr"/>
            <a:r>
              <a:rPr lang="ru-RU" sz="1600" dirty="0"/>
              <a:t>РОССИЙСКОЙ ФЕДЕРАЦИИ</a:t>
            </a:r>
          </a:p>
          <a:p>
            <a:pPr algn="ctr"/>
            <a:r>
              <a:rPr lang="ru-RU" sz="1600" dirty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dirty="0"/>
              <a:t>«ТЮМЕНСКИЙ ГОСУДАРСТВЕННЫЙ УНИВЕРСИТЕТ»</a:t>
            </a:r>
          </a:p>
          <a:p>
            <a:pPr algn="ctr"/>
            <a:r>
              <a:rPr lang="ru-RU" sz="1600" dirty="0"/>
              <a:t>ИНСТИТУТ МАТЕМАТИКИ И КОМПЬЮТЕРНЫХ НАУК</a:t>
            </a:r>
          </a:p>
          <a:p>
            <a:pPr algn="ctr"/>
            <a:r>
              <a:rPr lang="ru-RU" sz="1600" dirty="0"/>
              <a:t>Кафедра программной и системной инженерии</a:t>
            </a:r>
          </a:p>
          <a:p>
            <a:pPr algn="ctr"/>
            <a:r>
              <a:rPr lang="ru-RU" sz="1600" dirty="0"/>
              <a:t>Базовая кафедра автоматизации бизнес-процессов на платформе 1С:Предприятие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92304" y="2314831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cap="all" dirty="0"/>
              <a:t> </a:t>
            </a:r>
            <a:endParaRPr lang="ru-RU" sz="1600" dirty="0"/>
          </a:p>
          <a:p>
            <a:pPr algn="ctr"/>
            <a:r>
              <a:rPr lang="ru-RU" sz="1600" dirty="0"/>
              <a:t>ОТЧЕТ</a:t>
            </a:r>
          </a:p>
          <a:p>
            <a:pPr algn="ctr"/>
            <a:r>
              <a:rPr lang="ru-RU" sz="1600" dirty="0"/>
              <a:t>О РЕЗУЛЬТАТАХ ИНДИВИДУАЛЬНОЙ </a:t>
            </a:r>
          </a:p>
          <a:p>
            <a:pPr algn="ctr"/>
            <a:r>
              <a:rPr lang="ru-RU" sz="1600" dirty="0"/>
              <a:t>ТЕХНОЛОГИЧЕСКОЙ ПРАКТИКИ</a:t>
            </a:r>
          </a:p>
          <a:p>
            <a:pPr algn="ctr"/>
            <a:r>
              <a:rPr lang="ru-RU" sz="1600" dirty="0"/>
              <a:t>(ПРОЕКТНО-ТЕХНОЛОГИЧЕСКАЯ)</a:t>
            </a:r>
          </a:p>
          <a:p>
            <a:pPr algn="ctr"/>
            <a:r>
              <a:rPr lang="ru-RU" sz="1600" dirty="0"/>
              <a:t> </a:t>
            </a:r>
          </a:p>
          <a:p>
            <a:pPr algn="ctr"/>
            <a:r>
              <a:rPr lang="ru-RU" sz="1600" dirty="0"/>
              <a:t>Место прохождения практики</a:t>
            </a:r>
            <a:endParaRPr lang="en-US" sz="1600" dirty="0"/>
          </a:p>
          <a:p>
            <a:pPr algn="ctr"/>
            <a:r>
              <a:rPr lang="ru-RU" sz="1600" dirty="0"/>
              <a:t>ООО «Техноком»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02659" y="6427742"/>
            <a:ext cx="22172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5940425" algn="r"/>
              </a:tabLst>
            </a:pPr>
            <a:r>
              <a:rPr lang="ru-RU" altLang="ru-RU" sz="1600" dirty="0">
                <a:latin typeface="+mn-lt"/>
              </a:rPr>
              <a:t>Тюмень-2023</a:t>
            </a:r>
          </a:p>
        </p:txBody>
      </p:sp>
    </p:spTree>
    <p:extLst>
      <p:ext uri="{BB962C8B-B14F-4D97-AF65-F5344CB8AC3E}">
        <p14:creationId xmlns:p14="http://schemas.microsoft.com/office/powerpoint/2010/main" val="19779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365125"/>
            <a:ext cx="10631424" cy="1325563"/>
          </a:xfrm>
        </p:spPr>
        <p:txBody>
          <a:bodyPr/>
          <a:lstStyle/>
          <a:p>
            <a:r>
              <a:rPr lang="ru-RU" dirty="0"/>
              <a:t>Узкие места бизнес-процесса.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Подача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Регистрация заявлений, подписание документов,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Уведомление заявителя.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трудозатраты </a:t>
            </a:r>
            <a:r>
              <a:rPr lang="ru-RU" dirty="0">
                <a:effectLst/>
                <a:ea typeface="Calibri" panose="020F0502020204030204" pitchFamily="34" charset="0"/>
              </a:rPr>
              <a:t>заявителя при подаче заявлений путем цифровизации подачи заявления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,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Задачи, поставленные начальником группы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77"/>
            <a:ext cx="10756392" cy="4351338"/>
          </a:xfrm>
        </p:spPr>
        <p:txBody>
          <a:bodyPr>
            <a:normAutofit fontScale="92500"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модель данных ВИС Лесопользования Свердловской Области для рассматриваемого бизнес-процесса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структуру сообщений для обмена сообщениями с СЭД ПСО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серверное приложение для генерации, отправки сообщений и обработки ответных сообщений от СЭД ПСО.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серверное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 согласования лесного участка</a:t>
            </a:r>
          </a:p>
          <a:p>
            <a:r>
              <a:rPr lang="ru-RU" dirty="0"/>
              <a:t>Заявление на утверждение</a:t>
            </a:r>
            <a:r>
              <a:rPr lang="en-US" dirty="0"/>
              <a:t> </a:t>
            </a:r>
            <a:r>
              <a:rPr lang="ru-RU" dirty="0"/>
              <a:t>проектной документации пользования лесным участком</a:t>
            </a:r>
          </a:p>
          <a:p>
            <a:r>
              <a:rPr lang="ru-RU" dirty="0"/>
              <a:t>Заявление на предоставление лесного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Уведомления об отказе в предварительном согласовании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Отказ в утверждении</a:t>
            </a:r>
          </a:p>
          <a:p>
            <a:r>
              <a:rPr lang="ru-RU" dirty="0"/>
              <a:t>Приказ о предоставлении земельного (лесного) участка </a:t>
            </a:r>
          </a:p>
          <a:p>
            <a:r>
              <a:rPr lang="ru-RU" dirty="0"/>
              <a:t>Решение об отказе в предоставлении лесного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трудозатрат, потраченного времени заявителя, при подаче заявления</a:t>
            </a:r>
          </a:p>
          <a:p>
            <a:r>
              <a:rPr lang="ru-RU" dirty="0"/>
              <a:t>Уменьшение времени для предоставления услуги</a:t>
            </a:r>
          </a:p>
          <a:p>
            <a:r>
              <a:rPr lang="ru-RU" dirty="0"/>
              <a:t>Снижение когнитивной нагрузки на оператора при обработке заявлений.</a:t>
            </a:r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8B056-92B5-DA3A-4691-8F0B7E6E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18472"/>
            <a:ext cx="10515600" cy="1325563"/>
          </a:xfrm>
        </p:spPr>
        <p:txBody>
          <a:bodyPr/>
          <a:lstStyle/>
          <a:p>
            <a:r>
              <a:rPr lang="ru-RU" dirty="0"/>
              <a:t>Отказ в согласовании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BF50F-9975-997D-48BA-3E9D4E8D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66" y="232916"/>
            <a:ext cx="5287113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A8A012-6C2F-9790-ECF9-3C2120EE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81" y="1183111"/>
            <a:ext cx="5319939" cy="57669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DF68-1EB5-C49C-D04B-CCF6F05C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47" y="120411"/>
            <a:ext cx="3576782" cy="1325563"/>
          </a:xfrm>
        </p:spPr>
        <p:txBody>
          <a:bodyPr/>
          <a:lstStyle/>
          <a:p>
            <a:r>
              <a:rPr lang="ru-RU" dirty="0"/>
              <a:t>Отказ в утверждении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3AE68-8119-29B0-D400-6D573AEB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5" y="0"/>
            <a:ext cx="4877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5ECFD-123B-5743-F381-C3F7FA8E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64" y="350982"/>
            <a:ext cx="6929582" cy="1293524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Решение об отказе в предоставлении участка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F4FBBA-4B6F-D24D-6907-1DB8115B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92" y="-71659"/>
            <a:ext cx="4610743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1672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8" y="1525706"/>
            <a:ext cx="10023403" cy="5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/>
              <a:t>цифровизации</a:t>
            </a:r>
            <a:r>
              <a:rPr lang="ru-RU" sz="3600" dirty="0"/>
              <a:t>, частичной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5143" y="6057899"/>
            <a:ext cx="10821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лесной кодекс – порядок предоставления гражданам лесных участков: </a:t>
            </a:r>
            <a:r>
              <a:rPr lang="en-US" dirty="0">
                <a:hlinkClick r:id="rId2"/>
              </a:rPr>
              <a:t>https://www.consultant.ru/document/cons_doc_LAW_64299/61aba3ad8fc2e2f947e1a7f3730526848501ffe2/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B020E9-0BD9-0AA2-6E5F-CE8C07D1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006571"/>
            <a:ext cx="11999316" cy="49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0EE0F1-55FA-F557-06EE-0E038558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25" y="327025"/>
            <a:ext cx="5319884" cy="64549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B2C2B-EBAA-9A0A-FE78-1D138627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3561"/>
            <a:ext cx="11582400" cy="1325563"/>
          </a:xfrm>
        </p:spPr>
        <p:txBody>
          <a:bodyPr/>
          <a:lstStyle/>
          <a:p>
            <a:r>
              <a:rPr lang="ru-RU"/>
              <a:t>Предварительно согласование лесного участка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B83826-2A85-7EB9-4214-5183858F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2142"/>
            <a:ext cx="6833275" cy="48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F340-C945-EFD2-980B-146BD5BB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ПДЛУ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BEA8E5-1485-9D37-A2BA-D5305E29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47" y="246597"/>
            <a:ext cx="4849354" cy="65767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9C739-B4B8-B841-2F6F-4A76EC04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216"/>
            <a:ext cx="7467601" cy="4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35EC6-73E4-0103-018A-DAB97BCF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0736" cy="1325563"/>
          </a:xfrm>
        </p:spPr>
        <p:txBody>
          <a:bodyPr>
            <a:normAutofit/>
          </a:bodyPr>
          <a:lstStyle/>
          <a:p>
            <a:r>
              <a:rPr lang="ru-RU" dirty="0"/>
              <a:t>Предоставление лесного участка в пользование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3F559D-9845-FF3C-B163-BE721D89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18" y="-118872"/>
            <a:ext cx="4625382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FD74D7-134C-782B-EB40-21F049D4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2761"/>
            <a:ext cx="7615883" cy="44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3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601</Words>
  <Application>Microsoft Office PowerPoint</Application>
  <PresentationFormat>Широкоэкранный</PresentationFormat>
  <Paragraphs>77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Предварительно согласование лесного участка</vt:lpstr>
      <vt:lpstr>Утверждение ПДЛУ</vt:lpstr>
      <vt:lpstr>Предоставление лесного участка в пользование</vt:lpstr>
      <vt:lpstr>Узкие места бизнес-процесса.</vt:lpstr>
      <vt:lpstr>Цель</vt:lpstr>
      <vt:lpstr>Задачи, поставленные начальником группы разработки</vt:lpstr>
      <vt:lpstr>Входные данные</vt:lpstr>
      <vt:lpstr>Выходные данные</vt:lpstr>
      <vt:lpstr>Ожидаемый результат</vt:lpstr>
      <vt:lpstr>Отказ в согласовании</vt:lpstr>
      <vt:lpstr>Отказ в утверждении</vt:lpstr>
      <vt:lpstr>Решение об отказе в предоставлении участка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111</cp:revision>
  <dcterms:created xsi:type="dcterms:W3CDTF">2023-11-10T08:42:43Z</dcterms:created>
  <dcterms:modified xsi:type="dcterms:W3CDTF">2023-12-20T13:47:06Z</dcterms:modified>
</cp:coreProperties>
</file>