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81" r:id="rId10"/>
    <p:sldId id="276" r:id="rId11"/>
    <p:sldId id="268" r:id="rId12"/>
    <p:sldId id="269" r:id="rId13"/>
    <p:sldId id="271" r:id="rId14"/>
    <p:sldId id="270" r:id="rId15"/>
    <p:sldId id="277" r:id="rId16"/>
    <p:sldId id="278" r:id="rId17"/>
    <p:sldId id="279" r:id="rId18"/>
    <p:sldId id="275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1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4C8C-A16D-40ED-B7C8-20CC6A7D0227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uslugi.egov66.ru/forest-api/api/public/services/1070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uslugi.egov66.ru/forest-api/api/reques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/next-status?to=980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uslugi.egov66.ru/forest-api/api/documents/%7bdocumentId%7dsign/externa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emf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8" y="391588"/>
            <a:ext cx="1598971" cy="706792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14837" y="2791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ведомственной информационной системы "Лесопользование"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14837" y="532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Выполнил: Каспшицкий Алексей Александрович 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 от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ТюмГУ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Ивашко Александр Григорьевич, д.т.н., профессор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Руководитель от предприятия: Ткаченко Иван Николаевич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практики: ООО «Техноком»</a:t>
            </a:r>
          </a:p>
        </p:txBody>
      </p:sp>
    </p:spTree>
    <p:extLst>
      <p:ext uri="{BB962C8B-B14F-4D97-AF65-F5344CB8AC3E}">
        <p14:creationId xmlns:p14="http://schemas.microsoft.com/office/powerpoint/2010/main" val="34375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41907" y="136682"/>
            <a:ext cx="9891500" cy="328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Детализированная архитектура системы: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63" y="658141"/>
            <a:ext cx="7791566" cy="61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/>
          <p:cNvSpPr txBox="1">
            <a:spLocks/>
          </p:cNvSpPr>
          <p:nvPr/>
        </p:nvSpPr>
        <p:spPr>
          <a:xfrm>
            <a:off x="0" y="42449"/>
            <a:ext cx="9843009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Чтение информации о выбранной услуге: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sz="1600" dirty="0">
                <a:hlinkClick r:id="rId4"/>
              </a:rPr>
              <a:t>https</a:t>
            </a:r>
            <a:r>
              <a:rPr lang="en-US" sz="1600" dirty="0" smtClean="0">
                <a:hlinkClick r:id="rId4"/>
              </a:rPr>
              <a:t>://uslugi.egov66.ru/forest-api/api/public/services/10701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694438"/>
            <a:ext cx="701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№1.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205938"/>
            <a:ext cx="30200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категории, </a:t>
            </a:r>
          </a:p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основания отказа, </a:t>
            </a:r>
          </a:p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 получателей, </a:t>
            </a:r>
          </a:p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полное наименование услуги, </a:t>
            </a:r>
          </a:p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перечень поставщиков услуги,</a:t>
            </a:r>
          </a:p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административный регламент, </a:t>
            </a:r>
          </a:p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стоимость и сроки оказания услуги, </a:t>
            </a:r>
          </a:p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документы необходимые для получения услуги.</a:t>
            </a:r>
          </a:p>
        </p:txBody>
      </p:sp>
      <p:pic>
        <p:nvPicPr>
          <p:cNvPr id="15" name="Рисунок 14" descr="Изображение выглядит как текст, диаграмма, План, линия&#10;&#10;Автоматически созданное описание"/>
          <p:cNvPicPr/>
          <p:nvPr/>
        </p:nvPicPr>
        <p:blipFill>
          <a:blip r:embed="rId5"/>
          <a:stretch>
            <a:fillRect/>
          </a:stretch>
        </p:blipFill>
        <p:spPr>
          <a:xfrm>
            <a:off x="3159853" y="571143"/>
            <a:ext cx="9028429" cy="6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/>
          <p:cNvSpPr txBox="1">
            <a:spLocks/>
          </p:cNvSpPr>
          <p:nvPr/>
        </p:nvSpPr>
        <p:spPr>
          <a:xfrm>
            <a:off x="0" y="32485"/>
            <a:ext cx="8009382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черновика заявления: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sz="1600" dirty="0">
                <a:hlinkClick r:id="rId4"/>
              </a:rPr>
              <a:t>https://uslugi.egov66.ru/forest-api/api/requests</a:t>
            </a:r>
            <a:r>
              <a:rPr lang="ru-RU" sz="1600" dirty="0"/>
              <a:t> 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25942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37801" y="2880884"/>
            <a:ext cx="277261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заявление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Установить статус черновик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Пред заполнить информацию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103709"/>
            <a:ext cx="236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№2.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-37800" y="1820322"/>
            <a:ext cx="299072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момент создания черновика в заявлении заполняются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следующие поля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заявитель,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исполнитель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услуга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925" y="733240"/>
            <a:ext cx="9163456" cy="63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/>
          <p:cNvSpPr txBox="1">
            <a:spLocks/>
          </p:cNvSpPr>
          <p:nvPr/>
        </p:nvSpPr>
        <p:spPr>
          <a:xfrm>
            <a:off x="18250" y="-369302"/>
            <a:ext cx="9555489" cy="1142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Чтение выбранного заявления: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sz="2400" dirty="0">
                <a:hlinkClick r:id="rId4"/>
              </a:rPr>
              <a:t>https://uslugi.egov66.ru/forest-api/api/requests/2334177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344" y="100962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№3. </a:t>
            </a: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9623" y="1604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Земельный участок,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Оказываемая услуга,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 права пользования участком,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Приложенные к заявлению документы,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Срок планируемого использования участка.</a:t>
            </a:r>
          </a:p>
        </p:txBody>
      </p:sp>
    </p:spTree>
    <p:extLst>
      <p:ext uri="{BB962C8B-B14F-4D97-AF65-F5344CB8AC3E}">
        <p14:creationId xmlns:p14="http://schemas.microsoft.com/office/powerpoint/2010/main" val="378917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/>
          <p:cNvSpPr txBox="1">
            <a:spLocks/>
          </p:cNvSpPr>
          <p:nvPr/>
        </p:nvSpPr>
        <p:spPr>
          <a:xfrm>
            <a:off x="0" y="56461"/>
            <a:ext cx="12191999" cy="923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Смена статуса (подача заявления)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</a:t>
            </a:r>
            <a:r>
              <a:rPr lang="en-US" sz="1800" dirty="0">
                <a:hlinkClick r:id="rId4"/>
              </a:rPr>
              <a:t>https://uslugi.egov66.ru/forest-api/api/requests/2334177/next-status?to=9806</a:t>
            </a:r>
            <a:r>
              <a:rPr lang="en-US" sz="1800" dirty="0"/>
              <a:t> </a:t>
            </a:r>
            <a:endParaRPr lang="ru-RU" sz="1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6884" y="2490625"/>
            <a:ext cx="6398595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заполнения обязательных полей, подписан ли документ заявления.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не забронирован ли запрашиваемый участок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Отправить заявление на регистрацию в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Перевести заявление в статус «На регистрации»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Блокировать возможность редактировать атрибуты заявления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6884" y="1160838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№4. В ответе возвращается такая же структура, что и при чтении заявлении.</a:t>
            </a:r>
          </a:p>
        </p:txBody>
      </p:sp>
    </p:spTree>
    <p:extLst>
      <p:ext uri="{BB962C8B-B14F-4D97-AF65-F5344CB8AC3E}">
        <p14:creationId xmlns:p14="http://schemas.microsoft.com/office/powerpoint/2010/main" val="369872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/>
          <p:cNvSpPr txBox="1">
            <a:spLocks/>
          </p:cNvSpPr>
          <p:nvPr/>
        </p:nvSpPr>
        <p:spPr>
          <a:xfrm>
            <a:off x="0" y="3105"/>
            <a:ext cx="12311118" cy="837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Отправка документа на подписание: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https://uslugi.egov66.ru/forest-api/api/documents/{documentId}/sign/external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1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3628342"/>
            <a:ext cx="3556096" cy="268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основе типа документа выбирается типа запроса в генератор сообщений.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Выбирается оператор-получатель на стороне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Отправляется сообщение в генератор сообщений в запросе передается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документа, тип шаблона,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оператора,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получателя.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формирования и обработки пакетов рассматриваться не будет.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9780" y="1567820"/>
            <a:ext cx="3615655" cy="148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параметрах запроса передаётся идентификатор подписываемого документа.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теле запроса передается комментарий к подписываемому документу.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96" y="840296"/>
            <a:ext cx="8949465" cy="57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37793"/>
            <a:ext cx="681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Общее количество реализованных запросов, разбитых по группам:</a:t>
            </a:r>
          </a:p>
        </p:txBody>
      </p:sp>
    </p:spTree>
    <p:extLst>
      <p:ext uri="{BB962C8B-B14F-4D97-AF65-F5344CB8AC3E}">
        <p14:creationId xmlns:p14="http://schemas.microsoft.com/office/powerpoint/2010/main" val="334147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37793"/>
            <a:ext cx="547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Список таблиц созданных для работы всей системы: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8474"/>
            <a:ext cx="2519117" cy="602130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107" y="757050"/>
            <a:ext cx="1422080" cy="58254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316" y="634484"/>
            <a:ext cx="1820777" cy="61045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762" y="507125"/>
            <a:ext cx="1810818" cy="62490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6794" y="542215"/>
            <a:ext cx="1588663" cy="61789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3970" y="542215"/>
            <a:ext cx="1503188" cy="61092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3394" y="563925"/>
            <a:ext cx="1603154" cy="61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0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37222" y="-30868"/>
            <a:ext cx="9891500" cy="471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Таблицы БД для работы с заявлением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7" y="298397"/>
            <a:ext cx="10715193" cy="65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55336" y="5549"/>
            <a:ext cx="9891500" cy="471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28383" y="271236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57161" y="960423"/>
            <a:ext cx="10077678" cy="2633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работы был изучен предоставленный бизнес процесс, выделены пользовательские требования, спроектирован процесс предоставления заявления с использованием системы, определены правила обмена сообщениями </a:t>
            </a:r>
            <a:r>
              <a:rPr lang="ru-RU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бекенда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 </a:t>
            </a:r>
            <a:r>
              <a:rPr lang="ru-RU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фронтендом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спроектирована архитектура </a:t>
            </a:r>
            <a:r>
              <a:rPr lang="ru-RU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бекенда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реализовано серверное приложение.</a:t>
            </a:r>
          </a:p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Результатом работы является, внедренная в процесс работы министерства, система, котора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 позволила сократить время работы над заявлением на 1 рабочий день. Система автоматически проверяет участки на пересечения с другими участками, автоматически отправляет заявление на регистрацию, формирует электронные документы, отправляет их в электронный документооборот для регистрации/подписания.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8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СЭР РИП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5" y="660857"/>
            <a:ext cx="12074155" cy="5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4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Основание разработки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844920"/>
            <a:ext cx="112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Свердловской области встал вопрос о том, как автоматизировать работу с заявками по регистрации земельных/лесных участков. Департамент закупок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 12.04.2022 выставил на портале «ЕИС ЗАКУПКИ» открытый конкурс.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3" y="1429695"/>
            <a:ext cx="10779853" cy="48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1009027" cy="48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Обобщенная схема комплексного лесопользования из описания объекта закупки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 bwMode="auto">
          <a:xfrm>
            <a:off x="186609" y="664888"/>
            <a:ext cx="7753800" cy="61931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8128492" y="786741"/>
            <a:ext cx="3977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описании объекта закупки требуется: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«Система должна предоставить возможность прохождения цикла процесса комплексного лесопользования».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97825" y="1863959"/>
            <a:ext cx="3168000" cy="5760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28491" y="2164360"/>
            <a:ext cx="3977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работы рассмотрим процесс оформления права пользования участком.</a:t>
            </a:r>
          </a:p>
        </p:txBody>
      </p:sp>
    </p:spTree>
    <p:extLst>
      <p:ext uri="{BB962C8B-B14F-4D97-AF65-F5344CB8AC3E}">
        <p14:creationId xmlns:p14="http://schemas.microsoft.com/office/powerpoint/2010/main" val="20389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3" y="89560"/>
            <a:ext cx="11191793" cy="442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Административные процедуры при предоставлении участка по мнению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912576"/>
            <a:ext cx="8033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Рассмотрение проектной документации;</a:t>
            </a:r>
          </a:p>
          <a:p>
            <a:pPr marL="342900" indent="-342900">
              <a:buAutoNum type="arabicPeriod"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Прием и регистрация заявления на предварительное согласование лесного участка;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Принятие решения о предварительном согласовании либо отказ в предварительном согласовании лесного участка;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Прием и регистрация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Рассмотрение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Формирование и направление межведомственных запросов в другие органы (организации);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Направление заявителю копии решения уполномоченного органа о предоставлении лесного участка либо извещения об отказе в предоставлении услуги; 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Подготовка правоустанавливающего документа на лесной участок;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Подписание правоустанавливающего документа на лесной участок (акт приема-передачи лесного участка в пользование входит в состав правоустанавливающего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6235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0269004" cy="469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административных процедур к услугам, которые оказывает министерство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7629" y="2336386"/>
            <a:ext cx="513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об утверждении проектной документации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7629" y="3779224"/>
            <a:ext cx="405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согласовании лесного участка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7629" y="5299784"/>
            <a:ext cx="5267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предоставлении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Договор или Акт приёма передачи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4131" y="2336386"/>
            <a:ext cx="429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Проектная документация лесного участка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6506" y="3640725"/>
            <a:ext cx="481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на предварительное согласование лесного участка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06" y="5222063"/>
            <a:ext cx="481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о предоставлении в пределах земель лесного фонда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297422" y="2399412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306277" y="3842250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297422" y="5440448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95124" y="1292286"/>
            <a:ext cx="867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Предоставление услуги начинается с заявления, заканчивается итоговым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25391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394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и задачи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01123" y="2857912"/>
            <a:ext cx="9891501" cy="257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Изучить документооборот министерства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структуру потоков данных при работе с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частью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классы в нотации UML для предметной области, для интеграций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логическую модель данных</a:t>
            </a:r>
          </a:p>
          <a:p>
            <a:pPr algn="l"/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1123" y="844161"/>
            <a:ext cx="8853121" cy="967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сократить время для работы над заявлением (предоставления услуги). На всех этапах работы с заявлением (От формирования заявления</a:t>
            </a:r>
            <a:r>
              <a:rPr lang="ru-RU" sz="1800">
                <a:solidFill>
                  <a:schemeClr val="tx1">
                    <a:lumMod val="75000"/>
                    <a:lumOff val="25000"/>
                  </a:schemeClr>
                </a:solidFill>
              </a:rPr>
              <a:t>, до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вынесения итогового документа)</a:t>
            </a:r>
          </a:p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Путем формализации документооборота, автоматической проверкой образуемых участков, генерации и заполнения необходимых документов, подписания документов в системе электронного документооборота.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1505" y="6549920"/>
            <a:ext cx="42135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этапы работ выделены в госте 19.102–77</a:t>
            </a:r>
          </a:p>
        </p:txBody>
      </p:sp>
    </p:spTree>
    <p:extLst>
      <p:ext uri="{BB962C8B-B14F-4D97-AF65-F5344CB8AC3E}">
        <p14:creationId xmlns:p14="http://schemas.microsoft.com/office/powerpoint/2010/main" val="28380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239507"/>
            <a:ext cx="13360893" cy="454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Основной (успешный) сценарий полного цикла работы с заявлением без межведомственных запросов.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015" y="1093047"/>
            <a:ext cx="4818131" cy="383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1626447"/>
            <a:ext cx="4818131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4" y="693749"/>
            <a:ext cx="11714747" cy="61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239507"/>
            <a:ext cx="13360893" cy="454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Общая архитектура системы: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015" y="1093047"/>
            <a:ext cx="4818131" cy="383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1626447"/>
            <a:ext cx="4818131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73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836</Words>
  <Application>Microsoft Office PowerPoint</Application>
  <PresentationFormat>Широкоэкранный</PresentationFormat>
  <Paragraphs>106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Мищенко Олег Юрьевич</dc:creator>
  <cp:lastModifiedBy>Каспшицкий Алексей Александрович</cp:lastModifiedBy>
  <cp:revision>145</cp:revision>
  <dcterms:created xsi:type="dcterms:W3CDTF">2021-01-25T10:59:14Z</dcterms:created>
  <dcterms:modified xsi:type="dcterms:W3CDTF">2024-06-06T06:06:24Z</dcterms:modified>
</cp:coreProperties>
</file>