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68" r:id="rId5"/>
    <p:sldId id="266" r:id="rId6"/>
    <p:sldId id="273" r:id="rId7"/>
    <p:sldId id="272" r:id="rId8"/>
    <p:sldId id="258" r:id="rId9"/>
    <p:sldId id="259" r:id="rId10"/>
    <p:sldId id="267" r:id="rId11"/>
    <p:sldId id="260" r:id="rId12"/>
    <p:sldId id="263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896" autoAdjust="0"/>
  </p:normalViewPr>
  <p:slideViewPr>
    <p:cSldViewPr snapToGrid="0">
      <p:cViewPr varScale="1">
        <p:scale>
          <a:sx n="105" d="100"/>
          <a:sy n="105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1DFFD-0639-450F-A95D-6BC42EFC6563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6046D-0659-4115-95D0-506687AD151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31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48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4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3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8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98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2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9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1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00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9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38E9-DBAE-4AA2-BF3B-13DCA674FB12}" type="datetimeFigureOut">
              <a:rPr lang="ru-RU" smtClean="0"/>
              <a:t>17.12.2023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A572-2E61-48CD-BE52-8A125B02383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4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sultant.ru/document/cons_doc_LAW_64299/61aba3ad8fc2e2f947e1a7f3730526848501ffe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Оформление права пользования лесным участком отдела учета земель и организации использования лесов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Сценарий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чего начну как разработчик.</a:t>
            </a:r>
          </a:p>
        </p:txBody>
      </p:sp>
    </p:spTree>
    <p:extLst>
      <p:ext uri="{BB962C8B-B14F-4D97-AF65-F5344CB8AC3E}">
        <p14:creationId xmlns:p14="http://schemas.microsoft.com/office/powerpoint/2010/main" val="63352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27729-5451-50B7-7E48-414C711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EBDBDF-6213-5485-B958-CCD6BCE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Заявление на получение предварительного  согласования лесного участка</a:t>
            </a:r>
          </a:p>
          <a:p>
            <a:r>
              <a:rPr lang="ru-RU" dirty="0"/>
              <a:t>Заявление на утверждение</a:t>
            </a:r>
            <a:r>
              <a:rPr lang="en-US" dirty="0"/>
              <a:t> </a:t>
            </a:r>
            <a:r>
              <a:rPr lang="ru-RU" dirty="0"/>
              <a:t>проектной документации пользования лесным участком</a:t>
            </a:r>
          </a:p>
          <a:p>
            <a:r>
              <a:rPr lang="ru-RU" dirty="0"/>
              <a:t>Заявление на предоставление лесного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352024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42634-8CAF-6287-38B5-8D4672AB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96C1D-163E-8187-9EEA-004C5DAED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Приказ о согласовании лесного участка</a:t>
            </a:r>
          </a:p>
          <a:p>
            <a:r>
              <a:rPr lang="ru-RU" dirty="0"/>
              <a:t>Приказ об утверждении проектной документации и государственном учете лесного участка в соответствии с проектной документацией на лесной участок для заготовки древесины</a:t>
            </a:r>
          </a:p>
          <a:p>
            <a:r>
              <a:rPr lang="ru-RU" dirty="0"/>
              <a:t>Приказ о предоставлении земельного (лесного) участка в 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40141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E1982-FFD6-C2DA-F769-1FE5108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Ожидаемый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9DD7D-5FA2-108F-DF2A-F2BA6855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97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91607-8851-3FDB-ACE2-62C20719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" y="1378142"/>
            <a:ext cx="11544299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ru-RU" sz="2400" dirty="0"/>
              <a:t>По общему правилу лесной фонд страны находится в собственности государства. Однако осуществлять свои полномочия пользования и владения самостоятельно государственный аппарат не может и для этого передает их субъектам РФ. Физические и юридические лица могут оформить право собственности на лесные участки. В Свердловской области </a:t>
            </a:r>
            <a:r>
              <a:rPr lang="ru-RU" sz="2400" b="1" dirty="0"/>
              <a:t>нет цифрового ресурса </a:t>
            </a:r>
            <a:r>
              <a:rPr lang="ru-RU" sz="2400" dirty="0"/>
              <a:t>для получения права собственности на лесные участки.</a:t>
            </a:r>
          </a:p>
        </p:txBody>
      </p:sp>
    </p:spTree>
    <p:extLst>
      <p:ext uri="{BB962C8B-B14F-4D97-AF65-F5344CB8AC3E}">
        <p14:creationId xmlns:p14="http://schemas.microsoft.com/office/powerpoint/2010/main" val="28063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53688-45FE-577C-8DD7-3613CCD4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Контракт на разработку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FC61E-22AA-E911-8775-90593878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CE2B15-4CC7-D769-2AE9-B9F8707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3" y="1690688"/>
            <a:ext cx="9359755" cy="478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BE15B-8548-694F-A330-EA138F0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Требуемые бизнес процессы для </a:t>
            </a:r>
            <a:r>
              <a:rPr lang="ru-RU" sz="3600" dirty="0" err="1"/>
              <a:t>цифровизации</a:t>
            </a:r>
            <a:r>
              <a:rPr lang="ru-RU" sz="3600" dirty="0"/>
              <a:t>, частичной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C98BE-99C7-CE74-9107-BA46E635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1.	оформление права пользования лесным участком отдела учета земель и организации использования лесов,</a:t>
            </a:r>
          </a:p>
          <a:p>
            <a:pPr marL="0" indent="0">
              <a:buNone/>
            </a:pPr>
            <a:r>
              <a:rPr lang="ru-RU" dirty="0"/>
              <a:t>2.	</a:t>
            </a:r>
            <a:r>
              <a:rPr lang="ru-RU" b="1" dirty="0"/>
              <a:t>оформление права пользования лесным участком отдела организации лесопользования, лесовосстановления и государственной экспертизы проектов освоения лесов,</a:t>
            </a:r>
          </a:p>
          <a:p>
            <a:pPr marL="0" indent="0">
              <a:buNone/>
            </a:pPr>
            <a:r>
              <a:rPr lang="ru-RU" dirty="0"/>
              <a:t>3.	проведение государственной экспертизы проектов освоения лесов, расположенных на землях лесного фонда,</a:t>
            </a:r>
          </a:p>
          <a:p>
            <a:pPr marL="0" indent="0">
              <a:buNone/>
            </a:pPr>
            <a:r>
              <a:rPr lang="ru-RU" dirty="0"/>
              <a:t>4.	согласование проекта рекультивации нарушенных земель/проекта лесовосстановления,</a:t>
            </a:r>
          </a:p>
          <a:p>
            <a:pPr marL="0" indent="0">
              <a:buNone/>
            </a:pPr>
            <a:r>
              <a:rPr lang="ru-RU" dirty="0"/>
              <a:t>5.	прием лесной деклараций и отчетов об использовании лесов,</a:t>
            </a:r>
          </a:p>
          <a:p>
            <a:pPr marL="0" indent="0">
              <a:buNone/>
            </a:pPr>
            <a:r>
              <a:rPr lang="ru-RU" dirty="0"/>
              <a:t>6.	формирование акта о лесном пожаре,</a:t>
            </a:r>
          </a:p>
          <a:p>
            <a:pPr marL="0" indent="0">
              <a:buNone/>
            </a:pPr>
            <a:r>
              <a:rPr lang="ru-RU" dirty="0"/>
              <a:t>7.	утверждение акта лесопатологического обследования,</a:t>
            </a:r>
          </a:p>
          <a:p>
            <a:pPr marL="0" indent="0">
              <a:buNone/>
            </a:pPr>
            <a:r>
              <a:rPr lang="ru-RU" dirty="0"/>
              <a:t>8.	предоставление выписки из государственного лесного реестра,</a:t>
            </a:r>
          </a:p>
          <a:p>
            <a:pPr marL="0" indent="0">
              <a:buNone/>
            </a:pPr>
            <a:r>
              <a:rPr lang="ru-RU" dirty="0"/>
              <a:t>9.	выдача разрешений на выполнение работ по геологическому изучению недр на землях лесного фонда, а также на использование лесных участков в соответствии со статьями 39.33, 39.36 Земельного кодекса РФ,</a:t>
            </a:r>
          </a:p>
          <a:p>
            <a:pPr marL="0" indent="0">
              <a:buNone/>
            </a:pPr>
            <a:r>
              <a:rPr lang="ru-RU" dirty="0"/>
              <a:t>10.	Информирование населения о введении особых противопожарных режимов и классов пожарной опасности по условиям погоды,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25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B7D04-94E1-53D1-0595-40413790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124" y="-65772"/>
            <a:ext cx="12659889" cy="18256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2. Предоставление гражданам, юридическим лицам лесных участков, находящихся в государственной или муниципальной собственности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9069" y="15003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Схема бизнес-процесса представлена на следующем слайде.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51320" y="5851647"/>
            <a:ext cx="1104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Ссылка на лесной кодекс – порядок предоставления гражданам лесных участков: </a:t>
            </a:r>
            <a:r>
              <a:rPr lang="en-US" dirty="0">
                <a:hlinkClick r:id="rId2"/>
              </a:rPr>
              <a:t>https://www.consultant.ru/document/cons_doc_LAW_64299/61aba3ad8fc2e2f947e1a7f3730526848501ffe2/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24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9" y="0"/>
            <a:ext cx="12106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9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365125"/>
            <a:ext cx="10631424" cy="1325563"/>
          </a:xfrm>
        </p:spPr>
        <p:txBody>
          <a:bodyPr/>
          <a:lstStyle/>
          <a:p>
            <a:r>
              <a:rPr lang="ru-RU" dirty="0"/>
              <a:t>Узкие места бизнес-процесса.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Подача заявлений,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Отслеживание статусов заявлений,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Уведомление заявителя.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95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53941-33A6-C802-2C6A-C74E237C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1782F-AA52-20F9-E2AB-B79A6BFA8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Сократить время для предоставления услуги и трудозатраты оператора ВИС Лесопользование, путем автоматизации регистрации заявлений и</a:t>
            </a:r>
            <a:r>
              <a:rPr lang="en-US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ru-RU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частичной автоматизации подписания итоговых документов в СЭД ПСО</a:t>
            </a:r>
            <a:r>
              <a:rPr lang="ru-RU" dirty="0">
                <a:solidFill>
                  <a:srgbClr val="303030"/>
                </a:solidFill>
                <a:ea typeface="Calibri" panose="020F0502020204030204" pitchFamily="34" charset="0"/>
              </a:rPr>
              <a:t>.</a:t>
            </a:r>
            <a:endParaRPr lang="ru-RU" dirty="0">
              <a:solidFill>
                <a:srgbClr val="30303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9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E9FF2-96E7-0868-9DE9-11787624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766C-0A08-FEF6-9580-0459957F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021"/>
            <a:ext cx="107563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 Спроектировать структуру базы данных ВИС Лесопользования Свердловской Области</a:t>
            </a:r>
            <a:r>
              <a:rPr lang="en-US" dirty="0"/>
              <a:t>, </a:t>
            </a:r>
            <a:r>
              <a:rPr lang="ru-RU" dirty="0"/>
              <a:t>совместно с другими участниками команды.</a:t>
            </a:r>
          </a:p>
          <a:p>
            <a:pPr marL="0" indent="0">
              <a:buNone/>
            </a:pPr>
            <a:r>
              <a:rPr lang="ru-RU" dirty="0"/>
              <a:t>2. Изучить структуру сообщений для отправки в СЭД ПСО.</a:t>
            </a:r>
          </a:p>
          <a:p>
            <a:pPr marL="0" indent="0">
              <a:buNone/>
            </a:pPr>
            <a:r>
              <a:rPr lang="ru-RU" dirty="0"/>
              <a:t>3. Спроектировать интеграционный сервис.</a:t>
            </a:r>
          </a:p>
          <a:p>
            <a:pPr marL="0" indent="0">
              <a:buNone/>
            </a:pPr>
            <a:r>
              <a:rPr lang="ru-RU" dirty="0"/>
              <a:t>4. Реализовать интеграционный  сервис.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822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30303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442</Words>
  <Application>Microsoft Office PowerPoint</Application>
  <PresentationFormat>Широкоэкранный</PresentationFormat>
  <Paragraphs>40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Оформление права пользования лесным участком отдела учета земель и организации использования лесов </vt:lpstr>
      <vt:lpstr>Проблема</vt:lpstr>
      <vt:lpstr>Контракт на разработку</vt:lpstr>
      <vt:lpstr>Требуемые бизнес процессы для цифровизации, частичной автоматизации</vt:lpstr>
      <vt:lpstr>2. Предоставление гражданам, юридическим лицам лесных участков, находящихся в государственной или муниципальной собственности </vt:lpstr>
      <vt:lpstr>Презентация PowerPoint</vt:lpstr>
      <vt:lpstr>Узкие места бизнес-процесса.</vt:lpstr>
      <vt:lpstr>Цель</vt:lpstr>
      <vt:lpstr>Задачи</vt:lpstr>
      <vt:lpstr>Сценарий разработки</vt:lpstr>
      <vt:lpstr>Входные данные</vt:lpstr>
      <vt:lpstr>Выходные данные</vt:lpstr>
      <vt:lpstr>Ожидаемый 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Каспшицкий Алексей Александрович</dc:creator>
  <cp:lastModifiedBy>Каспшицкий Алексей</cp:lastModifiedBy>
  <cp:revision>64</cp:revision>
  <dcterms:created xsi:type="dcterms:W3CDTF">2023-11-10T08:42:43Z</dcterms:created>
  <dcterms:modified xsi:type="dcterms:W3CDTF">2023-12-17T06:31:28Z</dcterms:modified>
</cp:coreProperties>
</file>