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2" r:id="rId4"/>
    <p:sldId id="263" r:id="rId5"/>
    <p:sldId id="264" r:id="rId6"/>
    <p:sldId id="265" r:id="rId7"/>
    <p:sldId id="266" r:id="rId8"/>
    <p:sldId id="261" r:id="rId9"/>
    <p:sldId id="276" r:id="rId10"/>
    <p:sldId id="268" r:id="rId11"/>
    <p:sldId id="269" r:id="rId12"/>
    <p:sldId id="271" r:id="rId13"/>
    <p:sldId id="270" r:id="rId14"/>
    <p:sldId id="277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23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18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57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81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64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92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27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85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60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07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4C8C-A16D-40ED-B7C8-20CC6A7D0227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41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4C8C-A16D-40ED-B7C8-20CC6A7D0227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B7048-13AE-42EF-977F-20BE1693D1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26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public/services/1070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request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requests/2334177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requests/2334177/next-status?to=9806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lugi.egov66.ru/forest-api/api/documents/%7bdocumentId%7dsign/externa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28" y="391588"/>
            <a:ext cx="1598971" cy="706792"/>
          </a:xfrm>
          <a:prstGeom prst="rect">
            <a:avLst/>
          </a:prstGeom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514837" y="27916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Разработка ведомственной информационной системы "Лесопользование"</a:t>
            </a: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514837" y="5327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24.05.2024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Каспшицкий Алексей Александрович 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55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1"/>
            <a:ext cx="9891500" cy="232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ответ к </a:t>
            </a:r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Чтение информации о выбранном участке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49615" y="1006521"/>
            <a:ext cx="8601438" cy="7007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uslugi.egov66.ru/forest-api/api/public/services/10701</a:t>
            </a:r>
            <a:r>
              <a:rPr lang="ru-RU" dirty="0" smtClean="0"/>
              <a:t> 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2015" y="1765731"/>
            <a:ext cx="701292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Тело 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ответа </a:t>
            </a: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прикреплено в приложении 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№1.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ru-RU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Краткое описание тела ответа: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60397" y="239366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полное наименование услуги, </a:t>
            </a:r>
            <a:endParaRPr lang="ru-R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административный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регламент, </a:t>
            </a:r>
            <a:endParaRPr lang="ru-R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стоимость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сроки оказания услуги, </a:t>
            </a:r>
            <a:endParaRPr lang="ru-R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категории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получателей, </a:t>
            </a:r>
            <a:endParaRPr lang="ru-R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основания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отказа, </a:t>
            </a:r>
            <a:endParaRPr lang="ru-R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категории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endParaRPr lang="ru-R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документы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необходимые для получения услуги, </a:t>
            </a:r>
            <a:endParaRPr lang="ru-R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перечень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поставщиков.</a:t>
            </a:r>
          </a:p>
        </p:txBody>
      </p:sp>
    </p:spTree>
    <p:extLst>
      <p:ext uri="{BB962C8B-B14F-4D97-AF65-F5344CB8AC3E}">
        <p14:creationId xmlns:p14="http://schemas.microsoft.com/office/powerpoint/2010/main" val="273883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1"/>
            <a:ext cx="9891500" cy="232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ответ к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Создание черновика заявления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49615" y="1006521"/>
            <a:ext cx="7039688" cy="7007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uslugi.egov66.ru/forest-api/api/requests</a:t>
            </a:r>
            <a:r>
              <a:rPr lang="ru-RU" dirty="0" smtClean="0"/>
              <a:t>  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02015" y="3293842"/>
            <a:ext cx="6096000" cy="9110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Логика запроса: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Создать заявление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Установить статус черновик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Пред заполнить информацию о заявителе 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2015" y="1839236"/>
            <a:ext cx="60960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Тело запроса и ответа прикреплено в приложении №2. 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02015" y="2558170"/>
            <a:ext cx="6096000" cy="5148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На момент создания черновика в заявлении заполняются </a:t>
            </a:r>
            <a:r>
              <a:rPr lang="ru-RU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следующие поля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: заявитель, исполнитель, услуга.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9522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1"/>
            <a:ext cx="9891500" cy="232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ответ к </a:t>
            </a:r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чтение выбранного заявления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14723" y="1021975"/>
            <a:ext cx="8483992" cy="7007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uslugi.egov66.ru/forest-api/api/requests/2334177</a:t>
            </a:r>
            <a:r>
              <a:rPr lang="en-US" dirty="0" smtClean="0"/>
              <a:t> </a:t>
            </a:r>
            <a:endParaRPr lang="ru-RU" dirty="0" smtClean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2015" y="1753841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Тело 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ответа </a:t>
            </a: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прикреплено в приложении 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№3. </a:t>
            </a:r>
          </a:p>
          <a:p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Краткое описание тела ответа: 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77174" y="235487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Заявитель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Представитель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Земельный участок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Вид права пользования участком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Срок планируемого использования участка</a:t>
            </a:r>
          </a:p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Приложенные к заявлению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78917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1"/>
            <a:ext cx="9891500" cy="232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ответ к </a:t>
            </a:r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смена статуса (подача заявления)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1907" y="1093642"/>
            <a:ext cx="11302693" cy="7007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PUT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uslugi.egov66.ru/forest-api/api/requests/2334177/next-status?to=9806</a:t>
            </a:r>
            <a:r>
              <a:rPr lang="en-US" dirty="0" smtClean="0"/>
              <a:t> </a:t>
            </a:r>
            <a:endParaRPr lang="ru-RU" dirty="0" smtClean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02015" y="3164661"/>
            <a:ext cx="6096000" cy="17297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Логика при выполнении запроса: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Проверка заполнения обязательных полей, подписан ли документ заявления.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Отправить заявление на регистрацию в СЭД ПСО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Перевести заявление в статус «На регистрации»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Блокировать возможность редактировать атрибуты заявления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ru-RU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2015" y="1839236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Тело запроса и ответа прикреплено в приложении 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№4. В ответе возвращается такая же структура, что и при чтении 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заявлении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9872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1"/>
            <a:ext cx="9891500" cy="232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Запрос ответ к </a:t>
            </a:r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отправка документа на подписание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1907" y="1093642"/>
            <a:ext cx="11302693" cy="7007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uslugi.egov66.ru/forest-api/api/documents/{documentId}/sign/external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dirty="0" smtClean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739873" y="1058431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02015" y="3164661"/>
            <a:ext cx="6096000" cy="21390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Логика при выполнении запроса: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На основе типа документа выбирается типа запроса в генератор сообщений.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Выбирается оператор-получатель на стороне СЭД ПСО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Отправляется сообщение в генератор сообщений в запросе передается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id 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документа, тип шаблона,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id 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оператора, </a:t>
            </a:r>
            <a:r>
              <a:rPr lang="en-US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id 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получается.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Логика формирования и обработки пакетов рассматриваться не будет.</a:t>
            </a:r>
          </a:p>
          <a:p>
            <a:pPr marL="342900" indent="-342900" algn="just">
              <a:lnSpc>
                <a:spcPct val="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ru-RU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29266" y="1938361"/>
            <a:ext cx="8316700" cy="9110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В параметрах запроса передаётся идентификатор подписываемого документа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just">
              <a:lnSpc>
                <a:spcPct val="70000"/>
              </a:lnSpc>
              <a:spcBef>
                <a:spcPct val="0"/>
              </a:spcBef>
            </a:pP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В теле запроса передается </a:t>
            </a:r>
            <a:r>
              <a:rPr lang="ru-RU" sz="1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комментарий </a:t>
            </a:r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к подписываемому документу</a:t>
            </a:r>
          </a:p>
        </p:txBody>
      </p:sp>
    </p:spTree>
    <p:extLst>
      <p:ext uri="{BB962C8B-B14F-4D97-AF65-F5344CB8AC3E}">
        <p14:creationId xmlns:p14="http://schemas.microsoft.com/office/powerpoint/2010/main" val="26965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1"/>
            <a:ext cx="9891500" cy="232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Модель диаграммы </a:t>
            </a: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классов для работы с услугами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Рисунок 14" descr="Изображение выглядит как текст, диаграмма, План, линия&#10;&#10;Автоматически созданное описание"/>
          <p:cNvPicPr/>
          <p:nvPr/>
        </p:nvPicPr>
        <p:blipFill>
          <a:blip r:embed="rId4"/>
          <a:stretch>
            <a:fillRect/>
          </a:stretch>
        </p:blipFill>
        <p:spPr>
          <a:xfrm>
            <a:off x="1703664" y="614213"/>
            <a:ext cx="9028429" cy="62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11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1"/>
            <a:ext cx="9891500" cy="232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Модель диаграммы классов для </a:t>
            </a: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работы с заявлениями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602" y="563289"/>
            <a:ext cx="8765023" cy="634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7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1"/>
            <a:ext cx="9891500" cy="232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Модель диаграммы классов для </a:t>
            </a: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работы с межведомственными запросами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108" y="675367"/>
            <a:ext cx="9557783" cy="611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73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1"/>
            <a:ext cx="9891500" cy="232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Таблицы БД для работы с заявлением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94045" y="2853229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46" y="614213"/>
            <a:ext cx="10193907" cy="62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5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1"/>
            <a:ext cx="7325803" cy="232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СЭР РИП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45" y="660857"/>
            <a:ext cx="12074155" cy="555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1"/>
            <a:ext cx="7325803" cy="232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Основание разработки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1124" y="844920"/>
            <a:ext cx="11284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Свердловской области встал вопрос о том, как автоматизировать работу с заявками по регистрации земельных/лесных участков. 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Департамент закупок </a:t>
            </a:r>
            <a:r>
              <a:rPr lang="ru-RU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Сверд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Обл. 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12.04.2022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выставил на портале «ЕИС ЗАКУПКИ» открытый 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конкурс.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33" y="1429695"/>
            <a:ext cx="10779853" cy="489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0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1"/>
            <a:ext cx="9119713" cy="232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Цикл комплексного лесопользования из описания объекта закупки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/>
        </p:blipFill>
        <p:spPr bwMode="auto">
          <a:xfrm>
            <a:off x="125708" y="664883"/>
            <a:ext cx="7889558" cy="619311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8128492" y="786741"/>
            <a:ext cx="39772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 описании объекта закупки требуется:</a:t>
            </a:r>
          </a:p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Система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должна предоставить возможность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прохождения цикла процесса комплексного 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лесопользования.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49585" y="1937858"/>
            <a:ext cx="3117637" cy="4530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8128491" y="2164360"/>
            <a:ext cx="3977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 рамках работы рассмотрим процесс оформления права пользования участком.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4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3" y="89561"/>
            <a:ext cx="11191793" cy="232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Административные процедуры при предоставлении участка по мнению </a:t>
            </a:r>
            <a:r>
              <a:rPr lang="ru-RU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Сверд</a:t>
            </a: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Обл.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1124" y="912576"/>
            <a:ext cx="80338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Рассмотрение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проектной документации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342900" indent="-342900">
              <a:buAutoNum type="arabicPeriod"/>
            </a:pP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Прием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регистрация заявления на предварительное согласование лесного участка;</a:t>
            </a:r>
          </a:p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Принятие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решения о предварительном согласовании либо отказ в предварительном согласовании лесного участка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Прием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регистрация заявления о предоставлении в пределах земель лесного фонда лесного участка в пользование;</a:t>
            </a:r>
          </a:p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Рассмотрение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заявления о предоставлении в пределах земель лесного фонда лесного участка в пользование;</a:t>
            </a:r>
          </a:p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Формирование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направление межведомственных запросов в другие органы (организации);</a:t>
            </a:r>
          </a:p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7. Направление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заявителю копии решения уполномоченного органа о предоставлении лесного участка либо извещения об отказе в предоставлении услуги; </a:t>
            </a:r>
          </a:p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 Подготовка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правоустанавливающего документа на лесной участок;</a:t>
            </a:r>
          </a:p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9. Подписание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правоустанавливающего документа на лесной участок (акт приема-передачи лесного участка в пользование входит в состав правоустанавливающего документа).</a:t>
            </a:r>
          </a:p>
        </p:txBody>
      </p:sp>
    </p:spTree>
    <p:extLst>
      <p:ext uri="{BB962C8B-B14F-4D97-AF65-F5344CB8AC3E}">
        <p14:creationId xmlns:p14="http://schemas.microsoft.com/office/powerpoint/2010/main" val="62353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1"/>
            <a:ext cx="10269004" cy="232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От административных процедур </a:t>
            </a: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 </a:t>
            </a: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услугам</a:t>
            </a: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которые оказывает министерство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37629" y="2336386"/>
            <a:ext cx="40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Утверждение проектной документации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837629" y="3760313"/>
            <a:ext cx="492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Предварительное согласование лесного участка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860071" y="5377422"/>
            <a:ext cx="490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Предоставление лесного участка в пользование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01124" y="2319239"/>
            <a:ext cx="4208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Рассмотрение проектной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документации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16506" y="3604954"/>
            <a:ext cx="43856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Прием и регистрация заявления на предварительное согласование лесного участка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16506" y="5222063"/>
            <a:ext cx="48124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Прием и регистрация заявления о предоставлении в пределах земель лесного фонда лесного участка в пользование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5297422" y="2399412"/>
            <a:ext cx="913960" cy="2432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5297422" y="3823339"/>
            <a:ext cx="913960" cy="2432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5297422" y="5440448"/>
            <a:ext cx="913960" cy="2432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3438774" y="1262993"/>
            <a:ext cx="487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Предоставление услуги начинается с заявления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0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1"/>
            <a:ext cx="9891500" cy="232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Цель и </a:t>
            </a: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задачи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01123" y="2296691"/>
            <a:ext cx="8853121" cy="257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Задачи: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Изучить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документооборот министерства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Определить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структуру потоков данных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при работе с </a:t>
            </a:r>
            <a:r>
              <a:rPr lang="ru-RU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бекенд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частью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Определить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классы в нотации UML для предметной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области, для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интеграций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Разработка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логической модели данных</a:t>
            </a:r>
          </a:p>
          <a:p>
            <a:pPr algn="l"/>
            <a:endParaRPr lang="ru-RU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301123" y="844160"/>
            <a:ext cx="8853121" cy="1232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Цель работы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сократить время для работы над </a:t>
            </a:r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заявлением (предоставления услуги).</a:t>
            </a:r>
          </a:p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ru-RU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Путем формализации документооборота, автоматической проверкой образуемых участков, автоматической генерации и заполнения необходимых документов, подписания документов в системе электронного документооборота.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521505" y="6549920"/>
            <a:ext cx="42135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/>
              <a:t>этапы работ выделены в госте 19.102–77</a:t>
            </a:r>
          </a:p>
        </p:txBody>
      </p:sp>
    </p:spTree>
    <p:extLst>
      <p:ext uri="{BB962C8B-B14F-4D97-AF65-F5344CB8AC3E}">
        <p14:creationId xmlns:p14="http://schemas.microsoft.com/office/powerpoint/2010/main" val="283804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301124" y="89561"/>
            <a:ext cx="9891500" cy="232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Основной сценарий работы с заявлением без межведомственных запросов.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502015" y="1093047"/>
            <a:ext cx="4818131" cy="383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1626447"/>
            <a:ext cx="4818131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24" y="693749"/>
            <a:ext cx="11714747" cy="616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5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22" y="6213254"/>
            <a:ext cx="1057557" cy="46747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17517"/>
            <a:ext cx="12192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41907" y="136683"/>
            <a:ext cx="9891500" cy="232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системы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02015" y="9125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54415" y="1064976"/>
            <a:ext cx="10077678" cy="8812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896" y="617517"/>
            <a:ext cx="7833511" cy="622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438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696</Words>
  <Application>Microsoft Office PowerPoint</Application>
  <PresentationFormat>Широкоэкранный</PresentationFormat>
  <Paragraphs>95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Мищенко Олег Юрьевич</dc:creator>
  <cp:lastModifiedBy>Каспшицкий Алексей Александрович</cp:lastModifiedBy>
  <cp:revision>90</cp:revision>
  <dcterms:created xsi:type="dcterms:W3CDTF">2021-01-25T10:59:14Z</dcterms:created>
  <dcterms:modified xsi:type="dcterms:W3CDTF">2024-05-23T13:48:15Z</dcterms:modified>
</cp:coreProperties>
</file>