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9" r:id="rId4"/>
    <p:sldId id="268" r:id="rId5"/>
    <p:sldId id="266" r:id="rId6"/>
    <p:sldId id="265" r:id="rId7"/>
    <p:sldId id="258" r:id="rId8"/>
    <p:sldId id="259" r:id="rId9"/>
    <p:sldId id="267" r:id="rId10"/>
    <p:sldId id="260" r:id="rId11"/>
    <p:sldId id="263" r:id="rId12"/>
    <p:sldId id="271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896" autoAdjust="0"/>
  </p:normalViewPr>
  <p:slideViewPr>
    <p:cSldViewPr snapToGrid="0">
      <p:cViewPr varScale="1">
        <p:scale>
          <a:sx n="109" d="100"/>
          <a:sy n="109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1DFFD-0639-450F-A95D-6BC42EFC6563}" type="datetimeFigureOut">
              <a:rPr lang="ru-RU" smtClean="0"/>
              <a:t>01.12.2023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6046D-0659-4115-95D0-506687AD151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9319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6046D-0659-4115-95D0-506687AD1516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3799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01.12.2023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848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01.12.2023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549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01.12.2023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8331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01.12.2023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5832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01.12.2023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1989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01.12.2023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5233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01.12.2023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2390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01.12.2023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5940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01.12.2023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019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01.12.2023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500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01.12.2023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0949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B38E9-DBAE-4AA2-BF3B-13DCA674FB12}" type="datetimeFigureOut">
              <a:rPr lang="ru-RU" smtClean="0"/>
              <a:t>01.12.2023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7440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consultant.ru/document/cons_doc_LAW_64299/61aba3ad8fc2e2f947e1a7f3730526848501ffe2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Оформление права пользования лесным участком отдела учета земель и организации использования лесов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034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A27729-5451-50B7-7E48-414C711ED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Входные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EBDBDF-6213-5485-B958-CCD6BCE73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Заявление на получение предварительного лесного участка</a:t>
            </a:r>
          </a:p>
          <a:p>
            <a:r>
              <a:rPr lang="ru-RU" dirty="0"/>
              <a:t>Заявление на утверждение лесного участка</a:t>
            </a:r>
          </a:p>
          <a:p>
            <a:r>
              <a:rPr lang="ru-RU" dirty="0"/>
              <a:t>Заявление на пользование ЛУ</a:t>
            </a:r>
          </a:p>
        </p:txBody>
      </p:sp>
    </p:spTree>
    <p:extLst>
      <p:ext uri="{BB962C8B-B14F-4D97-AF65-F5344CB8AC3E}">
        <p14:creationId xmlns:p14="http://schemas.microsoft.com/office/powerpoint/2010/main" val="352024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142634-8CAF-6287-38B5-8D4672ABE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Выходные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896C1D-163E-8187-9EEA-004C5DAED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Приказ о согласовании лесного участка</a:t>
            </a:r>
          </a:p>
          <a:p>
            <a:r>
              <a:rPr lang="ru-RU" dirty="0"/>
              <a:t>Приказ об утверждении проектной документации и государственном учете лесного участка в соответствии с проектной документацией на лесной участок для заготовки древесины</a:t>
            </a:r>
          </a:p>
          <a:p>
            <a:r>
              <a:rPr lang="ru-RU" dirty="0"/>
              <a:t>Приказ о предоставлении земельного (лесного) участка в пользование</a:t>
            </a:r>
          </a:p>
        </p:txBody>
      </p:sp>
    </p:spTree>
    <p:extLst>
      <p:ext uri="{BB962C8B-B14F-4D97-AF65-F5344CB8AC3E}">
        <p14:creationId xmlns:p14="http://schemas.microsoft.com/office/powerpoint/2010/main" val="40141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BE1982-FFD6-C2DA-F769-1FE51082C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Ожидаемый результат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69DD7D-5FA2-108F-DF2A-F2BA68554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897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891607-8851-3FDB-ACE2-62C20719E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Проблема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850" y="1378142"/>
            <a:ext cx="11544299" cy="3359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</a:pPr>
            <a:r>
              <a:rPr lang="ru-RU" sz="2400" dirty="0"/>
              <a:t>По общему правилу лесной фонд страны находится в собственности государства. Однако осуществлять свои полномочия пользования и владения самостоятельно государственный аппарат не может и для этого передает их субъектам РФ. Физические и юридические лица могут оформить право собственности на лесные участки. В Свердловской области </a:t>
            </a:r>
            <a:r>
              <a:rPr lang="ru-RU" sz="2400" b="1" dirty="0"/>
              <a:t>нет цифрового ресурса </a:t>
            </a:r>
            <a:r>
              <a:rPr lang="ru-RU" sz="2400" dirty="0"/>
              <a:t>для получения права собственности на лесные участки.</a:t>
            </a:r>
          </a:p>
        </p:txBody>
      </p:sp>
    </p:spTree>
    <p:extLst>
      <p:ext uri="{BB962C8B-B14F-4D97-AF65-F5344CB8AC3E}">
        <p14:creationId xmlns:p14="http://schemas.microsoft.com/office/powerpoint/2010/main" val="280636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353688-45FE-577C-8DD7-3613CCD42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Контракт на разработку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9FC61E-22AA-E911-8775-905938787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FCE2B15-4CC7-D769-2AE9-B9F8707DD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13" y="1690688"/>
            <a:ext cx="9359755" cy="478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58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6BE15B-8548-694F-A330-EA138F0F2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/>
              <a:t>Требуемые бизнес процессы для цифровизации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2C98BE-99C7-CE74-9107-BA46E635E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/>
              <a:t>1.	оформление права пользования лесным участком отдела учета земель и организации использования лесов,</a:t>
            </a:r>
          </a:p>
          <a:p>
            <a:pPr marL="0" indent="0">
              <a:buNone/>
            </a:pPr>
            <a:r>
              <a:rPr lang="ru-RU" dirty="0"/>
              <a:t>2.	</a:t>
            </a:r>
            <a:r>
              <a:rPr lang="ru-RU" b="1" dirty="0"/>
              <a:t>оформление права пользования лесным участком отдела организации лесопользования, лесовосстановления и государственной экспертизы проектов освоения лесов,</a:t>
            </a:r>
          </a:p>
          <a:p>
            <a:pPr marL="0" indent="0">
              <a:buNone/>
            </a:pPr>
            <a:r>
              <a:rPr lang="ru-RU" dirty="0"/>
              <a:t>3.	проведение государственной экспертизы проектов освоения лесов, расположенных на землях лесного фонда,</a:t>
            </a:r>
          </a:p>
          <a:p>
            <a:pPr marL="0" indent="0">
              <a:buNone/>
            </a:pPr>
            <a:r>
              <a:rPr lang="ru-RU" dirty="0"/>
              <a:t>4.	согласование проекта рекультивации нарушенных земель/проекта лесовосстановления,</a:t>
            </a:r>
          </a:p>
          <a:p>
            <a:pPr marL="0" indent="0">
              <a:buNone/>
            </a:pPr>
            <a:r>
              <a:rPr lang="ru-RU" dirty="0"/>
              <a:t>5.	прием лесной деклараций и отчетов об использовании лесов,</a:t>
            </a:r>
          </a:p>
          <a:p>
            <a:pPr marL="0" indent="0">
              <a:buNone/>
            </a:pPr>
            <a:r>
              <a:rPr lang="ru-RU" dirty="0"/>
              <a:t>6.	формирование акта о лесном пожаре,</a:t>
            </a:r>
          </a:p>
          <a:p>
            <a:pPr marL="0" indent="0">
              <a:buNone/>
            </a:pPr>
            <a:r>
              <a:rPr lang="ru-RU" dirty="0"/>
              <a:t>7.	утверждение акта лесопатологического обследования,</a:t>
            </a:r>
          </a:p>
          <a:p>
            <a:pPr marL="0" indent="0">
              <a:buNone/>
            </a:pPr>
            <a:r>
              <a:rPr lang="ru-RU" dirty="0"/>
              <a:t>8.	предоставление выписки из государственного лесного реестра,</a:t>
            </a:r>
          </a:p>
          <a:p>
            <a:pPr marL="0" indent="0">
              <a:buNone/>
            </a:pPr>
            <a:r>
              <a:rPr lang="ru-RU" dirty="0"/>
              <a:t>9.	выдача разрешений на выполнение работ по геологическому изучению недр на землях лесного фонда, а также на использование лесных участков в соответствии со статьями 39.33, 39.36 Земельного кодекса РФ,</a:t>
            </a:r>
          </a:p>
          <a:p>
            <a:pPr marL="0" indent="0">
              <a:buNone/>
            </a:pPr>
            <a:r>
              <a:rPr lang="ru-RU" dirty="0"/>
              <a:t>10.	Информирование населения о введении особых противопожарных режимов и классов пожарной опасности по условиям погоды,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025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EB7D04-94E1-53D1-0595-404137901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4124" y="-65772"/>
            <a:ext cx="12659889" cy="182562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dirty="0"/>
              <a:t>2. Предоставление гражданам, юридическим лицам лесных участков, находящихся в государственной или муниципальной собственности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0692062" y="4272677"/>
            <a:ext cx="150387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7CC"/>
                </a:solidFill>
                <a:latin typeface="Source Sans 3"/>
                <a:hlinkClick r:id="rId2" tooltip="https://www.consultant.ru/document/cons_doc_LAW_64299/61aba3ad8fc2e2f947e1a7f3730526848501ffe2/"/>
              </a:rPr>
              <a:t>https://www.consultant.ru/document/cons_doc_LAW_64299/61aba3ad8fc2e2f947e1a7f3730526848501ffe2/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38" y="1062742"/>
            <a:ext cx="10207787" cy="579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24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68A328-7488-0111-DFEE-0E9FA767C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7024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Предоставление Государственной услуги в ВИС Лесопользование (как будет</a:t>
            </a:r>
            <a:r>
              <a:rPr lang="en-US" dirty="0">
                <a:solidFill>
                  <a:srgbClr val="FF0000"/>
                </a:solidFill>
              </a:rPr>
              <a:t>)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4FB8215-3C2F-C795-AFD0-E85D24F45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50" y="1605750"/>
            <a:ext cx="11923499" cy="518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97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453941-33A6-C802-2C6A-C74E237C9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21782F-AA52-20F9-E2AB-B79A6BFA8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303030"/>
                </a:solidFill>
                <a:effectLst/>
                <a:ea typeface="Calibri" panose="020F0502020204030204" pitchFamily="34" charset="0"/>
              </a:rPr>
              <a:t>Сократить время для предоставления услуги и трудозатраты оператора ВИС Лесопользование, путем автоматизации регистрации заявлений и</a:t>
            </a:r>
            <a:r>
              <a:rPr lang="en-US" dirty="0">
                <a:solidFill>
                  <a:srgbClr val="30303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ru-RU" dirty="0">
                <a:solidFill>
                  <a:srgbClr val="303030"/>
                </a:solidFill>
                <a:effectLst/>
                <a:ea typeface="Calibri" panose="020F0502020204030204" pitchFamily="34" charset="0"/>
              </a:rPr>
              <a:t>частичной автоматизации подписания итоговых документов в СЭД ПСО</a:t>
            </a:r>
            <a:r>
              <a:rPr lang="ru-RU" dirty="0">
                <a:solidFill>
                  <a:srgbClr val="303030"/>
                </a:solidFill>
                <a:ea typeface="Calibri" panose="020F0502020204030204" pitchFamily="34" charset="0"/>
              </a:rPr>
              <a:t>.</a:t>
            </a:r>
            <a:endParaRPr lang="ru-RU" dirty="0">
              <a:solidFill>
                <a:srgbClr val="303030"/>
              </a:solidFill>
              <a:effectLst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29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EE9FF2-96E7-0868-9DE9-11787624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E7766C-0A08-FEF6-9580-0459957FA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1021"/>
            <a:ext cx="1075639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1. Спроектировать структуру базы данных ВИС Лесопользования Свердловской Области</a:t>
            </a:r>
            <a:r>
              <a:rPr lang="en-US" dirty="0"/>
              <a:t>, </a:t>
            </a:r>
            <a:r>
              <a:rPr lang="ru-RU" dirty="0"/>
              <a:t>совместно с другими участниками команды.</a:t>
            </a:r>
          </a:p>
          <a:p>
            <a:pPr marL="0" indent="0">
              <a:buNone/>
            </a:pPr>
            <a:r>
              <a:rPr lang="ru-RU" dirty="0"/>
              <a:t>2. Изучить структуру сообщений для отправки в СЭД ПСО.</a:t>
            </a:r>
          </a:p>
          <a:p>
            <a:pPr marL="0" indent="0">
              <a:buNone/>
            </a:pPr>
            <a:r>
              <a:rPr lang="ru-RU" dirty="0"/>
              <a:t>3. Спроектировать интеграционный сервис.</a:t>
            </a:r>
          </a:p>
          <a:p>
            <a:pPr marL="0" indent="0">
              <a:buNone/>
            </a:pPr>
            <a:r>
              <a:rPr lang="ru-RU" dirty="0"/>
              <a:t>4. Реализовать интеграционный  сервис.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728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Сценарий разработки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 чего начну как разработчик.</a:t>
            </a:r>
          </a:p>
        </p:txBody>
      </p:sp>
    </p:spTree>
    <p:extLst>
      <p:ext uri="{BB962C8B-B14F-4D97-AF65-F5344CB8AC3E}">
        <p14:creationId xmlns:p14="http://schemas.microsoft.com/office/powerpoint/2010/main" val="63352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243</Words>
  <Application>Microsoft Office PowerPoint</Application>
  <PresentationFormat>Широкоэкранный</PresentationFormat>
  <Paragraphs>37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Source Sans 3</vt:lpstr>
      <vt:lpstr>Тема Office</vt:lpstr>
      <vt:lpstr>Оформление права пользования лесным участком отдела учета земель и организации использования лесов </vt:lpstr>
      <vt:lpstr>Проблема</vt:lpstr>
      <vt:lpstr>Контракт на разработку</vt:lpstr>
      <vt:lpstr>Требуемые бизнес процессы для цифровизации</vt:lpstr>
      <vt:lpstr>2. Предоставление гражданам, юридическим лицам лесных участков, находящихся в государственной или муниципальной собственности </vt:lpstr>
      <vt:lpstr>Предоставление Государственной услуги в ВИС Лесопользование (как будет)</vt:lpstr>
      <vt:lpstr>Цель</vt:lpstr>
      <vt:lpstr>Задачи</vt:lpstr>
      <vt:lpstr>Сценарий разработки</vt:lpstr>
      <vt:lpstr>Входные данные</vt:lpstr>
      <vt:lpstr>Выходные данные</vt:lpstr>
      <vt:lpstr>Ожидаемый результат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Каспшицкий Алексей Александрович</dc:creator>
  <cp:lastModifiedBy>Каспшицкий Алексей Александрович</cp:lastModifiedBy>
  <cp:revision>49</cp:revision>
  <dcterms:created xsi:type="dcterms:W3CDTF">2023-11-10T08:42:43Z</dcterms:created>
  <dcterms:modified xsi:type="dcterms:W3CDTF">2023-12-01T08:55:57Z</dcterms:modified>
</cp:coreProperties>
</file>